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E272959-C419-438A-AF52-D2675A608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C46F3BE7-A164-430E-A579-0772F1AC64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A82170-C3A7-410A-9C14-9EDFA39D2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18E35E-DB8D-4BDD-96FB-18273E8161E1}"/>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8240DA26-6878-455B-99EF-94C0455E7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AE64C-A7BD-4DB6-BFC0-1CC11E774016}"/>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394280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C23C0-EBC6-44BA-8446-EE89C6AC16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DC00A8-A3B7-4973-A286-BE5FD3C3B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67660D-7809-4E81-BFFE-6865A82CC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4E587C4-FD9E-417B-A196-10E29EC5DD21}"/>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6" name="页脚占位符 5">
            <a:extLst>
              <a:ext uri="{FF2B5EF4-FFF2-40B4-BE49-F238E27FC236}">
                <a16:creationId xmlns:a16="http://schemas.microsoft.com/office/drawing/2014/main" id="{4A8E986D-9489-41D0-8327-83C50E192B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427338-5CA4-4A87-8ADD-D679ED5207FB}"/>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244909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18F74-89D0-44C7-BE19-C6182B0394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A674B9D-D06A-4B0E-BA05-89B5F44C147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6DA05D-6973-4137-9EBD-A12B374D876E}"/>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1CC2E6D8-3563-4DB3-A9F2-93C506F452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81C323-7476-43BA-A29E-A4932E840967}"/>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1618812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1D1604-84CA-4023-8F6A-870163742F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F2EA24-9564-4669-ACAB-C057BADBE55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44D262-998A-43E7-B2E0-EA3BFBA8B230}"/>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DA0B037D-5978-4E34-BF12-500EA2B3A9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D8677-722A-4BAE-9422-426E28EF6D4F}"/>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368470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E272959-C419-438A-AF52-D2675A608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C46F3BE7-A164-430E-A579-0772F1AC64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A82170-C3A7-410A-9C14-9EDFA39D2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18E35E-DB8D-4BDD-96FB-18273E8161E1}"/>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8240DA26-6878-455B-99EF-94C0455E7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AE64C-A7BD-4DB6-BFC0-1CC11E774016}"/>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151979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5492E-43BE-425E-9603-AB0335EEF8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5B3527-F49C-44C4-BA30-399DC8D69C8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BF0B7A-8A05-48D3-B330-AE60F8802816}"/>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08097BBE-3BE3-47EA-8551-7664FD9D02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E86C3-6378-461A-8427-1F6EA110CD44}"/>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351013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4EF80-3F07-415C-9907-A0CEC86E5F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912B1C-0654-4168-9D85-97A98528C9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315C295-2DFB-4DA9-8547-E56EA2C4AAF2}"/>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DC8D25F6-23F1-4088-9B75-6012D9C8FA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6C08C-AD2D-437B-8A9B-CA3065F01E91}"/>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16643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F83EB-B275-4F95-9DF0-852D15F4BB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42C39F-B7EF-400D-9321-19DFC53DD39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D5C7E8-E480-480E-B4E2-FA8D6294D1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459B1A0-1876-4BB0-9E93-92A17E95DE2C}"/>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6" name="页脚占位符 5">
            <a:extLst>
              <a:ext uri="{FF2B5EF4-FFF2-40B4-BE49-F238E27FC236}">
                <a16:creationId xmlns:a16="http://schemas.microsoft.com/office/drawing/2014/main" id="{0E9FF454-655D-4DA7-9923-3A34F9AD9D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D687E9-D8DB-469A-B3CC-EBF29C9D373A}"/>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159027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4B93D-12F0-477C-AA8E-2DB74648EF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4A9B77-BE3B-472B-A0D1-FC99D2B7E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8774AD1-EB9F-4871-9826-0BC93770E7F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D18F30E-C819-45E0-81D2-F0AEB7937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2B47EB3-050C-4DFC-AECA-8954ADD6FBB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A2F6C9-0845-46F7-A884-B5670D0394E8}"/>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8" name="页脚占位符 7">
            <a:extLst>
              <a:ext uri="{FF2B5EF4-FFF2-40B4-BE49-F238E27FC236}">
                <a16:creationId xmlns:a16="http://schemas.microsoft.com/office/drawing/2014/main" id="{7E598CB8-15F4-4BF7-8E22-9AD456A460A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AD125F-52EA-4E21-9DCD-E880616F92B3}"/>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177201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77748-AD85-4912-8F21-69E00741DE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5130C4-7577-490B-957D-91BB767937FE}"/>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4" name="页脚占位符 3">
            <a:extLst>
              <a:ext uri="{FF2B5EF4-FFF2-40B4-BE49-F238E27FC236}">
                <a16:creationId xmlns:a16="http://schemas.microsoft.com/office/drawing/2014/main" id="{9410A890-1F58-4259-A76B-E9AA7E7FBD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475E7A-2324-4FD8-8017-F35AA757ECFB}"/>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234960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1C3E639-4477-4B7A-920B-87628E18B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721474"/>
          </a:xfrm>
          <a:prstGeom prst="rect">
            <a:avLst/>
          </a:prstGeom>
        </p:spPr>
      </p:pic>
      <p:sp>
        <p:nvSpPr>
          <p:cNvPr id="2" name="日期占位符 1">
            <a:extLst>
              <a:ext uri="{FF2B5EF4-FFF2-40B4-BE49-F238E27FC236}">
                <a16:creationId xmlns:a16="http://schemas.microsoft.com/office/drawing/2014/main" id="{BB07082A-C416-4421-AC91-320A72A5BE83}"/>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3" name="页脚占位符 2">
            <a:extLst>
              <a:ext uri="{FF2B5EF4-FFF2-40B4-BE49-F238E27FC236}">
                <a16:creationId xmlns:a16="http://schemas.microsoft.com/office/drawing/2014/main" id="{2C8E17E3-14D3-48F3-BBA5-1E139EE143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AF814C-C25B-4249-A3A3-2B2E65CFE426}"/>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369692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B2B3E-AB11-44AE-A79B-489F7726B5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9A6B25-BE51-47FE-BB88-34E368C13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28D1902-F374-4AE1-967A-39D6DE1B9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C4EFD9-2C8A-488F-921E-BE34C837DF19}"/>
              </a:ext>
            </a:extLst>
          </p:cNvPr>
          <p:cNvSpPr>
            <a:spLocks noGrp="1"/>
          </p:cNvSpPr>
          <p:nvPr>
            <p:ph type="dt" sz="half" idx="10"/>
          </p:nvPr>
        </p:nvSpPr>
        <p:spPr/>
        <p:txBody>
          <a:bodyPr/>
          <a:lstStyle/>
          <a:p>
            <a:fld id="{259AFD49-C015-4122-8371-8D922A53FD90}" type="datetimeFigureOut">
              <a:rPr lang="zh-CN" altLang="en-US" smtClean="0"/>
              <a:t>2018/11/1</a:t>
            </a:fld>
            <a:endParaRPr lang="zh-CN" altLang="en-US"/>
          </a:p>
        </p:txBody>
      </p:sp>
      <p:sp>
        <p:nvSpPr>
          <p:cNvPr id="6" name="页脚占位符 5">
            <a:extLst>
              <a:ext uri="{FF2B5EF4-FFF2-40B4-BE49-F238E27FC236}">
                <a16:creationId xmlns:a16="http://schemas.microsoft.com/office/drawing/2014/main" id="{2E5E8F7F-0961-49AF-B7F2-A2034454F7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49C28C-9011-41EA-96AC-757425D32915}"/>
              </a:ext>
            </a:extLst>
          </p:cNvPr>
          <p:cNvSpPr>
            <a:spLocks noGrp="1"/>
          </p:cNvSpPr>
          <p:nvPr>
            <p:ph type="sldNum" sz="quarter" idx="12"/>
          </p:nvPr>
        </p:nvSpPr>
        <p:spPr/>
        <p:txBody>
          <a:body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293482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3E624-BAE3-47DA-B028-C59DEEEB3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74B0C5-CA3C-49F5-81CA-43BC05359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F909FF-A980-4897-8B3F-5375758EE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AFD49-C015-4122-8371-8D922A53FD90}"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B8A35E6F-37C7-4AB3-A6D8-CCCA23ADC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4C3BD2-7BA9-4107-ABBE-F85E60AF2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DAB3D-54D5-49F0-8FA7-5FB86C9EDE76}" type="slidenum">
              <a:rPr lang="zh-CN" altLang="en-US" smtClean="0"/>
              <a:t>‹#›</a:t>
            </a:fld>
            <a:endParaRPr lang="zh-CN" altLang="en-US"/>
          </a:p>
        </p:txBody>
      </p:sp>
    </p:spTree>
    <p:extLst>
      <p:ext uri="{BB962C8B-B14F-4D97-AF65-F5344CB8AC3E}">
        <p14:creationId xmlns:p14="http://schemas.microsoft.com/office/powerpoint/2010/main" val="9687432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1.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52DF1-D2B5-468B-A7BF-F6238A970751}"/>
              </a:ext>
            </a:extLst>
          </p:cNvPr>
          <p:cNvSpPr>
            <a:spLocks noGrp="1"/>
          </p:cNvSpPr>
          <p:nvPr>
            <p:ph type="ctrTitle"/>
          </p:nvPr>
        </p:nvSpPr>
        <p:spPr/>
        <p:txBody>
          <a:bodyPr>
            <a:normAutofit fontScale="90000"/>
          </a:bodyPr>
          <a:lstStyle/>
          <a:p>
            <a:r>
              <a:rPr lang="en-US" altLang="zh-CN" b="1" dirty="0"/>
              <a:t>Processor Architecture II: SEQ: Sequential Implementation</a:t>
            </a:r>
            <a:endParaRPr lang="zh-CN" altLang="en-US" b="1" dirty="0"/>
          </a:p>
        </p:txBody>
      </p:sp>
      <p:sp>
        <p:nvSpPr>
          <p:cNvPr id="3" name="副标题 2">
            <a:extLst>
              <a:ext uri="{FF2B5EF4-FFF2-40B4-BE49-F238E27FC236}">
                <a16:creationId xmlns:a16="http://schemas.microsoft.com/office/drawing/2014/main" id="{B2EE600C-79DC-4CE4-BD51-E931E87BF0C3}"/>
              </a:ext>
            </a:extLst>
          </p:cNvPr>
          <p:cNvSpPr>
            <a:spLocks noGrp="1"/>
          </p:cNvSpPr>
          <p:nvPr>
            <p:ph type="subTitle" idx="1"/>
          </p:nvPr>
        </p:nvSpPr>
        <p:spPr/>
        <p:txBody>
          <a:bodyPr/>
          <a:lstStyle/>
          <a:p>
            <a:r>
              <a:rPr lang="en-US" altLang="zh-CN" b="1" dirty="0"/>
              <a:t>4.3</a:t>
            </a:r>
            <a:r>
              <a:rPr lang="zh-CN" altLang="en-US" b="1" dirty="0"/>
              <a:t>：</a:t>
            </a:r>
            <a:r>
              <a:rPr lang="en-US" altLang="zh-CN" b="1" dirty="0"/>
              <a:t>Y86-64</a:t>
            </a:r>
            <a:r>
              <a:rPr lang="zh-CN" altLang="en-US" b="1" dirty="0"/>
              <a:t>的顺序实现</a:t>
            </a:r>
          </a:p>
        </p:txBody>
      </p:sp>
      <p:sp>
        <p:nvSpPr>
          <p:cNvPr id="4" name="文本框 3">
            <a:extLst>
              <a:ext uri="{FF2B5EF4-FFF2-40B4-BE49-F238E27FC236}">
                <a16:creationId xmlns:a16="http://schemas.microsoft.com/office/drawing/2014/main" id="{BD598B0C-DC01-4F9E-86D4-8E0B2136CFE3}"/>
              </a:ext>
            </a:extLst>
          </p:cNvPr>
          <p:cNvSpPr txBox="1"/>
          <p:nvPr/>
        </p:nvSpPr>
        <p:spPr>
          <a:xfrm>
            <a:off x="7070103" y="4138367"/>
            <a:ext cx="2714920" cy="369332"/>
          </a:xfrm>
          <a:prstGeom prst="rect">
            <a:avLst/>
          </a:prstGeom>
          <a:noFill/>
        </p:spPr>
        <p:txBody>
          <a:bodyPr wrap="square" rtlCol="0">
            <a:spAutoFit/>
          </a:bodyPr>
          <a:lstStyle/>
          <a:p>
            <a:r>
              <a:rPr lang="zh-CN" altLang="en-US" dirty="0"/>
              <a:t>马天卓</a:t>
            </a:r>
          </a:p>
        </p:txBody>
      </p:sp>
    </p:spTree>
    <p:extLst>
      <p:ext uri="{BB962C8B-B14F-4D97-AF65-F5344CB8AC3E}">
        <p14:creationId xmlns:p14="http://schemas.microsoft.com/office/powerpoint/2010/main" val="331042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A15317-7AF5-48E9-9197-93A84154F7B7}"/>
              </a:ext>
            </a:extLst>
          </p:cNvPr>
          <p:cNvSpPr txBox="1"/>
          <p:nvPr/>
        </p:nvSpPr>
        <p:spPr>
          <a:xfrm>
            <a:off x="518473" y="1018095"/>
            <a:ext cx="3874417" cy="461665"/>
          </a:xfrm>
          <a:prstGeom prst="rect">
            <a:avLst/>
          </a:prstGeom>
          <a:noFill/>
        </p:spPr>
        <p:txBody>
          <a:bodyPr wrap="square" rtlCol="0">
            <a:spAutoFit/>
          </a:bodyPr>
          <a:lstStyle/>
          <a:p>
            <a:r>
              <a:rPr lang="zh-CN" altLang="en-US" sz="2400" b="1" dirty="0"/>
              <a:t>执行阶段</a:t>
            </a:r>
          </a:p>
        </p:txBody>
      </p:sp>
      <p:pic>
        <p:nvPicPr>
          <p:cNvPr id="8" name="图片 7">
            <a:extLst>
              <a:ext uri="{FF2B5EF4-FFF2-40B4-BE49-F238E27FC236}">
                <a16:creationId xmlns:a16="http://schemas.microsoft.com/office/drawing/2014/main" id="{A0559757-0793-451F-81A9-3ADE868F2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886" y="1396466"/>
            <a:ext cx="4064209" cy="2933851"/>
          </a:xfrm>
          <a:prstGeom prst="rect">
            <a:avLst/>
          </a:prstGeom>
        </p:spPr>
      </p:pic>
      <p:sp>
        <p:nvSpPr>
          <p:cNvPr id="9" name="文本框 8">
            <a:extLst>
              <a:ext uri="{FF2B5EF4-FFF2-40B4-BE49-F238E27FC236}">
                <a16:creationId xmlns:a16="http://schemas.microsoft.com/office/drawing/2014/main" id="{F0F32E2C-F122-4DAC-A8A9-0FACDB75832F}"/>
              </a:ext>
            </a:extLst>
          </p:cNvPr>
          <p:cNvSpPr txBox="1"/>
          <p:nvPr/>
        </p:nvSpPr>
        <p:spPr>
          <a:xfrm>
            <a:off x="659875" y="1923068"/>
            <a:ext cx="4534293" cy="1754326"/>
          </a:xfrm>
          <a:prstGeom prst="rect">
            <a:avLst/>
          </a:prstGeom>
          <a:noFill/>
        </p:spPr>
        <p:txBody>
          <a:bodyPr wrap="square" rtlCol="0">
            <a:spAutoFit/>
          </a:bodyPr>
          <a:lstStyle/>
          <a:p>
            <a:r>
              <a:rPr lang="en-US" altLang="zh-CN" dirty="0"/>
              <a:t>1</a:t>
            </a:r>
            <a:r>
              <a:rPr lang="zh-CN" altLang="en-US" dirty="0"/>
              <a:t>，由</a:t>
            </a:r>
            <a:r>
              <a:rPr lang="en-US" altLang="zh-CN" dirty="0" err="1"/>
              <a:t>icode</a:t>
            </a:r>
            <a:r>
              <a:rPr lang="zh-CN" altLang="en-US" dirty="0"/>
              <a:t>与</a:t>
            </a:r>
            <a:r>
              <a:rPr lang="en-US" altLang="zh-CN" dirty="0" err="1"/>
              <a:t>ifun</a:t>
            </a:r>
            <a:r>
              <a:rPr lang="zh-CN" altLang="en-US" dirty="0"/>
              <a:t>共同决定</a:t>
            </a:r>
            <a:r>
              <a:rPr lang="en-US" altLang="zh-CN" dirty="0"/>
              <a:t>ALU</a:t>
            </a:r>
            <a:r>
              <a:rPr lang="zh-CN" altLang="en-US" dirty="0"/>
              <a:t> </a:t>
            </a:r>
            <a:r>
              <a:rPr lang="en-US" altLang="zh-CN" dirty="0"/>
              <a:t>fun</a:t>
            </a:r>
            <a:r>
              <a:rPr lang="zh-CN" altLang="en-US" dirty="0"/>
              <a:t>。</a:t>
            </a:r>
            <a:endParaRPr lang="en-US" altLang="zh-CN" dirty="0"/>
          </a:p>
          <a:p>
            <a:r>
              <a:rPr lang="en-US" altLang="zh-CN" dirty="0"/>
              <a:t>2</a:t>
            </a:r>
            <a:r>
              <a:rPr lang="zh-CN" altLang="en-US" dirty="0"/>
              <a:t>，若</a:t>
            </a:r>
            <a:r>
              <a:rPr lang="en-US" altLang="zh-CN" dirty="0" err="1"/>
              <a:t>valC</a:t>
            </a:r>
            <a:r>
              <a:rPr lang="zh-CN" altLang="en-US" dirty="0"/>
              <a:t>存在，其与</a:t>
            </a:r>
            <a:r>
              <a:rPr lang="en-US" altLang="zh-CN" dirty="0" err="1"/>
              <a:t>icode</a:t>
            </a:r>
            <a:r>
              <a:rPr lang="zh-CN" altLang="en-US" dirty="0"/>
              <a:t>共同对</a:t>
            </a:r>
            <a:r>
              <a:rPr lang="en-US" altLang="zh-CN" dirty="0" err="1"/>
              <a:t>valA</a:t>
            </a:r>
            <a:r>
              <a:rPr lang="zh-CN" altLang="en-US" dirty="0"/>
              <a:t>先作用一次，再进入</a:t>
            </a:r>
            <a:r>
              <a:rPr lang="en-US" altLang="zh-CN" dirty="0"/>
              <a:t>ALU</a:t>
            </a:r>
            <a:r>
              <a:rPr lang="zh-CN" altLang="en-US" dirty="0"/>
              <a:t>中计算。</a:t>
            </a:r>
            <a:endParaRPr lang="en-US" altLang="zh-CN" dirty="0"/>
          </a:p>
          <a:p>
            <a:r>
              <a:rPr lang="en-US" altLang="zh-CN" dirty="0"/>
              <a:t>3</a:t>
            </a:r>
            <a:r>
              <a:rPr lang="zh-CN" altLang="en-US" dirty="0"/>
              <a:t>，</a:t>
            </a:r>
            <a:r>
              <a:rPr lang="en-US" altLang="zh-CN" dirty="0"/>
              <a:t>CC</a:t>
            </a:r>
            <a:r>
              <a:rPr lang="zh-CN" altLang="en-US" dirty="0"/>
              <a:t>与</a:t>
            </a:r>
            <a:r>
              <a:rPr lang="en-US" altLang="zh-CN" dirty="0" err="1"/>
              <a:t>Cnd</a:t>
            </a:r>
            <a:r>
              <a:rPr lang="zh-CN" altLang="en-US" dirty="0"/>
              <a:t>在</a:t>
            </a:r>
            <a:r>
              <a:rPr lang="en-US" altLang="zh-CN" dirty="0"/>
              <a:t>execute</a:t>
            </a:r>
            <a:r>
              <a:rPr lang="zh-CN" altLang="en-US" dirty="0"/>
              <a:t>中得出，但</a:t>
            </a:r>
            <a:r>
              <a:rPr lang="en-US" altLang="zh-CN" dirty="0"/>
              <a:t>CC</a:t>
            </a:r>
            <a:r>
              <a:rPr lang="zh-CN" altLang="en-US" dirty="0"/>
              <a:t>被存储，</a:t>
            </a:r>
            <a:r>
              <a:rPr lang="en-US" altLang="zh-CN" dirty="0" err="1"/>
              <a:t>Cnd</a:t>
            </a:r>
            <a:r>
              <a:rPr lang="zh-CN" altLang="en-US" dirty="0"/>
              <a:t>作为信号使用。</a:t>
            </a:r>
            <a:endParaRPr lang="en-US" altLang="zh-CN" dirty="0"/>
          </a:p>
          <a:p>
            <a:r>
              <a:rPr lang="en-US" altLang="zh-CN" dirty="0"/>
              <a:t>4</a:t>
            </a:r>
            <a:r>
              <a:rPr lang="zh-CN" altLang="en-US" dirty="0"/>
              <a:t>，得出的结果储存于</a:t>
            </a:r>
            <a:r>
              <a:rPr lang="en-US" altLang="zh-CN" dirty="0" err="1"/>
              <a:t>valE</a:t>
            </a:r>
            <a:r>
              <a:rPr lang="zh-CN" altLang="en-US" dirty="0"/>
              <a:t>信息中。</a:t>
            </a:r>
            <a:endParaRPr lang="en-US" altLang="zh-CN" dirty="0"/>
          </a:p>
        </p:txBody>
      </p:sp>
    </p:spTree>
    <p:extLst>
      <p:ext uri="{BB962C8B-B14F-4D97-AF65-F5344CB8AC3E}">
        <p14:creationId xmlns:p14="http://schemas.microsoft.com/office/powerpoint/2010/main" val="84674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690D56-36F7-4731-B9EB-D4F967B5681A}"/>
              </a:ext>
            </a:extLst>
          </p:cNvPr>
          <p:cNvSpPr txBox="1"/>
          <p:nvPr/>
        </p:nvSpPr>
        <p:spPr>
          <a:xfrm>
            <a:off x="395926" y="1036949"/>
            <a:ext cx="3487918" cy="461665"/>
          </a:xfrm>
          <a:prstGeom prst="rect">
            <a:avLst/>
          </a:prstGeom>
          <a:noFill/>
        </p:spPr>
        <p:txBody>
          <a:bodyPr wrap="square" rtlCol="0">
            <a:spAutoFit/>
          </a:bodyPr>
          <a:lstStyle/>
          <a:p>
            <a:r>
              <a:rPr lang="zh-CN" altLang="en-US" sz="2400" b="1" dirty="0"/>
              <a:t>访存阶段</a:t>
            </a:r>
          </a:p>
        </p:txBody>
      </p:sp>
      <p:pic>
        <p:nvPicPr>
          <p:cNvPr id="6" name="图片 5">
            <a:extLst>
              <a:ext uri="{FF2B5EF4-FFF2-40B4-BE49-F238E27FC236}">
                <a16:creationId xmlns:a16="http://schemas.microsoft.com/office/drawing/2014/main" id="{AA61DEBA-9128-4D90-A951-AE0C37A1C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925" y="1036949"/>
            <a:ext cx="4565715" cy="4371263"/>
          </a:xfrm>
          <a:prstGeom prst="rect">
            <a:avLst/>
          </a:prstGeom>
        </p:spPr>
      </p:pic>
      <p:sp>
        <p:nvSpPr>
          <p:cNvPr id="8" name="文本框 7">
            <a:extLst>
              <a:ext uri="{FF2B5EF4-FFF2-40B4-BE49-F238E27FC236}">
                <a16:creationId xmlns:a16="http://schemas.microsoft.com/office/drawing/2014/main" id="{AB9367AB-0DF0-425E-BD1A-BBCC4BC889FE}"/>
              </a:ext>
            </a:extLst>
          </p:cNvPr>
          <p:cNvSpPr txBox="1"/>
          <p:nvPr/>
        </p:nvSpPr>
        <p:spPr>
          <a:xfrm>
            <a:off x="518473" y="1866507"/>
            <a:ext cx="4669411" cy="2862322"/>
          </a:xfrm>
          <a:prstGeom prst="rect">
            <a:avLst/>
          </a:prstGeom>
          <a:noFill/>
        </p:spPr>
        <p:txBody>
          <a:bodyPr wrap="square" rtlCol="0">
            <a:spAutoFit/>
          </a:bodyPr>
          <a:lstStyle/>
          <a:p>
            <a:r>
              <a:rPr lang="en-US" altLang="zh-CN" dirty="0"/>
              <a:t>1</a:t>
            </a:r>
            <a:r>
              <a:rPr lang="zh-CN" altLang="en-US" dirty="0"/>
              <a:t>，由</a:t>
            </a:r>
            <a:r>
              <a:rPr lang="en-US" altLang="zh-CN" dirty="0" err="1"/>
              <a:t>valA</a:t>
            </a:r>
            <a:r>
              <a:rPr lang="zh-CN" altLang="en-US" dirty="0"/>
              <a:t>或</a:t>
            </a:r>
            <a:r>
              <a:rPr lang="en-US" altLang="zh-CN" dirty="0" err="1"/>
              <a:t>valE</a:t>
            </a:r>
            <a:r>
              <a:rPr lang="zh-CN" altLang="en-US" dirty="0"/>
              <a:t>决定内存地址</a:t>
            </a:r>
            <a:endParaRPr lang="en-US" altLang="zh-CN" dirty="0"/>
          </a:p>
          <a:p>
            <a:r>
              <a:rPr lang="en-US" altLang="zh-CN" dirty="0"/>
              <a:t>2</a:t>
            </a:r>
            <a:r>
              <a:rPr lang="zh-CN" altLang="en-US" dirty="0"/>
              <a:t>，写入数据为</a:t>
            </a:r>
            <a:r>
              <a:rPr lang="en-US" altLang="zh-CN" dirty="0" err="1"/>
              <a:t>valA</a:t>
            </a:r>
            <a:r>
              <a:rPr lang="zh-CN" altLang="en-US" dirty="0"/>
              <a:t>（寄存器值）或</a:t>
            </a:r>
            <a:r>
              <a:rPr lang="en-US" altLang="zh-CN" dirty="0" err="1"/>
              <a:t>valP</a:t>
            </a:r>
            <a:r>
              <a:rPr lang="zh-CN" altLang="en-US" dirty="0"/>
              <a:t>（下一条指令地址）</a:t>
            </a:r>
            <a:endParaRPr lang="en-US" altLang="zh-CN" dirty="0"/>
          </a:p>
          <a:p>
            <a:r>
              <a:rPr lang="en-US" altLang="zh-CN" dirty="0"/>
              <a:t>3</a:t>
            </a:r>
            <a:r>
              <a:rPr lang="zh-CN" altLang="en-US" dirty="0"/>
              <a:t>，</a:t>
            </a:r>
            <a:r>
              <a:rPr lang="en-US" altLang="zh-CN" dirty="0" err="1"/>
              <a:t>icode</a:t>
            </a:r>
            <a:r>
              <a:rPr lang="zh-CN" altLang="en-US" dirty="0"/>
              <a:t>控制读写</a:t>
            </a:r>
            <a:endParaRPr lang="en-US" altLang="zh-CN" dirty="0"/>
          </a:p>
          <a:p>
            <a:r>
              <a:rPr lang="en-US" altLang="zh-CN" dirty="0"/>
              <a:t>4</a:t>
            </a:r>
            <a:r>
              <a:rPr lang="zh-CN" altLang="en-US" dirty="0"/>
              <a:t>，读出数据存于</a:t>
            </a:r>
            <a:r>
              <a:rPr lang="en-US" altLang="zh-CN" dirty="0" err="1"/>
              <a:t>valM</a:t>
            </a:r>
            <a:r>
              <a:rPr lang="zh-CN" altLang="en-US" dirty="0"/>
              <a:t>信号中</a:t>
            </a:r>
            <a:endParaRPr lang="en-US" altLang="zh-CN" dirty="0"/>
          </a:p>
          <a:p>
            <a:r>
              <a:rPr lang="en-US" altLang="zh-CN" dirty="0"/>
              <a:t>5</a:t>
            </a:r>
            <a:r>
              <a:rPr lang="zh-CN" altLang="en-US" dirty="0"/>
              <a:t>，</a:t>
            </a:r>
            <a:r>
              <a:rPr lang="en-US" altLang="zh-CN" dirty="0"/>
              <a:t>stat</a:t>
            </a:r>
            <a:r>
              <a:rPr lang="zh-CN" altLang="en-US" dirty="0"/>
              <a:t>监控报错</a:t>
            </a:r>
            <a:endParaRPr lang="en-US" altLang="zh-CN" dirty="0"/>
          </a:p>
          <a:p>
            <a:r>
              <a:rPr lang="en-US" altLang="zh-CN" dirty="0"/>
              <a:t>6</a:t>
            </a:r>
            <a:r>
              <a:rPr lang="zh-CN" altLang="en-US" dirty="0"/>
              <a:t>，由于内存写入数据由</a:t>
            </a:r>
            <a:r>
              <a:rPr lang="en-US" altLang="zh-CN" dirty="0" err="1"/>
              <a:t>valA</a:t>
            </a:r>
            <a:r>
              <a:rPr lang="zh-CN" altLang="en-US" dirty="0"/>
              <a:t>于</a:t>
            </a:r>
            <a:r>
              <a:rPr lang="en-US" altLang="zh-CN" dirty="0" err="1"/>
              <a:t>valP</a:t>
            </a:r>
            <a:r>
              <a:rPr lang="zh-CN" altLang="en-US" dirty="0"/>
              <a:t>决定，因此会有上节课说的不允许将立即数存入内存。</a:t>
            </a:r>
            <a:endParaRPr lang="en-US" altLang="zh-CN" dirty="0"/>
          </a:p>
          <a:p>
            <a:r>
              <a:rPr lang="en-US" altLang="zh-CN" dirty="0"/>
              <a:t>7</a:t>
            </a:r>
            <a:r>
              <a:rPr lang="zh-CN" altLang="en-US" dirty="0"/>
              <a:t>，由于访存阶段位于执行阶段之后，因此会有</a:t>
            </a:r>
            <a:r>
              <a:rPr lang="en-US" altLang="zh-CN" dirty="0"/>
              <a:t>Y86</a:t>
            </a:r>
            <a:r>
              <a:rPr lang="zh-CN" altLang="en-US" dirty="0"/>
              <a:t>不允许对内存数据直接进行计算操作。</a:t>
            </a:r>
          </a:p>
        </p:txBody>
      </p:sp>
      <p:pic>
        <p:nvPicPr>
          <p:cNvPr id="7" name="图片 6">
            <a:extLst>
              <a:ext uri="{FF2B5EF4-FFF2-40B4-BE49-F238E27FC236}">
                <a16:creationId xmlns:a16="http://schemas.microsoft.com/office/drawing/2014/main" id="{A11BA12F-98D2-456D-89DE-4D42470F5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81" y="1036949"/>
            <a:ext cx="5438624" cy="5374261"/>
          </a:xfrm>
          <a:prstGeom prst="rect">
            <a:avLst/>
          </a:prstGeom>
        </p:spPr>
      </p:pic>
    </p:spTree>
    <p:extLst>
      <p:ext uri="{BB962C8B-B14F-4D97-AF65-F5344CB8AC3E}">
        <p14:creationId xmlns:p14="http://schemas.microsoft.com/office/powerpoint/2010/main" val="35688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3DF436-3D58-4EA5-8D37-C686A801642B}"/>
              </a:ext>
            </a:extLst>
          </p:cNvPr>
          <p:cNvSpPr txBox="1"/>
          <p:nvPr/>
        </p:nvSpPr>
        <p:spPr>
          <a:xfrm>
            <a:off x="556180" y="1225485"/>
            <a:ext cx="3667027" cy="461665"/>
          </a:xfrm>
          <a:prstGeom prst="rect">
            <a:avLst/>
          </a:prstGeom>
          <a:noFill/>
        </p:spPr>
        <p:txBody>
          <a:bodyPr wrap="square" rtlCol="0">
            <a:spAutoFit/>
          </a:bodyPr>
          <a:lstStyle/>
          <a:p>
            <a:r>
              <a:rPr lang="zh-CN" altLang="en-US" sz="2400" b="1" dirty="0"/>
              <a:t>更新</a:t>
            </a:r>
            <a:r>
              <a:rPr lang="en-US" altLang="zh-CN" sz="2400" b="1" dirty="0"/>
              <a:t>PC</a:t>
            </a:r>
            <a:r>
              <a:rPr lang="zh-CN" altLang="en-US" sz="2400" b="1" dirty="0"/>
              <a:t>阶段</a:t>
            </a:r>
          </a:p>
        </p:txBody>
      </p:sp>
      <p:pic>
        <p:nvPicPr>
          <p:cNvPr id="4" name="图片 3">
            <a:extLst>
              <a:ext uri="{FF2B5EF4-FFF2-40B4-BE49-F238E27FC236}">
                <a16:creationId xmlns:a16="http://schemas.microsoft.com/office/drawing/2014/main" id="{A392B6F9-7E44-4364-9C92-4259DA701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717" y="1225485"/>
            <a:ext cx="2997354" cy="1886047"/>
          </a:xfrm>
          <a:prstGeom prst="rect">
            <a:avLst/>
          </a:prstGeom>
        </p:spPr>
      </p:pic>
      <p:sp>
        <p:nvSpPr>
          <p:cNvPr id="5" name="文本框 4">
            <a:extLst>
              <a:ext uri="{FF2B5EF4-FFF2-40B4-BE49-F238E27FC236}">
                <a16:creationId xmlns:a16="http://schemas.microsoft.com/office/drawing/2014/main" id="{9334079E-886D-414E-BF6A-2C462F459282}"/>
              </a:ext>
            </a:extLst>
          </p:cNvPr>
          <p:cNvSpPr txBox="1"/>
          <p:nvPr/>
        </p:nvSpPr>
        <p:spPr>
          <a:xfrm>
            <a:off x="556180" y="2092751"/>
            <a:ext cx="6447935" cy="369332"/>
          </a:xfrm>
          <a:prstGeom prst="rect">
            <a:avLst/>
          </a:prstGeom>
          <a:noFill/>
        </p:spPr>
        <p:txBody>
          <a:bodyPr wrap="square" rtlCol="0">
            <a:spAutoFit/>
          </a:bodyPr>
          <a:lstStyle/>
          <a:p>
            <a:r>
              <a:rPr lang="en-US" altLang="zh-CN" dirty="0"/>
              <a:t>    </a:t>
            </a:r>
            <a:r>
              <a:rPr lang="zh-CN" altLang="en-US" dirty="0"/>
              <a:t>新的</a:t>
            </a:r>
            <a:r>
              <a:rPr lang="en-US" altLang="zh-CN" dirty="0"/>
              <a:t>PC</a:t>
            </a:r>
            <a:r>
              <a:rPr lang="zh-CN" altLang="en-US" dirty="0"/>
              <a:t>可能是</a:t>
            </a:r>
            <a:r>
              <a:rPr lang="en-US" altLang="zh-CN" dirty="0" err="1"/>
              <a:t>valC</a:t>
            </a:r>
            <a:r>
              <a:rPr lang="zh-CN" altLang="en-US" dirty="0"/>
              <a:t>、</a:t>
            </a:r>
            <a:r>
              <a:rPr lang="en-US" altLang="zh-CN" dirty="0" err="1"/>
              <a:t>valM</a:t>
            </a:r>
            <a:r>
              <a:rPr lang="zh-CN" altLang="en-US" dirty="0"/>
              <a:t>或</a:t>
            </a:r>
            <a:r>
              <a:rPr lang="en-US" altLang="zh-CN" dirty="0" err="1"/>
              <a:t>valP</a:t>
            </a:r>
            <a:r>
              <a:rPr lang="zh-CN" altLang="en-US" dirty="0"/>
              <a:t>，由</a:t>
            </a:r>
            <a:r>
              <a:rPr lang="en-US" altLang="zh-CN" dirty="0" err="1"/>
              <a:t>icode</a:t>
            </a:r>
            <a:r>
              <a:rPr lang="zh-CN" altLang="en-US" dirty="0"/>
              <a:t>与</a:t>
            </a:r>
            <a:r>
              <a:rPr lang="en-US" altLang="zh-CN" dirty="0" err="1"/>
              <a:t>Cnd</a:t>
            </a:r>
            <a:r>
              <a:rPr lang="zh-CN" altLang="en-US" dirty="0"/>
              <a:t>共同决定。</a:t>
            </a:r>
          </a:p>
        </p:txBody>
      </p:sp>
    </p:spTree>
    <p:extLst>
      <p:ext uri="{BB962C8B-B14F-4D97-AF65-F5344CB8AC3E}">
        <p14:creationId xmlns:p14="http://schemas.microsoft.com/office/powerpoint/2010/main" val="177691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863D593-8015-4BB6-A8E6-BF4331DAB5F9}"/>
              </a:ext>
            </a:extLst>
          </p:cNvPr>
          <p:cNvSpPr txBox="1"/>
          <p:nvPr/>
        </p:nvSpPr>
        <p:spPr>
          <a:xfrm>
            <a:off x="820132" y="1272619"/>
            <a:ext cx="9455084" cy="1200329"/>
          </a:xfrm>
          <a:prstGeom prst="rect">
            <a:avLst/>
          </a:prstGeom>
          <a:noFill/>
        </p:spPr>
        <p:txBody>
          <a:bodyPr wrap="square" rtlCol="0">
            <a:spAutoFit/>
          </a:bodyPr>
          <a:lstStyle/>
          <a:p>
            <a:r>
              <a:rPr lang="en-US" altLang="zh-CN" b="1" dirty="0"/>
              <a:t>•</a:t>
            </a:r>
            <a:r>
              <a:rPr lang="zh-CN" altLang="en-US" b="1" dirty="0"/>
              <a:t>关于时钟：</a:t>
            </a:r>
            <a:endParaRPr lang="en-US" altLang="zh-CN" b="1" dirty="0"/>
          </a:p>
          <a:p>
            <a:r>
              <a:rPr lang="en-US" altLang="zh-CN" dirty="0"/>
              <a:t>     </a:t>
            </a:r>
            <a:r>
              <a:rPr lang="zh-CN" altLang="en-US" dirty="0"/>
              <a:t>程序计数器、条件码寄存器、数据内存和寄存器文件均受时钟影响，其储存值与输出值只有在时钟上升沿才会改变。由于在下一课时：流水线的通用原理会对时钟进行更充分的阐释，在此我便不再赘述。</a:t>
            </a:r>
          </a:p>
        </p:txBody>
      </p:sp>
      <p:sp>
        <p:nvSpPr>
          <p:cNvPr id="4" name="文本框 3">
            <a:extLst>
              <a:ext uri="{FF2B5EF4-FFF2-40B4-BE49-F238E27FC236}">
                <a16:creationId xmlns:a16="http://schemas.microsoft.com/office/drawing/2014/main" id="{37BCCD6C-AC5C-4B69-B1B2-E40645F48981}"/>
              </a:ext>
            </a:extLst>
          </p:cNvPr>
          <p:cNvSpPr txBox="1"/>
          <p:nvPr/>
        </p:nvSpPr>
        <p:spPr>
          <a:xfrm>
            <a:off x="895546" y="3429000"/>
            <a:ext cx="9379670" cy="923330"/>
          </a:xfrm>
          <a:prstGeom prst="rect">
            <a:avLst/>
          </a:prstGeom>
          <a:noFill/>
        </p:spPr>
        <p:txBody>
          <a:bodyPr wrap="square" rtlCol="0">
            <a:spAutoFit/>
          </a:bodyPr>
          <a:lstStyle/>
          <a:p>
            <a:r>
              <a:rPr lang="en-US" altLang="zh-CN" b="1" dirty="0"/>
              <a:t>•</a:t>
            </a:r>
            <a:r>
              <a:rPr lang="zh-CN" altLang="en-US" b="1" dirty="0"/>
              <a:t>从不回读原则</a:t>
            </a:r>
            <a:r>
              <a:rPr lang="zh-CN" altLang="en-US" dirty="0"/>
              <a:t>：</a:t>
            </a:r>
            <a:endParaRPr lang="en-US" altLang="zh-CN" dirty="0"/>
          </a:p>
          <a:p>
            <a:r>
              <a:rPr lang="en-US" altLang="zh-CN" dirty="0"/>
              <a:t>     </a:t>
            </a:r>
            <a:r>
              <a:rPr lang="zh-CN" altLang="en-US" dirty="0"/>
              <a:t>处理器从来不需要为了完成一条指令的执行而去读由该指令更新了的状态。包括更新后的寄存器、内存、栈指针、条件码等。</a:t>
            </a:r>
          </a:p>
        </p:txBody>
      </p:sp>
    </p:spTree>
    <p:extLst>
      <p:ext uri="{BB962C8B-B14F-4D97-AF65-F5344CB8AC3E}">
        <p14:creationId xmlns:p14="http://schemas.microsoft.com/office/powerpoint/2010/main" val="227007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97BD28-B0FF-428E-86DD-3E2C10026042}"/>
              </a:ext>
            </a:extLst>
          </p:cNvPr>
          <p:cNvSpPr txBox="1"/>
          <p:nvPr/>
        </p:nvSpPr>
        <p:spPr>
          <a:xfrm>
            <a:off x="461914" y="1065229"/>
            <a:ext cx="3195686" cy="461665"/>
          </a:xfrm>
          <a:prstGeom prst="rect">
            <a:avLst/>
          </a:prstGeom>
          <a:noFill/>
        </p:spPr>
        <p:txBody>
          <a:bodyPr wrap="square" rtlCol="0">
            <a:spAutoFit/>
          </a:bodyPr>
          <a:lstStyle/>
          <a:p>
            <a:r>
              <a:rPr lang="zh-CN" altLang="en-US" sz="2400" b="1" dirty="0"/>
              <a:t>练习题</a:t>
            </a:r>
          </a:p>
        </p:txBody>
      </p:sp>
      <p:sp>
        <p:nvSpPr>
          <p:cNvPr id="3" name="文本框 2">
            <a:extLst>
              <a:ext uri="{FF2B5EF4-FFF2-40B4-BE49-F238E27FC236}">
                <a16:creationId xmlns:a16="http://schemas.microsoft.com/office/drawing/2014/main" id="{197FBB64-A87E-47AD-BDAD-A3D653486647}"/>
              </a:ext>
            </a:extLst>
          </p:cNvPr>
          <p:cNvSpPr txBox="1"/>
          <p:nvPr/>
        </p:nvSpPr>
        <p:spPr>
          <a:xfrm>
            <a:off x="546755" y="1809946"/>
            <a:ext cx="10878532" cy="1200329"/>
          </a:xfrm>
          <a:prstGeom prst="rect">
            <a:avLst/>
          </a:prstGeom>
          <a:noFill/>
        </p:spPr>
        <p:txBody>
          <a:bodyPr wrap="square" rtlCol="0">
            <a:spAutoFit/>
          </a:bodyPr>
          <a:lstStyle/>
          <a:p>
            <a:r>
              <a:rPr lang="en-US" altLang="zh-CN" dirty="0"/>
              <a:t>     </a:t>
            </a:r>
            <a:r>
              <a:rPr lang="zh-CN" altLang="en-US" dirty="0"/>
              <a:t>只有</a:t>
            </a:r>
            <a:r>
              <a:rPr lang="en-US" altLang="zh-CN" dirty="0" err="1"/>
              <a:t>popq</a:t>
            </a:r>
            <a:r>
              <a:rPr lang="zh-CN" altLang="en-US" dirty="0"/>
              <a:t>指令会同时用到寄存器文件的两个写端口。对于指令</a:t>
            </a:r>
            <a:r>
              <a:rPr lang="en-US" altLang="zh-CN" dirty="0" err="1"/>
              <a:t>popq</a:t>
            </a:r>
            <a:r>
              <a:rPr lang="en-US" altLang="zh-CN" dirty="0"/>
              <a:t> %</a:t>
            </a:r>
            <a:r>
              <a:rPr lang="en-US" altLang="zh-CN" dirty="0" err="1"/>
              <a:t>rsp</a:t>
            </a:r>
            <a:r>
              <a:rPr lang="zh-CN" altLang="en-US" dirty="0"/>
              <a:t>，</a:t>
            </a:r>
            <a:r>
              <a:rPr lang="en-US" altLang="zh-CN" dirty="0"/>
              <a:t>E</a:t>
            </a:r>
            <a:r>
              <a:rPr lang="zh-CN" altLang="en-US" dirty="0"/>
              <a:t>和</a:t>
            </a:r>
            <a:r>
              <a:rPr lang="en-US" altLang="zh-CN" dirty="0"/>
              <a:t>M</a:t>
            </a:r>
            <a:r>
              <a:rPr lang="zh-CN" altLang="en-US" dirty="0"/>
              <a:t>两个写端口会用到同一个地址，但是写入的数据不同。为了解决这个冲突，必须对两个写端口设立一个优先级，这样一来，当同一个周期内两个写端口都试图对一个寄存器进行写时，只有较高优先级端口上的写才会发生。那么要实现上次作业中确定的</a:t>
            </a:r>
            <a:r>
              <a:rPr lang="en-US" altLang="zh-CN" dirty="0" err="1"/>
              <a:t>popq</a:t>
            </a:r>
            <a:r>
              <a:rPr lang="en-US" altLang="zh-CN" dirty="0"/>
              <a:t> %</a:t>
            </a:r>
            <a:r>
              <a:rPr lang="en-US" altLang="zh-CN" dirty="0" err="1"/>
              <a:t>rsp</a:t>
            </a:r>
            <a:r>
              <a:rPr lang="zh-CN" altLang="en-US" dirty="0"/>
              <a:t>的行为 ，哪个端口该具有较高的优先级呢？（练习题</a:t>
            </a:r>
            <a:r>
              <a:rPr lang="en-US" altLang="zh-CN" dirty="0"/>
              <a:t>4.22</a:t>
            </a:r>
            <a:r>
              <a:rPr lang="zh-CN" altLang="en-US" dirty="0"/>
              <a:t>）</a:t>
            </a:r>
          </a:p>
        </p:txBody>
      </p:sp>
      <p:sp>
        <p:nvSpPr>
          <p:cNvPr id="4" name="文本框 3">
            <a:extLst>
              <a:ext uri="{FF2B5EF4-FFF2-40B4-BE49-F238E27FC236}">
                <a16:creationId xmlns:a16="http://schemas.microsoft.com/office/drawing/2014/main" id="{801EE4DD-1211-491A-8947-7AB7FA2ADB71}"/>
              </a:ext>
            </a:extLst>
          </p:cNvPr>
          <p:cNvSpPr txBox="1"/>
          <p:nvPr/>
        </p:nvSpPr>
        <p:spPr>
          <a:xfrm>
            <a:off x="725864" y="4015819"/>
            <a:ext cx="10699423" cy="369332"/>
          </a:xfrm>
          <a:prstGeom prst="rect">
            <a:avLst/>
          </a:prstGeom>
          <a:noFill/>
        </p:spPr>
        <p:txBody>
          <a:bodyPr wrap="square" rtlCol="0">
            <a:spAutoFit/>
          </a:bodyPr>
          <a:lstStyle/>
          <a:p>
            <a:r>
              <a:rPr lang="zh-CN" altLang="en-US" dirty="0"/>
              <a:t>答：</a:t>
            </a:r>
            <a:r>
              <a:rPr lang="en-US" altLang="zh-CN" dirty="0"/>
              <a:t>M</a:t>
            </a:r>
            <a:r>
              <a:rPr lang="zh-CN" altLang="en-US" dirty="0"/>
              <a:t>高于</a:t>
            </a:r>
            <a:r>
              <a:rPr lang="en-US" altLang="zh-CN" dirty="0"/>
              <a:t>E</a:t>
            </a:r>
            <a:endParaRPr lang="zh-CN" altLang="en-US" dirty="0"/>
          </a:p>
        </p:txBody>
      </p:sp>
    </p:spTree>
    <p:extLst>
      <p:ext uri="{BB962C8B-B14F-4D97-AF65-F5344CB8AC3E}">
        <p14:creationId xmlns:p14="http://schemas.microsoft.com/office/powerpoint/2010/main" val="198613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928907-2ABA-4949-8D57-C4915C05AB62}"/>
              </a:ext>
            </a:extLst>
          </p:cNvPr>
          <p:cNvSpPr txBox="1"/>
          <p:nvPr/>
        </p:nvSpPr>
        <p:spPr>
          <a:xfrm>
            <a:off x="471341" y="1065229"/>
            <a:ext cx="2856321" cy="461665"/>
          </a:xfrm>
          <a:prstGeom prst="rect">
            <a:avLst/>
          </a:prstGeom>
          <a:noFill/>
        </p:spPr>
        <p:txBody>
          <a:bodyPr wrap="square" rtlCol="0">
            <a:spAutoFit/>
          </a:bodyPr>
          <a:lstStyle/>
          <a:p>
            <a:r>
              <a:rPr lang="zh-CN" altLang="en-US" sz="2400" b="1" dirty="0"/>
              <a:t>练习题</a:t>
            </a:r>
          </a:p>
        </p:txBody>
      </p:sp>
      <p:pic>
        <p:nvPicPr>
          <p:cNvPr id="4" name="图片 3">
            <a:extLst>
              <a:ext uri="{FF2B5EF4-FFF2-40B4-BE49-F238E27FC236}">
                <a16:creationId xmlns:a16="http://schemas.microsoft.com/office/drawing/2014/main" id="{07BF79CC-8ED6-4BE0-978F-60A78C3D2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67" y="2037489"/>
            <a:ext cx="4064209" cy="2933851"/>
          </a:xfrm>
          <a:prstGeom prst="rect">
            <a:avLst/>
          </a:prstGeom>
        </p:spPr>
      </p:pic>
      <p:pic>
        <p:nvPicPr>
          <p:cNvPr id="6" name="图片 5">
            <a:extLst>
              <a:ext uri="{FF2B5EF4-FFF2-40B4-BE49-F238E27FC236}">
                <a16:creationId xmlns:a16="http://schemas.microsoft.com/office/drawing/2014/main" id="{7F7A4EC4-CD90-4B0A-B313-36E0D5288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901" y="2037488"/>
            <a:ext cx="4064209" cy="2933851"/>
          </a:xfrm>
          <a:prstGeom prst="rect">
            <a:avLst/>
          </a:prstGeom>
        </p:spPr>
      </p:pic>
    </p:spTree>
    <p:extLst>
      <p:ext uri="{BB962C8B-B14F-4D97-AF65-F5344CB8AC3E}">
        <p14:creationId xmlns:p14="http://schemas.microsoft.com/office/powerpoint/2010/main" val="2595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9C866-7D94-4049-A0B2-6D4CE8265209}"/>
              </a:ext>
            </a:extLst>
          </p:cNvPr>
          <p:cNvSpPr txBox="1"/>
          <p:nvPr/>
        </p:nvSpPr>
        <p:spPr>
          <a:xfrm>
            <a:off x="490194" y="1131216"/>
            <a:ext cx="3440783" cy="461665"/>
          </a:xfrm>
          <a:prstGeom prst="rect">
            <a:avLst/>
          </a:prstGeom>
          <a:noFill/>
        </p:spPr>
        <p:txBody>
          <a:bodyPr wrap="square" rtlCol="0">
            <a:spAutoFit/>
          </a:bodyPr>
          <a:lstStyle/>
          <a:p>
            <a:r>
              <a:rPr lang="zh-CN" altLang="en-US" sz="2400" b="1" dirty="0"/>
              <a:t>练习题</a:t>
            </a:r>
          </a:p>
        </p:txBody>
      </p:sp>
      <p:pic>
        <p:nvPicPr>
          <p:cNvPr id="4" name="图片 3">
            <a:extLst>
              <a:ext uri="{FF2B5EF4-FFF2-40B4-BE49-F238E27FC236}">
                <a16:creationId xmlns:a16="http://schemas.microsoft.com/office/drawing/2014/main" id="{28A679DB-348F-46E2-9F7F-A2B7CBFCF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21" y="1592881"/>
            <a:ext cx="5435879" cy="4369025"/>
          </a:xfrm>
          <a:prstGeom prst="rect">
            <a:avLst/>
          </a:prstGeom>
        </p:spPr>
      </p:pic>
      <p:pic>
        <p:nvPicPr>
          <p:cNvPr id="6" name="图片 5">
            <a:extLst>
              <a:ext uri="{FF2B5EF4-FFF2-40B4-BE49-F238E27FC236}">
                <a16:creationId xmlns:a16="http://schemas.microsoft.com/office/drawing/2014/main" id="{A2741C8F-AD4F-4714-99C7-4FF23BCB7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616" y="1592881"/>
            <a:ext cx="5474507" cy="4400071"/>
          </a:xfrm>
          <a:prstGeom prst="rect">
            <a:avLst/>
          </a:prstGeom>
        </p:spPr>
      </p:pic>
    </p:spTree>
    <p:extLst>
      <p:ext uri="{BB962C8B-B14F-4D97-AF65-F5344CB8AC3E}">
        <p14:creationId xmlns:p14="http://schemas.microsoft.com/office/powerpoint/2010/main" val="20091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80EA1C-E939-4BB8-BBED-4CDF90D85569}"/>
              </a:ext>
            </a:extLst>
          </p:cNvPr>
          <p:cNvSpPr/>
          <p:nvPr/>
        </p:nvSpPr>
        <p:spPr>
          <a:xfrm>
            <a:off x="4272423" y="2580837"/>
            <a:ext cx="3647153" cy="923330"/>
          </a:xfrm>
          <a:prstGeom prst="rect">
            <a:avLst/>
          </a:prstGeom>
          <a:noFill/>
        </p:spPr>
        <p:txBody>
          <a:bodyPr wrap="none" lIns="91440" tIns="45720" rIns="91440" bIns="45720">
            <a:spAutoFit/>
          </a:bodyPr>
          <a:lstStyle/>
          <a:p>
            <a:pPr algn="ctr"/>
            <a:r>
              <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谢谢大家！</a:t>
            </a:r>
          </a:p>
        </p:txBody>
      </p:sp>
    </p:spTree>
    <p:extLst>
      <p:ext uri="{BB962C8B-B14F-4D97-AF65-F5344CB8AC3E}">
        <p14:creationId xmlns:p14="http://schemas.microsoft.com/office/powerpoint/2010/main" val="25685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2102AB1-F206-4DA7-BD78-9316ECF3CB52}"/>
              </a:ext>
            </a:extLst>
          </p:cNvPr>
          <p:cNvPicPr>
            <a:picLocks noChangeAspect="1"/>
          </p:cNvPicPr>
          <p:nvPr/>
        </p:nvPicPr>
        <p:blipFill rotWithShape="1">
          <a:blip r:embed="rId2">
            <a:extLst>
              <a:ext uri="{28A0092B-C50C-407E-A947-70E740481C1C}">
                <a14:useLocalDpi xmlns:a14="http://schemas.microsoft.com/office/drawing/2010/main" val="0"/>
              </a:ext>
            </a:extLst>
          </a:blip>
          <a:srcRect t="3551"/>
          <a:stretch/>
        </p:blipFill>
        <p:spPr>
          <a:xfrm>
            <a:off x="5976593" y="600808"/>
            <a:ext cx="6089715" cy="5917993"/>
          </a:xfrm>
          <a:prstGeom prst="rect">
            <a:avLst/>
          </a:prstGeom>
        </p:spPr>
      </p:pic>
      <p:sp>
        <p:nvSpPr>
          <p:cNvPr id="6" name="文本框 5">
            <a:extLst>
              <a:ext uri="{FF2B5EF4-FFF2-40B4-BE49-F238E27FC236}">
                <a16:creationId xmlns:a16="http://schemas.microsoft.com/office/drawing/2014/main" id="{8A316FD5-E993-4B05-B5A1-3FFB6D7C27D4}"/>
              </a:ext>
            </a:extLst>
          </p:cNvPr>
          <p:cNvSpPr txBox="1"/>
          <p:nvPr/>
        </p:nvSpPr>
        <p:spPr>
          <a:xfrm>
            <a:off x="8152417" y="1649691"/>
            <a:ext cx="1029290" cy="261610"/>
          </a:xfrm>
          <a:prstGeom prst="rect">
            <a:avLst/>
          </a:prstGeom>
          <a:noFill/>
        </p:spPr>
        <p:txBody>
          <a:bodyPr wrap="square" rtlCol="0">
            <a:spAutoFit/>
          </a:bodyPr>
          <a:lstStyle/>
          <a:p>
            <a:r>
              <a:rPr lang="en-US" altLang="zh-CN" sz="1100" dirty="0"/>
              <a:t>Data memory</a:t>
            </a:r>
            <a:endParaRPr lang="zh-CN" altLang="en-US" sz="1100" dirty="0"/>
          </a:p>
        </p:txBody>
      </p:sp>
      <p:sp>
        <p:nvSpPr>
          <p:cNvPr id="7" name="文本框 6">
            <a:extLst>
              <a:ext uri="{FF2B5EF4-FFF2-40B4-BE49-F238E27FC236}">
                <a16:creationId xmlns:a16="http://schemas.microsoft.com/office/drawing/2014/main" id="{4F3B599E-B92D-4A15-B7F7-AFC535B90DCF}"/>
              </a:ext>
            </a:extLst>
          </p:cNvPr>
          <p:cNvSpPr txBox="1"/>
          <p:nvPr/>
        </p:nvSpPr>
        <p:spPr>
          <a:xfrm>
            <a:off x="8927183" y="2874007"/>
            <a:ext cx="509047" cy="307777"/>
          </a:xfrm>
          <a:prstGeom prst="rect">
            <a:avLst/>
          </a:prstGeom>
          <a:noFill/>
        </p:spPr>
        <p:txBody>
          <a:bodyPr wrap="square" rtlCol="0">
            <a:spAutoFit/>
          </a:bodyPr>
          <a:lstStyle/>
          <a:p>
            <a:r>
              <a:rPr lang="en-US" altLang="zh-CN" sz="1400" dirty="0"/>
              <a:t>ALU</a:t>
            </a:r>
            <a:endParaRPr lang="zh-CN" altLang="en-US" sz="1400" dirty="0"/>
          </a:p>
        </p:txBody>
      </p:sp>
      <p:sp>
        <p:nvSpPr>
          <p:cNvPr id="8" name="文本框 7">
            <a:extLst>
              <a:ext uri="{FF2B5EF4-FFF2-40B4-BE49-F238E27FC236}">
                <a16:creationId xmlns:a16="http://schemas.microsoft.com/office/drawing/2014/main" id="{08D9C1AE-0131-4D05-902A-2D22F6BD7825}"/>
              </a:ext>
            </a:extLst>
          </p:cNvPr>
          <p:cNvSpPr txBox="1"/>
          <p:nvPr/>
        </p:nvSpPr>
        <p:spPr>
          <a:xfrm>
            <a:off x="8033698" y="2822643"/>
            <a:ext cx="633364" cy="307777"/>
          </a:xfrm>
          <a:prstGeom prst="rect">
            <a:avLst/>
          </a:prstGeom>
          <a:noFill/>
        </p:spPr>
        <p:txBody>
          <a:bodyPr wrap="square" rtlCol="0">
            <a:spAutoFit/>
          </a:bodyPr>
          <a:lstStyle/>
          <a:p>
            <a:r>
              <a:rPr lang="en-US" altLang="zh-CN" sz="1400" dirty="0"/>
              <a:t>CC</a:t>
            </a:r>
            <a:endParaRPr lang="zh-CN" altLang="en-US" sz="1400" dirty="0"/>
          </a:p>
        </p:txBody>
      </p:sp>
      <p:sp>
        <p:nvSpPr>
          <p:cNvPr id="9" name="文本框 8">
            <a:extLst>
              <a:ext uri="{FF2B5EF4-FFF2-40B4-BE49-F238E27FC236}">
                <a16:creationId xmlns:a16="http://schemas.microsoft.com/office/drawing/2014/main" id="{26421E42-7A7E-4283-8DBD-BED47A34E061}"/>
              </a:ext>
            </a:extLst>
          </p:cNvPr>
          <p:cNvSpPr txBox="1"/>
          <p:nvPr/>
        </p:nvSpPr>
        <p:spPr>
          <a:xfrm>
            <a:off x="8927183" y="4383464"/>
            <a:ext cx="1055803" cy="246221"/>
          </a:xfrm>
          <a:prstGeom prst="rect">
            <a:avLst/>
          </a:prstGeom>
          <a:noFill/>
        </p:spPr>
        <p:txBody>
          <a:bodyPr wrap="square" rtlCol="0">
            <a:spAutoFit/>
          </a:bodyPr>
          <a:lstStyle/>
          <a:p>
            <a:r>
              <a:rPr lang="en-US" altLang="zh-CN" sz="1000" dirty="0"/>
              <a:t>Register file</a:t>
            </a:r>
            <a:endParaRPr lang="zh-CN" altLang="en-US" sz="1000" dirty="0"/>
          </a:p>
        </p:txBody>
      </p:sp>
      <p:sp>
        <p:nvSpPr>
          <p:cNvPr id="10" name="文本框 9">
            <a:extLst>
              <a:ext uri="{FF2B5EF4-FFF2-40B4-BE49-F238E27FC236}">
                <a16:creationId xmlns:a16="http://schemas.microsoft.com/office/drawing/2014/main" id="{F90E4D4F-6CFA-4A5A-A347-93C1E84A33CC}"/>
              </a:ext>
            </a:extLst>
          </p:cNvPr>
          <p:cNvSpPr txBox="1"/>
          <p:nvPr/>
        </p:nvSpPr>
        <p:spPr>
          <a:xfrm>
            <a:off x="8936610" y="4244964"/>
            <a:ext cx="1300899" cy="276999"/>
          </a:xfrm>
          <a:prstGeom prst="rect">
            <a:avLst/>
          </a:prstGeom>
          <a:noFill/>
        </p:spPr>
        <p:txBody>
          <a:bodyPr wrap="square" rtlCol="0">
            <a:spAutoFit/>
          </a:bodyPr>
          <a:lstStyle/>
          <a:p>
            <a:r>
              <a:rPr lang="en-US" altLang="zh-CN" sz="1200" dirty="0"/>
              <a:t>   A      B</a:t>
            </a:r>
            <a:endParaRPr lang="zh-CN" altLang="en-US" sz="1200" dirty="0"/>
          </a:p>
        </p:txBody>
      </p:sp>
      <p:sp>
        <p:nvSpPr>
          <p:cNvPr id="12" name="文本框 11">
            <a:extLst>
              <a:ext uri="{FF2B5EF4-FFF2-40B4-BE49-F238E27FC236}">
                <a16:creationId xmlns:a16="http://schemas.microsoft.com/office/drawing/2014/main" id="{2A7FEE15-A1CF-4FE8-85B1-8BE2F56157BA}"/>
              </a:ext>
            </a:extLst>
          </p:cNvPr>
          <p:cNvSpPr txBox="1"/>
          <p:nvPr/>
        </p:nvSpPr>
        <p:spPr>
          <a:xfrm>
            <a:off x="9587059" y="4263818"/>
            <a:ext cx="408496" cy="430887"/>
          </a:xfrm>
          <a:prstGeom prst="rect">
            <a:avLst/>
          </a:prstGeom>
          <a:noFill/>
        </p:spPr>
        <p:txBody>
          <a:bodyPr wrap="square" rtlCol="0">
            <a:spAutoFit/>
          </a:bodyPr>
          <a:lstStyle/>
          <a:p>
            <a:r>
              <a:rPr lang="en-US" altLang="zh-CN" sz="1100" dirty="0"/>
              <a:t>M</a:t>
            </a:r>
          </a:p>
          <a:p>
            <a:r>
              <a:rPr lang="en-US" altLang="zh-CN" sz="1100" dirty="0"/>
              <a:t> E</a:t>
            </a:r>
            <a:endParaRPr lang="zh-CN" altLang="en-US" sz="1100" dirty="0"/>
          </a:p>
        </p:txBody>
      </p:sp>
      <p:sp>
        <p:nvSpPr>
          <p:cNvPr id="13" name="文本框 12">
            <a:extLst>
              <a:ext uri="{FF2B5EF4-FFF2-40B4-BE49-F238E27FC236}">
                <a16:creationId xmlns:a16="http://schemas.microsoft.com/office/drawing/2014/main" id="{88EE960B-E02A-481A-A7E5-5A2D30559CDB}"/>
              </a:ext>
            </a:extLst>
          </p:cNvPr>
          <p:cNvSpPr txBox="1"/>
          <p:nvPr/>
        </p:nvSpPr>
        <p:spPr>
          <a:xfrm>
            <a:off x="7971934" y="5027459"/>
            <a:ext cx="1819373" cy="538609"/>
          </a:xfrm>
          <a:prstGeom prst="rect">
            <a:avLst/>
          </a:prstGeom>
          <a:noFill/>
        </p:spPr>
        <p:txBody>
          <a:bodyPr wrap="square" rtlCol="0">
            <a:spAutoFit/>
          </a:bodyPr>
          <a:lstStyle/>
          <a:p>
            <a:r>
              <a:rPr lang="en-US" altLang="zh-CN" dirty="0"/>
              <a:t>           </a:t>
            </a:r>
            <a:r>
              <a:rPr lang="en-US" altLang="zh-CN" sz="1000" dirty="0"/>
              <a:t>PC</a:t>
            </a:r>
          </a:p>
          <a:p>
            <a:r>
              <a:rPr lang="en-US" altLang="zh-CN" sz="1000" dirty="0"/>
              <a:t>             increment</a:t>
            </a:r>
            <a:endParaRPr lang="zh-CN" altLang="en-US" sz="1000" dirty="0"/>
          </a:p>
        </p:txBody>
      </p:sp>
      <p:sp>
        <p:nvSpPr>
          <p:cNvPr id="14" name="文本框 13">
            <a:extLst>
              <a:ext uri="{FF2B5EF4-FFF2-40B4-BE49-F238E27FC236}">
                <a16:creationId xmlns:a16="http://schemas.microsoft.com/office/drawing/2014/main" id="{BF975351-A870-4675-AF49-0BB7A8A1AA2C}"/>
              </a:ext>
            </a:extLst>
          </p:cNvPr>
          <p:cNvSpPr txBox="1"/>
          <p:nvPr/>
        </p:nvSpPr>
        <p:spPr>
          <a:xfrm>
            <a:off x="6438508" y="5163554"/>
            <a:ext cx="2918774" cy="307777"/>
          </a:xfrm>
          <a:prstGeom prst="rect">
            <a:avLst/>
          </a:prstGeom>
          <a:noFill/>
        </p:spPr>
        <p:txBody>
          <a:bodyPr wrap="square" rtlCol="0">
            <a:spAutoFit/>
          </a:bodyPr>
          <a:lstStyle/>
          <a:p>
            <a:r>
              <a:rPr lang="en-US" altLang="zh-CN" sz="1400" dirty="0"/>
              <a:t>Instruction memory</a:t>
            </a:r>
            <a:endParaRPr lang="zh-CN" altLang="en-US" sz="1400" dirty="0"/>
          </a:p>
        </p:txBody>
      </p:sp>
      <p:sp>
        <p:nvSpPr>
          <p:cNvPr id="15" name="文本框 14">
            <a:extLst>
              <a:ext uri="{FF2B5EF4-FFF2-40B4-BE49-F238E27FC236}">
                <a16:creationId xmlns:a16="http://schemas.microsoft.com/office/drawing/2014/main" id="{D53FA3E5-36DA-4E55-8CA4-70F71725044F}"/>
              </a:ext>
            </a:extLst>
          </p:cNvPr>
          <p:cNvSpPr txBox="1"/>
          <p:nvPr/>
        </p:nvSpPr>
        <p:spPr>
          <a:xfrm>
            <a:off x="11355366" y="643179"/>
            <a:ext cx="754145" cy="261610"/>
          </a:xfrm>
          <a:prstGeom prst="rect">
            <a:avLst/>
          </a:prstGeom>
          <a:noFill/>
        </p:spPr>
        <p:txBody>
          <a:bodyPr wrap="square" rtlCol="0">
            <a:spAutoFit/>
          </a:bodyPr>
          <a:lstStyle/>
          <a:p>
            <a:r>
              <a:rPr lang="en-US" altLang="zh-CN" sz="1100" dirty="0" err="1"/>
              <a:t>newPC</a:t>
            </a:r>
            <a:endParaRPr lang="zh-CN" altLang="en-US" sz="1100" dirty="0"/>
          </a:p>
        </p:txBody>
      </p:sp>
      <p:sp>
        <p:nvSpPr>
          <p:cNvPr id="16" name="文本框 15">
            <a:extLst>
              <a:ext uri="{FF2B5EF4-FFF2-40B4-BE49-F238E27FC236}">
                <a16:creationId xmlns:a16="http://schemas.microsoft.com/office/drawing/2014/main" id="{1790F261-C5BB-4E30-8244-C065F7D668E3}"/>
              </a:ext>
            </a:extLst>
          </p:cNvPr>
          <p:cNvSpPr txBox="1"/>
          <p:nvPr/>
        </p:nvSpPr>
        <p:spPr>
          <a:xfrm>
            <a:off x="7519447" y="801605"/>
            <a:ext cx="904973" cy="261610"/>
          </a:xfrm>
          <a:prstGeom prst="rect">
            <a:avLst/>
          </a:prstGeom>
          <a:noFill/>
        </p:spPr>
        <p:txBody>
          <a:bodyPr wrap="square" rtlCol="0">
            <a:spAutoFit/>
          </a:bodyPr>
          <a:lstStyle/>
          <a:p>
            <a:r>
              <a:rPr lang="en-US" altLang="zh-CN" sz="1100" dirty="0" err="1"/>
              <a:t>valE</a:t>
            </a:r>
            <a:r>
              <a:rPr lang="en-US" altLang="zh-CN" sz="1100" dirty="0"/>
              <a:t> </a:t>
            </a:r>
            <a:r>
              <a:rPr lang="en-US" altLang="zh-CN" sz="1100" dirty="0" err="1"/>
              <a:t>valM</a:t>
            </a:r>
            <a:endParaRPr lang="zh-CN" altLang="en-US" sz="1100" dirty="0"/>
          </a:p>
        </p:txBody>
      </p:sp>
      <p:sp>
        <p:nvSpPr>
          <p:cNvPr id="17" name="文本框 16">
            <a:extLst>
              <a:ext uri="{FF2B5EF4-FFF2-40B4-BE49-F238E27FC236}">
                <a16:creationId xmlns:a16="http://schemas.microsoft.com/office/drawing/2014/main" id="{E738D38D-4492-41BF-83B8-C3514755EBC5}"/>
              </a:ext>
            </a:extLst>
          </p:cNvPr>
          <p:cNvSpPr txBox="1"/>
          <p:nvPr/>
        </p:nvSpPr>
        <p:spPr>
          <a:xfrm>
            <a:off x="8757500" y="1251917"/>
            <a:ext cx="678730" cy="261610"/>
          </a:xfrm>
          <a:prstGeom prst="rect">
            <a:avLst/>
          </a:prstGeom>
          <a:noFill/>
        </p:spPr>
        <p:txBody>
          <a:bodyPr wrap="square" rtlCol="0">
            <a:spAutoFit/>
          </a:bodyPr>
          <a:lstStyle/>
          <a:p>
            <a:r>
              <a:rPr lang="en-US" altLang="zh-CN" sz="1100" dirty="0" err="1"/>
              <a:t>valM</a:t>
            </a:r>
            <a:endParaRPr lang="zh-CN" altLang="en-US" sz="1100" dirty="0"/>
          </a:p>
        </p:txBody>
      </p:sp>
      <p:sp>
        <p:nvSpPr>
          <p:cNvPr id="18" name="文本框 17">
            <a:extLst>
              <a:ext uri="{FF2B5EF4-FFF2-40B4-BE49-F238E27FC236}">
                <a16:creationId xmlns:a16="http://schemas.microsoft.com/office/drawing/2014/main" id="{306C059C-7BE0-4675-B258-854C8C01DE0A}"/>
              </a:ext>
            </a:extLst>
          </p:cNvPr>
          <p:cNvSpPr txBox="1"/>
          <p:nvPr/>
        </p:nvSpPr>
        <p:spPr>
          <a:xfrm>
            <a:off x="7594861" y="2034447"/>
            <a:ext cx="829559" cy="261610"/>
          </a:xfrm>
          <a:prstGeom prst="rect">
            <a:avLst/>
          </a:prstGeom>
          <a:noFill/>
        </p:spPr>
        <p:txBody>
          <a:bodyPr wrap="square" rtlCol="0">
            <a:spAutoFit/>
          </a:bodyPr>
          <a:lstStyle/>
          <a:p>
            <a:r>
              <a:rPr lang="en-US" altLang="zh-CN" sz="1100" dirty="0" err="1"/>
              <a:t>Addr</a:t>
            </a:r>
            <a:r>
              <a:rPr lang="en-US" altLang="zh-CN" sz="1100" dirty="0"/>
              <a:t> Data</a:t>
            </a:r>
            <a:endParaRPr lang="zh-CN" altLang="en-US" sz="1100" dirty="0"/>
          </a:p>
        </p:txBody>
      </p:sp>
      <p:sp>
        <p:nvSpPr>
          <p:cNvPr id="19" name="文本框 18">
            <a:extLst>
              <a:ext uri="{FF2B5EF4-FFF2-40B4-BE49-F238E27FC236}">
                <a16:creationId xmlns:a16="http://schemas.microsoft.com/office/drawing/2014/main" id="{4183178B-98E1-417E-B8A1-4C49E926986A}"/>
              </a:ext>
            </a:extLst>
          </p:cNvPr>
          <p:cNvSpPr txBox="1"/>
          <p:nvPr/>
        </p:nvSpPr>
        <p:spPr>
          <a:xfrm>
            <a:off x="8667946" y="2453311"/>
            <a:ext cx="537328" cy="261610"/>
          </a:xfrm>
          <a:prstGeom prst="rect">
            <a:avLst/>
          </a:prstGeom>
          <a:noFill/>
        </p:spPr>
        <p:txBody>
          <a:bodyPr wrap="square" rtlCol="0">
            <a:spAutoFit/>
          </a:bodyPr>
          <a:lstStyle/>
          <a:p>
            <a:r>
              <a:rPr lang="en-US" altLang="zh-CN" sz="1100" dirty="0" err="1"/>
              <a:t>valE</a:t>
            </a:r>
            <a:endParaRPr lang="zh-CN" altLang="en-US" sz="1100" dirty="0"/>
          </a:p>
        </p:txBody>
      </p:sp>
      <p:sp>
        <p:nvSpPr>
          <p:cNvPr id="20" name="文本框 19">
            <a:extLst>
              <a:ext uri="{FF2B5EF4-FFF2-40B4-BE49-F238E27FC236}">
                <a16:creationId xmlns:a16="http://schemas.microsoft.com/office/drawing/2014/main" id="{8A4DD0F2-3543-4787-9986-404FEB742865}"/>
              </a:ext>
            </a:extLst>
          </p:cNvPr>
          <p:cNvSpPr txBox="1"/>
          <p:nvPr/>
        </p:nvSpPr>
        <p:spPr>
          <a:xfrm>
            <a:off x="7577922" y="3429000"/>
            <a:ext cx="863436" cy="261610"/>
          </a:xfrm>
          <a:prstGeom prst="rect">
            <a:avLst/>
          </a:prstGeom>
          <a:noFill/>
        </p:spPr>
        <p:txBody>
          <a:bodyPr wrap="square" rtlCol="0">
            <a:spAutoFit/>
          </a:bodyPr>
          <a:lstStyle/>
          <a:p>
            <a:r>
              <a:rPr lang="en-US" altLang="zh-CN" sz="1100" dirty="0" err="1"/>
              <a:t>aluA</a:t>
            </a:r>
            <a:r>
              <a:rPr lang="en-US" altLang="zh-CN" sz="1100" dirty="0"/>
              <a:t> </a:t>
            </a:r>
            <a:r>
              <a:rPr lang="en-US" altLang="zh-CN" sz="1100" dirty="0" err="1"/>
              <a:t>aluB</a:t>
            </a:r>
            <a:endParaRPr lang="zh-CN" altLang="en-US" sz="1100" dirty="0"/>
          </a:p>
        </p:txBody>
      </p:sp>
      <p:sp>
        <p:nvSpPr>
          <p:cNvPr id="21" name="文本框 20">
            <a:extLst>
              <a:ext uri="{FF2B5EF4-FFF2-40B4-BE49-F238E27FC236}">
                <a16:creationId xmlns:a16="http://schemas.microsoft.com/office/drawing/2014/main" id="{716528C7-2048-4EDE-81F9-FC4F0A407F5E}"/>
              </a:ext>
            </a:extLst>
          </p:cNvPr>
          <p:cNvSpPr txBox="1"/>
          <p:nvPr/>
        </p:nvSpPr>
        <p:spPr>
          <a:xfrm>
            <a:off x="7481739" y="2921141"/>
            <a:ext cx="527901" cy="261610"/>
          </a:xfrm>
          <a:prstGeom prst="rect">
            <a:avLst/>
          </a:prstGeom>
          <a:noFill/>
        </p:spPr>
        <p:txBody>
          <a:bodyPr wrap="square" rtlCol="0">
            <a:spAutoFit/>
          </a:bodyPr>
          <a:lstStyle/>
          <a:p>
            <a:r>
              <a:rPr lang="en-US" altLang="zh-CN" sz="1100" dirty="0" err="1"/>
              <a:t>Cnd</a:t>
            </a:r>
            <a:endParaRPr lang="zh-CN" altLang="en-US" sz="1100" dirty="0"/>
          </a:p>
        </p:txBody>
      </p:sp>
      <p:sp>
        <p:nvSpPr>
          <p:cNvPr id="22" name="文本框 21">
            <a:extLst>
              <a:ext uri="{FF2B5EF4-FFF2-40B4-BE49-F238E27FC236}">
                <a16:creationId xmlns:a16="http://schemas.microsoft.com/office/drawing/2014/main" id="{B6EAA7DC-13DB-4D52-BEB3-65E3977D6896}"/>
              </a:ext>
            </a:extLst>
          </p:cNvPr>
          <p:cNvSpPr txBox="1"/>
          <p:nvPr/>
        </p:nvSpPr>
        <p:spPr>
          <a:xfrm>
            <a:off x="8342720" y="3736087"/>
            <a:ext cx="829559" cy="261610"/>
          </a:xfrm>
          <a:prstGeom prst="rect">
            <a:avLst/>
          </a:prstGeom>
          <a:noFill/>
        </p:spPr>
        <p:txBody>
          <a:bodyPr wrap="square" rtlCol="0">
            <a:spAutoFit/>
          </a:bodyPr>
          <a:lstStyle/>
          <a:p>
            <a:r>
              <a:rPr lang="en-US" altLang="zh-CN" sz="1100" dirty="0" err="1"/>
              <a:t>valA</a:t>
            </a:r>
            <a:r>
              <a:rPr lang="en-US" altLang="zh-CN" sz="1100" dirty="0"/>
              <a:t> </a:t>
            </a:r>
            <a:r>
              <a:rPr lang="en-US" altLang="zh-CN" sz="1100" dirty="0" err="1"/>
              <a:t>valB</a:t>
            </a:r>
            <a:endParaRPr lang="zh-CN" altLang="en-US" sz="1100" dirty="0"/>
          </a:p>
        </p:txBody>
      </p:sp>
      <p:sp>
        <p:nvSpPr>
          <p:cNvPr id="23" name="文本框 22">
            <a:extLst>
              <a:ext uri="{FF2B5EF4-FFF2-40B4-BE49-F238E27FC236}">
                <a16:creationId xmlns:a16="http://schemas.microsoft.com/office/drawing/2014/main" id="{F57D714D-3CE0-464D-A9DE-25D0A92CDD35}"/>
              </a:ext>
            </a:extLst>
          </p:cNvPr>
          <p:cNvSpPr txBox="1"/>
          <p:nvPr/>
        </p:nvSpPr>
        <p:spPr>
          <a:xfrm>
            <a:off x="7647199" y="4080833"/>
            <a:ext cx="772998" cy="430887"/>
          </a:xfrm>
          <a:prstGeom prst="rect">
            <a:avLst/>
          </a:prstGeom>
          <a:noFill/>
        </p:spPr>
        <p:txBody>
          <a:bodyPr wrap="square" rtlCol="0">
            <a:spAutoFit/>
          </a:bodyPr>
          <a:lstStyle/>
          <a:p>
            <a:r>
              <a:rPr lang="en-US" altLang="zh-CN" sz="1100" dirty="0" err="1"/>
              <a:t>srcA</a:t>
            </a:r>
            <a:r>
              <a:rPr lang="en-US" altLang="zh-CN" sz="1100" dirty="0"/>
              <a:t> </a:t>
            </a:r>
            <a:r>
              <a:rPr lang="en-US" altLang="zh-CN" sz="1100" dirty="0" err="1"/>
              <a:t>srcB</a:t>
            </a:r>
            <a:endParaRPr lang="en-US" altLang="zh-CN" sz="1100" dirty="0"/>
          </a:p>
          <a:p>
            <a:r>
              <a:rPr lang="en-US" altLang="zh-CN" sz="1100" dirty="0" err="1"/>
              <a:t>dstA</a:t>
            </a:r>
            <a:r>
              <a:rPr lang="en-US" altLang="zh-CN" sz="1100" dirty="0"/>
              <a:t> </a:t>
            </a:r>
            <a:r>
              <a:rPr lang="en-US" altLang="zh-CN" sz="1100" dirty="0" err="1"/>
              <a:t>dstB</a:t>
            </a:r>
            <a:endParaRPr lang="zh-CN" altLang="en-US" sz="1100" dirty="0"/>
          </a:p>
        </p:txBody>
      </p:sp>
      <p:sp>
        <p:nvSpPr>
          <p:cNvPr id="24" name="文本框 23">
            <a:extLst>
              <a:ext uri="{FF2B5EF4-FFF2-40B4-BE49-F238E27FC236}">
                <a16:creationId xmlns:a16="http://schemas.microsoft.com/office/drawing/2014/main" id="{EE1F1F27-C76D-4B2B-A9A1-5F63DE00B4E9}"/>
              </a:ext>
            </a:extLst>
          </p:cNvPr>
          <p:cNvSpPr txBox="1"/>
          <p:nvPr/>
        </p:nvSpPr>
        <p:spPr>
          <a:xfrm>
            <a:off x="8172694" y="4675076"/>
            <a:ext cx="537328" cy="261610"/>
          </a:xfrm>
          <a:prstGeom prst="rect">
            <a:avLst/>
          </a:prstGeom>
          <a:noFill/>
        </p:spPr>
        <p:txBody>
          <a:bodyPr wrap="square" rtlCol="0">
            <a:spAutoFit/>
          </a:bodyPr>
          <a:lstStyle/>
          <a:p>
            <a:r>
              <a:rPr lang="en-US" altLang="zh-CN" sz="1100" dirty="0" err="1"/>
              <a:t>valP</a:t>
            </a:r>
            <a:endParaRPr lang="zh-CN" altLang="en-US" sz="1100" dirty="0"/>
          </a:p>
        </p:txBody>
      </p:sp>
      <p:sp>
        <p:nvSpPr>
          <p:cNvPr id="25" name="文本框 24">
            <a:extLst>
              <a:ext uri="{FF2B5EF4-FFF2-40B4-BE49-F238E27FC236}">
                <a16:creationId xmlns:a16="http://schemas.microsoft.com/office/drawing/2014/main" id="{6DA9BCCD-7AD2-4497-A38F-985F7C2F8F62}"/>
              </a:ext>
            </a:extLst>
          </p:cNvPr>
          <p:cNvSpPr txBox="1"/>
          <p:nvPr/>
        </p:nvSpPr>
        <p:spPr>
          <a:xfrm>
            <a:off x="6355238" y="4537555"/>
            <a:ext cx="857839" cy="600164"/>
          </a:xfrm>
          <a:prstGeom prst="rect">
            <a:avLst/>
          </a:prstGeom>
          <a:noFill/>
        </p:spPr>
        <p:txBody>
          <a:bodyPr wrap="square" rtlCol="0">
            <a:spAutoFit/>
          </a:bodyPr>
          <a:lstStyle/>
          <a:p>
            <a:pPr algn="r"/>
            <a:r>
              <a:rPr lang="en-US" altLang="zh-CN" sz="1100" dirty="0" err="1"/>
              <a:t>Icode</a:t>
            </a:r>
            <a:r>
              <a:rPr lang="en-US" altLang="zh-CN" sz="1100" dirty="0"/>
              <a:t> </a:t>
            </a:r>
            <a:r>
              <a:rPr lang="en-US" altLang="zh-CN" sz="1100" dirty="0" err="1"/>
              <a:t>ifun</a:t>
            </a:r>
            <a:endParaRPr lang="en-US" altLang="zh-CN" sz="1100" dirty="0"/>
          </a:p>
          <a:p>
            <a:pPr algn="r"/>
            <a:r>
              <a:rPr lang="en-US" altLang="zh-CN" sz="1100" dirty="0"/>
              <a:t>ra </a:t>
            </a:r>
            <a:r>
              <a:rPr lang="en-US" altLang="zh-CN" sz="1100" dirty="0" err="1"/>
              <a:t>rb</a:t>
            </a:r>
            <a:endParaRPr lang="en-US" altLang="zh-CN" sz="1100" dirty="0"/>
          </a:p>
          <a:p>
            <a:pPr algn="r"/>
            <a:r>
              <a:rPr lang="en-US" altLang="zh-CN" sz="1100" dirty="0" err="1"/>
              <a:t>valC</a:t>
            </a:r>
            <a:endParaRPr lang="zh-CN" altLang="en-US" sz="1100" dirty="0"/>
          </a:p>
        </p:txBody>
      </p:sp>
      <p:sp>
        <p:nvSpPr>
          <p:cNvPr id="28" name="文本框 27">
            <a:extLst>
              <a:ext uri="{FF2B5EF4-FFF2-40B4-BE49-F238E27FC236}">
                <a16:creationId xmlns:a16="http://schemas.microsoft.com/office/drawing/2014/main" id="{FD0117F0-3FD6-4F77-8D75-9C36D4161CE9}"/>
              </a:ext>
            </a:extLst>
          </p:cNvPr>
          <p:cNvSpPr txBox="1"/>
          <p:nvPr/>
        </p:nvSpPr>
        <p:spPr>
          <a:xfrm>
            <a:off x="4345758" y="983428"/>
            <a:ext cx="2092750" cy="369332"/>
          </a:xfrm>
          <a:prstGeom prst="rect">
            <a:avLst/>
          </a:prstGeom>
          <a:noFill/>
        </p:spPr>
        <p:txBody>
          <a:bodyPr wrap="square" rtlCol="0">
            <a:spAutoFit/>
          </a:bodyPr>
          <a:lstStyle/>
          <a:p>
            <a:pPr algn="r"/>
            <a:r>
              <a:rPr lang="en-US" altLang="zh-CN" b="1" dirty="0"/>
              <a:t>Write back</a:t>
            </a:r>
            <a:endParaRPr lang="zh-CN" altLang="en-US" b="1" dirty="0"/>
          </a:p>
        </p:txBody>
      </p:sp>
      <p:sp>
        <p:nvSpPr>
          <p:cNvPr id="29" name="文本框 28">
            <a:extLst>
              <a:ext uri="{FF2B5EF4-FFF2-40B4-BE49-F238E27FC236}">
                <a16:creationId xmlns:a16="http://schemas.microsoft.com/office/drawing/2014/main" id="{C39748F5-8F69-4D39-AB29-2C4E95562A5A}"/>
              </a:ext>
            </a:extLst>
          </p:cNvPr>
          <p:cNvSpPr txBox="1"/>
          <p:nvPr/>
        </p:nvSpPr>
        <p:spPr>
          <a:xfrm>
            <a:off x="4938075" y="1665115"/>
            <a:ext cx="1417163" cy="369332"/>
          </a:xfrm>
          <a:prstGeom prst="rect">
            <a:avLst/>
          </a:prstGeom>
          <a:noFill/>
        </p:spPr>
        <p:txBody>
          <a:bodyPr wrap="square" rtlCol="0">
            <a:spAutoFit/>
          </a:bodyPr>
          <a:lstStyle/>
          <a:p>
            <a:pPr algn="r"/>
            <a:r>
              <a:rPr lang="en-US" altLang="zh-CN" b="1" dirty="0"/>
              <a:t>memory</a:t>
            </a:r>
            <a:endParaRPr lang="zh-CN" altLang="en-US" b="1" dirty="0"/>
          </a:p>
        </p:txBody>
      </p:sp>
      <p:sp>
        <p:nvSpPr>
          <p:cNvPr id="30" name="文本框 29">
            <a:extLst>
              <a:ext uri="{FF2B5EF4-FFF2-40B4-BE49-F238E27FC236}">
                <a16:creationId xmlns:a16="http://schemas.microsoft.com/office/drawing/2014/main" id="{DFC78F65-E268-4217-8525-E32DE2589DE7}"/>
              </a:ext>
            </a:extLst>
          </p:cNvPr>
          <p:cNvSpPr txBox="1"/>
          <p:nvPr/>
        </p:nvSpPr>
        <p:spPr>
          <a:xfrm>
            <a:off x="4499728" y="2761088"/>
            <a:ext cx="1855510" cy="369332"/>
          </a:xfrm>
          <a:prstGeom prst="rect">
            <a:avLst/>
          </a:prstGeom>
          <a:noFill/>
        </p:spPr>
        <p:txBody>
          <a:bodyPr wrap="square" rtlCol="0">
            <a:spAutoFit/>
          </a:bodyPr>
          <a:lstStyle/>
          <a:p>
            <a:pPr algn="r"/>
            <a:r>
              <a:rPr lang="en-US" altLang="zh-CN" b="1" dirty="0"/>
              <a:t>Execute</a:t>
            </a:r>
            <a:endParaRPr lang="zh-CN" altLang="en-US" b="1" dirty="0"/>
          </a:p>
        </p:txBody>
      </p:sp>
      <p:sp>
        <p:nvSpPr>
          <p:cNvPr id="31" name="文本框 30">
            <a:extLst>
              <a:ext uri="{FF2B5EF4-FFF2-40B4-BE49-F238E27FC236}">
                <a16:creationId xmlns:a16="http://schemas.microsoft.com/office/drawing/2014/main" id="{E14BE8C4-16E6-4534-8B0F-306A61561BD7}"/>
              </a:ext>
            </a:extLst>
          </p:cNvPr>
          <p:cNvSpPr txBox="1"/>
          <p:nvPr/>
        </p:nvSpPr>
        <p:spPr>
          <a:xfrm>
            <a:off x="4935720" y="4137242"/>
            <a:ext cx="1419518" cy="369332"/>
          </a:xfrm>
          <a:prstGeom prst="rect">
            <a:avLst/>
          </a:prstGeom>
          <a:noFill/>
        </p:spPr>
        <p:txBody>
          <a:bodyPr wrap="square" rtlCol="0">
            <a:spAutoFit/>
          </a:bodyPr>
          <a:lstStyle/>
          <a:p>
            <a:pPr algn="r"/>
            <a:r>
              <a:rPr lang="en-US" altLang="zh-CN" b="1" dirty="0"/>
              <a:t>Decode</a:t>
            </a:r>
            <a:endParaRPr lang="zh-CN" altLang="en-US" b="1" dirty="0"/>
          </a:p>
        </p:txBody>
      </p:sp>
      <p:sp>
        <p:nvSpPr>
          <p:cNvPr id="32" name="文本框 31">
            <a:extLst>
              <a:ext uri="{FF2B5EF4-FFF2-40B4-BE49-F238E27FC236}">
                <a16:creationId xmlns:a16="http://schemas.microsoft.com/office/drawing/2014/main" id="{39F3A3D5-9179-4F6A-8C03-14DFBF63F735}"/>
              </a:ext>
            </a:extLst>
          </p:cNvPr>
          <p:cNvSpPr txBox="1"/>
          <p:nvPr/>
        </p:nvSpPr>
        <p:spPr>
          <a:xfrm>
            <a:off x="4156830" y="5144064"/>
            <a:ext cx="2196445" cy="369332"/>
          </a:xfrm>
          <a:prstGeom prst="rect">
            <a:avLst/>
          </a:prstGeom>
          <a:noFill/>
        </p:spPr>
        <p:txBody>
          <a:bodyPr wrap="square" rtlCol="0">
            <a:spAutoFit/>
          </a:bodyPr>
          <a:lstStyle/>
          <a:p>
            <a:pPr algn="r"/>
            <a:r>
              <a:rPr lang="en-US" altLang="zh-CN" b="1" dirty="0"/>
              <a:t>Fetch</a:t>
            </a:r>
            <a:endParaRPr lang="zh-CN" altLang="en-US" b="1" dirty="0"/>
          </a:p>
        </p:txBody>
      </p:sp>
      <p:sp>
        <p:nvSpPr>
          <p:cNvPr id="33" name="文本框 32">
            <a:extLst>
              <a:ext uri="{FF2B5EF4-FFF2-40B4-BE49-F238E27FC236}">
                <a16:creationId xmlns:a16="http://schemas.microsoft.com/office/drawing/2014/main" id="{52F27AE4-9BE3-4C0A-96D4-C5EEF94C211B}"/>
              </a:ext>
            </a:extLst>
          </p:cNvPr>
          <p:cNvSpPr txBox="1"/>
          <p:nvPr/>
        </p:nvSpPr>
        <p:spPr>
          <a:xfrm>
            <a:off x="166744" y="1420068"/>
            <a:ext cx="4415275" cy="4893647"/>
          </a:xfrm>
          <a:prstGeom prst="rect">
            <a:avLst/>
          </a:prstGeom>
          <a:noFill/>
        </p:spPr>
        <p:txBody>
          <a:bodyPr wrap="square" rtlCol="0">
            <a:spAutoFit/>
          </a:bodyPr>
          <a:lstStyle/>
          <a:p>
            <a:r>
              <a:rPr lang="en-US" altLang="zh-CN" sz="2400" b="1" dirty="0"/>
              <a:t> Fetch </a:t>
            </a:r>
          </a:p>
          <a:p>
            <a:r>
              <a:rPr lang="en-US" altLang="zh-CN" sz="2400" dirty="0"/>
              <a:t> Read instruction from instruction memory </a:t>
            </a:r>
          </a:p>
          <a:p>
            <a:r>
              <a:rPr lang="en-US" altLang="zh-CN" sz="2400" b="1" dirty="0"/>
              <a:t> Decode </a:t>
            </a:r>
          </a:p>
          <a:p>
            <a:r>
              <a:rPr lang="en-US" altLang="zh-CN" sz="2400" dirty="0"/>
              <a:t> Read program registers </a:t>
            </a:r>
          </a:p>
          <a:p>
            <a:r>
              <a:rPr lang="en-US" altLang="zh-CN" sz="2400" b="1" dirty="0"/>
              <a:t> Execute </a:t>
            </a:r>
          </a:p>
          <a:p>
            <a:r>
              <a:rPr lang="en-US" altLang="zh-CN" sz="2400" dirty="0"/>
              <a:t> Compute value or address </a:t>
            </a:r>
          </a:p>
          <a:p>
            <a:r>
              <a:rPr lang="en-US" altLang="zh-CN" sz="2400" b="1" dirty="0"/>
              <a:t> Memory </a:t>
            </a:r>
          </a:p>
          <a:p>
            <a:r>
              <a:rPr lang="en-US" altLang="zh-CN" sz="2400" dirty="0"/>
              <a:t> Read or write data </a:t>
            </a:r>
          </a:p>
          <a:p>
            <a:r>
              <a:rPr lang="en-US" altLang="zh-CN" sz="2400" b="1" dirty="0"/>
              <a:t> Write Back </a:t>
            </a:r>
          </a:p>
          <a:p>
            <a:r>
              <a:rPr lang="en-US" altLang="zh-CN" sz="2400" dirty="0"/>
              <a:t> Write program registers </a:t>
            </a:r>
          </a:p>
          <a:p>
            <a:r>
              <a:rPr lang="en-US" altLang="zh-CN" sz="2400" b="1" dirty="0"/>
              <a:t> PC </a:t>
            </a:r>
          </a:p>
          <a:p>
            <a:r>
              <a:rPr lang="en-US" altLang="zh-CN" sz="2400" dirty="0"/>
              <a:t> Update program counter </a:t>
            </a:r>
            <a:endParaRPr lang="zh-CN" altLang="en-US" sz="2400" dirty="0"/>
          </a:p>
        </p:txBody>
      </p:sp>
      <p:sp>
        <p:nvSpPr>
          <p:cNvPr id="34" name="文本框 33">
            <a:extLst>
              <a:ext uri="{FF2B5EF4-FFF2-40B4-BE49-F238E27FC236}">
                <a16:creationId xmlns:a16="http://schemas.microsoft.com/office/drawing/2014/main" id="{52F30051-8E6B-4DDD-AF6C-A264531DA05D}"/>
              </a:ext>
            </a:extLst>
          </p:cNvPr>
          <p:cNvSpPr txBox="1"/>
          <p:nvPr/>
        </p:nvSpPr>
        <p:spPr>
          <a:xfrm>
            <a:off x="5269192" y="643179"/>
            <a:ext cx="1084083" cy="369332"/>
          </a:xfrm>
          <a:prstGeom prst="rect">
            <a:avLst/>
          </a:prstGeom>
          <a:noFill/>
        </p:spPr>
        <p:txBody>
          <a:bodyPr wrap="square" rtlCol="0">
            <a:spAutoFit/>
          </a:bodyPr>
          <a:lstStyle/>
          <a:p>
            <a:pPr algn="r"/>
            <a:r>
              <a:rPr lang="en-US" altLang="zh-CN" b="1" dirty="0"/>
              <a:t>PC</a:t>
            </a:r>
            <a:endParaRPr lang="zh-CN" altLang="en-US" b="1" dirty="0"/>
          </a:p>
        </p:txBody>
      </p:sp>
      <p:sp>
        <p:nvSpPr>
          <p:cNvPr id="35" name="文本框 34">
            <a:extLst>
              <a:ext uri="{FF2B5EF4-FFF2-40B4-BE49-F238E27FC236}">
                <a16:creationId xmlns:a16="http://schemas.microsoft.com/office/drawing/2014/main" id="{FE672B8D-2C6D-4C34-A1DB-DE8E4159F3AE}"/>
              </a:ext>
            </a:extLst>
          </p:cNvPr>
          <p:cNvSpPr txBox="1"/>
          <p:nvPr/>
        </p:nvSpPr>
        <p:spPr>
          <a:xfrm>
            <a:off x="536146" y="802080"/>
            <a:ext cx="2811941" cy="523220"/>
          </a:xfrm>
          <a:prstGeom prst="rect">
            <a:avLst/>
          </a:prstGeom>
          <a:noFill/>
        </p:spPr>
        <p:txBody>
          <a:bodyPr wrap="square" rtlCol="0">
            <a:spAutoFit/>
          </a:bodyPr>
          <a:lstStyle/>
          <a:p>
            <a:r>
              <a:rPr lang="en-US" altLang="zh-CN" sz="2800" b="1" dirty="0"/>
              <a:t>SEQ Stages </a:t>
            </a:r>
            <a:endParaRPr lang="zh-CN" altLang="en-US" sz="2800" b="1" dirty="0"/>
          </a:p>
        </p:txBody>
      </p:sp>
      <p:sp>
        <p:nvSpPr>
          <p:cNvPr id="2" name="文本框 1">
            <a:extLst>
              <a:ext uri="{FF2B5EF4-FFF2-40B4-BE49-F238E27FC236}">
                <a16:creationId xmlns:a16="http://schemas.microsoft.com/office/drawing/2014/main" id="{F71699D0-519E-4D7F-9AFE-B8B0160342B3}"/>
              </a:ext>
            </a:extLst>
          </p:cNvPr>
          <p:cNvSpPr txBox="1"/>
          <p:nvPr/>
        </p:nvSpPr>
        <p:spPr>
          <a:xfrm>
            <a:off x="7304201" y="5853859"/>
            <a:ext cx="581319" cy="261610"/>
          </a:xfrm>
          <a:prstGeom prst="rect">
            <a:avLst/>
          </a:prstGeom>
          <a:noFill/>
        </p:spPr>
        <p:txBody>
          <a:bodyPr wrap="square" rtlCol="0">
            <a:spAutoFit/>
          </a:bodyPr>
          <a:lstStyle/>
          <a:p>
            <a:r>
              <a:rPr lang="en-US" altLang="zh-CN" sz="1100" dirty="0"/>
              <a:t>PC</a:t>
            </a:r>
            <a:endParaRPr lang="zh-CN" altLang="en-US" sz="1100" dirty="0"/>
          </a:p>
        </p:txBody>
      </p:sp>
    </p:spTree>
    <p:extLst>
      <p:ext uri="{BB962C8B-B14F-4D97-AF65-F5344CB8AC3E}">
        <p14:creationId xmlns:p14="http://schemas.microsoft.com/office/powerpoint/2010/main" val="127126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5762D3-B0D0-4CDE-B3E1-2716D92769A9}"/>
              </a:ext>
            </a:extLst>
          </p:cNvPr>
          <p:cNvSpPr txBox="1"/>
          <p:nvPr/>
        </p:nvSpPr>
        <p:spPr>
          <a:xfrm>
            <a:off x="952107" y="942680"/>
            <a:ext cx="4147794" cy="461665"/>
          </a:xfrm>
          <a:prstGeom prst="rect">
            <a:avLst/>
          </a:prstGeom>
          <a:noFill/>
        </p:spPr>
        <p:txBody>
          <a:bodyPr wrap="square" rtlCol="0">
            <a:spAutoFit/>
          </a:bodyPr>
          <a:lstStyle/>
          <a:p>
            <a:r>
              <a:rPr lang="zh-CN" altLang="en-US" sz="2400" b="1" dirty="0"/>
              <a:t>实际过程</a:t>
            </a:r>
          </a:p>
        </p:txBody>
      </p:sp>
      <p:pic>
        <p:nvPicPr>
          <p:cNvPr id="5" name="图片 4" descr="Introduction to Computer Systems 15-213/18-243, spring 2009 1st Lecture, Jan. 12th - 360安全浏览器 10.0">
            <a:extLst>
              <a:ext uri="{FF2B5EF4-FFF2-40B4-BE49-F238E27FC236}">
                <a16:creationId xmlns:a16="http://schemas.microsoft.com/office/drawing/2014/main" id="{1F851770-9BC8-433E-8547-65A38E1EDEAC}"/>
              </a:ext>
            </a:extLst>
          </p:cNvPr>
          <p:cNvPicPr>
            <a:picLocks noChangeAspect="1"/>
          </p:cNvPicPr>
          <p:nvPr/>
        </p:nvPicPr>
        <p:blipFill rotWithShape="1">
          <a:blip r:embed="rId2">
            <a:extLst>
              <a:ext uri="{28A0092B-C50C-407E-A947-70E740481C1C}">
                <a14:useLocalDpi xmlns:a14="http://schemas.microsoft.com/office/drawing/2010/main" val="0"/>
              </a:ext>
            </a:extLst>
          </a:blip>
          <a:srcRect l="36323" t="35110" r="42501" b="59132"/>
          <a:stretch/>
        </p:blipFill>
        <p:spPr>
          <a:xfrm>
            <a:off x="3619893" y="1649442"/>
            <a:ext cx="4781004" cy="697584"/>
          </a:xfrm>
          <a:prstGeom prst="rect">
            <a:avLst/>
          </a:prstGeom>
        </p:spPr>
      </p:pic>
      <p:sp>
        <p:nvSpPr>
          <p:cNvPr id="6" name="文本框 5">
            <a:extLst>
              <a:ext uri="{FF2B5EF4-FFF2-40B4-BE49-F238E27FC236}">
                <a16:creationId xmlns:a16="http://schemas.microsoft.com/office/drawing/2014/main" id="{ECA05538-02A0-45A9-9E0C-7EE5EC9A4C72}"/>
              </a:ext>
            </a:extLst>
          </p:cNvPr>
          <p:cNvSpPr txBox="1"/>
          <p:nvPr/>
        </p:nvSpPr>
        <p:spPr>
          <a:xfrm>
            <a:off x="1602557" y="2758977"/>
            <a:ext cx="3280528" cy="830997"/>
          </a:xfrm>
          <a:prstGeom prst="rect">
            <a:avLst/>
          </a:prstGeom>
          <a:noFill/>
        </p:spPr>
        <p:txBody>
          <a:bodyPr wrap="square" rtlCol="0">
            <a:spAutoFit/>
          </a:bodyPr>
          <a:lstStyle/>
          <a:p>
            <a:r>
              <a:rPr lang="en-US" altLang="zh-CN" sz="2400" b="1" dirty="0"/>
              <a:t>•Fetch</a:t>
            </a:r>
          </a:p>
          <a:p>
            <a:r>
              <a:rPr lang="en-US" altLang="zh-CN" sz="2400" b="1" dirty="0"/>
              <a:t>    </a:t>
            </a:r>
            <a:r>
              <a:rPr lang="zh-CN" altLang="en-US" sz="2400" dirty="0"/>
              <a:t>读取</a:t>
            </a:r>
            <a:r>
              <a:rPr lang="en-US" altLang="zh-CN" sz="2400" dirty="0"/>
              <a:t>2</a:t>
            </a:r>
            <a:r>
              <a:rPr lang="zh-CN" altLang="en-US" sz="2400" dirty="0"/>
              <a:t>个字节</a:t>
            </a:r>
          </a:p>
        </p:txBody>
      </p:sp>
      <p:sp>
        <p:nvSpPr>
          <p:cNvPr id="7" name="文本框 6">
            <a:extLst>
              <a:ext uri="{FF2B5EF4-FFF2-40B4-BE49-F238E27FC236}">
                <a16:creationId xmlns:a16="http://schemas.microsoft.com/office/drawing/2014/main" id="{F7555AB8-CCEE-49FB-AE09-759047CBAF5C}"/>
              </a:ext>
            </a:extLst>
          </p:cNvPr>
          <p:cNvSpPr txBox="1"/>
          <p:nvPr/>
        </p:nvSpPr>
        <p:spPr>
          <a:xfrm>
            <a:off x="1602557" y="3941794"/>
            <a:ext cx="2960017" cy="830997"/>
          </a:xfrm>
          <a:prstGeom prst="rect">
            <a:avLst/>
          </a:prstGeom>
          <a:noFill/>
        </p:spPr>
        <p:txBody>
          <a:bodyPr wrap="square" rtlCol="0">
            <a:spAutoFit/>
          </a:bodyPr>
          <a:lstStyle/>
          <a:p>
            <a:r>
              <a:rPr lang="en-US" altLang="zh-CN" sz="2400" b="1" dirty="0"/>
              <a:t>•Decode</a:t>
            </a:r>
          </a:p>
          <a:p>
            <a:r>
              <a:rPr lang="en-US" altLang="zh-CN" sz="2400" dirty="0"/>
              <a:t>    </a:t>
            </a:r>
            <a:r>
              <a:rPr lang="zh-CN" altLang="en-US" sz="2400" dirty="0"/>
              <a:t>读取</a:t>
            </a:r>
            <a:r>
              <a:rPr lang="en-US" altLang="zh-CN" sz="2400" dirty="0"/>
              <a:t>%</a:t>
            </a:r>
            <a:r>
              <a:rPr lang="en-US" altLang="zh-CN" sz="2400" dirty="0" err="1"/>
              <a:t>rsp</a:t>
            </a:r>
            <a:endParaRPr lang="zh-CN" altLang="en-US" sz="2400" dirty="0"/>
          </a:p>
        </p:txBody>
      </p:sp>
      <p:sp>
        <p:nvSpPr>
          <p:cNvPr id="8" name="文本框 7">
            <a:extLst>
              <a:ext uri="{FF2B5EF4-FFF2-40B4-BE49-F238E27FC236}">
                <a16:creationId xmlns:a16="http://schemas.microsoft.com/office/drawing/2014/main" id="{08E144F4-E767-425B-BC98-127D4D2F8B52}"/>
              </a:ext>
            </a:extLst>
          </p:cNvPr>
          <p:cNvSpPr txBox="1"/>
          <p:nvPr/>
        </p:nvSpPr>
        <p:spPr>
          <a:xfrm>
            <a:off x="1602557" y="5157854"/>
            <a:ext cx="2460396" cy="830997"/>
          </a:xfrm>
          <a:prstGeom prst="rect">
            <a:avLst/>
          </a:prstGeom>
          <a:noFill/>
        </p:spPr>
        <p:txBody>
          <a:bodyPr wrap="square" rtlCol="0">
            <a:spAutoFit/>
          </a:bodyPr>
          <a:lstStyle/>
          <a:p>
            <a:r>
              <a:rPr lang="en-US" altLang="zh-CN" sz="2400" b="1" dirty="0"/>
              <a:t>•Execute</a:t>
            </a:r>
          </a:p>
          <a:p>
            <a:r>
              <a:rPr lang="en-US" altLang="zh-CN" sz="2400" b="1" dirty="0"/>
              <a:t>    </a:t>
            </a:r>
            <a:r>
              <a:rPr lang="zh-CN" altLang="en-US" sz="2400" dirty="0"/>
              <a:t>栈指针值加</a:t>
            </a:r>
            <a:r>
              <a:rPr lang="en-US" altLang="zh-CN" sz="2400" dirty="0"/>
              <a:t>4</a:t>
            </a:r>
            <a:endParaRPr lang="zh-CN" altLang="en-US" sz="2400" dirty="0"/>
          </a:p>
        </p:txBody>
      </p:sp>
      <p:sp>
        <p:nvSpPr>
          <p:cNvPr id="9" name="文本框 8">
            <a:extLst>
              <a:ext uri="{FF2B5EF4-FFF2-40B4-BE49-F238E27FC236}">
                <a16:creationId xmlns:a16="http://schemas.microsoft.com/office/drawing/2014/main" id="{C113E58E-9054-498D-A8C5-9755EFD8B1FB}"/>
              </a:ext>
            </a:extLst>
          </p:cNvPr>
          <p:cNvSpPr txBox="1"/>
          <p:nvPr/>
        </p:nvSpPr>
        <p:spPr>
          <a:xfrm>
            <a:off x="6843860" y="2758977"/>
            <a:ext cx="3959258" cy="1200329"/>
          </a:xfrm>
          <a:prstGeom prst="rect">
            <a:avLst/>
          </a:prstGeom>
          <a:noFill/>
        </p:spPr>
        <p:txBody>
          <a:bodyPr wrap="square" rtlCol="0">
            <a:spAutoFit/>
          </a:bodyPr>
          <a:lstStyle/>
          <a:p>
            <a:r>
              <a:rPr lang="en-US" altLang="zh-CN" sz="2400" b="1" dirty="0"/>
              <a:t>•Memory</a:t>
            </a:r>
          </a:p>
          <a:p>
            <a:r>
              <a:rPr lang="en-US" altLang="zh-CN" sz="2400" dirty="0"/>
              <a:t>    </a:t>
            </a:r>
            <a:r>
              <a:rPr lang="zh-CN" altLang="en-US" sz="2400" dirty="0"/>
              <a:t>从旧栈指针指向的地址处读取</a:t>
            </a:r>
            <a:r>
              <a:rPr lang="en-US" altLang="zh-CN" sz="2400" dirty="0"/>
              <a:t>4</a:t>
            </a:r>
            <a:r>
              <a:rPr lang="zh-CN" altLang="en-US" sz="2400" dirty="0"/>
              <a:t>个字节</a:t>
            </a:r>
          </a:p>
        </p:txBody>
      </p:sp>
      <p:sp>
        <p:nvSpPr>
          <p:cNvPr id="10" name="文本框 9">
            <a:extLst>
              <a:ext uri="{FF2B5EF4-FFF2-40B4-BE49-F238E27FC236}">
                <a16:creationId xmlns:a16="http://schemas.microsoft.com/office/drawing/2014/main" id="{3A80BFF6-1162-4011-953B-B47ADCE104AA}"/>
              </a:ext>
            </a:extLst>
          </p:cNvPr>
          <p:cNvSpPr txBox="1"/>
          <p:nvPr/>
        </p:nvSpPr>
        <p:spPr>
          <a:xfrm>
            <a:off x="6834433" y="3910810"/>
            <a:ext cx="4270342" cy="1200329"/>
          </a:xfrm>
          <a:prstGeom prst="rect">
            <a:avLst/>
          </a:prstGeom>
          <a:noFill/>
        </p:spPr>
        <p:txBody>
          <a:bodyPr wrap="square" rtlCol="0">
            <a:spAutoFit/>
          </a:bodyPr>
          <a:lstStyle/>
          <a:p>
            <a:r>
              <a:rPr lang="en-US" altLang="zh-CN" sz="2400" b="1" dirty="0"/>
              <a:t>•Write back</a:t>
            </a:r>
          </a:p>
          <a:p>
            <a:r>
              <a:rPr lang="en-US" altLang="zh-CN" sz="2400" b="1" dirty="0"/>
              <a:t>    </a:t>
            </a:r>
            <a:r>
              <a:rPr lang="en-US" altLang="zh-CN" sz="2400" dirty="0"/>
              <a:t>1</a:t>
            </a:r>
            <a:r>
              <a:rPr lang="zh-CN" altLang="en-US" sz="2400" dirty="0"/>
              <a:t>，更新栈指针</a:t>
            </a:r>
            <a:endParaRPr lang="en-US" altLang="zh-CN" sz="2400" dirty="0"/>
          </a:p>
          <a:p>
            <a:r>
              <a:rPr lang="en-US" altLang="zh-CN" sz="2400" b="1" dirty="0"/>
              <a:t>    </a:t>
            </a:r>
            <a:r>
              <a:rPr lang="en-US" altLang="zh-CN" sz="2400" dirty="0"/>
              <a:t>2</a:t>
            </a:r>
            <a:r>
              <a:rPr lang="zh-CN" altLang="en-US" sz="2400" dirty="0"/>
              <a:t>，将结果写入</a:t>
            </a:r>
            <a:r>
              <a:rPr lang="en-US" altLang="zh-CN" sz="2400" dirty="0"/>
              <a:t>%</a:t>
            </a:r>
            <a:r>
              <a:rPr lang="en-US" altLang="zh-CN" sz="2400" dirty="0" err="1"/>
              <a:t>rA</a:t>
            </a:r>
            <a:endParaRPr lang="zh-CN" altLang="en-US" sz="2400" b="1" dirty="0"/>
          </a:p>
        </p:txBody>
      </p:sp>
      <p:sp>
        <p:nvSpPr>
          <p:cNvPr id="11" name="文本框 10">
            <a:extLst>
              <a:ext uri="{FF2B5EF4-FFF2-40B4-BE49-F238E27FC236}">
                <a16:creationId xmlns:a16="http://schemas.microsoft.com/office/drawing/2014/main" id="{87E62EF8-D246-4900-967A-CFB5977CA954}"/>
              </a:ext>
            </a:extLst>
          </p:cNvPr>
          <p:cNvSpPr txBox="1"/>
          <p:nvPr/>
        </p:nvSpPr>
        <p:spPr>
          <a:xfrm>
            <a:off x="6843860" y="5157854"/>
            <a:ext cx="3572759" cy="830997"/>
          </a:xfrm>
          <a:prstGeom prst="rect">
            <a:avLst/>
          </a:prstGeom>
          <a:noFill/>
        </p:spPr>
        <p:txBody>
          <a:bodyPr wrap="square" rtlCol="0">
            <a:spAutoFit/>
          </a:bodyPr>
          <a:lstStyle/>
          <a:p>
            <a:r>
              <a:rPr lang="en-US" altLang="zh-CN" sz="2400" b="1" dirty="0"/>
              <a:t>•PC update</a:t>
            </a:r>
          </a:p>
          <a:p>
            <a:r>
              <a:rPr lang="en-US" altLang="zh-CN" sz="2400" b="1" dirty="0"/>
              <a:t>    </a:t>
            </a:r>
            <a:r>
              <a:rPr lang="zh-CN" altLang="en-US" sz="2400" dirty="0"/>
              <a:t>指令地址加</a:t>
            </a:r>
            <a:r>
              <a:rPr lang="en-US" altLang="zh-CN" sz="2400" dirty="0"/>
              <a:t>2</a:t>
            </a:r>
            <a:endParaRPr lang="zh-CN" altLang="en-US" sz="2400" dirty="0"/>
          </a:p>
        </p:txBody>
      </p:sp>
    </p:spTree>
    <p:extLst>
      <p:ext uri="{BB962C8B-B14F-4D97-AF65-F5344CB8AC3E}">
        <p14:creationId xmlns:p14="http://schemas.microsoft.com/office/powerpoint/2010/main" val="328061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B294A5-49ED-4BE0-80FB-FB43983B78CB}"/>
              </a:ext>
            </a:extLst>
          </p:cNvPr>
          <p:cNvPicPr>
            <a:picLocks noChangeAspect="1"/>
          </p:cNvPicPr>
          <p:nvPr/>
        </p:nvPicPr>
        <p:blipFill rotWithShape="1">
          <a:blip r:embed="rId2">
            <a:extLst>
              <a:ext uri="{28A0092B-C50C-407E-A947-70E740481C1C}">
                <a14:useLocalDpi xmlns:a14="http://schemas.microsoft.com/office/drawing/2010/main" val="0"/>
              </a:ext>
            </a:extLst>
          </a:blip>
          <a:srcRect l="714" t="1694" r="1988" b="644"/>
          <a:stretch/>
        </p:blipFill>
        <p:spPr>
          <a:xfrm>
            <a:off x="3864152" y="588523"/>
            <a:ext cx="5487238" cy="5387774"/>
          </a:xfrm>
          <a:prstGeom prst="rect">
            <a:avLst/>
          </a:prstGeom>
          <a:ln>
            <a:noFill/>
          </a:ln>
        </p:spPr>
      </p:pic>
    </p:spTree>
    <p:extLst>
      <p:ext uri="{BB962C8B-B14F-4D97-AF65-F5344CB8AC3E}">
        <p14:creationId xmlns:p14="http://schemas.microsoft.com/office/powerpoint/2010/main" val="148204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8D9BD3-56D6-4393-A708-4ECFE80E26F9}"/>
              </a:ext>
            </a:extLst>
          </p:cNvPr>
          <p:cNvSpPr txBox="1"/>
          <p:nvPr/>
        </p:nvSpPr>
        <p:spPr>
          <a:xfrm>
            <a:off x="405353" y="1074656"/>
            <a:ext cx="2498103" cy="461665"/>
          </a:xfrm>
          <a:prstGeom prst="rect">
            <a:avLst/>
          </a:prstGeom>
          <a:noFill/>
        </p:spPr>
        <p:txBody>
          <a:bodyPr wrap="square" rtlCol="0">
            <a:spAutoFit/>
          </a:bodyPr>
          <a:lstStyle/>
          <a:p>
            <a:r>
              <a:rPr lang="zh-CN" altLang="en-US" sz="2400" b="1" dirty="0"/>
              <a:t>演示：</a:t>
            </a:r>
          </a:p>
        </p:txBody>
      </p:sp>
      <p:sp>
        <p:nvSpPr>
          <p:cNvPr id="3" name="椭圆 2">
            <a:extLst>
              <a:ext uri="{FF2B5EF4-FFF2-40B4-BE49-F238E27FC236}">
                <a16:creationId xmlns:a16="http://schemas.microsoft.com/office/drawing/2014/main" id="{716A73FF-8176-4C3B-B6CC-20C2859C04AA}"/>
              </a:ext>
            </a:extLst>
          </p:cNvPr>
          <p:cNvSpPr/>
          <p:nvPr/>
        </p:nvSpPr>
        <p:spPr>
          <a:xfrm>
            <a:off x="1144553" y="1630191"/>
            <a:ext cx="911259" cy="998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4" name="椭圆 3">
            <a:extLst>
              <a:ext uri="{FF2B5EF4-FFF2-40B4-BE49-F238E27FC236}">
                <a16:creationId xmlns:a16="http://schemas.microsoft.com/office/drawing/2014/main" id="{F737B469-E431-484D-8243-5AF6C3FCB5E7}"/>
              </a:ext>
            </a:extLst>
          </p:cNvPr>
          <p:cNvSpPr/>
          <p:nvPr/>
        </p:nvSpPr>
        <p:spPr>
          <a:xfrm>
            <a:off x="1342530" y="4360966"/>
            <a:ext cx="1507505" cy="158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Instruction memory</a:t>
            </a:r>
            <a:endParaRPr lang="zh-CN" altLang="en-US" sz="1400" dirty="0"/>
          </a:p>
        </p:txBody>
      </p:sp>
      <p:sp>
        <p:nvSpPr>
          <p:cNvPr id="5" name="椭圆 4">
            <a:extLst>
              <a:ext uri="{FF2B5EF4-FFF2-40B4-BE49-F238E27FC236}">
                <a16:creationId xmlns:a16="http://schemas.microsoft.com/office/drawing/2014/main" id="{9B340EF7-1306-4FAF-BA10-2AD46D9EE4AF}"/>
              </a:ext>
            </a:extLst>
          </p:cNvPr>
          <p:cNvSpPr/>
          <p:nvPr/>
        </p:nvSpPr>
        <p:spPr>
          <a:xfrm>
            <a:off x="4534289" y="4491857"/>
            <a:ext cx="1429736" cy="1451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Register file</a:t>
            </a:r>
            <a:endParaRPr lang="zh-CN" altLang="en-US" sz="1600" dirty="0"/>
          </a:p>
        </p:txBody>
      </p:sp>
      <p:sp>
        <p:nvSpPr>
          <p:cNvPr id="6" name="椭圆 5">
            <a:extLst>
              <a:ext uri="{FF2B5EF4-FFF2-40B4-BE49-F238E27FC236}">
                <a16:creationId xmlns:a16="http://schemas.microsoft.com/office/drawing/2014/main" id="{5ADC4FD7-38FD-4A44-A8D5-5BA0C612CC51}"/>
              </a:ext>
            </a:extLst>
          </p:cNvPr>
          <p:cNvSpPr/>
          <p:nvPr/>
        </p:nvSpPr>
        <p:spPr>
          <a:xfrm>
            <a:off x="6413371" y="4727433"/>
            <a:ext cx="911261" cy="980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cc</a:t>
            </a:r>
            <a:endParaRPr lang="zh-CN" altLang="en-US" sz="2000" dirty="0"/>
          </a:p>
        </p:txBody>
      </p:sp>
      <p:sp>
        <p:nvSpPr>
          <p:cNvPr id="7" name="椭圆 6">
            <a:extLst>
              <a:ext uri="{FF2B5EF4-FFF2-40B4-BE49-F238E27FC236}">
                <a16:creationId xmlns:a16="http://schemas.microsoft.com/office/drawing/2014/main" id="{C9E1AB58-0591-4B95-986A-5B5AB1986D5C}"/>
              </a:ext>
            </a:extLst>
          </p:cNvPr>
          <p:cNvSpPr/>
          <p:nvPr/>
        </p:nvSpPr>
        <p:spPr>
          <a:xfrm>
            <a:off x="8927184" y="4491857"/>
            <a:ext cx="1429736" cy="1451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memory</a:t>
            </a:r>
            <a:endParaRPr lang="zh-CN" altLang="en-US" dirty="0"/>
          </a:p>
        </p:txBody>
      </p:sp>
      <p:sp>
        <p:nvSpPr>
          <p:cNvPr id="8" name="椭圆 7">
            <a:extLst>
              <a:ext uri="{FF2B5EF4-FFF2-40B4-BE49-F238E27FC236}">
                <a16:creationId xmlns:a16="http://schemas.microsoft.com/office/drawing/2014/main" id="{5A6616D0-096D-41CC-B9EE-027A60F6381F}"/>
              </a:ext>
            </a:extLst>
          </p:cNvPr>
          <p:cNvSpPr/>
          <p:nvPr/>
        </p:nvSpPr>
        <p:spPr>
          <a:xfrm>
            <a:off x="2582139" y="1568793"/>
            <a:ext cx="1140643" cy="11215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Fetch</a:t>
            </a:r>
            <a:endParaRPr lang="zh-CN" altLang="en-US" dirty="0"/>
          </a:p>
        </p:txBody>
      </p:sp>
      <p:sp>
        <p:nvSpPr>
          <p:cNvPr id="9" name="椭圆 8">
            <a:extLst>
              <a:ext uri="{FF2B5EF4-FFF2-40B4-BE49-F238E27FC236}">
                <a16:creationId xmlns:a16="http://schemas.microsoft.com/office/drawing/2014/main" id="{AF1ED0D9-3EE7-4312-9BCC-46BA46814422}"/>
              </a:ext>
            </a:extLst>
          </p:cNvPr>
          <p:cNvSpPr/>
          <p:nvPr/>
        </p:nvSpPr>
        <p:spPr>
          <a:xfrm>
            <a:off x="4056666" y="1380834"/>
            <a:ext cx="1417165" cy="14098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Decode</a:t>
            </a:r>
            <a:endParaRPr lang="zh-CN" altLang="en-US" dirty="0"/>
          </a:p>
        </p:txBody>
      </p:sp>
      <p:sp>
        <p:nvSpPr>
          <p:cNvPr id="10" name="椭圆 9">
            <a:extLst>
              <a:ext uri="{FF2B5EF4-FFF2-40B4-BE49-F238E27FC236}">
                <a16:creationId xmlns:a16="http://schemas.microsoft.com/office/drawing/2014/main" id="{FE6BDC4E-76EB-4AFD-BE08-076DB52F0A9B}"/>
              </a:ext>
            </a:extLst>
          </p:cNvPr>
          <p:cNvSpPr/>
          <p:nvPr/>
        </p:nvSpPr>
        <p:spPr>
          <a:xfrm>
            <a:off x="5786492" y="1347374"/>
            <a:ext cx="1417165" cy="149946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execute</a:t>
            </a:r>
            <a:endParaRPr lang="zh-CN" altLang="en-US" dirty="0"/>
          </a:p>
        </p:txBody>
      </p:sp>
      <p:sp>
        <p:nvSpPr>
          <p:cNvPr id="11" name="椭圆 10">
            <a:extLst>
              <a:ext uri="{FF2B5EF4-FFF2-40B4-BE49-F238E27FC236}">
                <a16:creationId xmlns:a16="http://schemas.microsoft.com/office/drawing/2014/main" id="{5F52FE87-19CE-4DBD-9824-FE22246E18A4}"/>
              </a:ext>
            </a:extLst>
          </p:cNvPr>
          <p:cNvSpPr/>
          <p:nvPr/>
        </p:nvSpPr>
        <p:spPr>
          <a:xfrm>
            <a:off x="7598009" y="1412319"/>
            <a:ext cx="1517716" cy="14345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Memory</a:t>
            </a:r>
            <a:endParaRPr lang="zh-CN" altLang="en-US" dirty="0"/>
          </a:p>
        </p:txBody>
      </p:sp>
      <p:sp>
        <p:nvSpPr>
          <p:cNvPr id="12" name="椭圆 11">
            <a:extLst>
              <a:ext uri="{FF2B5EF4-FFF2-40B4-BE49-F238E27FC236}">
                <a16:creationId xmlns:a16="http://schemas.microsoft.com/office/drawing/2014/main" id="{B02ED50B-AA3D-4BE5-978F-681B5A29883C}"/>
              </a:ext>
            </a:extLst>
          </p:cNvPr>
          <p:cNvSpPr/>
          <p:nvPr/>
        </p:nvSpPr>
        <p:spPr>
          <a:xfrm>
            <a:off x="9642052" y="1418409"/>
            <a:ext cx="1517716" cy="1451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 back</a:t>
            </a:r>
            <a:endParaRPr lang="zh-CN" altLang="en-US" dirty="0"/>
          </a:p>
        </p:txBody>
      </p:sp>
    </p:spTree>
    <p:extLst>
      <p:ext uri="{BB962C8B-B14F-4D97-AF65-F5344CB8AC3E}">
        <p14:creationId xmlns:p14="http://schemas.microsoft.com/office/powerpoint/2010/main" val="306564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35 0.00046 L 0.00235 0.00046 C -0.00586 3.33333E-6 -0.01393 -0.0007 -0.022 -0.0007 C -0.03294 -0.0007 -0.04388 -0.00023 -0.05481 0.00046 C -0.05716 0.00069 -0.0595 0.00162 -0.06185 0.00185 C -0.06914 0.00254 -0.07643 0.00277 -0.08372 0.00324 C -0.08945 0.00602 -0.08763 0.00416 -0.07903 0.0074 C -0.07799 0.00787 -0.07695 0.00833 -0.07591 0.00879 C -0.07421 0.00972 -0.07213 0.01134 -0.07044 0.01157 C -0.02812 0.01828 -0.03893 0.01713 -0.0056 0.01713 " pathEditMode="relative" ptsTypes="AAAAAAAAAA">
                                      <p:cBhvr>
                                        <p:cTn id="6" dur="2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0546 0.0118 L -0.00546 0.0118 C -0.00729 0.01527 -0.00911 0.01921 -0.01093 0.02268 C -0.01276 0.02615 -0.01484 0.02893 -0.0164 0.0324 C -0.01744 0.03472 -0.01836 0.03727 -0.01953 0.03935 C -0.02096 0.04213 -0.02278 0.04375 -0.02421 0.04629 C -0.02513 0.04814 -0.02578 0.05023 -0.02656 0.05185 C -0.02916 0.05717 -0.02981 0.05764 -0.03281 0.06157 C -0.03645 0.07477 -0.03151 0.05833 -0.03984 0.07685 C -0.04088 0.07916 -0.04192 0.08171 -0.04296 0.08379 C -0.04609 0.09027 -0.04726 0.08912 -0.05 0.09907 C -0.05104 0.10277 -0.05234 0.10648 -0.05312 0.11018 C -0.05364 0.1125 -0.05416 0.11504 -0.05468 0.11713 C -0.05573 0.12106 -0.05716 0.1243 -0.05781 0.12824 C -0.05807 0.12963 -0.0582 0.13125 -0.05859 0.1324 C -0.05924 0.13449 -0.06041 0.13611 -0.06093 0.13796 C -0.06731 0.15856 -0.05872 0.13495 -0.06406 0.14907 C -0.06432 0.15092 -0.06458 0.15301 -0.06484 0.15463 C -0.06588 0.15995 -0.06666 0.1625 -0.06796 0.16713 C -0.07005 0.18495 -0.06731 0.16574 -0.07031 0.17824 C -0.07343 0.19097 -0.06875 0.17754 -0.07265 0.18796 C -0.07513 0.20532 -0.072 0.18379 -0.07421 0.19768 C -0.07461 0.19953 -0.07474 0.20162 -0.075 0.20324 C -0.07552 0.20625 -0.07656 0.21157 -0.07656 0.21157 C -0.07708 0.21805 -0.07786 0.22453 -0.07812 0.23102 C -0.07955 0.2662 -0.07825 0.2368 -0.07968 0.26296 C -0.08007 0.26805 -0.0802 0.27338 -0.08046 0.27824 C -0.08086 0.28379 -0.08125 0.28495 -0.08203 0.28935 C -0.08229 0.29259 -0.08268 0.29583 -0.08281 0.29907 C -0.0832 0.30277 -0.08333 0.30648 -0.08359 0.31018 C -0.08541 0.33217 -0.08333 0.30185 -0.08515 0.33102 C -0.08463 0.3375 -0.08632 0.34583 -0.08359 0.35046 C -0.08125 0.35486 -0.07695 0.35185 -0.07343 0.35185 C -0.06796 0.35185 -0.0625 0.35092 -0.05703 0.35046 C -0.05546 0.34953 -0.05377 0.3493 -0.05234 0.34768 C -0.04817 0.34282 -0.05065 0.34606 -0.04531 0.33657 L -0.04296 0.3324 C -0.04218 0.33102 -0.04127 0.32986 -0.04062 0.32824 C -0.03619 0.3162 -0.04323 0.33541 -0.03671 0.31574 C -0.0358 0.31296 -0.0345 0.31041 -0.03359 0.3074 C -0.03307 0.30555 -0.03268 0.3037 -0.03203 0.30185 C -0.03164 0.30046 -0.03099 0.2993 -0.03046 0.29768 C -0.02838 0.29097 -0.02682 0.28564 -0.02578 0.27824 C -0.02539 0.27569 -0.02552 0.27268 -0.025 0.2699 C -0.02474 0.26852 -0.02382 0.26736 -0.02343 0.26574 C -0.02252 0.2618 -0.022 0.2574 -0.02109 0.25324 C -0.02057 0.25092 -0.01992 0.24884 -0.01953 0.24629 C -0.01888 0.24259 -0.0177 0.2331 -0.01718 0.22824 C -0.01692 0.225 -0.01679 0.22176 -0.0164 0.21852 C -0.01627 0.21713 -0.01588 0.21574 -0.01562 0.21435 C -0.01484 0.21064 -0.01393 0.20717 -0.01328 0.20324 C -0.01263 0.19977 -0.01198 0.18981 -0.01171 0.18657 C -0.01145 0.18379 -0.01119 0.18102 -0.01093 0.17824 C -0.01041 0.17176 -0.01028 0.16527 -0.00937 0.15879 L -0.00781 0.14768 C -0.00755 0.14352 -0.00742 0.13935 -0.00703 0.13518 C -0.0069 0.13287 -0.00638 0.13078 -0.00625 0.12824 C -0.00586 0.12245 -0.00573 0.1162 -0.00546 0.11018 C -0.00481 0.09861 -0.00468 0.09791 -0.0039 0.08657 C -0.00364 0.08217 -0.00351 0.07731 -0.00312 0.07268 C -0.00273 0.06898 -0.00208 0.06527 -0.00156 0.06157 C -0.0013 0.05972 -0.00091 0.0581 -0.00078 0.05602 C -0.00052 0.05277 0.00065 0.03796 0.00079 0.03518 C 0.00092 0.02986 0.00079 0.02407 0.00079 0.01852 " pathEditMode="relative" ptsTypes="AAAAAAAAAAAAAAAAAAAAAAAAAAAAAAAAAAAAAAAAAAAAAAAAAAAAAAAAAAAAAAAA">
                                      <p:cBhvr>
                                        <p:cTn id="10" dur="2000" fill="hold"/>
                                        <p:tgtEl>
                                          <p:spTgt spid="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248 0.00139 L -0.00248 0.00139 C -0.00508 -0.00232 -0.00795 -0.00579 -0.01029 -0.00973 C -0.01107 -0.01088 -0.0112 -0.01297 -0.01185 -0.01389 C -0.0125 -0.01482 -0.01355 -0.01482 -0.0142 -0.01528 C -0.01537 -0.01621 -0.01628 -0.01736 -0.01732 -0.01806 C -0.01888 -0.01922 -0.02058 -0.01968 -0.02201 -0.02084 C -0.02409 -0.02269 -0.02618 -0.02523 -0.02826 -0.02639 C -0.02982 -0.02732 -0.03165 -0.02755 -0.03295 -0.02917 C -0.03373 -0.0301 -0.03451 -0.03148 -0.03529 -0.03195 C -0.03685 -0.03334 -0.03842 -0.0338 -0.03998 -0.03473 L -0.04232 -0.03611 C -0.0431 -0.03658 -0.04388 -0.03727 -0.04467 -0.0375 C -0.04597 -0.03797 -0.0474 -0.03843 -0.04857 -0.03889 C -0.05027 -0.03982 -0.0517 -0.04144 -0.05326 -0.04167 C -0.06719 -0.04491 -0.06172 -0.04306 -0.06967 -0.04584 L -0.1017 -0.04445 C -0.10365 -0.04445 -0.10547 -0.04398 -0.10717 -0.04306 C -0.10886 -0.0426 -0.11029 -0.04121 -0.11185 -0.04028 L -0.11498 -0.03889 C -0.1155 -0.0375 -0.11602 -0.03611 -0.11654 -0.03473 C -0.11732 -0.03287 -0.11849 -0.03148 -0.11888 -0.02917 C -0.11954 -0.02662 -0.11941 -0.02361 -0.11967 -0.02084 C -0.1181 -0.01482 -0.11693 -0.00857 -0.11498 -0.00278 C -0.11446 -0.00116 -0.11355 3.33333E-6 -0.11263 0.00139 C -0.1056 0.01111 -0.11055 0.00439 -0.1056 0.00833 C -0.10352 0.00995 -0.1017 0.0125 -0.09935 0.01389 C -0.09037 0.01875 -0.0961 0.0125 -0.08998 0.01666 C -0.08269 0.02152 -0.09154 0.01759 -0.08295 0.02083 C -0.08191 0.02176 -0.08099 0.02291 -0.07982 0.02361 C -0.07839 0.0243 -0.0767 0.0243 -0.07513 0.025 C -0.07383 0.02523 -0.07253 0.02592 -0.07123 0.02639 L -0.03842 0.025 C -0.03555 0.02477 -0.03269 0.02407 -0.02982 0.02361 C -0.02852 0.02314 -0.02722 0.02268 -0.02592 0.02222 C -0.02487 0.02176 -0.02396 0.02083 -0.02279 0.02083 C -0.01954 0.02037 -0.01602 0.02083 -0.01263 0.02083 " pathEditMode="relative" ptsTypes="AAAAAAAAAAAAAAAAAAAAAAAAAAAAAAAAAAAAA">
                                      <p:cBhvr>
                                        <p:cTn id="14" dur="2000" fill="hold"/>
                                        <p:tgtEl>
                                          <p:spTgt spid="9"/>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01185 0.00833 L -0.01185 0.00833 C -0.01146 0.08472 -0.01107 0.16111 -0.01042 0.2375 C -0.01029 0.24907 -0.0099 0.26064 -0.00964 0.27222 C -0.00886 0.29791 -0.00951 0.28958 -0.00808 0.30555 C -0.00782 0.31203 -0.00743 0.31828 -0.0073 0.325 C -0.00625 0.36435 -0.01303 0.36643 0.00052 0.38333 C 0.00143 0.38426 0.0026 0.38426 0.00364 0.38472 C 0.01731 0.37639 0.00039 0.3868 0.01223 0.37916 C 0.0138 0.37801 0.01536 0.37685 0.01692 0.37639 L 0.02161 0.375 C 0.02786 0.37083 0.03841 0.37361 0.04036 0.3625 C 0.04544 0.33518 0.03997 0.30486 0.03958 0.27639 C 0.03945 0.26782 0.03906 0.25949 0.0388 0.25139 C 0.03802 0.22639 0.03932 0.23588 0.03645 0.22083 C 0.03619 0.21157 0.03593 0.20231 0.03567 0.19305 C 0.03476 0.15787 0.03619 0.17152 0.03411 0.15416 C 0.03359 0.1331 0.03346 0.12754 0.03255 0.10833 C 0.03242 0.10301 0.03216 0.09791 0.03177 0.09305 C 0.03138 0.08819 0.03072 0.08379 0.0302 0.07916 C 0.02994 0.07592 0.02981 0.07245 0.02942 0.06944 C 0.02929 0.06736 0.0289 0.06574 0.02864 0.06389 C 0.02799 0.05764 0.02799 0.05439 0.02708 0.04861 C 0.02695 0.04699 0.02656 0.04583 0.0263 0.04444 C 0.02604 0.04166 0.02591 0.03865 0.02552 0.03611 C 0.02513 0.03217 0.02473 0.02847 0.02395 0.025 C 0.02369 0.02361 0.02343 0.02222 0.02317 0.02083 C 0.02317 0.02037 0.02317 0.0199 0.02317 0.01944 " pathEditMode="relative" ptsTypes="AAAAAAAAAAAAAAAAAAAAAAAAAAAA">
                                      <p:cBhvr>
                                        <p:cTn id="18" dur="2000" fill="hold"/>
                                        <p:tgtEl>
                                          <p:spTgt spid="9"/>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482 -0.05718 L 0.00482 -0.05718 C 0.00104 -0.0632 -0.00234 -0.06968 -0.00625 -0.07523 C -0.00768 -0.07755 -0.0095 -0.07848 -0.01094 -0.08079 C -0.01172 -0.08218 -0.01237 -0.0838 -0.01328 -0.08496 C -0.0181 -0.09144 -0.01575 -0.08704 -0.02031 -0.0919 C -0.02135 -0.09329 -0.02226 -0.09491 -0.02344 -0.09607 C -0.02435 -0.09723 -0.02552 -0.09792 -0.02656 -0.09885 C -0.0276 -0.10023 -0.02851 -0.10185 -0.02969 -0.10301 C -0.03034 -0.10417 -0.03125 -0.10486 -0.03203 -0.10579 C -0.03281 -0.10718 -0.03333 -0.10903 -0.03437 -0.10996 C -0.03528 -0.11088 -0.03646 -0.11088 -0.0375 -0.11135 C -0.0401 -0.11459 -0.04297 -0.11713 -0.04531 -0.12107 C -0.05065 -0.13079 -0.04804 -0.12732 -0.05234 -0.13218 C -0.05547 -0.14074 -0.05221 -0.13357 -0.06015 -0.1419 C -0.06146 -0.14329 -0.06276 -0.14468 -0.06406 -0.14607 C -0.06562 -0.14792 -0.06679 -0.15116 -0.06875 -0.15162 C -0.07005 -0.15209 -0.07135 -0.15255 -0.07265 -0.15301 C -0.0737 -0.15348 -0.07461 -0.15417 -0.07578 -0.1544 C -0.07786 -0.1551 -0.08424 -0.15602 -0.08672 -0.15718 C -0.1 -0.16366 -0.08763 -0.16019 -0.1 -0.16273 C -0.1056 -0.16621 -0.09948 -0.16297 -0.11094 -0.16551 C -0.11198 -0.16598 -0.11289 -0.16667 -0.11406 -0.1669 C -0.11719 -0.1676 -0.12031 -0.16783 -0.12344 -0.16829 C -0.12552 -0.16875 -0.1276 -0.16922 -0.12969 -0.16968 C -0.15208 -0.16922 -0.17448 -0.16968 -0.19687 -0.16829 L -0.20625 -0.16412 L -0.20937 -0.16273 C -0.21041 -0.16227 -0.21146 -0.16204 -0.2125 -0.16135 C -0.21406 -0.16042 -0.21562 -0.15949 -0.21719 -0.15857 C -0.21823 -0.1581 -0.21927 -0.15787 -0.22031 -0.15718 C -0.22135 -0.15648 -0.22239 -0.15533 -0.22344 -0.1544 C -0.22552 -0.15301 -0.22669 -0.15301 -0.2289 -0.15162 C -0.23047 -0.15093 -0.23216 -0.15047 -0.23359 -0.14885 C -0.23594 -0.14607 -0.23867 -0.14236 -0.2414 -0.14051 C -0.24245 -0.14005 -0.24349 -0.13959 -0.24453 -0.13912 C -0.24505 -0.13773 -0.24531 -0.13588 -0.24609 -0.13496 C -0.24752 -0.13357 -0.25078 -0.13218 -0.25078 -0.13218 C -0.2513 -0.13079 -0.25169 -0.1294 -0.25234 -0.12801 C -0.25416 -0.12408 -0.25469 -0.12385 -0.25703 -0.12107 C -0.25755 -0.11968 -0.25794 -0.11829 -0.25859 -0.1169 C -0.26315 -0.10903 -0.25872 -0.12037 -0.26328 -0.10996 C -0.26445 -0.10741 -0.26575 -0.10486 -0.2664 -0.10162 C -0.26666 -0.10023 -0.26679 -0.09885 -0.26719 -0.09746 C -0.2681 -0.09468 -0.2694 -0.09213 -0.27031 -0.08912 L -0.27187 -0.08357 C -0.27291 -0.07246 -0.27213 -0.07801 -0.27422 -0.0669 L -0.275 -0.06273 C -0.27526 -0.05718 -0.27799 -0.05 -0.27578 -0.04607 C -0.27357 -0.04213 -0.26953 -0.04676 -0.2664 -0.04746 C -0.25976 -0.04908 -0.26692 -0.05 -0.25703 -0.0544 L -0.2539 -0.05579 C -0.25286 -0.05718 -0.25195 -0.0588 -0.25078 -0.05996 C -0.2483 -0.0625 -0.24466 -0.06366 -0.24219 -0.06551 C -0.24049 -0.06667 -0.23893 -0.06806 -0.2375 -0.06968 C -0.23567 -0.07153 -0.23385 -0.075 -0.23203 -0.07662 C -0.23073 -0.07778 -0.22929 -0.07848 -0.22812 -0.0794 C -0.22721 -0.08033 -0.22656 -0.08148 -0.22578 -0.08218 C -0.225 -0.08287 -0.22409 -0.0831 -0.22344 -0.08357 C -0.21836 -0.0882 -0.22396 -0.08449 -0.21875 -0.09051 C -0.2181 -0.09144 -0.21719 -0.09144 -0.2164 -0.0919 C -0.21536 -0.09375 -0.21445 -0.09607 -0.21328 -0.09746 C -0.21263 -0.09838 -0.21159 -0.09792 -0.21094 -0.09885 C -0.21015 -0.1 -0.21002 -0.10185 -0.20937 -0.10301 C -0.2082 -0.1051 -0.20508 -0.10764 -0.2039 -0.10857 C -0.20338 -0.10996 -0.20299 -0.11158 -0.20234 -0.11273 C -0.20052 -0.11598 -0.1983 -0.11644 -0.19609 -0.11829 C -0.19518 -0.11922 -0.19453 -0.12037 -0.19375 -0.12107 C -0.19166 -0.12292 -0.18867 -0.12315 -0.18672 -0.12385 C -0.18567 -0.12431 -0.18463 -0.12477 -0.18359 -0.12523 C -0.17734 -0.12477 -0.17109 -0.12477 -0.16484 -0.12385 C -0.16198 -0.12361 -0.15898 -0.12246 -0.15625 -0.12107 C -0.15547 -0.12084 -0.15469 -0.12014 -0.1539 -0.11968 L -0.14765 -0.1169 C -0.14401 -0.11042 -0.14583 -0.11435 -0.14219 -0.1044 L -0.14062 -0.10023 L -0.13906 -0.09607 C -0.1388 -0.09375 -0.13854 -0.09144 -0.13828 -0.08912 C -0.13802 -0.08727 -0.13763 -0.08565 -0.1375 -0.08357 C -0.13659 -0.07385 -0.1362 -0.05949 -0.13594 -0.05023 C -0.13203 -0.0507 -0.12799 -0.05047 -0.12422 -0.05162 C -0.1233 -0.05185 -0.12265 -0.05371 -0.12187 -0.0544 C -0.12109 -0.0551 -0.12018 -0.0551 -0.11953 -0.05579 C -0.11862 -0.05672 -0.11797 -0.05787 -0.11719 -0.05857 C -0.11562 -0.05973 -0.11406 -0.06042 -0.1125 -0.06135 C -0.11172 -0.06181 -0.11094 -0.06273 -0.11015 -0.06273 L -0.1039 -0.06412 L -0.06797 -0.06135 C -0.06627 -0.06135 -0.06484 -0.06042 -0.06328 -0.05996 C -0.05963 -0.05949 -0.05599 -0.05903 -0.05234 -0.05857 C -0.04127 -0.05463 -0.05495 -0.05926 -0.03047 -0.05579 C -0.02955 -0.05579 -0.0289 -0.05486 -0.02812 -0.0544 C -0.0263 -0.05348 -0.02448 -0.05255 -0.02265 -0.05162 C -0.01823 -0.05209 -0.01367 -0.05232 -0.00937 -0.05301 C -0.00755 -0.05324 -0.0026 -0.0551 -0.00078 -0.05579 C 0.00404 -0.06088 0.00378 -0.05695 0.00482 -0.05718 Z " pathEditMode="relative" ptsTypes="AAAAAAAAAAAAAAAAAAAAAAAAAAAAAAAAAAAAAAAAAAAAAAAAAAAAAAAAAAAAAAAAAAAAAAAAAAAAAAAAAAAAAAAAAAAAAAAA">
                                      <p:cBhvr>
                                        <p:cTn id="22" dur="2000" fill="hold"/>
                                        <p:tgtEl>
                                          <p:spTgt spid="1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00651 -0.00348 L -0.00651 -0.00348 C -0.00703 -0.00764 -0.00756 -0.01204 -0.00808 -0.01598 C -0.00834 -0.01806 -0.00847 -0.01991 -0.00886 -0.02153 C -0.01029 -0.02616 -0.01276 -0.0294 -0.01354 -0.03403 C -0.01381 -0.03542 -0.0142 -0.03681 -0.01433 -0.0382 C -0.01472 -0.04051 -0.01485 -0.04306 -0.01511 -0.04514 C -0.01563 -0.04769 -0.01615 -0.04977 -0.01667 -0.05209 C -0.01849 -0.07153 -0.01563 -0.04838 -0.02136 -0.07014 C -0.02227 -0.07361 -0.0224 -0.07778 -0.02292 -0.08125 C -0.02318 -0.08287 -0.02331 -0.08426 -0.0237 -0.08542 C -0.02435 -0.0875 -0.02539 -0.08912 -0.02604 -0.09098 C -0.0267 -0.09236 -0.02722 -0.09375 -0.02761 -0.09514 C -0.02852 -0.09746 -0.02917 -0.1 -0.02995 -0.10209 C -0.03073 -0.10371 -0.03177 -0.10486 -0.03229 -0.10625 C -0.03308 -0.10811 -0.03321 -0.11019 -0.03386 -0.11181 C -0.03568 -0.11621 -0.03763 -0.1176 -0.04011 -0.12014 C -0.04089 -0.12199 -0.0418 -0.12385 -0.04245 -0.1257 C -0.0431 -0.12755 -0.04336 -0.12986 -0.04401 -0.13125 C -0.04466 -0.13264 -0.04571 -0.13311 -0.04636 -0.13403 C -0.04753 -0.13542 -0.04857 -0.13681 -0.04948 -0.1382 C -0.0517 -0.14167 -0.05391 -0.14699 -0.05651 -0.14931 C -0.05782 -0.15047 -0.05912 -0.15023 -0.06042 -0.1507 C -0.0612 -0.15255 -0.06172 -0.15486 -0.06276 -0.15625 C -0.06394 -0.15787 -0.0655 -0.15811 -0.06667 -0.15903 C -0.06914 -0.16135 -0.07149 -0.16343 -0.0737 -0.16598 C -0.07513 -0.1676 -0.07618 -0.17014 -0.07761 -0.17153 C -0.07865 -0.17269 -0.07982 -0.17246 -0.08073 -0.17292 C -0.08164 -0.17338 -0.08229 -0.17385 -0.08308 -0.17431 C -0.08503 -0.17709 -0.08698 -0.1801 -0.08933 -0.18125 C -0.09089 -0.18218 -0.09245 -0.18218 -0.09401 -0.18264 C -0.10573 -0.19098 -0.09284 -0.18287 -0.12058 -0.18681 C -0.12253 -0.18727 -0.12422 -0.18889 -0.12604 -0.18959 C -0.13177 -0.19236 -0.13138 -0.19213 -0.1362 -0.19375 L -0.21511 -0.19236 C -0.2168 -0.19236 -0.22227 -0.19121 -0.22448 -0.18959 C -0.22565 -0.18889 -0.22657 -0.18727 -0.22761 -0.18681 C -0.23125 -0.18588 -0.2349 -0.18565 -0.23854 -0.18542 C -0.25261 -0.18473 -0.26667 -0.18449 -0.28073 -0.18403 C -0.28177 -0.18357 -0.28282 -0.18311 -0.28386 -0.18264 C -0.2862 -0.18218 -0.28868 -0.18218 -0.29089 -0.18125 C -0.29232 -0.18079 -0.29349 -0.1794 -0.29479 -0.17848 C -0.29558 -0.17801 -0.29636 -0.17755 -0.29714 -0.17709 C -0.3 -0.17616 -0.303 -0.17547 -0.30573 -0.17431 C -0.3069 -0.17408 -0.30782 -0.17338 -0.30886 -0.17292 C -0.31381 -0.17199 -0.31888 -0.17153 -0.3237 -0.17014 L -0.33464 -0.16736 C -0.33542 -0.1669 -0.3362 -0.16644 -0.33698 -0.16598 C -0.34336 -0.16412 -0.34284 -0.16551 -0.3487 -0.1632 C -0.35091 -0.1625 -0.35313 -0.16227 -0.35495 -0.16042 C -0.35599 -0.15949 -0.35716 -0.1588 -0.35808 -0.15764 C -0.36107 -0.15463 -0.36368 -0.1507 -0.36667 -0.14792 C -0.36771 -0.14699 -0.36875 -0.14607 -0.36979 -0.14514 C -0.37136 -0.14422 -0.37318 -0.14422 -0.37448 -0.14236 C -0.37604 -0.14051 -0.37761 -0.13843 -0.37917 -0.13681 C -0.38021 -0.13588 -0.38138 -0.13542 -0.38229 -0.13403 C -0.38399 -0.13218 -0.38542 -0.12917 -0.38698 -0.12709 C -0.38959 -0.12408 -0.39232 -0.12199 -0.39479 -0.11875 C -0.39571 -0.11783 -0.39636 -0.11598 -0.39714 -0.11459 C -0.39792 -0.11366 -0.3987 -0.11273 -0.39948 -0.11181 C -0.40508 -0.09699 -0.39649 -0.11968 -0.40339 -0.10348 C -0.40456 -0.10093 -0.40534 -0.09792 -0.40651 -0.09514 C -0.41328 -0.08056 -0.40716 -0.09445 -0.4112 -0.08403 C -0.41185 -0.08264 -0.41459 -0.07662 -0.41511 -0.07431 C -0.41576 -0.07223 -0.41641 -0.06667 -0.41667 -0.06459 C -0.41836 -0.05463 -0.41667 -0.0676 -0.41823 -0.05348 C -0.41797 -0.05209 -0.41836 -0.04954 -0.41745 -0.04931 L -0.39636 -0.05209 C -0.39427 -0.05394 -0.39245 -0.05672 -0.39011 -0.05764 L -0.38698 -0.05903 C -0.38112 -0.06621 -0.38789 -0.0588 -0.37448 -0.06736 C -0.37292 -0.06852 -0.37149 -0.07037 -0.36979 -0.07153 C -0.3668 -0.07408 -0.36341 -0.07547 -0.36042 -0.07848 C -0.35912 -0.07986 -0.35795 -0.08148 -0.35651 -0.08264 C -0.35586 -0.08334 -0.35495 -0.08357 -0.35417 -0.08403 C -0.35287 -0.08542 -0.3517 -0.08704 -0.35026 -0.0882 C -0.34935 -0.08936 -0.34818 -0.09005 -0.34714 -0.09098 C -0.3461 -0.09236 -0.34519 -0.09422 -0.34401 -0.09514 C -0.34284 -0.09653 -0.34141 -0.09676 -0.34011 -0.09792 C -0.33633 -0.10232 -0.33308 -0.10764 -0.32917 -0.11181 C -0.328 -0.11343 -0.32683 -0.11528 -0.32526 -0.11598 L -0.32292 -0.11736 C -0.32162 -0.11922 -0.32045 -0.12153 -0.31901 -0.12292 C -0.31836 -0.12385 -0.31407 -0.1257 -0.31354 -0.1257 C -0.31276 -0.12662 -0.31198 -0.12755 -0.3112 -0.12848 C -0.31042 -0.12986 -0.3099 -0.13172 -0.30886 -0.13264 C -0.30795 -0.1338 -0.30677 -0.13357 -0.30573 -0.13403 C -0.30469 -0.13496 -0.30378 -0.13611 -0.30261 -0.13681 C -0.30144 -0.13797 -0.3 -0.13866 -0.2987 -0.13959 C -0.2974 -0.13727 -0.29558 -0.13565 -0.29479 -0.13264 C -0.29323 -0.1257 -0.29506 -0.10787 -0.29323 -0.10209 C -0.28946 -0.08982 -0.28334 -0.07986 -0.27839 -0.06875 C -0.27604 -0.07292 -0.27292 -0.07616 -0.27136 -0.08125 C -0.27084 -0.08311 -0.27045 -0.08519 -0.26979 -0.08681 C -0.26524 -0.09931 -0.26849 -0.08912 -0.26433 -0.09792 C -0.26055 -0.10625 -0.26055 -0.10857 -0.25651 -0.11459 C -0.25586 -0.11574 -0.25495 -0.11644 -0.25417 -0.11736 C -0.25391 -0.11875 -0.25391 -0.12061 -0.25339 -0.12153 C -0.24792 -0.13449 -0.25065 -0.12639 -0.24636 -0.13264 C -0.24558 -0.13403 -0.24493 -0.13565 -0.24401 -0.13681 C -0.24206 -0.13982 -0.2418 -0.13959 -0.23933 -0.14098 C -0.2362 -0.14977 -0.23841 -0.14584 -0.22839 -0.14792 C -0.21341 -0.15139 -0.22474 -0.14769 -0.21198 -0.1507 C -0.21068 -0.15116 -0.20951 -0.15186 -0.20808 -0.15209 C -0.20664 -0.15278 -0.20495 -0.15301 -0.20339 -0.15348 C -0.20209 -0.15394 -0.20091 -0.15463 -0.19948 -0.15486 C -0.19727 -0.15556 -0.19479 -0.15579 -0.19245 -0.15625 L -0.16511 -0.15486 C -0.16328 -0.15486 -0.15261 -0.15533 -0.14792 -0.15209 C -0.14688 -0.15139 -0.14584 -0.15023 -0.14479 -0.14931 C -0.14427 -0.14792 -0.14401 -0.14653 -0.14323 -0.14514 C -0.14076 -0.14074 -0.13868 -0.14005 -0.13542 -0.13681 C -0.13112 -0.13264 -0.1349 -0.13496 -0.12917 -0.12848 C -0.12852 -0.12778 -0.12761 -0.12778 -0.12683 -0.12709 C -0.12604 -0.12639 -0.12539 -0.125 -0.12448 -0.12431 C -0.12357 -0.12361 -0.1224 -0.12361 -0.12136 -0.12292 C -0.11354 -0.11898 -0.12578 -0.12454 -0.11589 -0.12014 C -0.11511 -0.11922 -0.11446 -0.11806 -0.11354 -0.11736 C -0.11237 -0.11667 -0.11094 -0.11667 -0.10964 -0.11598 C -0.1086 -0.11574 -0.10756 -0.11528 -0.10651 -0.11459 C -0.10573 -0.11436 -0.10508 -0.11366 -0.10417 -0.1132 C -0.10091 -0.11158 -0.09623 -0.11019 -0.09323 -0.10903 C -0.09193 -0.10764 -0.08881 -0.10394 -0.08776 -0.10209 C -0.08711 -0.10093 -0.08698 -0.09908 -0.0862 -0.09792 C -0.08568 -0.09723 -0.08464 -0.09723 -0.08386 -0.09653 C -0.08308 -0.09584 -0.08243 -0.09468 -0.08151 -0.09375 C -0.08086 -0.09329 -0.07995 -0.09329 -0.07917 -0.09236 C -0.07761 -0.09074 -0.07448 -0.08681 -0.07448 -0.08681 L -0.07136 -0.07848 C -0.07084 -0.07709 -0.07019 -0.07593 -0.06979 -0.07431 C -0.06914 -0.07037 -0.06862 -0.06528 -0.06667 -0.06181 C -0.06602 -0.06065 -0.06511 -0.05996 -0.06433 -0.05903 C -0.06381 -0.05764 -0.06354 -0.05602 -0.06276 -0.05486 C -0.06237 -0.05417 -0.05756 -0.05232 -0.05729 -0.05209 C -0.05625 -0.05023 -0.05547 -0.04815 -0.05417 -0.04653 C -0.05352 -0.04584 -0.05261 -0.04607 -0.05183 -0.04514 C -0.05078 -0.04422 -0.04987 -0.04236 -0.0487 -0.04098 C -0.04805 -0.04005 -0.04714 -0.03912 -0.04636 -0.0382 C -0.04336 -0.0301 -0.04675 -0.03773 -0.04167 -0.03125 C -0.04089 -0.03033 -0.04024 -0.02848 -0.03933 -0.02709 C -0.03685 -0.02338 -0.03633 -0.02338 -0.03386 -0.02014 C -0.03282 -0.01898 -0.0319 -0.01736 -0.03073 -0.01598 C -0.0293 -0.01412 -0.02604 -0.01042 -0.02604 -0.01042 C -0.02552 -0.00903 -0.02526 -0.00741 -0.02448 -0.00625 C -0.02344 -0.00463 -0.02201 -0.00324 -0.02058 -0.00209 C -0.01966 -0.00139 -0.01433 0.00023 -0.01354 0.00069 C -0.0125 0.00092 -0.01146 0.00162 -0.01042 0.00208 C -0.00964 0.00301 -0.00899 0.00393 -0.00808 0.00486 C -0.00456 0.00787 -0.00677 0.00439 -0.00495 0.00764 L -0.00651 -0.00348 Z " pathEditMode="relative" ptsTypes="AAAAAAAAAAAAAAAAAAAAAAAAAAAAAAAAAAAAAAAAAAAAAAAAAAAAAAAAAAAAAAAAAAAAAAAAAAAAAAAAAAAAAAAAAAAAAAAAAAAAAAAAAAAAAAAAAAAAAAAAAAAAAAAAAAAAAAAAAAAAAAAAAAAAAA">
                                      <p:cBhvr>
                                        <p:cTn id="26" dur="2000" fill="hold"/>
                                        <p:tgtEl>
                                          <p:spTgt spid="11"/>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00729 0.0074 L -0.00729 0.0074 C -0.00703 0.01389 -0.00677 0.02037 -0.00651 0.02685 C -0.00638 0.03125 -0.00677 0.05416 -0.00495 0.06435 C -0.00456 0.06689 -0.00391 0.06898 -0.00339 0.07129 C -0.00313 0.07453 -0.003 0.07801 -0.00261 0.08102 C -0.00248 0.0831 -0.00209 0.08472 -0.00183 0.08657 C -0.00157 0.08981 -0.00157 0.09328 -0.00104 0.09629 C -0.00052 0.10069 0.00065 0.10463 0.0013 0.10879 C 0.00182 0.1125 0.00221 0.11643 0.00286 0.1199 C 0.00325 0.12245 0.00403 0.12453 0.00442 0.12685 C 0.00755 0.14699 0.0039 0.13217 0.00833 0.14768 C 0.00859 0.15092 0.00859 0.15439 0.00911 0.1574 C 0.00963 0.16088 0.01067 0.16389 0.01146 0.16713 C 0.01484 0.18264 0.01224 0.17384 0.01614 0.18518 C 0.01888 0.20717 0.01575 0.18912 0.02317 0.21296 C 0.02877 0.23148 0.02382 0.21944 0.02864 0.23379 C 0.02955 0.2368 0.03073 0.23935 0.03177 0.24213 C 0.03216 0.24352 0.03216 0.24514 0.03255 0.24629 C 0.0332 0.24884 0.03424 0.25092 0.03489 0.25324 C 0.03606 0.25879 0.03685 0.26458 0.03802 0.2699 C 0.03867 0.27338 0.03958 0.27639 0.04036 0.27963 C 0.0414 0.28449 0.04101 0.28426 0.04192 0.28935 C 0.04231 0.29236 0.0431 0.2949 0.04349 0.29768 C 0.04427 0.30555 0.0444 0.31389 0.04583 0.32129 C 0.04635 0.32407 0.04687 0.32685 0.04739 0.32963 C 0.04765 0.33148 0.04778 0.33356 0.04817 0.33518 C 0.04856 0.33819 0.04922 0.34074 0.04974 0.34352 C 0.05 0.3449 0.05 0.34652 0.05052 0.34768 C 0.0513 0.34953 0.05208 0.35139 0.05286 0.35324 C 0.05638 0.36342 0.05273 0.35439 0.05521 0.36435 C 0.05547 0.36597 0.05638 0.36713 0.05677 0.36852 C 0.05742 0.37129 0.05781 0.37407 0.05833 0.37685 L 0.05911 0.38102 C 0.05937 0.3824 0.05937 0.38402 0.05989 0.38518 C 0.06041 0.38657 0.06106 0.38796 0.06146 0.38935 C 0.06406 0.4 0.06093 0.39699 0.06614 0.39907 C 0.06979 0.39838 0.07213 0.39953 0.07474 0.3949 C 0.07539 0.39375 0.07578 0.39213 0.0763 0.39074 C 0.07604 0.4 0.07591 0.40949 0.07552 0.41852 C 0.07539 0.42106 0.07435 0.42592 0.07396 0.42847 C 0.07448 0.42222 0.07448 0.4162 0.07552 0.41018 C 0.07578 0.40833 0.07708 0.40764 0.07786 0.40602 C 0.0789 0.40347 0.07968 0.40046 0.08099 0.39768 C 0.08255 0.39421 0.08463 0.3912 0.08646 0.38796 L 0.0888 0.38379 C 0.08906 0.3912 0.08541 0.40439 0.08958 0.40602 C 0.09453 0.40833 0.09765 0.39467 0.10208 0.38935 L 0.10442 0.38657 C 0.10429 0.38495 0.10351 0.36134 0.10286 0.35602 C 0.10247 0.35416 0.10182 0.35231 0.1013 0.35046 C 0.09974 0.33426 0.10117 0.34907 0.09974 0.33657 C 0.09935 0.33449 0.09935 0.33194 0.09896 0.32963 C 0.09856 0.32824 0.09791 0.32685 0.09739 0.32546 C 0.09687 0.32014 0.09661 0.3125 0.09505 0.3074 C 0.09323 0.30185 0.09062 0.29699 0.08958 0.29074 C 0.0888 0.28703 0.0875 0.27939 0.08646 0.27546 C 0.08593 0.27384 0.08294 0.26666 0.08255 0.26574 C 0.08125 0.26342 0.07981 0.26134 0.07864 0.25879 C 0.0763 0.25439 0.07747 0.25463 0.07552 0.24907 C 0.07448 0.24676 0.0733 0.24467 0.07239 0.24213 C 0.06979 0.23611 0.07148 0.23889 0.06849 0.23102 C 0.06744 0.2287 0.06627 0.22662 0.06536 0.22407 C 0.06302 0.21875 0.06132 0.2118 0.05989 0.20602 C 0.0595 0.20486 0.0595 0.20324 0.05911 0.20185 C 0.05638 0.19352 0.0569 0.19953 0.05521 0.19074 C 0.05299 0.18055 0.05638 0.19004 0.05208 0.17963 C 0.05065 0.16782 0.05221 0.17708 0.04974 0.16852 C 0.0483 0.16412 0.04713 0.15926 0.04583 0.15463 C 0.04531 0.15277 0.04479 0.15092 0.04427 0.14907 L 0.04271 0.1449 C 0.04244 0.14213 0.04244 0.13935 0.04192 0.13657 C 0.0414 0.13495 0.0401 0.13426 0.03958 0.1324 C 0.03815 0.12801 0.03737 0.12338 0.03646 0.11852 C 0.03606 0.11736 0.0358 0.11597 0.03567 0.11435 C 0.03528 0.11227 0.03515 0.10972 0.03489 0.1074 C 0.03437 0.10463 0.03372 0.10208 0.03333 0.09907 C 0.03307 0.09722 0.03294 0.09537 0.03255 0.09352 C 0.0319 0.0912 0.03086 0.08912 0.03021 0.08657 C 0.02903 0.0824 0.02942 0.08032 0.02864 0.07546 C 0.02825 0.07361 0.02747 0.07199 0.02708 0.0699 C 0.02669 0.06828 0.02669 0.0662 0.0263 0.06435 C 0.02539 0.06157 0.02369 0.05926 0.02317 0.05602 C 0.02265 0.05324 0.02252 0.05023 0.02161 0.04768 C 0.0181 0.03958 0.01992 0.04421 0.01614 0.03379 C 0.01562 0.0324 0.01484 0.03125 0.01458 0.02963 C 0.01406 0.02731 0.01367 0.02477 0.01302 0.02268 C 0.01211 0.0206 0.0108 0.01921 0.00989 0.01713 C 0.00963 0.01689 0.00481 0.00555 0.00364 0.00185 C 0.00325 0.00092 0.0013 -0.00672 0.00052 -0.00787 C -0.00157 -0.01019 -0.00899 -0.00926 -0.00964 -0.00926 L -0.00808 0.01574 L -0.00729 0.0074 Z " pathEditMode="relative" ptsTypes="AAAAAAAAAAAAAAAAAAAAAAAAAAAAAAAAAAAAAAAAAAAAAAAAAAAAAAAAAAAAAAAAAAAAAAAAAAAAAAAAAAAAAAAAAAAAA">
                                      <p:cBhvr>
                                        <p:cTn id="30" dur="2000" fill="hold"/>
                                        <p:tgtEl>
                                          <p:spTgt spid="11"/>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2" nodeType="clickEffect">
                                  <p:stCondLst>
                                    <p:cond delay="0"/>
                                  </p:stCondLst>
                                  <p:childTnLst>
                                    <p:animMotion origin="layout" path="M 0.00235 -0.00972 L 0.00235 -0.00972 C 0.00209 -0.03009 0.00196 -0.05046 0.00157 -0.07083 C 0.00143 -0.07384 0.00105 -0.07639 0.00079 -0.07917 C 0.00053 -0.08079 -0.00026 -0.08727 -0.00078 -0.08889 C -0.0013 -0.09051 -0.00195 -0.09167 -0.00234 -0.09306 C -0.00299 -0.09583 -0.00338 -0.09861 -0.0039 -0.10139 C -0.00416 -0.10278 -0.00416 -0.10463 -0.00468 -0.10556 C -0.01368 -0.12153 -0.0026 -0.10139 -0.01015 -0.11667 C -0.0112 -0.11875 -0.01237 -0.12037 -0.01328 -0.12222 C -0.01393 -0.12361 -0.0142 -0.12523 -0.01485 -0.12639 C -0.01576 -0.12801 -0.01705 -0.12917 -0.01797 -0.13056 C -0.0194 -0.13287 -0.02058 -0.13542 -0.02188 -0.1375 C -0.02447 -0.14167 -0.02527 -0.14051 -0.02891 -0.14306 C -0.0306 -0.14444 -0.03425 -0.14769 -0.03593 -0.15 C -0.03685 -0.15139 -0.03737 -0.15324 -0.03828 -0.15417 C -0.04088 -0.15741 -0.04258 -0.15718 -0.04532 -0.15972 C -0.0586 -0.17292 -0.05105 -0.16898 -0.0586 -0.17222 C -0.05937 -0.17361 -0.06003 -0.17546 -0.06093 -0.17639 C -0.0625 -0.17801 -0.0668 -0.17986 -0.06875 -0.18056 C -0.0698 -0.18194 -0.07071 -0.1838 -0.07188 -0.18472 C -0.07318 -0.18588 -0.07461 -0.18565 -0.07579 -0.18611 C -0.08606 -0.19167 -0.07343 -0.18681 -0.0836 -0.19028 C -0.08867 -0.1963 -0.08502 -0.19282 -0.09531 -0.19722 C -0.10261 -0.20046 -0.09401 -0.19676 -0.10704 -0.20278 C -0.10808 -0.20347 -0.10912 -0.20417 -0.11016 -0.20417 L -0.11797 -0.20556 C -0.11875 -0.20602 -0.11954 -0.20648 -0.12032 -0.20694 C -0.12162 -0.20787 -0.12292 -0.20903 -0.12422 -0.20972 C -0.12761 -0.21181 -0.12982 -0.21157 -0.1336 -0.2125 C -0.1349 -0.21296 -0.1362 -0.21343 -0.1375 -0.21389 C -0.13855 -0.21435 -0.13959 -0.21505 -0.14063 -0.21528 C -0.14323 -0.21597 -0.14584 -0.2162 -0.14844 -0.21667 C -0.15287 -0.21759 -0.1573 -0.21875 -0.16172 -0.21944 C -0.16563 -0.22014 -0.16954 -0.22037 -0.17344 -0.22083 L -0.1836 -0.22222 L -0.2806 -0.21944 L -0.35014 -0.21806 C -0.35482 -0.21806 -0.36875 -0.21528 -0.37279 -0.21389 C -0.37566 -0.21296 -0.37839 -0.21157 -0.38139 -0.21111 C -0.39232 -0.20972 -0.44844 -0.20856 -0.44857 -0.20833 C -0.453 -0.20741 -0.45743 -0.20694 -0.46185 -0.20556 C -0.46498 -0.20463 -0.46797 -0.20278 -0.47123 -0.20139 C -0.47422 -0.20046 -0.47748 -0.19977 -0.4806 -0.19861 C -0.48451 -0.19745 -0.48829 -0.19537 -0.49232 -0.19444 C -0.4974 -0.19352 -0.50274 -0.19352 -0.50795 -0.19306 C -0.51211 -0.1912 -0.51615 -0.18889 -0.52045 -0.1875 C -0.54323 -0.18056 -0.54362 -0.18125 -0.56185 -0.17917 L -0.5806 -0.175 C -0.59167 -0.17245 -0.58816 -0.17431 -0.59389 -0.17083 C -0.59597 -0.16597 -0.59805 -0.15972 -0.60092 -0.15556 C -0.60157 -0.15463 -0.60248 -0.1537 -0.60326 -0.15278 C -0.60508 -0.14306 -0.60248 -0.15486 -0.60639 -0.14444 C -0.60782 -0.14051 -0.60899 -0.13611 -0.61029 -0.13194 C -0.61055 -0.1287 -0.61055 -0.12546 -0.61107 -0.12222 C -0.61133 -0.12037 -0.61211 -0.11875 -0.61264 -0.11667 C -0.61342 -0.11319 -0.61407 -0.10926 -0.61498 -0.10556 C -0.61589 -0.10185 -0.61706 -0.09815 -0.6181 -0.09444 L -0.61967 -0.08889 C -0.62136 -0.06806 -0.6211 -0.07708 -0.61732 -0.04167 C -0.61706 -0.03981 -0.61628 -0.03796 -0.61576 -0.03611 C -0.61472 -0.03333 -0.61264 -0.02778 -0.61264 -0.02778 L -0.59467 -0.02917 C -0.59206 -0.02963 -0.58933 -0.02917 -0.58685 -0.03056 C -0.58529 -0.03148 -0.58438 -0.03495 -0.58295 -0.03611 C -0.58047 -0.03819 -0.57761 -0.03866 -0.57514 -0.04028 C -0.57188 -0.04236 -0.56889 -0.04537 -0.56576 -0.04722 C -0.56237 -0.04954 -0.55873 -0.05 -0.5556 -0.05278 C -0.54961 -0.0581 -0.54415 -0.06505 -0.53842 -0.07083 C -0.53477 -0.07477 -0.5306 -0.07731 -0.52748 -0.08194 C -0.52409 -0.08704 -0.52097 -0.09282 -0.51732 -0.09722 C -0.51576 -0.09907 -0.51407 -0.10093 -0.51264 -0.10278 C -0.50938 -0.10741 -0.50652 -0.1125 -0.50326 -0.11667 C -0.50066 -0.11991 -0.49792 -0.12315 -0.49545 -0.12639 C -0.49349 -0.12917 -0.4918 -0.13218 -0.48998 -0.13472 C -0.48764 -0.13796 -0.47631 -0.15162 -0.47279 -0.15556 C -0.47149 -0.15718 -0.46993 -0.15787 -0.46889 -0.15972 C -0.46667 -0.16366 -0.46602 -0.16528 -0.46342 -0.16806 C -0.45964 -0.17245 -0.46133 -0.16968 -0.45795 -0.17222 C -0.45678 -0.17315 -0.45586 -0.17454 -0.45482 -0.175 C -0.453 -0.17593 -0.45118 -0.17593 -0.44935 -0.17639 C -0.4461 -0.17847 -0.44584 -0.17824 -0.44232 -0.18194 C -0.44063 -0.1838 -0.43933 -0.18611 -0.43764 -0.1875 C -0.43607 -0.18889 -0.43451 -0.18935 -0.43295 -0.19028 L -0.37045 -0.1875 C -0.36394 -0.18727 -0.3573 -0.18704 -0.35092 -0.18611 C -0.34662 -0.18565 -0.34258 -0.18403 -0.33842 -0.18333 C -0.32787 -0.18171 -0.33256 -0.18287 -0.32435 -0.18056 C -0.31862 -0.17731 -0.32123 -0.1787 -0.31654 -0.17639 C -0.30964 -0.16852 -0.31771 -0.17708 -0.30014 -0.17222 C -0.29766 -0.17176 -0.29532 -0.16968 -0.2931 -0.16806 C -0.28724 -0.16458 -0.28685 -0.1625 -0.27904 -0.15972 C -0.2754 -0.15856 -0.27175 -0.1588 -0.26797 -0.15833 C -0.24024 -0.14491 -0.25105 -0.14792 -0.23594 -0.14444 C -0.23438 -0.14352 -0.23269 -0.14352 -0.23125 -0.14167 C -0.22188 -0.12917 -0.23685 -0.14884 -0.22266 -0.13194 C -0.22136 -0.13032 -0.22019 -0.12824 -0.21875 -0.12639 C -0.2125 -0.11829 -0.21368 -0.12199 -0.20625 -0.10972 C -0.20508 -0.10787 -0.2043 -0.10509 -0.20313 -0.10278 C -0.20248 -0.10139 -0.20144 -0.10023 -0.20079 -0.09861 C -0.20014 -0.09699 -0.2 -0.09468 -0.19922 -0.09306 C -0.19792 -0.09005 -0.19584 -0.08819 -0.19454 -0.08472 C -0.19089 -0.075 -0.19297 -0.07824 -0.18907 -0.07361 C -0.18633 -0.06366 -0.1892 -0.07245 -0.18438 -0.0625 C -0.18386 -0.06134 -0.18347 -0.05972 -0.18282 -0.05833 C -0.18191 -0.05602 -0.18073 -0.05394 -0.17969 -0.05139 C -0.17865 -0.04884 -0.17748 -0.04606 -0.17657 -0.04306 C -0.17461 -0.03681 -0.17357 -0.02963 -0.1711 -0.02361 L -0.16719 -0.01389 C -0.16693 -0.01204 -0.16706 -0.00995 -0.16641 -0.00833 C -0.16537 -0.00556 -0.1625 -0.00486 -0.16094 -0.00417 C -0.15495 -0.00463 -0.14896 -0.00486 -0.14297 -0.00556 C -0.14076 -0.00579 -0.13672 -0.00764 -0.13438 -0.00833 C -0.13256 -0.00903 -0.13073 -0.00926 -0.12891 -0.00972 C -0.12657 -0.01065 -0.12435 -0.01181 -0.12188 -0.0125 C -0.11849 -0.01366 -0.11511 -0.01435 -0.11172 -0.01528 C -0.1099 -0.01597 -0.10665 -0.01713 -0.10469 -0.01806 C -0.10391 -0.01852 -0.10313 -0.01898 -0.10235 -0.01944 C -0.09114 -0.01898 -0.07995 -0.01968 -0.06875 -0.01806 C -0.06589 -0.01782 -0.06315 -0.01505 -0.06015 -0.01389 C -0.05847 -0.01319 -0.05652 -0.01296 -0.05469 -0.0125 C -0.05208 -0.01065 -0.04935 -0.00949 -0.04688 -0.00694 C -0.04558 -0.00556 -0.0444 -0.0037 -0.04297 -0.00278 C -0.04102 -0.00185 -0.03881 -0.00185 -0.03672 -0.00139 C -0.03568 -0.00046 -0.03477 0.00046 -0.0336 0.00139 C -0.02408 0.00856 -0.00546 -0.00093 -0.00157 -0.00139 C 0.00157 -0.00347 0.00287 -0.00394 0.00626 -0.00833 C 0.00691 -0.00949 0.0086 -0.01181 0.00782 -0.0125 C 0.00638 -0.01389 0.00326 -0.01019 0.00235 -0.00972 Z " pathEditMode="relative" ptsTypes="AAAAAAAAAAAAAAAAAAAAAAAAAAAAAAAAAAAAAAAAAAAAAAAAAAAAAAAAAAAAAAAAAAAAAAAAAAAAAAAAAAAAAAAAAAAAAAAAAAAAAAAAAAAAAAAAAAAAAAAAAAAAAAAAA">
                                      <p:cBhvr>
                                        <p:cTn id="34" dur="2000" fill="hold"/>
                                        <p:tgtEl>
                                          <p:spTgt spid="1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2" nodeType="clickEffect">
                                  <p:stCondLst>
                                    <p:cond delay="0"/>
                                  </p:stCondLst>
                                  <p:childTnLst>
                                    <p:animMotion origin="layout" path="M -0.00312 0.02014 L -0.00312 0.02014 C -0.00546 0.02384 -0.00794 0.02731 -0.01015 0.03125 C -0.01185 0.03379 -0.01315 0.03727 -0.01484 0.03958 C -0.01692 0.04213 -0.02408 0.04722 -0.02656 0.0493 C -0.02734 0.05069 -0.02799 0.05231 -0.0289 0.05347 C -0.02994 0.05439 -0.03112 0.05393 -0.03203 0.05486 C -0.03372 0.05578 -0.03515 0.05764 -0.03671 0.05902 C -0.03763 0.05972 -0.04153 0.0625 -0.04296 0.06319 C -0.04427 0.06365 -0.0457 0.06389 -0.04687 0.06458 C -0.04908 0.06527 -0.05117 0.06597 -0.05312 0.06736 C -0.0539 0.06782 -0.05468 0.06852 -0.05546 0.06875 C -0.11315 0.08102 -0.09843 0.05602 -0.11328 0.08264 " pathEditMode="relative" ptsTypes="AAAAAAAAAAAAA">
                                      <p:cBhvr>
                                        <p:cTn id="38" dur="2000" fill="hold"/>
                                        <p:tgtEl>
                                          <p:spTgt spid="8"/>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1" nodeType="clickEffect">
                                  <p:stCondLst>
                                    <p:cond delay="0"/>
                                  </p:stCondLst>
                                  <p:childTnLst>
                                    <p:animMotion origin="layout" path="M -0.00221 -0.00023 L -0.00221 -0.00023 C -0.00195 0.02338 -0.00195 0.04699 -0.00143 0.0706 C -0.00143 0.07291 -0.00078 0.075 -0.00065 0.07754 C 0.00104 0.11111 -0.00104 0.09097 0.00091 0.1081 C 0.00117 0.1206 0.00143 0.13287 0.0017 0.1456 C 0.00196 0.16203 0.00196 0.17893 0.00248 0.1956 C 0.00248 0.19977 0.00274 0.20393 0.00326 0.2081 C 0.0056 0.23264 0.00404 0.20717 0.0056 0.22754 C 0.00651 0.24097 0.00599 0.2375 0.00716 0.24977 C 0.00847 0.26412 0.00729 0.24977 0.00873 0.26227 C 0.01055 0.27916 0.00847 0.26319 0.01029 0.27615 C 0.01055 0.30115 0.01055 0.32615 0.01107 0.35115 C 0.01107 0.35254 0.01159 0.3537 0.01185 0.35532 C 0.01211 0.3574 0.01224 0.35995 0.01263 0.36227 C 0.01302 0.36504 0.0142 0.3706 0.0142 0.3706 " pathEditMode="relative" ptsTypes="AAAAAAAAAAAAAAAA">
                                      <p:cBhvr>
                                        <p:cTn id="42" dur="2000" fill="hold"/>
                                        <p:tgtEl>
                                          <p:spTgt spid="10"/>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00703 0.06111 L -0.00703 0.06111 L -0.01485 0.06528 C -0.01576 0.06551 -0.0164 0.0662 -0.01718 0.06667 C -0.01822 0.06713 -0.0194 0.06736 -0.02032 0.06806 C -0.02148 0.06875 -0.02239 0.07037 -0.02343 0.07083 C -0.02605 0.07176 -0.02865 0.07176 -0.03125 0.07222 C -0.04818 0.07963 -0.02708 0.0706 -0.04375 0.07639 C -0.04597 0.07708 -0.04792 0.07847 -0.05 0.07917 C -0.05157 0.07963 -0.05325 0.07986 -0.05469 0.08056 C -0.0573 0.08148 -0.05769 0.08264 -0.06015 0.08472 C -0.06093 0.08519 -0.06172 0.08565 -0.0625 0.08611 C -0.06511 0.08704 -0.06784 0.08773 -0.07032 0.08889 C -0.0737 0.09005 -0.07213 0.09051 -0.07579 0.09306 C -0.07683 0.09352 -0.078 0.09375 -0.07891 0.09444 C -0.08463 0.09722 -0.07735 0.09421 -0.08515 0.09722 C -0.08645 0.09861 -0.08777 0.1 -0.08906 0.10139 C -0.08984 0.10185 -0.09075 0.10208 -0.0914 0.10278 C -0.09283 0.10394 -0.09401 0.10579 -0.09531 0.10694 C -0.09662 0.10764 -0.09804 0.10764 -0.09921 0.10833 C -0.10014 0.10856 -0.10079 0.10926 -0.10157 0.10972 C -0.10313 0.11019 -0.10482 0.11042 -0.10625 0.11111 C -0.10899 0.11227 -0.11159 0.11366 -0.11407 0.11528 C -0.11576 0.11597 -0.11875 0.11806 -0.11875 0.11806 C -0.12761 0.12963 -0.11654 0.11528 -0.125 0.125 C -0.12618 0.12616 -0.12709 0.12801 -0.12813 0.12917 C -0.13308 0.1338 -0.13165 0.12963 -0.13672 0.13611 C -0.13985 0.13981 -0.1392 0.1419 -0.14219 0.14444 C -0.14323 0.14514 -0.14428 0.14537 -0.14532 0.14583 C -0.14662 0.14722 -0.14792 0.14884 -0.14922 0.15 C -0.15691 0.15579 -0.14662 0.14259 -0.1586 0.15694 C -0.1668 0.16644 -0.15417 0.15185 -0.16407 0.1625 C -0.16576 0.16412 -0.16719 0.16644 -0.16875 0.16806 C -0.17032 0.16944 -0.17201 0.1706 -0.17344 0.17222 C -0.17435 0.17292 -0.175 0.17431 -0.17579 0.175 C -0.17683 0.17569 -0.178 0.17569 -0.17891 0.17639 C -0.18034 0.17708 -0.18152 0.17824 -0.18282 0.17917 C -0.18516 0.18056 -0.18594 0.18079 -0.18829 0.18194 C -0.19284 0.18704 -0.18842 0.18218 -0.19454 0.1875 C -0.19675 0.18912 -0.1987 0.1912 -0.20079 0.19306 C -0.20157 0.19352 -0.20248 0.19375 -0.20313 0.19444 C -0.2043 0.19514 -0.20521 0.1963 -0.20625 0.19722 C -0.2073 0.19769 -0.20847 0.19792 -0.20938 0.19861 C -0.21433 0.20162 -0.21094 0.20069 -0.21563 0.20556 C -0.21641 0.20625 -0.21732 0.20625 -0.21797 0.20694 C -0.21967 0.2081 -0.22123 0.20949 -0.22266 0.21111 C -0.22383 0.21227 -0.22474 0.21412 -0.22579 0.21528 C -0.22709 0.21644 -0.23021 0.21713 -0.23125 0.21806 C -0.23243 0.21875 -0.23334 0.21991 -0.23438 0.22083 L -0.24141 0.225 L -0.24375 0.22639 C -0.24454 0.22685 -0.24532 0.22731 -0.2461 0.22778 C -0.24714 0.22824 -0.24818 0.2287 -0.24922 0.22917 C -0.25053 0.22963 -0.25196 0.22986 -0.25313 0.23056 C -0.25404 0.23079 -0.25469 0.23148 -0.25547 0.23194 C -0.26185 0.23426 -0.25847 0.23218 -0.26407 0.23472 C -0.26706 0.23588 -0.26875 0.23819 -0.27188 0.24028 C -0.27318 0.24097 -0.27461 0.24097 -0.27579 0.24167 C -0.27878 0.24282 -0.27813 0.24329 -0.28125 0.24583 C -0.28334 0.24722 -0.28464 0.24722 -0.28672 0.24861 C -0.28842 0.24931 -0.28998 0.25023 -0.29141 0.25139 C -0.29362 0.25301 -0.29558 0.25509 -0.29766 0.25694 C -0.29948 0.2581 -0.30144 0.25856 -0.30313 0.25972 C -0.30482 0.26042 -0.30639 0.26134 -0.30782 0.2625 C -0.31068 0.26458 -0.3129 0.26644 -0.31563 0.26806 C -0.31915 0.26968 -0.3181 0.26875 -0.3211 0.27083 C -0.32839 0.27546 -0.32162 0.27176 -0.33047 0.27639 C -0.33894 0.28519 -0.33047 0.27708 -0.3375 0.28194 C -0.33868 0.28264 -0.33959 0.2838 -0.34063 0.28472 C -0.34141 0.28519 -0.34232 0.28542 -0.34297 0.28611 C -0.34519 0.28773 -0.34701 0.29051 -0.34922 0.29167 C -0.35417 0.29375 -0.35352 0.29329 -0.36016 0.29722 C -0.36264 0.29838 -0.36485 0.3 -0.36719 0.30139 C -0.36875 0.30231 -0.37032 0.30347 -0.37188 0.30417 L -0.37657 0.30556 C -0.37787 0.30648 -0.37917 0.30741 -0.38047 0.30833 C -0.38204 0.30926 -0.38373 0.30972 -0.38516 0.31111 C -0.3862 0.31204 -0.38724 0.31319 -0.38829 0.31389 C -0.38959 0.31458 -0.39089 0.31481 -0.39219 0.31528 C -0.39584 0.3162 -0.39948 0.31736 -0.40313 0.31806 C -0.41368 0.31968 -0.40899 0.31852 -0.41719 0.32083 C -0.42318 0.32431 -0.41589 0.31944 -0.42188 0.325 C -0.42357 0.32639 -0.4267 0.32708 -0.42813 0.32778 C -0.42917 0.32917 -0.43021 0.33079 -0.43125 0.33194 C -0.43256 0.3331 -0.43516 0.33472 -0.43516 0.33472 " pathEditMode="relative" ptsTypes="AAAAAAAAAAAAAAAAAAAAAAAAAAAAAAAAAAAAAAAAAAAAAAAAAAAAAAAAAAAAAAAAAAAAAAAAAAAAAAAAAAAAA">
                                      <p:cBhvr>
                                        <p:cTn id="4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10" grpId="0" animBg="1"/>
      <p:bldP spid="10" grpId="1" animBg="1"/>
      <p:bldP spid="11" grpId="0" animBg="1"/>
      <p:bldP spid="11" grpId="1" animBg="1"/>
      <p:bldP spid="12" grpId="1" animBg="1"/>
      <p:bldP spid="12"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AA0659-089C-4086-83C3-810615A60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525" y="641023"/>
            <a:ext cx="7986685" cy="5759777"/>
          </a:xfrm>
          <a:prstGeom prst="rect">
            <a:avLst/>
          </a:prstGeom>
        </p:spPr>
      </p:pic>
      <p:sp>
        <p:nvSpPr>
          <p:cNvPr id="4" name="文本框 3">
            <a:extLst>
              <a:ext uri="{FF2B5EF4-FFF2-40B4-BE49-F238E27FC236}">
                <a16:creationId xmlns:a16="http://schemas.microsoft.com/office/drawing/2014/main" id="{22FBF2B1-FCA4-4687-8849-CEBC9809C16B}"/>
              </a:ext>
            </a:extLst>
          </p:cNvPr>
          <p:cNvSpPr txBox="1"/>
          <p:nvPr/>
        </p:nvSpPr>
        <p:spPr>
          <a:xfrm>
            <a:off x="471340" y="980388"/>
            <a:ext cx="4213782" cy="5355312"/>
          </a:xfrm>
          <a:prstGeom prst="rect">
            <a:avLst/>
          </a:prstGeom>
          <a:noFill/>
        </p:spPr>
        <p:txBody>
          <a:bodyPr wrap="square" rtlCol="0">
            <a:spAutoFit/>
          </a:bodyPr>
          <a:lstStyle/>
          <a:p>
            <a:r>
              <a:rPr lang="en-US" altLang="zh-CN" b="1" dirty="0"/>
              <a:t>•Fetch</a:t>
            </a:r>
          </a:p>
          <a:p>
            <a:r>
              <a:rPr lang="en-US" altLang="zh-CN" dirty="0"/>
              <a:t>    1,icode</a:t>
            </a:r>
          </a:p>
          <a:p>
            <a:r>
              <a:rPr lang="en-US" altLang="zh-CN" dirty="0"/>
              <a:t>    2,ifun</a:t>
            </a:r>
          </a:p>
          <a:p>
            <a:r>
              <a:rPr lang="en-US" altLang="zh-CN" dirty="0"/>
              <a:t>    3,ra</a:t>
            </a:r>
          </a:p>
          <a:p>
            <a:r>
              <a:rPr lang="en-US" altLang="zh-CN" dirty="0"/>
              <a:t>    4,rb</a:t>
            </a:r>
          </a:p>
          <a:p>
            <a:r>
              <a:rPr lang="en-US" altLang="zh-CN" dirty="0"/>
              <a:t>    5,valC</a:t>
            </a:r>
          </a:p>
          <a:p>
            <a:r>
              <a:rPr lang="en-US" altLang="zh-CN" dirty="0"/>
              <a:t>    6,valP</a:t>
            </a:r>
          </a:p>
          <a:p>
            <a:r>
              <a:rPr lang="en-US" altLang="zh-CN" b="1" dirty="0"/>
              <a:t>•Decode/Writeback</a:t>
            </a:r>
          </a:p>
          <a:p>
            <a:r>
              <a:rPr lang="en-US" altLang="zh-CN" dirty="0"/>
              <a:t>    1,srcA</a:t>
            </a:r>
          </a:p>
          <a:p>
            <a:r>
              <a:rPr lang="en-US" altLang="zh-CN" dirty="0"/>
              <a:t>    2,srcB</a:t>
            </a:r>
          </a:p>
          <a:p>
            <a:r>
              <a:rPr lang="en-US" altLang="zh-CN" dirty="0"/>
              <a:t>    3,dstE</a:t>
            </a:r>
          </a:p>
          <a:p>
            <a:r>
              <a:rPr lang="en-US" altLang="zh-CN" dirty="0"/>
              <a:t>    4,dstM</a:t>
            </a:r>
          </a:p>
          <a:p>
            <a:r>
              <a:rPr lang="en-US" altLang="zh-CN" dirty="0"/>
              <a:t>    5,valA</a:t>
            </a:r>
          </a:p>
          <a:p>
            <a:r>
              <a:rPr lang="en-US" altLang="zh-CN" dirty="0"/>
              <a:t>    6,valB</a:t>
            </a:r>
          </a:p>
          <a:p>
            <a:r>
              <a:rPr lang="en-US" altLang="zh-CN" b="1" dirty="0"/>
              <a:t>•execute</a:t>
            </a:r>
          </a:p>
          <a:p>
            <a:r>
              <a:rPr lang="en-US" altLang="zh-CN" dirty="0"/>
              <a:t>    1,valE</a:t>
            </a:r>
          </a:p>
          <a:p>
            <a:r>
              <a:rPr lang="en-US" altLang="zh-CN" dirty="0"/>
              <a:t>    2,Cnd</a:t>
            </a:r>
          </a:p>
          <a:p>
            <a:r>
              <a:rPr lang="en-US" altLang="zh-CN" b="1" dirty="0"/>
              <a:t>•Memory</a:t>
            </a:r>
          </a:p>
          <a:p>
            <a:r>
              <a:rPr lang="en-US" altLang="zh-CN" dirty="0"/>
              <a:t>    1,valM</a:t>
            </a:r>
          </a:p>
        </p:txBody>
      </p:sp>
    </p:spTree>
    <p:extLst>
      <p:ext uri="{BB962C8B-B14F-4D97-AF65-F5344CB8AC3E}">
        <p14:creationId xmlns:p14="http://schemas.microsoft.com/office/powerpoint/2010/main" val="287553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3C99AD-F4B1-4B29-B6A0-701BF7B45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296" y="630778"/>
            <a:ext cx="5480332" cy="4400776"/>
          </a:xfrm>
          <a:prstGeom prst="rect">
            <a:avLst/>
          </a:prstGeom>
        </p:spPr>
      </p:pic>
      <p:sp>
        <p:nvSpPr>
          <p:cNvPr id="4" name="文本框 3">
            <a:extLst>
              <a:ext uri="{FF2B5EF4-FFF2-40B4-BE49-F238E27FC236}">
                <a16:creationId xmlns:a16="http://schemas.microsoft.com/office/drawing/2014/main" id="{6DFD8FEA-6380-4E51-9846-1B6EE0B592A9}"/>
              </a:ext>
            </a:extLst>
          </p:cNvPr>
          <p:cNvSpPr txBox="1"/>
          <p:nvPr/>
        </p:nvSpPr>
        <p:spPr>
          <a:xfrm>
            <a:off x="546755" y="989814"/>
            <a:ext cx="2667785" cy="461665"/>
          </a:xfrm>
          <a:prstGeom prst="rect">
            <a:avLst/>
          </a:prstGeom>
          <a:noFill/>
        </p:spPr>
        <p:txBody>
          <a:bodyPr wrap="square" rtlCol="0">
            <a:spAutoFit/>
          </a:bodyPr>
          <a:lstStyle/>
          <a:p>
            <a:r>
              <a:rPr lang="zh-CN" altLang="en-US" sz="2400" b="1" dirty="0"/>
              <a:t>取指阶段</a:t>
            </a:r>
          </a:p>
        </p:txBody>
      </p:sp>
      <p:sp>
        <p:nvSpPr>
          <p:cNvPr id="2" name="文本框 1">
            <a:extLst>
              <a:ext uri="{FF2B5EF4-FFF2-40B4-BE49-F238E27FC236}">
                <a16:creationId xmlns:a16="http://schemas.microsoft.com/office/drawing/2014/main" id="{35EAEBB0-E3B4-4BE5-9684-7CE386741501}"/>
              </a:ext>
            </a:extLst>
          </p:cNvPr>
          <p:cNvSpPr txBox="1"/>
          <p:nvPr/>
        </p:nvSpPr>
        <p:spPr>
          <a:xfrm>
            <a:off x="706161" y="1630837"/>
            <a:ext cx="4147794" cy="1200329"/>
          </a:xfrm>
          <a:prstGeom prst="rect">
            <a:avLst/>
          </a:prstGeom>
          <a:noFill/>
        </p:spPr>
        <p:txBody>
          <a:bodyPr wrap="square" rtlCol="0">
            <a:spAutoFit/>
          </a:bodyPr>
          <a:lstStyle/>
          <a:p>
            <a:r>
              <a:rPr lang="en-US" altLang="zh-CN" dirty="0"/>
              <a:t>1</a:t>
            </a:r>
            <a:r>
              <a:rPr lang="zh-CN" altLang="en-US" dirty="0"/>
              <a:t>，</a:t>
            </a:r>
            <a:r>
              <a:rPr lang="en-US" altLang="zh-CN" dirty="0"/>
              <a:t>Need </a:t>
            </a:r>
            <a:r>
              <a:rPr lang="en-US" altLang="zh-CN" dirty="0" err="1"/>
              <a:t>regids</a:t>
            </a:r>
            <a:r>
              <a:rPr lang="zh-CN" altLang="en-US" dirty="0"/>
              <a:t>与</a:t>
            </a:r>
            <a:r>
              <a:rPr lang="en-US" altLang="zh-CN" dirty="0"/>
              <a:t>Need </a:t>
            </a:r>
            <a:r>
              <a:rPr lang="en-US" altLang="zh-CN" dirty="0" err="1"/>
              <a:t>valC</a:t>
            </a:r>
            <a:r>
              <a:rPr lang="zh-CN" altLang="en-US" dirty="0"/>
              <a:t>均表示状态，为</a:t>
            </a:r>
            <a:r>
              <a:rPr lang="en-US" altLang="zh-CN" dirty="0"/>
              <a:t>0</a:t>
            </a:r>
            <a:r>
              <a:rPr lang="zh-CN" altLang="en-US" dirty="0"/>
              <a:t>或</a:t>
            </a:r>
            <a:r>
              <a:rPr lang="en-US" altLang="zh-CN" dirty="0"/>
              <a:t>1</a:t>
            </a:r>
            <a:r>
              <a:rPr lang="zh-CN" altLang="en-US" dirty="0"/>
              <a:t>。</a:t>
            </a:r>
            <a:endParaRPr lang="en-US" altLang="zh-CN" dirty="0"/>
          </a:p>
          <a:p>
            <a:r>
              <a:rPr lang="en-US" altLang="zh-CN" dirty="0"/>
              <a:t>2</a:t>
            </a:r>
            <a:r>
              <a:rPr lang="zh-CN" altLang="en-US" dirty="0"/>
              <a:t>，</a:t>
            </a:r>
            <a:r>
              <a:rPr lang="en-US" altLang="zh-CN" dirty="0" err="1"/>
              <a:t>Instr</a:t>
            </a:r>
            <a:r>
              <a:rPr lang="en-US" altLang="zh-CN" dirty="0"/>
              <a:t> valid</a:t>
            </a:r>
            <a:r>
              <a:rPr lang="zh-CN" altLang="en-US" dirty="0"/>
              <a:t>负责检测指令错误。</a:t>
            </a:r>
            <a:endParaRPr lang="en-US" altLang="zh-CN" dirty="0"/>
          </a:p>
          <a:p>
            <a:r>
              <a:rPr lang="en-US" altLang="zh-CN" dirty="0"/>
              <a:t>3</a:t>
            </a:r>
            <a:r>
              <a:rPr lang="zh-CN" altLang="en-US" dirty="0"/>
              <a:t>，</a:t>
            </a:r>
            <a:r>
              <a:rPr lang="en-US" altLang="zh-CN" dirty="0" err="1"/>
              <a:t>valP</a:t>
            </a:r>
            <a:r>
              <a:rPr lang="en-US" altLang="zh-CN" dirty="0"/>
              <a:t>=p+1+r+8i</a:t>
            </a:r>
            <a:r>
              <a:rPr lang="zh-CN" altLang="en-US" dirty="0"/>
              <a:t>。</a:t>
            </a:r>
          </a:p>
        </p:txBody>
      </p:sp>
      <p:pic>
        <p:nvPicPr>
          <p:cNvPr id="6" name="图片 5">
            <a:extLst>
              <a:ext uri="{FF2B5EF4-FFF2-40B4-BE49-F238E27FC236}">
                <a16:creationId xmlns:a16="http://schemas.microsoft.com/office/drawing/2014/main" id="{63225167-A25A-45D8-B290-039CFD664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72" y="1451479"/>
            <a:ext cx="5016758" cy="3238666"/>
          </a:xfrm>
          <a:prstGeom prst="rect">
            <a:avLst/>
          </a:prstGeom>
        </p:spPr>
      </p:pic>
    </p:spTree>
    <p:extLst>
      <p:ext uri="{BB962C8B-B14F-4D97-AF65-F5344CB8AC3E}">
        <p14:creationId xmlns:p14="http://schemas.microsoft.com/office/powerpoint/2010/main" val="2347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8B2EE7-84E3-4B64-A20D-58784B966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064" y="774590"/>
            <a:ext cx="5718286" cy="5650613"/>
          </a:xfrm>
          <a:prstGeom prst="rect">
            <a:avLst/>
          </a:prstGeom>
        </p:spPr>
      </p:pic>
      <p:sp>
        <p:nvSpPr>
          <p:cNvPr id="8" name="文本框 7">
            <a:extLst>
              <a:ext uri="{FF2B5EF4-FFF2-40B4-BE49-F238E27FC236}">
                <a16:creationId xmlns:a16="http://schemas.microsoft.com/office/drawing/2014/main" id="{AC3C1283-7C7E-4EFF-8C1E-EB8BE3FC8FE3}"/>
              </a:ext>
            </a:extLst>
          </p:cNvPr>
          <p:cNvSpPr txBox="1"/>
          <p:nvPr/>
        </p:nvSpPr>
        <p:spPr>
          <a:xfrm>
            <a:off x="247650" y="942975"/>
            <a:ext cx="4171950" cy="461665"/>
          </a:xfrm>
          <a:prstGeom prst="rect">
            <a:avLst/>
          </a:prstGeom>
          <a:noFill/>
        </p:spPr>
        <p:txBody>
          <a:bodyPr wrap="square" rtlCol="0">
            <a:spAutoFit/>
          </a:bodyPr>
          <a:lstStyle/>
          <a:p>
            <a:r>
              <a:rPr lang="en-US" altLang="zh-CN" sz="2400" b="1" dirty="0"/>
              <a:t>Fetch Control Logic in HCL </a:t>
            </a:r>
            <a:endParaRPr lang="zh-CN" altLang="en-US" sz="2400" b="1" dirty="0"/>
          </a:p>
        </p:txBody>
      </p:sp>
      <p:cxnSp>
        <p:nvCxnSpPr>
          <p:cNvPr id="4" name="连接符: 肘形 3">
            <a:extLst>
              <a:ext uri="{FF2B5EF4-FFF2-40B4-BE49-F238E27FC236}">
                <a16:creationId xmlns:a16="http://schemas.microsoft.com/office/drawing/2014/main" id="{E595E6CA-AEFE-4EFF-AC4F-FE9737C9B3D6}"/>
              </a:ext>
            </a:extLst>
          </p:cNvPr>
          <p:cNvCxnSpPr>
            <a:cxnSpLocks/>
          </p:cNvCxnSpPr>
          <p:nvPr/>
        </p:nvCxnSpPr>
        <p:spPr>
          <a:xfrm flipV="1">
            <a:off x="2724346" y="1913643"/>
            <a:ext cx="3501718" cy="763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E1F56F6B-1476-40F6-B707-BECD3E001AA7}"/>
              </a:ext>
            </a:extLst>
          </p:cNvPr>
          <p:cNvCxnSpPr>
            <a:cxnSpLocks/>
          </p:cNvCxnSpPr>
          <p:nvPr/>
        </p:nvCxnSpPr>
        <p:spPr>
          <a:xfrm flipV="1">
            <a:off x="2724346" y="2413263"/>
            <a:ext cx="3501718" cy="2639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F4776013-253D-4CA9-82AF-EB6131612221}"/>
              </a:ext>
            </a:extLst>
          </p:cNvPr>
          <p:cNvCxnSpPr>
            <a:cxnSpLocks/>
          </p:cNvCxnSpPr>
          <p:nvPr/>
        </p:nvCxnSpPr>
        <p:spPr>
          <a:xfrm>
            <a:off x="2724346" y="2677208"/>
            <a:ext cx="3501718" cy="207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CBCF4484-0CBF-47D7-935E-9762F0817F92}"/>
              </a:ext>
            </a:extLst>
          </p:cNvPr>
          <p:cNvCxnSpPr>
            <a:cxnSpLocks/>
          </p:cNvCxnSpPr>
          <p:nvPr/>
        </p:nvCxnSpPr>
        <p:spPr>
          <a:xfrm>
            <a:off x="2724346" y="2677209"/>
            <a:ext cx="3501718" cy="6693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E04DB720-E30C-4C55-A094-F956FBBB133A}"/>
              </a:ext>
            </a:extLst>
          </p:cNvPr>
          <p:cNvCxnSpPr>
            <a:cxnSpLocks/>
          </p:cNvCxnSpPr>
          <p:nvPr/>
        </p:nvCxnSpPr>
        <p:spPr>
          <a:xfrm>
            <a:off x="2724346" y="2677210"/>
            <a:ext cx="3501718" cy="30260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9B85CF6-D279-412A-ABF3-A48B03B2C2F5}"/>
              </a:ext>
            </a:extLst>
          </p:cNvPr>
          <p:cNvCxnSpPr>
            <a:cxnSpLocks/>
          </p:cNvCxnSpPr>
          <p:nvPr/>
        </p:nvCxnSpPr>
        <p:spPr>
          <a:xfrm>
            <a:off x="2724346" y="2677211"/>
            <a:ext cx="3501718" cy="3406199"/>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A83DB76-C0B2-4817-A005-3A600BC800A8}"/>
              </a:ext>
            </a:extLst>
          </p:cNvPr>
          <p:cNvSpPr txBox="1"/>
          <p:nvPr/>
        </p:nvSpPr>
        <p:spPr>
          <a:xfrm>
            <a:off x="1397720" y="2478772"/>
            <a:ext cx="1411468" cy="369332"/>
          </a:xfrm>
          <a:prstGeom prst="rect">
            <a:avLst/>
          </a:prstGeom>
          <a:noFill/>
        </p:spPr>
        <p:txBody>
          <a:bodyPr wrap="square" rtlCol="0">
            <a:spAutoFit/>
          </a:bodyPr>
          <a:lstStyle/>
          <a:p>
            <a:r>
              <a:rPr lang="zh-CN" altLang="en-US" b="1" dirty="0"/>
              <a:t>需要寄存器</a:t>
            </a:r>
          </a:p>
        </p:txBody>
      </p:sp>
      <p:sp>
        <p:nvSpPr>
          <p:cNvPr id="26" name="文本框 25">
            <a:extLst>
              <a:ext uri="{FF2B5EF4-FFF2-40B4-BE49-F238E27FC236}">
                <a16:creationId xmlns:a16="http://schemas.microsoft.com/office/drawing/2014/main" id="{06B5D441-2866-4585-A844-22C7DD342BB0}"/>
              </a:ext>
            </a:extLst>
          </p:cNvPr>
          <p:cNvSpPr txBox="1"/>
          <p:nvPr/>
        </p:nvSpPr>
        <p:spPr>
          <a:xfrm>
            <a:off x="1527142" y="4298623"/>
            <a:ext cx="1197204" cy="369332"/>
          </a:xfrm>
          <a:prstGeom prst="rect">
            <a:avLst/>
          </a:prstGeom>
          <a:noFill/>
        </p:spPr>
        <p:txBody>
          <a:bodyPr wrap="square" rtlCol="0">
            <a:spAutoFit/>
          </a:bodyPr>
          <a:lstStyle/>
          <a:p>
            <a:pPr algn="r"/>
            <a:r>
              <a:rPr lang="zh-CN" altLang="en-US" b="1" dirty="0"/>
              <a:t>需要</a:t>
            </a:r>
            <a:r>
              <a:rPr lang="en-US" altLang="zh-CN" b="1" dirty="0" err="1"/>
              <a:t>valC</a:t>
            </a:r>
            <a:endParaRPr lang="zh-CN" altLang="en-US" b="1" dirty="0"/>
          </a:p>
        </p:txBody>
      </p:sp>
      <p:cxnSp>
        <p:nvCxnSpPr>
          <p:cNvPr id="28" name="连接符: 肘形 27">
            <a:extLst>
              <a:ext uri="{FF2B5EF4-FFF2-40B4-BE49-F238E27FC236}">
                <a16:creationId xmlns:a16="http://schemas.microsoft.com/office/drawing/2014/main" id="{73283610-5AD8-496C-987F-3B90FF3FB78D}"/>
              </a:ext>
            </a:extLst>
          </p:cNvPr>
          <p:cNvCxnSpPr>
            <a:stCxn id="26" idx="3"/>
          </p:cNvCxnSpPr>
          <p:nvPr/>
        </p:nvCxnSpPr>
        <p:spPr>
          <a:xfrm flipV="1">
            <a:off x="2724346" y="2413263"/>
            <a:ext cx="3371654" cy="207002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B6B9B585-5F68-4CF2-A903-C1BF71799D81}"/>
              </a:ext>
            </a:extLst>
          </p:cNvPr>
          <p:cNvCxnSpPr>
            <a:cxnSpLocks/>
            <a:stCxn id="26" idx="3"/>
          </p:cNvCxnSpPr>
          <p:nvPr/>
        </p:nvCxnSpPr>
        <p:spPr>
          <a:xfrm flipV="1">
            <a:off x="2724346" y="3007151"/>
            <a:ext cx="3501718" cy="147613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BFF5675C-E145-47D7-8CE8-EE5155170F05}"/>
              </a:ext>
            </a:extLst>
          </p:cNvPr>
          <p:cNvCxnSpPr>
            <a:cxnSpLocks/>
            <a:stCxn id="26" idx="3"/>
          </p:cNvCxnSpPr>
          <p:nvPr/>
        </p:nvCxnSpPr>
        <p:spPr>
          <a:xfrm flipV="1">
            <a:off x="2724346" y="3429000"/>
            <a:ext cx="3501718" cy="105428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4E4FDBAE-572E-42D6-8AB4-749AA27FD34E}"/>
              </a:ext>
            </a:extLst>
          </p:cNvPr>
          <p:cNvCxnSpPr>
            <a:stCxn id="26" idx="3"/>
          </p:cNvCxnSpPr>
          <p:nvPr/>
        </p:nvCxnSpPr>
        <p:spPr>
          <a:xfrm flipV="1">
            <a:off x="2724346" y="4298623"/>
            <a:ext cx="3501718" cy="18466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0942DE7D-4277-4502-9306-E41557A01473}"/>
              </a:ext>
            </a:extLst>
          </p:cNvPr>
          <p:cNvCxnSpPr>
            <a:cxnSpLocks/>
          </p:cNvCxnSpPr>
          <p:nvPr/>
        </p:nvCxnSpPr>
        <p:spPr>
          <a:xfrm>
            <a:off x="2719871" y="4492905"/>
            <a:ext cx="3399457" cy="4617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6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6105CC-0F1F-4462-8401-4124D9F65D4E}"/>
              </a:ext>
            </a:extLst>
          </p:cNvPr>
          <p:cNvSpPr txBox="1"/>
          <p:nvPr/>
        </p:nvSpPr>
        <p:spPr>
          <a:xfrm>
            <a:off x="571500" y="1123950"/>
            <a:ext cx="3943350" cy="461665"/>
          </a:xfrm>
          <a:prstGeom prst="rect">
            <a:avLst/>
          </a:prstGeom>
          <a:noFill/>
        </p:spPr>
        <p:txBody>
          <a:bodyPr wrap="square" rtlCol="0">
            <a:spAutoFit/>
          </a:bodyPr>
          <a:lstStyle/>
          <a:p>
            <a:r>
              <a:rPr lang="zh-CN" altLang="en-US" sz="2400" b="1" dirty="0"/>
              <a:t>编译和写回阶段</a:t>
            </a:r>
          </a:p>
        </p:txBody>
      </p:sp>
      <p:pic>
        <p:nvPicPr>
          <p:cNvPr id="4" name="图片 3">
            <a:extLst>
              <a:ext uri="{FF2B5EF4-FFF2-40B4-BE49-F238E27FC236}">
                <a16:creationId xmlns:a16="http://schemas.microsoft.com/office/drawing/2014/main" id="{47C3A452-BE28-4262-924D-317726C838E4}"/>
              </a:ext>
            </a:extLst>
          </p:cNvPr>
          <p:cNvPicPr>
            <a:picLocks noChangeAspect="1"/>
          </p:cNvPicPr>
          <p:nvPr/>
        </p:nvPicPr>
        <p:blipFill rotWithShape="1">
          <a:blip r:embed="rId2">
            <a:extLst>
              <a:ext uri="{28A0092B-C50C-407E-A947-70E740481C1C}">
                <a14:useLocalDpi xmlns:a14="http://schemas.microsoft.com/office/drawing/2010/main" val="0"/>
              </a:ext>
            </a:extLst>
          </a:blip>
          <a:srcRect t="12502"/>
          <a:stretch/>
        </p:blipFill>
        <p:spPr>
          <a:xfrm>
            <a:off x="7130942" y="1123950"/>
            <a:ext cx="4197566" cy="3356073"/>
          </a:xfrm>
          <a:prstGeom prst="rect">
            <a:avLst/>
          </a:prstGeom>
        </p:spPr>
      </p:pic>
      <p:sp>
        <p:nvSpPr>
          <p:cNvPr id="3" name="文本框 2">
            <a:extLst>
              <a:ext uri="{FF2B5EF4-FFF2-40B4-BE49-F238E27FC236}">
                <a16:creationId xmlns:a16="http://schemas.microsoft.com/office/drawing/2014/main" id="{47185FF5-0574-4445-A74A-F806358824CB}"/>
              </a:ext>
            </a:extLst>
          </p:cNvPr>
          <p:cNvSpPr txBox="1"/>
          <p:nvPr/>
        </p:nvSpPr>
        <p:spPr>
          <a:xfrm>
            <a:off x="697584" y="2026763"/>
            <a:ext cx="4741682" cy="1200329"/>
          </a:xfrm>
          <a:prstGeom prst="rect">
            <a:avLst/>
          </a:prstGeom>
          <a:noFill/>
        </p:spPr>
        <p:txBody>
          <a:bodyPr wrap="square" rtlCol="0">
            <a:spAutoFit/>
          </a:bodyPr>
          <a:lstStyle/>
          <a:p>
            <a:r>
              <a:rPr lang="en-US" altLang="zh-CN" dirty="0" err="1"/>
              <a:t>Cnd</a:t>
            </a:r>
            <a:r>
              <a:rPr lang="en-US" altLang="zh-CN" dirty="0"/>
              <a:t>:</a:t>
            </a:r>
            <a:r>
              <a:rPr lang="zh-CN" altLang="en-US" dirty="0"/>
              <a:t>控制写入条件。</a:t>
            </a:r>
            <a:endParaRPr lang="en-US" altLang="zh-CN" dirty="0"/>
          </a:p>
          <a:p>
            <a:r>
              <a:rPr lang="en-US" altLang="zh-CN" dirty="0" err="1"/>
              <a:t>icode</a:t>
            </a:r>
            <a:r>
              <a:rPr lang="en-US" altLang="zh-CN" dirty="0"/>
              <a:t>:</a:t>
            </a:r>
            <a:r>
              <a:rPr lang="zh-CN" altLang="en-US" dirty="0"/>
              <a:t>由指令字节代码部分控制读取与写入。</a:t>
            </a:r>
            <a:endParaRPr lang="en-US" altLang="zh-CN" dirty="0"/>
          </a:p>
          <a:p>
            <a:r>
              <a:rPr lang="en-US" altLang="zh-CN" dirty="0" err="1"/>
              <a:t>rA,rB</a:t>
            </a:r>
            <a:r>
              <a:rPr lang="zh-CN" altLang="en-US" dirty="0"/>
              <a:t>：需要进行读写操作的寄存器编号。</a:t>
            </a:r>
            <a:endParaRPr lang="en-US" altLang="zh-CN" dirty="0"/>
          </a:p>
          <a:p>
            <a:r>
              <a:rPr lang="en-US" altLang="zh-CN" dirty="0" err="1"/>
              <a:t>valM,valE,valA,valB</a:t>
            </a:r>
            <a:r>
              <a:rPr lang="en-US" altLang="zh-CN" dirty="0"/>
              <a:t>:</a:t>
            </a:r>
            <a:r>
              <a:rPr lang="zh-CN" altLang="en-US" dirty="0"/>
              <a:t>具体的数据信息。</a:t>
            </a:r>
          </a:p>
        </p:txBody>
      </p:sp>
    </p:spTree>
    <p:extLst>
      <p:ext uri="{BB962C8B-B14F-4D97-AF65-F5344CB8AC3E}">
        <p14:creationId xmlns:p14="http://schemas.microsoft.com/office/powerpoint/2010/main" val="40395579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771</Words>
  <Application>Microsoft Office PowerPoint</Application>
  <PresentationFormat>宽屏</PresentationFormat>
  <Paragraphs>128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Processor Architecture II: SEQ: Sequential Implementation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809932116@qq.com</dc:creator>
  <cp:lastModifiedBy>809932116@qq.com</cp:lastModifiedBy>
  <cp:revision>31</cp:revision>
  <dcterms:created xsi:type="dcterms:W3CDTF">2018-10-30T08:47:02Z</dcterms:created>
  <dcterms:modified xsi:type="dcterms:W3CDTF">2018-11-01T08:45:16Z</dcterms:modified>
</cp:coreProperties>
</file>