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542" r:id="rId2"/>
    <p:sldId id="543" r:id="rId3"/>
    <p:sldId id="544" r:id="rId4"/>
    <p:sldId id="545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6" r:id="rId26"/>
    <p:sldId id="567" r:id="rId27"/>
    <p:sldId id="568" r:id="rId28"/>
    <p:sldId id="569" r:id="rId29"/>
    <p:sldId id="570" r:id="rId30"/>
    <p:sldId id="571" r:id="rId31"/>
    <p:sldId id="572" r:id="rId32"/>
    <p:sldId id="574" r:id="rId33"/>
    <p:sldId id="575" r:id="rId34"/>
    <p:sldId id="576" r:id="rId35"/>
    <p:sldId id="577" r:id="rId36"/>
    <p:sldId id="578" r:id="rId37"/>
    <p:sldId id="579" r:id="rId38"/>
    <p:sldId id="580" r:id="rId39"/>
    <p:sldId id="581" r:id="rId40"/>
    <p:sldId id="582" r:id="rId41"/>
    <p:sldId id="583" r:id="rId42"/>
    <p:sldId id="584" r:id="rId43"/>
    <p:sldId id="585" r:id="rId44"/>
    <p:sldId id="586" r:id="rId45"/>
    <p:sldId id="587" r:id="rId46"/>
    <p:sldId id="588" r:id="rId47"/>
    <p:sldId id="589" r:id="rId48"/>
    <p:sldId id="590" r:id="rId49"/>
    <p:sldId id="591" r:id="rId50"/>
    <p:sldId id="592" r:id="rId51"/>
    <p:sldId id="593" r:id="rId52"/>
    <p:sldId id="594" r:id="rId53"/>
  </p:sldIdLst>
  <p:sldSz cx="9144000" cy="6858000" type="screen4x3"/>
  <p:notesSz cx="7302500" cy="9586913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5BD"/>
    <a:srgbClr val="F1C7C7"/>
    <a:srgbClr val="B3B3B3"/>
    <a:srgbClr val="E6E6E6"/>
    <a:srgbClr val="D5F1CF"/>
    <a:srgbClr val="990000"/>
    <a:srgbClr val="D09E00"/>
    <a:srgbClr val="EBAFAF"/>
    <a:srgbClr val="ACE3A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3" autoAdjust="0"/>
    <p:restoredTop sz="94643" autoAdjust="0"/>
  </p:normalViewPr>
  <p:slideViewPr>
    <p:cSldViewPr snapToObjects="1">
      <p:cViewPr varScale="1">
        <p:scale>
          <a:sx n="74" d="100"/>
          <a:sy n="74" d="100"/>
        </p:scale>
        <p:origin x="12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norace!$A$2:$A$101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norace!$B$2:$B$101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BA-4491-858A-2D8E6FE69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123136272"/>
        <c:axId val="-123133952"/>
      </c:barChart>
      <c:catAx>
        <c:axId val="-123136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23133952"/>
        <c:crosses val="autoZero"/>
        <c:auto val="1"/>
        <c:lblAlgn val="ctr"/>
        <c:lblOffset val="100"/>
        <c:noMultiLvlLbl val="0"/>
      </c:catAx>
      <c:valAx>
        <c:axId val="-123133952"/>
        <c:scaling>
          <c:orientation val="minMax"/>
          <c:max val="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23136272"/>
        <c:crosses val="autoZero"/>
        <c:crossBetween val="between"/>
        <c:majorUnit val="1"/>
        <c:minorUnit val="0.04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'race-gw-2'!$A$2:$A$101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'race-gw-2'!$B$2:$B$101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6</c:v>
                </c:pt>
                <c:pt idx="11">
                  <c:v>0</c:v>
                </c:pt>
                <c:pt idx="12">
                  <c:v>0</c:v>
                </c:pt>
                <c:pt idx="13">
                  <c:v>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3</c:v>
                </c:pt>
                <c:pt idx="26">
                  <c:v>0</c:v>
                </c:pt>
                <c:pt idx="27">
                  <c:v>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7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7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7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7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6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1</c:v>
                </c:pt>
                <c:pt idx="79">
                  <c:v>6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7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5F-4EFD-9004-F89CCA54DB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123114464"/>
        <c:axId val="-123112144"/>
      </c:barChart>
      <c:catAx>
        <c:axId val="-123114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23112144"/>
        <c:crosses val="autoZero"/>
        <c:auto val="1"/>
        <c:lblAlgn val="ctr"/>
        <c:lblOffset val="100"/>
        <c:noMultiLvlLbl val="0"/>
      </c:catAx>
      <c:valAx>
        <c:axId val="-123112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231144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'race-laptop-1'!$A$2:$A$101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'race-laptop-1'!$B$2:$B$101</c:f>
              <c:numCache>
                <c:formatCode>General</c:formatCode>
                <c:ptCount val="100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2</c:v>
                </c:pt>
                <c:pt idx="86">
                  <c:v>0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80-4E74-8A7B-071434545A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123466192"/>
        <c:axId val="-123464144"/>
      </c:barChart>
      <c:catAx>
        <c:axId val="-123466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23464144"/>
        <c:crosses val="autoZero"/>
        <c:auto val="1"/>
        <c:lblAlgn val="ctr"/>
        <c:lblOffset val="100"/>
        <c:noMultiLvlLbl val="0"/>
      </c:catAx>
      <c:valAx>
        <c:axId val="-123464144"/>
        <c:scaling>
          <c:orientation val="minMax"/>
          <c:max val="3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23466192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7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55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26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64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01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52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50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4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8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99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2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5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3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3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56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53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31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 How do you handle receiving requests?</a:t>
            </a:r>
            <a:r>
              <a:rPr lang="en-US" baseline="0" dirty="0" smtClean="0"/>
              <a:t>  How much to read from a request?  What if the client never finishes sending its request?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90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73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12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30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89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018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572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980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481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538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028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940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085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303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759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1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642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525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103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723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508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9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3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05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5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0" y="-26987"/>
            <a:ext cx="38735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to Computer Systems, Peking University</a:t>
            </a:r>
            <a:endParaRPr lang="en-US" altLang="zh-CN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949450"/>
          </a:xfrm>
        </p:spPr>
        <p:txBody>
          <a:bodyPr/>
          <a:lstStyle/>
          <a:p>
            <a:pPr marL="0" indent="0"/>
            <a:r>
              <a:rPr lang="en-US" dirty="0" smtClean="0"/>
              <a:t>Concurrent 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Introduction to Computer Systems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/>
          <p:nvPr/>
        </p:nvGrpSpPr>
        <p:grpSpPr>
          <a:xfrm>
            <a:off x="357018" y="4132968"/>
            <a:ext cx="6500982" cy="1371600"/>
            <a:chOff x="357018" y="4132968"/>
            <a:chExt cx="6500982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357018" y="4352517"/>
              <a:ext cx="938382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smtClean="0"/>
              <a:t>Reminder: Iterative Echo Server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1066800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1066800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1981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208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066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292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10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5827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5827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257425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3211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3978275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0040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22970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754434"/>
            <a:ext cx="186011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Await connection</a:t>
            </a:r>
          </a:p>
          <a:p>
            <a:r>
              <a:rPr lang="en-US" sz="1800" dirty="0">
                <a:latin typeface="Calibri" pitchFamily="34" charset="0"/>
              </a:rPr>
              <a:t>request from</a:t>
            </a:r>
          </a:p>
          <a:p>
            <a:r>
              <a:rPr lang="en-US" sz="18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160020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open_listenfd</a:t>
            </a: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1600200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6352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open_clientfd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401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401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617508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Iterative servers process one </a:t>
            </a:r>
            <a:r>
              <a:rPr lang="en-US" sz="2600" dirty="0" smtClean="0"/>
              <a:t>connection </a:t>
            </a:r>
            <a:r>
              <a:rPr lang="en-US" sz="2600" dirty="0"/>
              <a:t>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</a:t>
            </a:r>
            <a:r>
              <a:rPr lang="en-US" sz="2000" b="0" dirty="0" smtClean="0">
                <a:latin typeface="+mn-lt"/>
              </a:rPr>
              <a:t>lient </a:t>
            </a:r>
            <a:r>
              <a:rPr lang="en-US" sz="2000" b="0" dirty="0">
                <a:latin typeface="+mn-lt"/>
              </a:rPr>
              <a:t>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85472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S</a:t>
            </a:r>
            <a:r>
              <a:rPr lang="en-US" sz="2000" b="0" dirty="0" smtClean="0">
                <a:latin typeface="+mn-lt"/>
              </a:rPr>
              <a:t>erver</a:t>
            </a:r>
            <a:endParaRPr lang="en-US" sz="2000" b="0" dirty="0">
              <a:latin typeface="+mn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601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43542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35847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719258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7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81400" y="46598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25663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581400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2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ret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719258" y="4290536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867400" y="2047875"/>
            <a:ext cx="1295400" cy="4657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2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Iterative servers process one request 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</a:t>
            </a:r>
            <a:r>
              <a:rPr lang="en-US" sz="2000" b="0" dirty="0" smtClean="0">
                <a:latin typeface="+mn-lt"/>
              </a:rPr>
              <a:t>lient </a:t>
            </a:r>
            <a:r>
              <a:rPr lang="en-US" sz="2000" b="0" dirty="0">
                <a:latin typeface="+mn-lt"/>
              </a:rPr>
              <a:t>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85472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S</a:t>
            </a:r>
            <a:r>
              <a:rPr lang="en-US" sz="2000" b="0" dirty="0" smtClean="0">
                <a:latin typeface="+mn-lt"/>
              </a:rPr>
              <a:t>erver</a:t>
            </a:r>
            <a:endParaRPr lang="en-US" sz="2000" b="0" dirty="0">
              <a:latin typeface="+mn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29" name="Text Box 9"/>
          <p:cNvSpPr txBox="1">
            <a:spLocks noChangeArrowheads="1"/>
          </p:cNvSpPr>
          <p:nvPr/>
        </p:nvSpPr>
        <p:spPr bwMode="auto">
          <a:xfrm>
            <a:off x="6178550" y="20478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</a:t>
            </a:r>
            <a:r>
              <a:rPr lang="en-US" sz="2000" b="0" dirty="0" smtClean="0">
                <a:latin typeface="+mn-lt"/>
              </a:rPr>
              <a:t>lient </a:t>
            </a:r>
            <a:r>
              <a:rPr lang="en-US" sz="2000" b="0" dirty="0">
                <a:latin typeface="+mn-lt"/>
              </a:rPr>
              <a:t>2</a:t>
            </a:r>
          </a:p>
        </p:txBody>
      </p: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601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43542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7" name="Text Box 17"/>
          <p:cNvSpPr txBox="1">
            <a:spLocks noChangeArrowheads="1"/>
          </p:cNvSpPr>
          <p:nvPr/>
        </p:nvSpPr>
        <p:spPr bwMode="auto">
          <a:xfrm>
            <a:off x="6629400" y="28956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38" name="Line 18"/>
          <p:cNvSpPr>
            <a:spLocks noChangeShapeType="1"/>
          </p:cNvSpPr>
          <p:nvPr/>
        </p:nvSpPr>
        <p:spPr bwMode="auto">
          <a:xfrm flipH="1">
            <a:off x="4419600" y="3124200"/>
            <a:ext cx="2133599" cy="21804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35847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719258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7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45" name="Text Box 25"/>
          <p:cNvSpPr txBox="1">
            <a:spLocks noChangeArrowheads="1"/>
          </p:cNvSpPr>
          <p:nvPr/>
        </p:nvSpPr>
        <p:spPr bwMode="auto">
          <a:xfrm>
            <a:off x="4411663" y="5058330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49" name="Text Box 29"/>
          <p:cNvSpPr txBox="1">
            <a:spLocks noChangeArrowheads="1"/>
          </p:cNvSpPr>
          <p:nvPr/>
        </p:nvSpPr>
        <p:spPr bwMode="auto">
          <a:xfrm>
            <a:off x="6629400" y="34290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52" name="Text Box 32"/>
          <p:cNvSpPr txBox="1">
            <a:spLocks noChangeArrowheads="1"/>
          </p:cNvSpPr>
          <p:nvPr/>
        </p:nvSpPr>
        <p:spPr bwMode="auto">
          <a:xfrm>
            <a:off x="4419601" y="5427662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81400" y="46598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6" name="Right Brace 35"/>
          <p:cNvSpPr/>
          <p:nvPr/>
        </p:nvSpPr>
        <p:spPr bwMode="auto">
          <a:xfrm>
            <a:off x="6705600" y="4202668"/>
            <a:ext cx="457200" cy="1981200"/>
          </a:xfrm>
          <a:prstGeom prst="rightBrace">
            <a:avLst>
              <a:gd name="adj1" fmla="val 31710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232349" y="4648200"/>
            <a:ext cx="1911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Wait for server to finish with  Client 1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 flipH="1">
            <a:off x="4419600" y="36845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6629400" y="38100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25663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4411663" y="578858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629400" y="61838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</a:t>
            </a:r>
            <a:r>
              <a:rPr lang="en-US" sz="1800" dirty="0" smtClean="0">
                <a:latin typeface="Courier New" pitchFamily="49" charset="0"/>
              </a:rPr>
              <a:t>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581400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2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ret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719258" y="4290536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4411663" y="6069833"/>
            <a:ext cx="2217737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627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Second Client Block?</a:t>
            </a:r>
            <a:endParaRPr lang="en-US" dirty="0"/>
          </a:p>
        </p:txBody>
      </p:sp>
      <p:sp>
        <p:nvSpPr>
          <p:cNvPr id="57" name="Content Placeholder 56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1076325"/>
          </a:xfrm>
        </p:spPr>
        <p:txBody>
          <a:bodyPr/>
          <a:lstStyle/>
          <a:p>
            <a:r>
              <a:rPr lang="en-US" sz="2400" dirty="0" smtClean="0"/>
              <a:t>Second client attempts to connect to iterative server</a:t>
            </a:r>
            <a:endParaRPr lang="en-US" sz="2400" dirty="0"/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Call to connect returns</a:t>
            </a:r>
          </a:p>
          <a:p>
            <a:pPr lvl="1"/>
            <a:r>
              <a:rPr lang="en-US" sz="2000" dirty="0" smtClean="0"/>
              <a:t>Even though connection not yet accepted</a:t>
            </a:r>
          </a:p>
          <a:p>
            <a:pPr lvl="1"/>
            <a:r>
              <a:rPr lang="en-US" sz="2000" dirty="0" smtClean="0"/>
              <a:t>Server side TCP manager queues request</a:t>
            </a:r>
          </a:p>
          <a:p>
            <a:pPr lvl="1"/>
            <a:r>
              <a:rPr lang="en-US" sz="2000" dirty="0" smtClean="0"/>
              <a:t>Feature known as “TCP listen backlog”</a:t>
            </a:r>
          </a:p>
          <a:p>
            <a:r>
              <a:rPr lang="en-US" sz="2400" dirty="0" smtClean="0"/>
              <a:t>Call to </a:t>
            </a:r>
            <a:r>
              <a:rPr lang="en-US" sz="2400" dirty="0" err="1" smtClean="0"/>
              <a:t>rio_writen</a:t>
            </a:r>
            <a:r>
              <a:rPr lang="en-US" sz="2400" dirty="0" smtClean="0"/>
              <a:t> returns</a:t>
            </a:r>
          </a:p>
          <a:p>
            <a:pPr lvl="1"/>
            <a:r>
              <a:rPr lang="en-US" sz="2000" dirty="0" smtClean="0"/>
              <a:t>Server side TCP manager buffers input data</a:t>
            </a:r>
          </a:p>
          <a:p>
            <a:r>
              <a:rPr lang="en-US" sz="2400" dirty="0" smtClean="0"/>
              <a:t>Call to </a:t>
            </a:r>
            <a:r>
              <a:rPr lang="en-US" sz="2400" dirty="0" err="1" smtClean="0"/>
              <a:t>rio_readlineb</a:t>
            </a:r>
            <a:r>
              <a:rPr lang="en-US" sz="2400" dirty="0" smtClean="0"/>
              <a:t> blocks</a:t>
            </a:r>
          </a:p>
          <a:p>
            <a:pPr lvl="1"/>
            <a:r>
              <a:rPr lang="en-US" sz="2000" dirty="0" smtClean="0"/>
              <a:t>Server hasn’t written anything for it to read yet.</a:t>
            </a:r>
          </a:p>
          <a:p>
            <a:endParaRPr lang="en-US" sz="2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-76200" y="2209800"/>
            <a:ext cx="4876800" cy="4303713"/>
            <a:chOff x="0" y="2478087"/>
            <a:chExt cx="4876800" cy="4303713"/>
          </a:xfrm>
        </p:grpSpPr>
        <p:sp>
          <p:nvSpPr>
            <p:cNvPr id="759822" name="Text Box 14"/>
            <p:cNvSpPr txBox="1">
              <a:spLocks noChangeArrowheads="1"/>
            </p:cNvSpPr>
            <p:nvPr/>
          </p:nvSpPr>
          <p:spPr bwMode="auto">
            <a:xfrm>
              <a:off x="2362200" y="2478087"/>
              <a:ext cx="91275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Client</a:t>
              </a:r>
            </a:p>
          </p:txBody>
        </p:sp>
        <p:sp>
          <p:nvSpPr>
            <p:cNvPr id="759824" name="Line 16"/>
            <p:cNvSpPr>
              <a:spLocks noChangeShapeType="1"/>
            </p:cNvSpPr>
            <p:nvPr/>
          </p:nvSpPr>
          <p:spPr bwMode="auto">
            <a:xfrm>
              <a:off x="2819400" y="3392487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8" name="Line 20"/>
            <p:cNvSpPr>
              <a:spLocks noChangeShapeType="1"/>
            </p:cNvSpPr>
            <p:nvPr/>
          </p:nvSpPr>
          <p:spPr bwMode="auto">
            <a:xfrm>
              <a:off x="3048000" y="5221287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9" name="Rectangle 21"/>
            <p:cNvSpPr>
              <a:spLocks noChangeArrowheads="1"/>
            </p:cNvSpPr>
            <p:nvPr/>
          </p:nvSpPr>
          <p:spPr bwMode="auto">
            <a:xfrm>
              <a:off x="2057400" y="29940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socket</a:t>
              </a:r>
            </a:p>
          </p:txBody>
        </p:sp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2819400" y="53895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2819400" y="60753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3581400" y="59070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3581400" y="65928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2057400" y="6400800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2057400" y="5726112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4" name="Text Box 36"/>
            <p:cNvSpPr txBox="1">
              <a:spLocks noChangeArrowheads="1"/>
            </p:cNvSpPr>
            <p:nvPr/>
          </p:nvSpPr>
          <p:spPr bwMode="auto">
            <a:xfrm>
              <a:off x="3632402" y="4611687"/>
              <a:ext cx="1156086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Connection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759860" name="AutoShape 52"/>
            <p:cNvSpPr>
              <a:spLocks/>
            </p:cNvSpPr>
            <p:nvPr/>
          </p:nvSpPr>
          <p:spPr bwMode="auto">
            <a:xfrm>
              <a:off x="1752600" y="3011487"/>
              <a:ext cx="152400" cy="24384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61" name="Text Box 53"/>
            <p:cNvSpPr txBox="1">
              <a:spLocks noChangeArrowheads="1"/>
            </p:cNvSpPr>
            <p:nvPr/>
          </p:nvSpPr>
          <p:spPr bwMode="auto">
            <a:xfrm>
              <a:off x="0" y="4046537"/>
              <a:ext cx="177323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Courier New" pitchFamily="49" charset="0"/>
                </a:rPr>
                <a:t>open_clientfd</a:t>
              </a:r>
            </a:p>
          </p:txBody>
        </p:sp>
        <p:sp>
          <p:nvSpPr>
            <p:cNvPr id="759863" name="Rectangle 55"/>
            <p:cNvSpPr>
              <a:spLocks noChangeArrowheads="1"/>
            </p:cNvSpPr>
            <p:nvPr/>
          </p:nvSpPr>
          <p:spPr bwMode="auto">
            <a:xfrm>
              <a:off x="2057400" y="50514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connect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475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334963"/>
            <a:ext cx="8991600" cy="573087"/>
          </a:xfrm>
        </p:spPr>
        <p:txBody>
          <a:bodyPr/>
          <a:lstStyle/>
          <a:p>
            <a:r>
              <a:rPr lang="en-US" dirty="0"/>
              <a:t>Fundamental Flaw of Iterative Servers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5366147"/>
            <a:ext cx="8470900" cy="1150937"/>
          </a:xfrm>
        </p:spPr>
        <p:txBody>
          <a:bodyPr/>
          <a:lstStyle/>
          <a:p>
            <a:r>
              <a:rPr lang="en-US" sz="2600" dirty="0"/>
              <a:t>Solution: use </a:t>
            </a:r>
            <a:r>
              <a:rPr lang="en-US" sz="2600" i="1" dirty="0">
                <a:solidFill>
                  <a:srgbClr val="FF0000"/>
                </a:solidFill>
              </a:rPr>
              <a:t>concurrent servers </a:t>
            </a:r>
            <a:r>
              <a:rPr lang="en-US" sz="2600" dirty="0"/>
              <a:t>instead</a:t>
            </a:r>
          </a:p>
          <a:p>
            <a:pPr lvl="1"/>
            <a:r>
              <a:rPr lang="en-US" dirty="0"/>
              <a:t>Concurrent servers use multiple concurrent flows to serve multiple clients at the same time</a:t>
            </a:r>
          </a:p>
        </p:txBody>
      </p:sp>
      <p:sp>
        <p:nvSpPr>
          <p:cNvPr id="793621" name="Text Box 21"/>
          <p:cNvSpPr txBox="1">
            <a:spLocks noChangeArrowheads="1"/>
          </p:cNvSpPr>
          <p:nvPr/>
        </p:nvSpPr>
        <p:spPr bwMode="auto">
          <a:xfrm>
            <a:off x="317490" y="3519488"/>
            <a:ext cx="1860931" cy="18158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goes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out to lunch</a:t>
            </a:r>
          </a:p>
          <a:p>
            <a:pPr algn="r"/>
            <a:endParaRPr lang="en-US" sz="1200" b="0" dirty="0">
              <a:solidFill>
                <a:srgbClr val="FF0000"/>
              </a:solidFill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to type in data</a:t>
            </a:r>
          </a:p>
        </p:txBody>
      </p:sp>
      <p:sp>
        <p:nvSpPr>
          <p:cNvPr id="793622" name="Text Box 22"/>
          <p:cNvSpPr txBox="1">
            <a:spLocks noChangeArrowheads="1"/>
          </p:cNvSpPr>
          <p:nvPr/>
        </p:nvSpPr>
        <p:spPr bwMode="auto">
          <a:xfrm>
            <a:off x="6629400" y="3403937"/>
            <a:ext cx="1759867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2 blocks</a:t>
            </a:r>
          </a:p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to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read </a:t>
            </a:r>
          </a:p>
          <a:p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from server</a:t>
            </a:r>
            <a:endParaRPr lang="en-US" sz="20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93623" name="Text Box 23"/>
          <p:cNvSpPr txBox="1">
            <a:spLocks noChangeArrowheads="1"/>
          </p:cNvSpPr>
          <p:nvPr/>
        </p:nvSpPr>
        <p:spPr bwMode="auto">
          <a:xfrm>
            <a:off x="2854974" y="3705761"/>
            <a:ext cx="1564626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Server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data from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58950" y="11334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</a:t>
            </a:r>
            <a:r>
              <a:rPr lang="en-US" sz="2000" b="0" dirty="0" smtClean="0">
                <a:latin typeface="+mn-lt"/>
              </a:rPr>
              <a:t>lient </a:t>
            </a:r>
            <a:r>
              <a:rPr lang="en-US" sz="2000" b="0" dirty="0">
                <a:latin typeface="+mn-lt"/>
              </a:rPr>
              <a:t>1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968750" y="1133475"/>
            <a:ext cx="85472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S</a:t>
            </a:r>
            <a:r>
              <a:rPr lang="en-US" sz="2000" b="0" dirty="0" smtClean="0">
                <a:latin typeface="+mn-lt"/>
              </a:rPr>
              <a:t>erver</a:t>
            </a:r>
            <a:endParaRPr lang="en-US" sz="2000" b="0" dirty="0">
              <a:latin typeface="+mn-lt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209800" y="1728788"/>
            <a:ext cx="4419600" cy="3224212"/>
            <a:chOff x="2209800" y="2643188"/>
            <a:chExt cx="4419600" cy="3519487"/>
          </a:xfrm>
        </p:grpSpPr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178550" y="11334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</a:t>
            </a:r>
            <a:r>
              <a:rPr lang="en-US" sz="2000" b="0" dirty="0" smtClean="0">
                <a:latin typeface="+mn-lt"/>
              </a:rPr>
              <a:t>lient </a:t>
            </a:r>
            <a:r>
              <a:rPr lang="en-US" sz="2000" b="0" dirty="0">
                <a:latin typeface="+mn-lt"/>
              </a:rPr>
              <a:t>2</a:t>
            </a: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2209800" y="17414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034730" y="15906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407785" y="19928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629400" y="19812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4419600" y="2209800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1324734" y="24278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2971800" y="2397364"/>
            <a:ext cx="14313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784414" y="27432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6629400" y="25146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2209800" y="26479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 flipH="1">
            <a:off x="4419600" y="27701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6629400" y="2895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209800" y="30337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3469443" y="30525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922270" y="30596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ret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2971800" y="3334822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12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4963"/>
            <a:ext cx="8610600" cy="1095375"/>
          </a:xfrm>
        </p:spPr>
        <p:txBody>
          <a:bodyPr/>
          <a:lstStyle/>
          <a:p>
            <a:r>
              <a:rPr lang="en-US" dirty="0" smtClean="0"/>
              <a:t>Approaches for Writing Concurrent Servers</a:t>
            </a:r>
            <a:endParaRPr lang="en-US" dirty="0"/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39863"/>
            <a:ext cx="8255000" cy="5265737"/>
          </a:xfrm>
        </p:spPr>
        <p:txBody>
          <a:bodyPr>
            <a:normAutofit lnSpcReduction="10000"/>
          </a:bodyPr>
          <a:lstStyle/>
          <a:p>
            <a:pPr marL="0" lvl="1" indent="0">
              <a:buSzPct val="60000"/>
              <a:buNone/>
            </a:pPr>
            <a:r>
              <a:rPr lang="en-US" dirty="0" smtClean="0"/>
              <a:t>Allow </a:t>
            </a:r>
            <a:r>
              <a:rPr lang="en-US" dirty="0"/>
              <a:t>server to handle multiple clients </a:t>
            </a:r>
            <a:r>
              <a:rPr lang="en-US" dirty="0" smtClean="0"/>
              <a:t>concurrently</a:t>
            </a:r>
          </a:p>
          <a:p>
            <a:pPr marL="0" lvl="1" indent="0">
              <a:buSzPct val="6000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smtClean="0"/>
              <a:t>1. Process-based</a:t>
            </a:r>
            <a:endParaRPr lang="en-US" sz="2600" dirty="0"/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has its own private address space</a:t>
            </a:r>
          </a:p>
          <a:p>
            <a:pPr marL="0" indent="0">
              <a:buNone/>
            </a:pPr>
            <a:r>
              <a:rPr lang="en-US" sz="2600" dirty="0" smtClean="0"/>
              <a:t>2. Event-based</a:t>
            </a:r>
            <a:endParaRPr lang="en-US" sz="2600" dirty="0">
              <a:latin typeface="Courier New" pitchFamily="49" charset="0"/>
            </a:endParaRPr>
          </a:p>
          <a:p>
            <a:pPr lvl="1"/>
            <a:r>
              <a:rPr lang="en-US" sz="2200" dirty="0"/>
              <a:t>Programmer manually interleaves multiple logical </a:t>
            </a:r>
            <a:r>
              <a:rPr lang="en-US" sz="2200" dirty="0" smtClean="0"/>
              <a:t>flows</a:t>
            </a:r>
          </a:p>
          <a:p>
            <a:pPr lvl="1"/>
            <a:r>
              <a:rPr lang="en-US" sz="2200" dirty="0" smtClean="0"/>
              <a:t>All </a:t>
            </a:r>
            <a:r>
              <a:rPr lang="en-US" sz="2200" dirty="0"/>
              <a:t>flows share the same address </a:t>
            </a:r>
            <a:r>
              <a:rPr lang="en-US" sz="2200" dirty="0" smtClean="0"/>
              <a:t>space</a:t>
            </a:r>
          </a:p>
          <a:p>
            <a:pPr lvl="1"/>
            <a:r>
              <a:rPr lang="en-US" sz="2200" dirty="0" smtClean="0"/>
              <a:t>Uses technique called </a:t>
            </a:r>
            <a:r>
              <a:rPr lang="en-US" sz="2200" i="1" dirty="0" smtClean="0"/>
              <a:t>I/O multiplexing</a:t>
            </a:r>
            <a:r>
              <a:rPr lang="en-US" sz="2200" i="1" dirty="0" smtClean="0">
                <a:solidFill>
                  <a:srgbClr val="FF0000"/>
                </a:solidFill>
              </a:rPr>
              <a:t>. </a:t>
            </a:r>
            <a:endParaRPr lang="en-US" sz="2200" dirty="0"/>
          </a:p>
          <a:p>
            <a:pPr marL="0" indent="0">
              <a:buNone/>
            </a:pPr>
            <a:r>
              <a:rPr lang="en-US" sz="2600" dirty="0" smtClean="0"/>
              <a:t>3. Thread-based</a:t>
            </a:r>
            <a:endParaRPr lang="en-US" sz="2600" dirty="0"/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shares the same address </a:t>
            </a:r>
            <a:r>
              <a:rPr lang="en-US" sz="2200" dirty="0" smtClean="0"/>
              <a:t>space</a:t>
            </a:r>
          </a:p>
          <a:p>
            <a:pPr lvl="1"/>
            <a:r>
              <a:rPr lang="en-US" sz="2200" dirty="0" smtClean="0"/>
              <a:t>Hybrid of of process-based and event-based.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563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 smtClean="0"/>
              <a:t>Approach #1: Process-based Servers</a:t>
            </a:r>
            <a:endParaRPr lang="en-US" dirty="0"/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028700"/>
            <a:ext cx="8853487" cy="5416550"/>
          </a:xfrm>
        </p:spPr>
        <p:txBody>
          <a:bodyPr/>
          <a:lstStyle/>
          <a:p>
            <a:r>
              <a:rPr lang="en-US" sz="2600" dirty="0" smtClean="0"/>
              <a:t>Spawn separate process for each client</a:t>
            </a:r>
            <a:endParaRPr lang="en-US" sz="2600" dirty="0"/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94699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83708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+mn-lt"/>
              </a:rPr>
              <a:t>server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373867"/>
            <a:ext cx="2728634" cy="1449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accept</a:t>
            </a:r>
            <a:endParaRPr lang="en-US" sz="1800" dirty="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1336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362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018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+mn-lt"/>
              </a:rPr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429000"/>
            <a:ext cx="1524000" cy="2554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goes out to lunch</a:t>
            </a:r>
            <a:endParaRPr lang="en-US" sz="2000" b="0" dirty="0">
              <a:solidFill>
                <a:srgbClr val="FF0000"/>
              </a:solidFill>
              <a:latin typeface="+mn-lt"/>
            </a:endParaRPr>
          </a:p>
          <a:p>
            <a:pPr algn="r"/>
            <a:endParaRPr lang="en-US" sz="2000" b="0" dirty="0"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965993" y="3951981"/>
            <a:ext cx="1524000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Child blocks waiting for data from Client 1</a:t>
            </a:r>
            <a:endParaRPr lang="en-US" sz="2000" b="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0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 smtClean="0"/>
              <a:t>Approach #1: Process-based Servers</a:t>
            </a:r>
            <a:endParaRPr lang="en-US" dirty="0"/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028700"/>
            <a:ext cx="8853487" cy="5416550"/>
          </a:xfrm>
        </p:spPr>
        <p:txBody>
          <a:bodyPr/>
          <a:lstStyle/>
          <a:p>
            <a:r>
              <a:rPr lang="en-US" sz="2600" dirty="0" smtClean="0"/>
              <a:t>Spawn separate process for each client</a:t>
            </a:r>
            <a:endParaRPr lang="en-US" sz="2600" dirty="0"/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94699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83708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+mn-lt"/>
              </a:rPr>
              <a:t>server</a:t>
            </a:r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 flipH="1">
            <a:off x="7391400" y="2089150"/>
            <a:ext cx="0" cy="441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auto">
          <a:xfrm>
            <a:off x="6965950" y="1628775"/>
            <a:ext cx="94699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+mn-lt"/>
              </a:rPr>
              <a:t>client 2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373867"/>
            <a:ext cx="2728634" cy="1449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accept</a:t>
            </a:r>
            <a:endParaRPr lang="en-US" sz="1800" dirty="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1336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362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41" name="Text Box 17"/>
          <p:cNvSpPr txBox="1">
            <a:spLocks noChangeArrowheads="1"/>
          </p:cNvSpPr>
          <p:nvPr/>
        </p:nvSpPr>
        <p:spPr bwMode="auto">
          <a:xfrm>
            <a:off x="7416800" y="2373868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42" name="Line 18"/>
          <p:cNvSpPr>
            <a:spLocks noChangeShapeType="1"/>
          </p:cNvSpPr>
          <p:nvPr/>
        </p:nvSpPr>
        <p:spPr bwMode="auto">
          <a:xfrm flipH="1">
            <a:off x="4405034" y="2666999"/>
            <a:ext cx="2971800" cy="2571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018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+mn-lt"/>
              </a:rPr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429000"/>
            <a:ext cx="1524000" cy="2554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goes out to lunch</a:t>
            </a:r>
            <a:endParaRPr lang="en-US" sz="2000" b="0" dirty="0">
              <a:solidFill>
                <a:srgbClr val="FF0000"/>
              </a:solidFill>
              <a:latin typeface="+mn-lt"/>
            </a:endParaRPr>
          </a:p>
          <a:p>
            <a:pPr algn="r"/>
            <a:endParaRPr lang="en-US" sz="2000" b="0" dirty="0"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794653" name="Text Box 29"/>
          <p:cNvSpPr txBox="1">
            <a:spLocks noChangeArrowheads="1"/>
          </p:cNvSpPr>
          <p:nvPr/>
        </p:nvSpPr>
        <p:spPr bwMode="auto">
          <a:xfrm>
            <a:off x="4419600" y="37338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54" name="Text Box 30"/>
          <p:cNvSpPr txBox="1">
            <a:spLocks noChangeArrowheads="1"/>
          </p:cNvSpPr>
          <p:nvPr/>
        </p:nvSpPr>
        <p:spPr bwMode="auto">
          <a:xfrm>
            <a:off x="7391400" y="40227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55" name="Text Box 31"/>
          <p:cNvSpPr txBox="1">
            <a:spLocks noChangeArrowheads="1"/>
          </p:cNvSpPr>
          <p:nvPr/>
        </p:nvSpPr>
        <p:spPr bwMode="auto">
          <a:xfrm>
            <a:off x="7391400" y="4448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56" name="Line 32"/>
          <p:cNvSpPr>
            <a:spLocks noChangeShapeType="1"/>
          </p:cNvSpPr>
          <p:nvPr/>
        </p:nvSpPr>
        <p:spPr bwMode="auto">
          <a:xfrm>
            <a:off x="4419600" y="46323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7" name="Text Box 33"/>
          <p:cNvSpPr txBox="1">
            <a:spLocks noChangeArrowheads="1"/>
          </p:cNvSpPr>
          <p:nvPr/>
        </p:nvSpPr>
        <p:spPr bwMode="auto">
          <a:xfrm>
            <a:off x="3670802" y="444817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58" name="Line 34"/>
          <p:cNvSpPr>
            <a:spLocks noChangeShapeType="1"/>
          </p:cNvSpPr>
          <p:nvPr/>
        </p:nvSpPr>
        <p:spPr bwMode="auto">
          <a:xfrm>
            <a:off x="5334000" y="490855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9" name="Text Box 35"/>
          <p:cNvSpPr txBox="1">
            <a:spLocks noChangeArrowheads="1"/>
          </p:cNvSpPr>
          <p:nvPr/>
        </p:nvSpPr>
        <p:spPr bwMode="auto">
          <a:xfrm>
            <a:off x="4614863" y="4965700"/>
            <a:ext cx="87395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</a:t>
            </a:r>
          </a:p>
          <a:p>
            <a:r>
              <a:rPr lang="en-US" sz="1800">
                <a:latin typeface="Courier New" pitchFamily="49" charset="0"/>
              </a:rPr>
              <a:t>read</a:t>
            </a:r>
          </a:p>
        </p:txBody>
      </p:sp>
      <p:sp>
        <p:nvSpPr>
          <p:cNvPr id="794660" name="Text Box 36"/>
          <p:cNvSpPr txBox="1">
            <a:spLocks noChangeArrowheads="1"/>
          </p:cNvSpPr>
          <p:nvPr/>
        </p:nvSpPr>
        <p:spPr bwMode="auto">
          <a:xfrm>
            <a:off x="4800600" y="4479925"/>
            <a:ext cx="8018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+mn-lt"/>
              </a:rPr>
              <a:t>child 2</a:t>
            </a:r>
          </a:p>
        </p:txBody>
      </p:sp>
      <p:sp>
        <p:nvSpPr>
          <p:cNvPr id="794661" name="Line 37"/>
          <p:cNvSpPr>
            <a:spLocks noChangeShapeType="1"/>
          </p:cNvSpPr>
          <p:nvPr/>
        </p:nvSpPr>
        <p:spPr bwMode="auto">
          <a:xfrm flipH="1">
            <a:off x="5334000" y="4632325"/>
            <a:ext cx="2057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2" name="Text Box 38"/>
          <p:cNvSpPr txBox="1">
            <a:spLocks noChangeArrowheads="1"/>
          </p:cNvSpPr>
          <p:nvPr/>
        </p:nvSpPr>
        <p:spPr bwMode="auto">
          <a:xfrm>
            <a:off x="4495800" y="562292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63" name="Line 39"/>
          <p:cNvSpPr>
            <a:spLocks noChangeShapeType="1"/>
          </p:cNvSpPr>
          <p:nvPr/>
        </p:nvSpPr>
        <p:spPr bwMode="auto">
          <a:xfrm>
            <a:off x="5334000" y="5775325"/>
            <a:ext cx="205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4" name="Text Box 40"/>
          <p:cNvSpPr txBox="1">
            <a:spLocks noChangeArrowheads="1"/>
          </p:cNvSpPr>
          <p:nvPr/>
        </p:nvSpPr>
        <p:spPr bwMode="auto">
          <a:xfrm>
            <a:off x="7391400" y="482917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read</a:t>
            </a:r>
          </a:p>
        </p:txBody>
      </p:sp>
      <p:sp>
        <p:nvSpPr>
          <p:cNvPr id="794665" name="Text Box 41"/>
          <p:cNvSpPr txBox="1">
            <a:spLocks noChangeArrowheads="1"/>
          </p:cNvSpPr>
          <p:nvPr/>
        </p:nvSpPr>
        <p:spPr bwMode="auto">
          <a:xfrm>
            <a:off x="7391400" y="5895975"/>
            <a:ext cx="13003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ret </a:t>
            </a:r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794666" name="Text Box 42"/>
          <p:cNvSpPr txBox="1">
            <a:spLocks noChangeArrowheads="1"/>
          </p:cNvSpPr>
          <p:nvPr/>
        </p:nvSpPr>
        <p:spPr bwMode="auto">
          <a:xfrm>
            <a:off x="7391400" y="61722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7" name="Text Box 43"/>
          <p:cNvSpPr txBox="1">
            <a:spLocks noChangeArrowheads="1"/>
          </p:cNvSpPr>
          <p:nvPr/>
        </p:nvSpPr>
        <p:spPr bwMode="auto">
          <a:xfrm>
            <a:off x="4495800" y="5972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8" name="Text Box 44"/>
          <p:cNvSpPr txBox="1">
            <a:spLocks noChangeArrowheads="1"/>
          </p:cNvSpPr>
          <p:nvPr/>
        </p:nvSpPr>
        <p:spPr bwMode="auto">
          <a:xfrm>
            <a:off x="4197350" y="5165725"/>
            <a:ext cx="374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...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981200" y="3962400"/>
            <a:ext cx="1524000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Child blocks waiting for data from Client 1</a:t>
            </a:r>
            <a:endParaRPr lang="en-US" sz="2000" b="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35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o-RO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echo(connfd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endParaRPr lang="nl-NL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exit(0</a:t>
            </a:r>
            <a:r>
              <a:rPr lang="en-US" sz="1600" dirty="0">
                <a:latin typeface="Courier New"/>
                <a:cs typeface="Courier New"/>
              </a:rPr>
              <a:t>);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 smtClean="0"/>
              <a:t>Iterative Echo 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038042" y="5012293"/>
            <a:ext cx="6440931" cy="1095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65100" lvl="1" indent="-165100"/>
            <a:r>
              <a:rPr lang="en-US" sz="2400" b="0" kern="0" dirty="0" smtClean="0"/>
              <a:t>Accept a connection request</a:t>
            </a:r>
          </a:p>
          <a:p>
            <a:pPr marL="165100" lvl="1" indent="-165100"/>
            <a:r>
              <a:rPr lang="en-US" sz="2400" b="0" kern="0" dirty="0" smtClean="0"/>
              <a:t>Handle echo requests until client terminates</a:t>
            </a:r>
            <a:endParaRPr lang="en-US" sz="2400" b="0" kern="0" dirty="0"/>
          </a:p>
        </p:txBody>
      </p:sp>
    </p:spTree>
    <p:extLst>
      <p:ext uri="{BB962C8B-B14F-4D97-AF65-F5344CB8AC3E}">
        <p14:creationId xmlns:p14="http://schemas.microsoft.com/office/powerpoint/2010/main" val="245100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o-RO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cs typeface="Courier New"/>
              </a:rPr>
              <a:t>child closes connection with client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600" dirty="0" smtClean="0">
                <a:latin typeface="Courier New"/>
                <a:cs typeface="Courier New"/>
              </a:rPr>
              <a:t>exit(0</a:t>
            </a:r>
            <a:r>
              <a:rPr lang="en-US" sz="1600" dirty="0">
                <a:latin typeface="Courier New"/>
                <a:cs typeface="Courier New"/>
              </a:rPr>
              <a:t>);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 smtClean="0"/>
              <a:t>Making a Concurrent Echo 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90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Concurrent Programming is Hard!</a:t>
            </a:r>
            <a:endParaRPr lang="en-US"/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/>
              <a:t>The human mind tends to be sequential</a:t>
            </a:r>
          </a:p>
          <a:p>
            <a:endParaRPr lang="en-US" sz="2600" dirty="0" smtClean="0"/>
          </a:p>
          <a:p>
            <a:r>
              <a:rPr lang="en-US" sz="2600" dirty="0" smtClean="0"/>
              <a:t>The notion of time is often misleading</a:t>
            </a:r>
          </a:p>
          <a:p>
            <a:endParaRPr lang="en-US" sz="2600" dirty="0" smtClean="0"/>
          </a:p>
          <a:p>
            <a:r>
              <a:rPr lang="en-US" sz="2600" dirty="0" smtClean="0"/>
              <a:t>Thinking about all possible sequences of events in a computer system is at least error prone and frequently impossible</a:t>
            </a:r>
          </a:p>
        </p:txBody>
      </p:sp>
    </p:spTree>
    <p:extLst>
      <p:ext uri="{BB962C8B-B14F-4D97-AF65-F5344CB8AC3E}">
        <p14:creationId xmlns:p14="http://schemas.microsoft.com/office/powerpoint/2010/main" val="1353051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       if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/* Child </a:t>
            </a:r>
            <a:r>
              <a:rPr lang="nl-NL" sz="1600" dirty="0" err="1">
                <a:latin typeface="Courier New"/>
                <a:cs typeface="Courier New"/>
              </a:rPr>
              <a:t>closes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connection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with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client</a:t>
            </a:r>
            <a:r>
              <a:rPr lang="nl-NL" sz="1600" dirty="0">
                <a:latin typeface="Courier New"/>
                <a:cs typeface="Courier New"/>
              </a:rPr>
              <a:t> *</a:t>
            </a:r>
            <a:r>
              <a:rPr lang="nl-NL" sz="1600" dirty="0" smtClean="0">
                <a:latin typeface="Courier New"/>
                <a:cs typeface="Courier New"/>
              </a:rPr>
              <a:t>/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exits */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Parent closes connected socket (important!) *</a:t>
            </a:r>
            <a:r>
              <a:rPr lang="en-US" sz="1600" dirty="0" smtClean="0">
                <a:solidFill>
                  <a:srgbClr val="F6F5BD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F6F5BD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en-US" sz="1600" dirty="0" smtClean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 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* Child exits 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cs typeface="Courier New"/>
              </a:rPr>
              <a:t>*/</a:t>
            </a:r>
            <a:endParaRPr lang="en-US" sz="1600" dirty="0" smtClean="0">
              <a:solidFill>
                <a:srgbClr val="F6F5BD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); /* Parent closes connected socket (important!) *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2200" y="6292334"/>
            <a:ext cx="734020" cy="369332"/>
          </a:xfrm>
          <a:prstGeom prst="rect">
            <a:avLst/>
          </a:prstGeom>
          <a:solidFill>
            <a:srgbClr val="CCFFCC"/>
          </a:solidFill>
          <a:ln>
            <a:solidFill>
              <a:srgbClr val="00CC99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Why?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1676400" y="5715000"/>
            <a:ext cx="685800" cy="57733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6506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</a:t>
            </a: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* Child exits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latin typeface="Courier New"/>
                <a:cs typeface="Courier New"/>
              </a:rPr>
              <a:t>Close(</a:t>
            </a:r>
            <a:r>
              <a:rPr lang="en-US" sz="1600" dirty="0" err="1">
                <a:latin typeface="Courier New"/>
                <a:cs typeface="Courier New"/>
              </a:rPr>
              <a:t>connfd</a:t>
            </a:r>
            <a:r>
              <a:rPr lang="en-US" sz="1600" dirty="0"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Parent closes connected socket (important!) *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F0000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closes its listening socket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Close(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exit(0);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Child exits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closes connected socket (important!)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Process-Based Concurrent</a:t>
            </a:r>
            <a:r>
              <a:rPr lang="en-US" dirty="0" smtClean="0"/>
              <a:t> Echo 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3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6" name="Rectangle 6"/>
          <p:cNvSpPr>
            <a:spLocks noGrp="1" noChangeArrowheads="1"/>
          </p:cNvSpPr>
          <p:nvPr>
            <p:ph type="title"/>
          </p:nvPr>
        </p:nvSpPr>
        <p:spPr>
          <a:xfrm>
            <a:off x="404813" y="485775"/>
            <a:ext cx="8716962" cy="781050"/>
          </a:xfrm>
        </p:spPr>
        <p:txBody>
          <a:bodyPr/>
          <a:lstStyle/>
          <a:p>
            <a:r>
              <a:rPr lang="en-US" dirty="0"/>
              <a:t>Process-Based Concurrent</a:t>
            </a:r>
            <a:r>
              <a:rPr lang="en-US" dirty="0" smtClean="0"/>
              <a:t> Echo 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(cont)</a:t>
            </a:r>
          </a:p>
        </p:txBody>
      </p:sp>
      <p:sp>
        <p:nvSpPr>
          <p:cNvPr id="798723" name="Rectangle 3"/>
          <p:cNvSpPr>
            <a:spLocks noChangeArrowheads="1"/>
          </p:cNvSpPr>
          <p:nvPr/>
        </p:nvSpPr>
        <p:spPr bwMode="auto">
          <a:xfrm>
            <a:off x="1262062" y="2063750"/>
            <a:ext cx="6053137" cy="17543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sigchld_handler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800" dirty="0" smtClean="0">
                <a:solidFill>
                  <a:srgbClr val="C200FF"/>
                </a:solidFill>
                <a:latin typeface="Courier New"/>
                <a:cs typeface="Courier New"/>
              </a:rPr>
              <a:t>    while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(-1, 0, WNOHANG)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;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987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3" y="4518025"/>
            <a:ext cx="8307387" cy="1927225"/>
          </a:xfrm>
        </p:spPr>
        <p:txBody>
          <a:bodyPr/>
          <a:lstStyle/>
          <a:p>
            <a:pPr lvl="1"/>
            <a:r>
              <a:rPr lang="en-US" sz="2600" dirty="0"/>
              <a:t>Reap all zombie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7010" y="3440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 smtClean="0"/>
              <a:t>Concurrent </a:t>
            </a:r>
            <a:r>
              <a:rPr lang="en-US" dirty="0"/>
              <a:t>Server: </a:t>
            </a:r>
            <a:r>
              <a:rPr lang="en-US" dirty="0">
                <a:latin typeface="Courier New" pitchFamily="49" charset="0"/>
              </a:rPr>
              <a:t>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390513"/>
            <a:ext cx="3294062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1. Server blocks in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, waiting for connection request on listening descriptor </a:t>
            </a:r>
            <a:r>
              <a:rPr lang="en-US" sz="2000" i="1" dirty="0" err="1" smtClean="0">
                <a:latin typeface="Courier New" pitchFamily="49" charset="0"/>
              </a:rPr>
              <a:t>listenfd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277572"/>
            <a:ext cx="366287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2. Client makes connection request by calling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ourier New" pitchFamily="49" charset="0"/>
              </a:rPr>
              <a:t>connect</a:t>
            </a:r>
            <a:endParaRPr lang="en-US" sz="2000" i="1" dirty="0">
              <a:latin typeface="Courier New" pitchFamily="49" charset="0"/>
            </a:endParaRP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572000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7626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629285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4908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4693584"/>
            <a:ext cx="4010025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3. Server returns </a:t>
            </a:r>
            <a:r>
              <a:rPr lang="en-US" sz="2000" i="1" dirty="0" err="1">
                <a:latin typeface="Courier New" pitchFamily="49" charset="0"/>
              </a:rPr>
              <a:t>connfd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 from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. </a:t>
            </a:r>
            <a:r>
              <a:rPr lang="en-US" sz="2000" i="1" dirty="0" smtClean="0">
                <a:latin typeface="Calibri" pitchFamily="34" charset="0"/>
              </a:rPr>
              <a:t>Forks child to handle client.  Connection </a:t>
            </a:r>
            <a:r>
              <a:rPr lang="en-US" sz="2000" i="1" dirty="0">
                <a:latin typeface="Calibri" pitchFamily="34" charset="0"/>
              </a:rPr>
              <a:t>is now established between </a:t>
            </a:r>
            <a:r>
              <a:rPr lang="en-US" sz="2000" i="1" dirty="0" err="1">
                <a:latin typeface="Courier New" pitchFamily="49" charset="0"/>
              </a:rPr>
              <a:t>clientfd</a:t>
            </a:r>
            <a:r>
              <a:rPr lang="en-US" sz="2000" i="1" dirty="0">
                <a:latin typeface="Calibri" pitchFamily="34" charset="0"/>
              </a:rPr>
              <a:t> and </a:t>
            </a:r>
            <a:r>
              <a:rPr lang="en-US" sz="2000" i="1" dirty="0" err="1" smtClean="0">
                <a:latin typeface="Courier New" pitchFamily="49" charset="0"/>
              </a:rPr>
              <a:t>connfd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6210299"/>
            <a:ext cx="109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4967287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960688" y="574992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 smtClean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600" dirty="0" smtClean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2912554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90800" y="629285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</p:spTree>
    <p:extLst>
      <p:ext uri="{BB962C8B-B14F-4D97-AF65-F5344CB8AC3E}">
        <p14:creationId xmlns:p14="http://schemas.microsoft.com/office/powerpoint/2010/main" val="387935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6" grpId="0"/>
      <p:bldP spid="740358" grpId="0" animBg="1"/>
      <p:bldP spid="740359" grpId="0"/>
      <p:bldP spid="740360" grpId="0"/>
      <p:bldP spid="740361" grpId="0" animBg="1"/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80" grpId="0" animBg="1"/>
      <p:bldP spid="740357" grpId="0" animBg="1"/>
      <p:bldP spid="740364" grpId="0" animBg="1"/>
      <p:bldP spid="740372" grpId="0" animBg="1"/>
      <p:bldP spid="740355" grpId="0" animBg="1"/>
      <p:bldP spid="740362" grpId="0" animBg="1"/>
      <p:bldP spid="740370" grpId="0" animBg="1"/>
      <p:bldP spid="29" grpId="0" animBg="1"/>
      <p:bldP spid="30" grpId="0" animBg="1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81" name="Text Box 13"/>
          <p:cNvSpPr txBox="1">
            <a:spLocks noChangeArrowheads="1"/>
          </p:cNvSpPr>
          <p:nvPr/>
        </p:nvSpPr>
        <p:spPr bwMode="auto">
          <a:xfrm flipH="1">
            <a:off x="5787393" y="293370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2 data</a:t>
            </a:r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Server Execution </a:t>
            </a:r>
            <a:r>
              <a:rPr lang="en-US" dirty="0"/>
              <a:t>Model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025650"/>
          </a:xfrm>
        </p:spPr>
        <p:txBody>
          <a:bodyPr/>
          <a:lstStyle/>
          <a:p>
            <a:pPr lvl="1"/>
            <a:r>
              <a:rPr lang="en-US" sz="2600" dirty="0"/>
              <a:t>Each client handled by independent </a:t>
            </a:r>
            <a:r>
              <a:rPr lang="en-US" sz="2600" dirty="0" smtClean="0"/>
              <a:t>child process</a:t>
            </a:r>
            <a:endParaRPr lang="en-US" sz="2600" dirty="0"/>
          </a:p>
          <a:p>
            <a:pPr lvl="1"/>
            <a:r>
              <a:rPr lang="en-US" sz="2600" dirty="0"/>
              <a:t>No shared state between them</a:t>
            </a:r>
          </a:p>
          <a:p>
            <a:pPr lvl="1"/>
            <a:r>
              <a:rPr lang="en-US" sz="2600" dirty="0" smtClean="0"/>
              <a:t>Both parent &amp; child </a:t>
            </a:r>
            <a:r>
              <a:rPr lang="en-US" sz="2600" dirty="0"/>
              <a:t>have copies of </a:t>
            </a:r>
            <a:r>
              <a:rPr lang="en-US" sz="2600" dirty="0" err="1"/>
              <a:t>listenfd</a:t>
            </a:r>
            <a:r>
              <a:rPr lang="en-US" sz="2600" dirty="0"/>
              <a:t> and </a:t>
            </a:r>
            <a:r>
              <a:rPr lang="en-US" sz="2600" dirty="0" err="1"/>
              <a:t>connfd</a:t>
            </a:r>
            <a:endParaRPr lang="en-US" sz="2600" dirty="0"/>
          </a:p>
          <a:p>
            <a:pPr lvl="2"/>
            <a:r>
              <a:rPr lang="en-US" sz="2200" dirty="0"/>
              <a:t>Parent must close </a:t>
            </a:r>
            <a:r>
              <a:rPr lang="en-US" sz="2200" dirty="0" err="1" smtClean="0">
                <a:latin typeface="Courier New"/>
                <a:cs typeface="Courier New"/>
              </a:rPr>
              <a:t>connfd</a:t>
            </a:r>
            <a:endParaRPr lang="en-US" sz="2200" dirty="0" smtClean="0">
              <a:latin typeface="Courier New"/>
              <a:cs typeface="Courier New"/>
            </a:endParaRPr>
          </a:p>
          <a:p>
            <a:pPr lvl="2"/>
            <a:r>
              <a:rPr lang="en-US" sz="2200" dirty="0" smtClean="0"/>
              <a:t>Child should </a:t>
            </a:r>
            <a:r>
              <a:rPr lang="en-US" sz="2200" dirty="0"/>
              <a:t>close </a:t>
            </a:r>
            <a:r>
              <a:rPr lang="en-US" sz="2200" dirty="0" err="1" smtClean="0">
                <a:latin typeface="Courier New"/>
                <a:cs typeface="Courier New"/>
              </a:rPr>
              <a:t>listenfd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903172" name="Rectangle 4"/>
          <p:cNvSpPr>
            <a:spLocks noChangeArrowheads="1"/>
          </p:cNvSpPr>
          <p:nvPr/>
        </p:nvSpPr>
        <p:spPr bwMode="auto">
          <a:xfrm>
            <a:off x="18288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1</a:t>
            </a:r>
          </a:p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erver</a:t>
            </a:r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rocess</a:t>
            </a:r>
            <a:endParaRPr lang="en-US" sz="1800" dirty="0">
              <a:latin typeface="+mn-lt"/>
            </a:endParaRPr>
          </a:p>
        </p:txBody>
      </p:sp>
      <p:sp>
        <p:nvSpPr>
          <p:cNvPr id="903173" name="Rectangle 5"/>
          <p:cNvSpPr>
            <a:spLocks noChangeArrowheads="1"/>
          </p:cNvSpPr>
          <p:nvPr/>
        </p:nvSpPr>
        <p:spPr bwMode="auto">
          <a:xfrm>
            <a:off x="46482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2</a:t>
            </a:r>
          </a:p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erver</a:t>
            </a:r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rocess</a:t>
            </a:r>
            <a:endParaRPr lang="en-US" sz="1800" dirty="0">
              <a:latin typeface="+mn-lt"/>
            </a:endParaRPr>
          </a:p>
        </p:txBody>
      </p:sp>
      <p:sp>
        <p:nvSpPr>
          <p:cNvPr id="903174" name="Rectangle 6"/>
          <p:cNvSpPr>
            <a:spLocks noChangeArrowheads="1"/>
          </p:cNvSpPr>
          <p:nvPr/>
        </p:nvSpPr>
        <p:spPr bwMode="auto">
          <a:xfrm>
            <a:off x="3124200" y="1828800"/>
            <a:ext cx="1295400" cy="1249363"/>
          </a:xfrm>
          <a:prstGeom prst="rect">
            <a:avLst/>
          </a:prstGeom>
          <a:solidFill>
            <a:srgbClr val="F1C7C7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Listening</a:t>
            </a:r>
          </a:p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erver</a:t>
            </a:r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rocess</a:t>
            </a:r>
            <a:endParaRPr lang="en-US" sz="1800" dirty="0">
              <a:latin typeface="+mn-lt"/>
            </a:endParaRPr>
          </a:p>
        </p:txBody>
      </p:sp>
      <p:sp>
        <p:nvSpPr>
          <p:cNvPr id="903175" name="Line 7"/>
          <p:cNvSpPr>
            <a:spLocks noChangeShapeType="1"/>
          </p:cNvSpPr>
          <p:nvPr/>
        </p:nvSpPr>
        <p:spPr bwMode="auto">
          <a:xfrm>
            <a:off x="9144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3177" name="Text Box 9"/>
          <p:cNvSpPr txBox="1">
            <a:spLocks noChangeArrowheads="1"/>
          </p:cNvSpPr>
          <p:nvPr/>
        </p:nvSpPr>
        <p:spPr bwMode="auto">
          <a:xfrm>
            <a:off x="730752" y="1600200"/>
            <a:ext cx="237757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Connection </a:t>
            </a:r>
            <a:r>
              <a:rPr lang="en-US" sz="2000" dirty="0" smtClean="0">
                <a:latin typeface="+mn-lt"/>
              </a:rPr>
              <a:t>requests</a:t>
            </a:r>
            <a:endParaRPr lang="en-US" sz="2000" dirty="0">
              <a:latin typeface="+mn-lt"/>
            </a:endParaRPr>
          </a:p>
        </p:txBody>
      </p:sp>
      <p:sp>
        <p:nvSpPr>
          <p:cNvPr id="903178" name="Line 10"/>
          <p:cNvSpPr>
            <a:spLocks noChangeShapeType="1"/>
          </p:cNvSpPr>
          <p:nvPr/>
        </p:nvSpPr>
        <p:spPr bwMode="auto">
          <a:xfrm>
            <a:off x="419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3179" name="Text Box 11"/>
          <p:cNvSpPr txBox="1">
            <a:spLocks noChangeArrowheads="1"/>
          </p:cNvSpPr>
          <p:nvPr/>
        </p:nvSpPr>
        <p:spPr bwMode="auto">
          <a:xfrm>
            <a:off x="247019" y="293370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1 data</a:t>
            </a:r>
          </a:p>
        </p:txBody>
      </p:sp>
      <p:sp>
        <p:nvSpPr>
          <p:cNvPr id="903180" name="Line 12"/>
          <p:cNvSpPr>
            <a:spLocks noChangeShapeType="1"/>
          </p:cNvSpPr>
          <p:nvPr/>
        </p:nvSpPr>
        <p:spPr bwMode="auto">
          <a:xfrm flipH="1">
            <a:off x="5753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92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323138" cy="1095375"/>
          </a:xfrm>
        </p:spPr>
        <p:txBody>
          <a:bodyPr/>
          <a:lstStyle/>
          <a:p>
            <a:r>
              <a:rPr lang="en-US" dirty="0" smtClean="0"/>
              <a:t>Issues with Process-based Servers</a:t>
            </a:r>
            <a:endParaRPr lang="en-US" dirty="0"/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2667000"/>
          </a:xfrm>
        </p:spPr>
        <p:txBody>
          <a:bodyPr/>
          <a:lstStyle/>
          <a:p>
            <a:r>
              <a:rPr lang="en-US" sz="2600" dirty="0"/>
              <a:t>Listening server process must reap zombie children</a:t>
            </a:r>
          </a:p>
          <a:p>
            <a:pPr lvl="1"/>
            <a:r>
              <a:rPr lang="en-US" sz="2200" dirty="0"/>
              <a:t>to avoid fatal memory leak</a:t>
            </a:r>
          </a:p>
          <a:p>
            <a:r>
              <a:rPr lang="en-US" sz="2600" dirty="0" smtClean="0"/>
              <a:t>Parent process </a:t>
            </a:r>
            <a:r>
              <a:rPr lang="en-US" sz="2600" dirty="0"/>
              <a:t>must </a:t>
            </a:r>
            <a:r>
              <a:rPr lang="en-US" sz="2600" dirty="0">
                <a:latin typeface="Courier New" pitchFamily="49" charset="0"/>
              </a:rPr>
              <a:t>close</a:t>
            </a:r>
            <a:r>
              <a:rPr lang="en-US" sz="2600" dirty="0"/>
              <a:t> its copy of </a:t>
            </a:r>
            <a:r>
              <a:rPr lang="en-US" sz="2600" dirty="0" err="1">
                <a:latin typeface="Courier New" pitchFamily="49" charset="0"/>
              </a:rPr>
              <a:t>connfd</a:t>
            </a:r>
            <a:endParaRPr lang="en-US" sz="2600" dirty="0"/>
          </a:p>
          <a:p>
            <a:pPr lvl="1"/>
            <a:r>
              <a:rPr lang="en-US" sz="2200" dirty="0"/>
              <a:t>Kernel keeps </a:t>
            </a:r>
            <a:r>
              <a:rPr lang="en-US" sz="2200" dirty="0" smtClean="0"/>
              <a:t>reference count </a:t>
            </a:r>
            <a:r>
              <a:rPr lang="en-US" sz="2200" dirty="0"/>
              <a:t>for each socket/open file</a:t>
            </a:r>
          </a:p>
          <a:p>
            <a:pPr lvl="1"/>
            <a:r>
              <a:rPr lang="en-US" sz="2200" dirty="0"/>
              <a:t>After fork, </a:t>
            </a:r>
            <a:r>
              <a:rPr lang="en-US" sz="2200" dirty="0" err="1">
                <a:latin typeface="Courier New" pitchFamily="49" charset="0"/>
              </a:rPr>
              <a:t>refcnt(connfd</a:t>
            </a:r>
            <a:r>
              <a:rPr lang="en-US" sz="2200" dirty="0">
                <a:latin typeface="Courier New" pitchFamily="49" charset="0"/>
              </a:rPr>
              <a:t>) = 2</a:t>
            </a:r>
            <a:endParaRPr lang="en-US" sz="2200" dirty="0"/>
          </a:p>
          <a:p>
            <a:pPr lvl="1"/>
            <a:r>
              <a:rPr lang="en-US" sz="2200" dirty="0"/>
              <a:t>Connection will not be closed until </a:t>
            </a:r>
            <a:r>
              <a:rPr lang="en-US" sz="2200" dirty="0" err="1">
                <a:latin typeface="Courier New" pitchFamily="49" charset="0"/>
              </a:rPr>
              <a:t>refcnt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</a:rPr>
              <a:t>connfd</a:t>
            </a:r>
            <a:r>
              <a:rPr lang="en-US" sz="2200" dirty="0">
                <a:latin typeface="Courier New" pitchFamily="49" charset="0"/>
              </a:rPr>
              <a:t>) </a:t>
            </a:r>
            <a:r>
              <a:rPr lang="en-US" sz="2200" dirty="0" smtClean="0">
                <a:latin typeface="Courier New" pitchFamily="49" charset="0"/>
              </a:rPr>
              <a:t>= </a:t>
            </a:r>
            <a:r>
              <a:rPr lang="en-US" sz="2200" dirty="0">
                <a:latin typeface="Courier New" pitchFamily="49" charset="0"/>
              </a:rPr>
              <a:t>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278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357188"/>
            <a:ext cx="8629650" cy="1041400"/>
          </a:xfrm>
        </p:spPr>
        <p:txBody>
          <a:bodyPr/>
          <a:lstStyle/>
          <a:p>
            <a:r>
              <a:rPr lang="en-US" dirty="0"/>
              <a:t>Pros and Cons of Process</a:t>
            </a:r>
            <a:r>
              <a:rPr lang="en-US" dirty="0" smtClean="0"/>
              <a:t>-based Servers</a:t>
            </a:r>
            <a:endParaRPr lang="en-US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752599"/>
            <a:ext cx="8737600" cy="490855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+ Handle multiple connections concurrently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Clean sharing model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descriptors (no)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file tables (yes)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global variables (no)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Simple and straightforward</a:t>
            </a:r>
          </a:p>
          <a:p>
            <a:pPr>
              <a:lnSpc>
                <a:spcPct val="85000"/>
              </a:lnSpc>
            </a:pPr>
            <a:r>
              <a:rPr lang="en-US" sz="2600" dirty="0" smtClean="0">
                <a:latin typeface="Arial Black"/>
              </a:rPr>
              <a:t>–</a:t>
            </a:r>
            <a:r>
              <a:rPr lang="en-US" sz="2600" dirty="0" smtClean="0"/>
              <a:t> </a:t>
            </a:r>
            <a:r>
              <a:rPr lang="en-US" sz="2600" dirty="0"/>
              <a:t>Additional overhead for process control</a:t>
            </a:r>
          </a:p>
          <a:p>
            <a:pPr>
              <a:lnSpc>
                <a:spcPct val="85000"/>
              </a:lnSpc>
            </a:pPr>
            <a:r>
              <a:rPr lang="en-US" sz="2600" dirty="0" smtClean="0">
                <a:latin typeface="Arial Black"/>
              </a:rPr>
              <a:t>–</a:t>
            </a:r>
            <a:r>
              <a:rPr lang="en-US" sz="2600" dirty="0" smtClean="0"/>
              <a:t> </a:t>
            </a:r>
            <a:r>
              <a:rPr lang="en-US" sz="2600" dirty="0"/>
              <a:t>Nontrivial to share data between </a:t>
            </a:r>
            <a:r>
              <a:rPr lang="en-US" sz="2600" dirty="0" smtClean="0"/>
              <a:t>processes</a:t>
            </a:r>
          </a:p>
          <a:p>
            <a:pPr lvl="1">
              <a:lnSpc>
                <a:spcPct val="85000"/>
              </a:lnSpc>
            </a:pPr>
            <a:r>
              <a:rPr lang="en-US" sz="2200" dirty="0" smtClean="0"/>
              <a:t>(This example too simple to demonstrate)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930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767638" cy="573087"/>
          </a:xfrm>
        </p:spPr>
        <p:txBody>
          <a:bodyPr/>
          <a:lstStyle/>
          <a:p>
            <a:r>
              <a:rPr lang="en-US" dirty="0" smtClean="0"/>
              <a:t>Approach #2: Event-based Servers</a:t>
            </a:r>
            <a:endParaRPr lang="en-US" dirty="0"/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54163"/>
            <a:ext cx="8307387" cy="4686300"/>
          </a:xfrm>
        </p:spPr>
        <p:txBody>
          <a:bodyPr/>
          <a:lstStyle/>
          <a:p>
            <a:r>
              <a:rPr lang="en-US" dirty="0" smtClean="0"/>
              <a:t>Server maintains set of active connections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err="1" smtClean="0"/>
              <a:t>connfd’s</a:t>
            </a:r>
            <a:endParaRPr lang="en-US" dirty="0" smtClean="0"/>
          </a:p>
          <a:p>
            <a:r>
              <a:rPr lang="en-US" dirty="0" smtClean="0"/>
              <a:t>Repeat:</a:t>
            </a:r>
          </a:p>
          <a:p>
            <a:pPr lvl="1"/>
            <a:r>
              <a:rPr lang="en-US" dirty="0" smtClean="0"/>
              <a:t>Determine which descriptors (</a:t>
            </a:r>
            <a:r>
              <a:rPr lang="en-US" dirty="0" err="1" smtClean="0"/>
              <a:t>connfd’s</a:t>
            </a:r>
            <a:r>
              <a:rPr lang="en-US" dirty="0" smtClean="0"/>
              <a:t> or </a:t>
            </a:r>
            <a:r>
              <a:rPr lang="en-US" dirty="0" err="1" smtClean="0"/>
              <a:t>listenfd</a:t>
            </a:r>
            <a:r>
              <a:rPr lang="en-US" dirty="0" smtClean="0"/>
              <a:t>) have pending inputs</a:t>
            </a:r>
          </a:p>
          <a:p>
            <a:pPr lvl="2"/>
            <a:r>
              <a:rPr lang="en-US" dirty="0" smtClean="0"/>
              <a:t>e.g., using </a:t>
            </a:r>
            <a:r>
              <a:rPr lang="en-US" dirty="0" smtClean="0">
                <a:latin typeface="Courier New"/>
                <a:cs typeface="Courier New"/>
              </a:rPr>
              <a:t>select</a:t>
            </a:r>
            <a:r>
              <a:rPr lang="en-US" dirty="0" smtClean="0"/>
              <a:t> function</a:t>
            </a:r>
          </a:p>
          <a:p>
            <a:pPr lvl="2"/>
            <a:r>
              <a:rPr lang="en-US" dirty="0" smtClean="0"/>
              <a:t>arrival of pending input is an </a:t>
            </a:r>
            <a:r>
              <a:rPr lang="en-US" i="1" dirty="0" smtClean="0"/>
              <a:t>event</a:t>
            </a:r>
          </a:p>
          <a:p>
            <a:pPr lvl="1"/>
            <a:r>
              <a:rPr lang="en-US" dirty="0" smtClean="0"/>
              <a:t>If  </a:t>
            </a:r>
            <a:r>
              <a:rPr lang="en-US" dirty="0" err="1" smtClean="0"/>
              <a:t>listenfd</a:t>
            </a:r>
            <a:r>
              <a:rPr lang="en-US" dirty="0" smtClean="0"/>
              <a:t> has input, then </a:t>
            </a:r>
            <a:r>
              <a:rPr lang="en-US" dirty="0" smtClean="0">
                <a:latin typeface="Courier New"/>
                <a:cs typeface="Courier New"/>
              </a:rPr>
              <a:t>accept</a:t>
            </a:r>
            <a:r>
              <a:rPr lang="en-US" dirty="0" smtClean="0"/>
              <a:t> connection</a:t>
            </a:r>
          </a:p>
          <a:p>
            <a:pPr lvl="2"/>
            <a:r>
              <a:rPr lang="en-US" dirty="0" smtClean="0"/>
              <a:t>and add new </a:t>
            </a:r>
            <a:r>
              <a:rPr lang="en-US" dirty="0" err="1" smtClean="0"/>
              <a:t>connfd</a:t>
            </a:r>
            <a:r>
              <a:rPr lang="en-US" dirty="0" smtClean="0"/>
              <a:t> to array</a:t>
            </a:r>
          </a:p>
          <a:p>
            <a:pPr lvl="1"/>
            <a:r>
              <a:rPr lang="en-US" dirty="0" smtClean="0"/>
              <a:t>Service all </a:t>
            </a:r>
            <a:r>
              <a:rPr lang="en-US" dirty="0" err="1" smtClean="0"/>
              <a:t>connfd’s</a:t>
            </a:r>
            <a:r>
              <a:rPr lang="en-US" dirty="0" smtClean="0"/>
              <a:t> with pending inputs</a:t>
            </a:r>
          </a:p>
          <a:p>
            <a:endParaRPr lang="en-US" dirty="0" smtClean="0"/>
          </a:p>
          <a:p>
            <a:r>
              <a:rPr lang="en-US" dirty="0" smtClean="0"/>
              <a:t>Details for select-based server in book</a:t>
            </a:r>
          </a:p>
        </p:txBody>
      </p:sp>
    </p:spTree>
    <p:extLst>
      <p:ext uri="{BB962C8B-B14F-4D97-AF65-F5344CB8AC3E}">
        <p14:creationId xmlns:p14="http://schemas.microsoft.com/office/powerpoint/2010/main" val="27625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</a:t>
            </a:r>
            <a:endParaRPr lang="en-US" dirty="0"/>
          </a:p>
        </p:txBody>
      </p:sp>
      <p:pic>
        <p:nvPicPr>
          <p:cNvPr id="3074" name="Picture 2" descr="http://www.rottenbeef.com/wordpress/wp-content/uploads/2011/11/small-parking-sp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3238500" cy="24574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5257800" y="3276600"/>
            <a:ext cx="3048000" cy="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03991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17234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994551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94918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471868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562600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3076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6096000" y="2513624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7046369" y="2558221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537499">
            <a:off x="5669823" y="333689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800000">
            <a:off x="7579093" y="334705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1.gstatic.com/images?q=tbn:ANd9GcQSk4CPcd-A5be11z8WNLeFl-dikoN2gjYQyr658ZBHRdzcp7Ud-7ttdVt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03929" y="1020583"/>
            <a:ext cx="872474" cy="6535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eb.vw.com/why-vw/safety/media/images/slides/car-top-view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73948" y="4178800"/>
            <a:ext cx="988820" cy="5560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7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1.73472E-18 C -0.00433 -0.01829 -0.00555 -0.06111 -0.00659 -0.08009 C -0.00694 -0.08519 -0.00798 -0.10695 -0.00885 -0.11412 C -0.00937 -0.11945 -0.0111 -0.13033 -0.0111 -0.13033 C -0.01006 -0.17546 -0.00555 -0.21736 -0.00555 -0.26227 L -0.00433 -0.27847 " pathEditMode="relative" ptsTypes="ffffAA">
                                      <p:cBhvr>
                                        <p:cTn id="8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Multiplexed Event Processing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287869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10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21663" y="245959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 err="1" smtClean="0">
                <a:latin typeface="+mn-lt"/>
              </a:rPr>
              <a:t>connfd’s</a:t>
            </a:r>
            <a:endParaRPr lang="en-US" sz="1800" dirty="0">
              <a:latin typeface="+mn-lt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43000" y="32374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7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43000" y="35962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4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43000" y="39550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43000" y="43137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143000" y="46725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12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143000" y="50313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5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43000" y="53901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143000" y="57488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143000" y="61076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6200" y="28707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0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6200" y="32215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" y="357243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6200" y="392326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3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6200" y="427410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4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6200" y="462494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5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76200" y="497578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6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6200" y="532661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7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200" y="56774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8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6200" y="60282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9</a:t>
            </a:r>
          </a:p>
        </p:txBody>
      </p:sp>
      <p:sp>
        <p:nvSpPr>
          <p:cNvPr id="27" name="AutoShape 27"/>
          <p:cNvSpPr>
            <a:spLocks/>
          </p:cNvSpPr>
          <p:nvPr/>
        </p:nvSpPr>
        <p:spPr bwMode="auto">
          <a:xfrm>
            <a:off x="2286000" y="2916791"/>
            <a:ext cx="228600" cy="990601"/>
          </a:xfrm>
          <a:prstGeom prst="righ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8" name="AutoShape 28"/>
          <p:cNvSpPr>
            <a:spLocks/>
          </p:cNvSpPr>
          <p:nvPr/>
        </p:nvSpPr>
        <p:spPr bwMode="auto">
          <a:xfrm>
            <a:off x="2286000" y="3907393"/>
            <a:ext cx="2286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9" name="AutoShape 29"/>
          <p:cNvSpPr>
            <a:spLocks/>
          </p:cNvSpPr>
          <p:nvPr/>
        </p:nvSpPr>
        <p:spPr bwMode="auto">
          <a:xfrm>
            <a:off x="2286000" y="4669393"/>
            <a:ext cx="228600" cy="720725"/>
          </a:xfrm>
          <a:prstGeom prst="righ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30" name="AutoShape 30"/>
          <p:cNvSpPr>
            <a:spLocks/>
          </p:cNvSpPr>
          <p:nvPr/>
        </p:nvSpPr>
        <p:spPr bwMode="auto">
          <a:xfrm>
            <a:off x="2286000" y="5431393"/>
            <a:ext cx="228600" cy="1023382"/>
          </a:xfrm>
          <a:prstGeom prst="righ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514600" y="3221593"/>
            <a:ext cx="7816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Active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514600" y="4135993"/>
            <a:ext cx="94128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Inactive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514600" y="4866243"/>
            <a:ext cx="7816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Active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14600" y="6085443"/>
            <a:ext cx="12954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Never Used</a:t>
            </a: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1066800" y="1849993"/>
            <a:ext cx="1233030" cy="369332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+mn-lt"/>
              </a:rPr>
              <a:t>listenfd = 3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800" y="1489645"/>
            <a:ext cx="191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Active Descriptors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132443"/>
            <a:ext cx="3429000" cy="5322332"/>
            <a:chOff x="3581400" y="1132443"/>
            <a:chExt cx="3429000" cy="5322332"/>
          </a:xfrm>
        </p:grpSpPr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4029579" y="28564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4108242" y="2437368"/>
              <a:ext cx="1005403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 smtClean="0">
                  <a:latin typeface="+mn-lt"/>
                </a:rPr>
                <a:t>connfd’s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4029579" y="3215243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4029579" y="357401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4029579" y="393279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4029579" y="42915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4029579" y="4650343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12</a:t>
              </a:r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4029579" y="5009118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4029579" y="536789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4029579" y="57266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4029579" y="608544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3953379" y="1827768"/>
              <a:ext cx="1233030" cy="369332"/>
            </a:xfrm>
            <a:prstGeom prst="rect">
              <a:avLst/>
            </a:prstGeom>
            <a:solidFill>
              <a:srgbClr val="D5F1C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listenfd = 3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81400" y="1501775"/>
              <a:ext cx="1988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Pending Inputs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rot="10800000">
              <a:off x="5186410" y="1958976"/>
              <a:ext cx="833391" cy="158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0" name="Straight Arrow Connector 59"/>
            <p:cNvCxnSpPr>
              <a:endCxn id="38" idx="3"/>
            </p:cNvCxnSpPr>
            <p:nvPr/>
          </p:nvCxnSpPr>
          <p:spPr bwMode="auto">
            <a:xfrm rot="10800000">
              <a:off x="5020180" y="3399910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rot="10800000">
              <a:off x="5029201" y="4840844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rot="10800000">
              <a:off x="5029201" y="5228709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rot="5400000" flipH="1" flipV="1">
              <a:off x="4152603" y="3364165"/>
              <a:ext cx="3733800" cy="90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5021561" y="1132443"/>
              <a:ext cx="1988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Read and service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33008" y="3185577"/>
            <a:ext cx="1853392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Anything</a:t>
            </a:r>
          </a:p>
          <a:p>
            <a:r>
              <a:rPr lang="en-US" sz="2800" dirty="0" smtClean="0">
                <a:latin typeface="+mn-lt"/>
              </a:rPr>
              <a:t>happened?</a:t>
            </a:r>
          </a:p>
        </p:txBody>
      </p:sp>
    </p:spTree>
    <p:extLst>
      <p:ext uri="{BB962C8B-B14F-4D97-AF65-F5344CB8AC3E}">
        <p14:creationId xmlns:p14="http://schemas.microsoft.com/office/powerpoint/2010/main" val="84014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</a:t>
            </a:r>
            <a:r>
              <a:rPr lang="en-US" dirty="0" smtClean="0"/>
              <a:t>Event-based Servers</a:t>
            </a:r>
            <a:endParaRPr lang="en-US" dirty="0"/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97013"/>
            <a:ext cx="8624887" cy="522446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+ One logical control flow and address space.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+ Can single-step with a debugger.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+ No process or thread control overhead.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Design of choice for high-performance Web servers and search engines. </a:t>
            </a:r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., </a:t>
            </a:r>
            <a:r>
              <a:rPr lang="en-US" dirty="0" err="1"/>
              <a:t>Node.js</a:t>
            </a:r>
            <a:r>
              <a:rPr lang="en-US" dirty="0"/>
              <a:t>, </a:t>
            </a:r>
            <a:r>
              <a:rPr lang="en-US" dirty="0" err="1"/>
              <a:t>nginx</a:t>
            </a:r>
            <a:r>
              <a:rPr lang="en-US" dirty="0"/>
              <a:t>, </a:t>
            </a:r>
            <a:r>
              <a:rPr lang="en-US" dirty="0" smtClean="0"/>
              <a:t>Tornado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>
                <a:latin typeface="Arial Black"/>
              </a:rPr>
              <a:t>–</a:t>
            </a:r>
            <a:r>
              <a:rPr lang="en-US" dirty="0" smtClean="0"/>
              <a:t> Significantly more complex to code than process- or thread-based designs.</a:t>
            </a:r>
          </a:p>
          <a:p>
            <a:pPr>
              <a:lnSpc>
                <a:spcPct val="85000"/>
              </a:lnSpc>
            </a:pPr>
            <a:r>
              <a:rPr lang="en-US" dirty="0" smtClean="0">
                <a:latin typeface="Arial Black"/>
              </a:rPr>
              <a:t>–</a:t>
            </a:r>
            <a:r>
              <a:rPr lang="en-US" dirty="0" smtClean="0"/>
              <a:t> Hard to provide fine-grained concurrency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E.g., how to deal with partial HTTP request headers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 Black"/>
              </a:rPr>
              <a:t>– </a:t>
            </a:r>
            <a:r>
              <a:rPr lang="en-US" dirty="0" smtClean="0"/>
              <a:t>Cannot take advantage of multi-core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Single thread of control</a:t>
            </a:r>
          </a:p>
        </p:txBody>
      </p:sp>
    </p:spTree>
    <p:extLst>
      <p:ext uri="{BB962C8B-B14F-4D97-AF65-F5344CB8AC3E}">
        <p14:creationId xmlns:p14="http://schemas.microsoft.com/office/powerpoint/2010/main" val="4453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</a:t>
            </a:r>
            <a:r>
              <a:rPr lang="en-US" dirty="0" smtClean="0"/>
              <a:t>#3: Thread-based Servers</a:t>
            </a:r>
            <a:endParaRPr lang="en-US" dirty="0"/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853487" cy="5149850"/>
          </a:xfrm>
        </p:spPr>
        <p:txBody>
          <a:bodyPr/>
          <a:lstStyle/>
          <a:p>
            <a:r>
              <a:rPr lang="en-US" sz="2600" dirty="0"/>
              <a:t>Very similar to approach #1 </a:t>
            </a:r>
            <a:r>
              <a:rPr lang="en-US" sz="2600" dirty="0" smtClean="0"/>
              <a:t>(process-based)</a:t>
            </a:r>
            <a:endParaRPr lang="en-US" sz="2600" dirty="0"/>
          </a:p>
          <a:p>
            <a:pPr lvl="1"/>
            <a:r>
              <a:rPr lang="en-US" dirty="0"/>
              <a:t>	</a:t>
            </a:r>
            <a:r>
              <a:rPr lang="en-US" dirty="0" smtClean="0"/>
              <a:t>…</a:t>
            </a:r>
            <a:r>
              <a:rPr lang="en-US" sz="2200" dirty="0" smtClean="0"/>
              <a:t>but using threads </a:t>
            </a:r>
            <a:r>
              <a:rPr lang="en-US" sz="2200" dirty="0"/>
              <a:t>instead of processes</a:t>
            </a:r>
          </a:p>
        </p:txBody>
      </p:sp>
    </p:spTree>
    <p:extLst>
      <p:ext uri="{BB962C8B-B14F-4D97-AF65-F5344CB8AC3E}">
        <p14:creationId xmlns:p14="http://schemas.microsoft.com/office/powerpoint/2010/main" val="33162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sz="2600" dirty="0"/>
              <a:t>Process = process context + code, data, and stack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667000"/>
            <a:ext cx="2455570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Program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</a:t>
            </a:r>
            <a:r>
              <a:rPr lang="en-US" sz="1800" dirty="0" smtClean="0">
                <a:latin typeface="+mn-lt"/>
              </a:rPr>
              <a:t>)</a:t>
            </a:r>
            <a:endParaRPr lang="en-US" sz="1800" dirty="0">
              <a:latin typeface="+mn-lt"/>
            </a:endParaRP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898373" y="2179022"/>
            <a:ext cx="246118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06432" y="2667000"/>
            <a:ext cx="3019881" cy="505857"/>
            <a:chOff x="4306432" y="2667000"/>
            <a:chExt cx="3019881" cy="505857"/>
          </a:xfrm>
        </p:grpSpPr>
        <p:sp>
          <p:nvSpPr>
            <p:cNvPr id="801806" name="Rectangle 14"/>
            <p:cNvSpPr>
              <a:spLocks noChangeAspect="1" noChangeArrowheads="1"/>
            </p:cNvSpPr>
            <p:nvPr/>
          </p:nvSpPr>
          <p:spPr bwMode="auto">
            <a:xfrm>
              <a:off x="5095875" y="2667000"/>
              <a:ext cx="2230438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 smtClean="0">
                  <a:latin typeface="+mn-lt"/>
                </a:rPr>
                <a:t>Stack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4306432" y="2803525"/>
              <a:ext cx="41662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SP</a:t>
              </a:r>
            </a:p>
          </p:txBody>
        </p:sp>
        <p:sp>
          <p:nvSpPr>
            <p:cNvPr id="801808" name="Line 16"/>
            <p:cNvSpPr>
              <a:spLocks noChangeShapeType="1"/>
            </p:cNvSpPr>
            <p:nvPr/>
          </p:nvSpPr>
          <p:spPr bwMode="auto">
            <a:xfrm>
              <a:off x="4737100" y="29845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48380" y="2973388"/>
            <a:ext cx="3079520" cy="2215822"/>
            <a:chOff x="4248380" y="2973388"/>
            <a:chExt cx="3079520" cy="2215822"/>
          </a:xfrm>
        </p:grpSpPr>
        <p:sp>
          <p:nvSpPr>
            <p:cNvPr id="801795" name="Rectangle 3"/>
            <p:cNvSpPr>
              <a:spLocks noChangeAspect="1" noChangeArrowheads="1"/>
            </p:cNvSpPr>
            <p:nvPr/>
          </p:nvSpPr>
          <p:spPr bwMode="auto">
            <a:xfrm>
              <a:off x="5095875" y="3287713"/>
              <a:ext cx="2230438" cy="3190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 smtClean="0">
                  <a:latin typeface="+mn-lt"/>
                </a:rPr>
                <a:t>Shared </a:t>
              </a:r>
              <a:r>
                <a:rPr lang="en-US" sz="1800" dirty="0">
                  <a:latin typeface="+mn-lt"/>
                </a:rPr>
                <a:t>libraries</a:t>
              </a:r>
            </a:p>
          </p:txBody>
        </p:sp>
        <p:sp>
          <p:nvSpPr>
            <p:cNvPr id="801796" name="Rectangle 4"/>
            <p:cNvSpPr>
              <a:spLocks noChangeAspect="1" noChangeArrowheads="1"/>
            </p:cNvSpPr>
            <p:nvPr/>
          </p:nvSpPr>
          <p:spPr bwMode="auto">
            <a:xfrm>
              <a:off x="5095875" y="36068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797" name="Rectangle 5"/>
            <p:cNvSpPr>
              <a:spLocks noChangeAspect="1" noChangeArrowheads="1"/>
            </p:cNvSpPr>
            <p:nvPr/>
          </p:nvSpPr>
          <p:spPr bwMode="auto">
            <a:xfrm>
              <a:off x="5095875" y="3860800"/>
              <a:ext cx="2230438" cy="2889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 smtClean="0">
                  <a:latin typeface="+mn-lt"/>
                </a:rPr>
                <a:t>Run</a:t>
              </a:r>
              <a:r>
                <a:rPr lang="en-US" sz="1800" dirty="0">
                  <a:latin typeface="+mn-lt"/>
                </a:rPr>
                <a:t>-time heap</a:t>
              </a:r>
            </a:p>
          </p:txBody>
        </p:sp>
        <p:sp>
          <p:nvSpPr>
            <p:cNvPr id="801798" name="Text Box 6"/>
            <p:cNvSpPr txBox="1">
              <a:spLocks noChangeAspect="1" noChangeArrowheads="1"/>
            </p:cNvSpPr>
            <p:nvPr/>
          </p:nvSpPr>
          <p:spPr bwMode="auto">
            <a:xfrm>
              <a:off x="4867275" y="4927600"/>
              <a:ext cx="256162" cy="2616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>
                  <a:latin typeface="+mn-lt"/>
                </a:rPr>
                <a:t>0</a:t>
              </a:r>
              <a:endParaRPr lang="en-US" sz="1200">
                <a:latin typeface="+mn-lt"/>
              </a:endParaRPr>
            </a:p>
          </p:txBody>
        </p:sp>
        <p:sp>
          <p:nvSpPr>
            <p:cNvPr id="801799" name="Rectangle 7"/>
            <p:cNvSpPr>
              <a:spLocks noChangeAspect="1" noChangeArrowheads="1"/>
            </p:cNvSpPr>
            <p:nvPr/>
          </p:nvSpPr>
          <p:spPr bwMode="auto">
            <a:xfrm>
              <a:off x="5095875" y="4149725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 smtClean="0">
                  <a:latin typeface="+mn-lt"/>
                </a:rPr>
                <a:t>Read</a:t>
              </a:r>
              <a:r>
                <a:rPr lang="en-US" sz="1800" dirty="0">
                  <a:latin typeface="+mn-lt"/>
                </a:rPr>
                <a:t>/write data</a:t>
              </a:r>
            </a:p>
          </p:txBody>
        </p:sp>
        <p:sp>
          <p:nvSpPr>
            <p:cNvPr id="801803" name="Rectangle 11"/>
            <p:cNvSpPr>
              <a:spLocks noChangeAspect="1" noChangeArrowheads="1"/>
            </p:cNvSpPr>
            <p:nvPr/>
          </p:nvSpPr>
          <p:spPr bwMode="auto">
            <a:xfrm>
              <a:off x="5095875" y="4470400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</a:t>
              </a:r>
              <a:r>
                <a:rPr lang="en-US" sz="1800" dirty="0" smtClean="0">
                  <a:latin typeface="+mn-lt"/>
                </a:rPr>
                <a:t>ead</a:t>
              </a:r>
              <a:r>
                <a:rPr lang="en-US" sz="1800" dirty="0">
                  <a:latin typeface="+mn-lt"/>
                </a:rPr>
                <a:t>-only code/data</a:t>
              </a:r>
            </a:p>
          </p:txBody>
        </p:sp>
        <p:sp>
          <p:nvSpPr>
            <p:cNvPr id="801804" name="Rectangle 12"/>
            <p:cNvSpPr>
              <a:spLocks noChangeAspect="1" noChangeArrowheads="1"/>
            </p:cNvSpPr>
            <p:nvPr/>
          </p:nvSpPr>
          <p:spPr bwMode="auto">
            <a:xfrm>
              <a:off x="5095875" y="4775200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5" name="Rectangle 13"/>
            <p:cNvSpPr>
              <a:spLocks noChangeAspect="1" noChangeArrowheads="1"/>
            </p:cNvSpPr>
            <p:nvPr/>
          </p:nvSpPr>
          <p:spPr bwMode="auto">
            <a:xfrm>
              <a:off x="5095875" y="2973388"/>
              <a:ext cx="2230438" cy="31908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9" name="Text Box 17"/>
            <p:cNvSpPr txBox="1">
              <a:spLocks noChangeArrowheads="1"/>
            </p:cNvSpPr>
            <p:nvPr/>
          </p:nvSpPr>
          <p:spPr bwMode="auto">
            <a:xfrm>
              <a:off x="4285654" y="4441825"/>
              <a:ext cx="4297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PC</a:t>
              </a:r>
            </a:p>
          </p:txBody>
        </p:sp>
        <p:sp>
          <p:nvSpPr>
            <p:cNvPr id="801810" name="Line 18"/>
            <p:cNvSpPr>
              <a:spLocks noChangeShapeType="1"/>
            </p:cNvSpPr>
            <p:nvPr/>
          </p:nvSpPr>
          <p:spPr bwMode="auto">
            <a:xfrm>
              <a:off x="4724400" y="4622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1811" name="Text Box 19"/>
            <p:cNvSpPr txBox="1">
              <a:spLocks noChangeArrowheads="1"/>
            </p:cNvSpPr>
            <p:nvPr/>
          </p:nvSpPr>
          <p:spPr bwMode="auto">
            <a:xfrm>
              <a:off x="4248380" y="3692525"/>
              <a:ext cx="50138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brk</a:t>
              </a:r>
            </a:p>
          </p:txBody>
        </p:sp>
        <p:sp>
          <p:nvSpPr>
            <p:cNvPr id="801812" name="Line 20"/>
            <p:cNvSpPr>
              <a:spLocks noChangeShapeType="1"/>
            </p:cNvSpPr>
            <p:nvPr/>
          </p:nvSpPr>
          <p:spPr bwMode="auto">
            <a:xfrm>
              <a:off x="4737100" y="3860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308497" y="2038290"/>
            <a:ext cx="185692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Process context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09675" y="4126259"/>
            <a:ext cx="2455570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57018" y="2438400"/>
            <a:ext cx="3902245" cy="390525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675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0.20538 -0.0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9.71548E-7 L -0.41042 9.71548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3354 L 1.66667E-6 0.192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14666E-6 L 0.40521 0.166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83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5066 L 3.05556E-6 3.37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1" grpId="0" animBg="1"/>
      <p:bldP spid="801813" grpId="0"/>
      <p:bldP spid="24" grpId="0" animBg="1"/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Process = thread + code, data, and kernel context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hared </a:t>
            </a:r>
            <a:r>
              <a:rPr lang="en-US" sz="1800" dirty="0">
                <a:latin typeface="+mn-lt"/>
              </a:rPr>
              <a:t>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dirty="0" smtClean="0">
                <a:latin typeface="+mn-lt"/>
              </a:rPr>
              <a:t>un</a:t>
            </a:r>
            <a:r>
              <a:rPr lang="en-US" sz="1800" dirty="0">
                <a:latin typeface="+mn-lt"/>
              </a:rPr>
              <a:t>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56162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>
                <a:latin typeface="+mn-lt"/>
              </a:rPr>
              <a:t>0</a:t>
            </a:r>
            <a:endParaRPr lang="en-US" sz="1200">
              <a:latin typeface="+mn-lt"/>
            </a:endParaRPr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dirty="0" smtClean="0">
                <a:latin typeface="+mn-lt"/>
              </a:rPr>
              <a:t>ead</a:t>
            </a:r>
            <a:r>
              <a:rPr lang="en-US" sz="1800" dirty="0">
                <a:latin typeface="+mn-lt"/>
              </a:rPr>
              <a:t>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67600"/>
            <a:ext cx="2455570" cy="1508105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context:</a:t>
            </a:r>
          </a:p>
          <a:p>
            <a:r>
              <a:rPr lang="en-US" sz="20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  <a:endParaRPr lang="en-US" sz="2000" dirty="0">
              <a:latin typeface="+mn-lt"/>
            </a:endParaRPr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4879540" y="2116902"/>
            <a:ext cx="350608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Code, data, and kernel context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dirty="0" smtClean="0">
                <a:latin typeface="+mn-lt"/>
              </a:rPr>
              <a:t>ead</a:t>
            </a:r>
            <a:r>
              <a:rPr lang="en-US" sz="1800" dirty="0">
                <a:latin typeface="+mn-lt"/>
              </a:rPr>
              <a:t>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6557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tack</a:t>
            </a:r>
            <a:endParaRPr lang="en-US" sz="1800" dirty="0">
              <a:latin typeface="+mn-lt"/>
            </a:endParaRPr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1006020" y="3092450"/>
            <a:ext cx="4166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171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30154" y="3821113"/>
            <a:ext cx="4297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692880" y="3071813"/>
            <a:ext cx="501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518102" y="2116901"/>
            <a:ext cx="245654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(main thread)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540375" y="4726423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</p:spTree>
    <p:extLst>
      <p:ext uri="{BB962C8B-B14F-4D97-AF65-F5344CB8AC3E}">
        <p14:creationId xmlns:p14="http://schemas.microsoft.com/office/powerpoint/2010/main" val="23587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</a:t>
            </a:r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Each thread has its own stack for local variables </a:t>
            </a:r>
          </a:p>
          <a:p>
            <a:pPr lvl="2"/>
            <a:r>
              <a:rPr lang="en-US" dirty="0" smtClean="0"/>
              <a:t>but not protected from other threads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600777" cy="3524310"/>
            <a:chOff x="3200400" y="3181290"/>
            <a:chExt cx="2600777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52913" cy="2539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>
                  <a:latin typeface="+mn-lt"/>
                </a:rPr>
                <a:t>0</a:t>
              </a:r>
              <a:endParaRPr lang="en-US" sz="1100">
                <a:latin typeface="+mn-lt"/>
              </a:endParaRPr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247573" y="3181290"/>
              <a:ext cx="255360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88333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Kernel context:</a:t>
              </a:r>
            </a:p>
            <a:p>
              <a:r>
                <a:rPr lang="en-US" sz="1400" dirty="0">
                  <a:latin typeface="+mn-lt"/>
                </a:rPr>
                <a:t>   </a:t>
              </a:r>
              <a:r>
                <a:rPr lang="en-US" sz="1800" dirty="0">
                  <a:latin typeface="+mn-lt"/>
                </a:rPr>
                <a:t>VM structures</a:t>
              </a:r>
            </a:p>
            <a:p>
              <a:r>
                <a:rPr lang="en-US" sz="1800" dirty="0">
                  <a:latin typeface="+mn-lt"/>
                </a:rPr>
                <a:t>   Descriptor table</a:t>
              </a:r>
            </a:p>
            <a:p>
              <a:r>
                <a:rPr lang="en-US" sz="1800" dirty="0">
                  <a:latin typeface="+mn-lt"/>
                </a:rPr>
                <a:t>   </a:t>
              </a:r>
              <a:r>
                <a:rPr lang="en-US" sz="1800" dirty="0" err="1">
                  <a:latin typeface="+mn-lt"/>
                </a:rPr>
                <a:t>brk</a:t>
              </a:r>
              <a:r>
                <a:rPr lang="en-US" sz="1800" dirty="0">
                  <a:latin typeface="+mn-lt"/>
                </a:rPr>
                <a:t> </a:t>
              </a:r>
              <a:r>
                <a:rPr lang="en-US" sz="1800" dirty="0" smtClean="0">
                  <a:latin typeface="+mn-lt"/>
                </a:rPr>
                <a:t>pointer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24159" y="3200400"/>
            <a:ext cx="2595683" cy="2807534"/>
            <a:chOff x="6153159" y="3181290"/>
            <a:chExt cx="2595683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932252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Thread 2 context:</a:t>
              </a:r>
            </a:p>
            <a:p>
              <a:r>
                <a:rPr lang="en-US" sz="1800" dirty="0">
                  <a:latin typeface="+mn-lt"/>
                </a:rPr>
                <a:t>    Data registers</a:t>
              </a:r>
            </a:p>
            <a:p>
              <a:r>
                <a:rPr lang="en-US" sz="1800" dirty="0">
                  <a:latin typeface="+mn-lt"/>
                </a:rPr>
                <a:t>    Condition codes</a:t>
              </a:r>
            </a:p>
            <a:p>
              <a:r>
                <a:rPr lang="en-US" sz="1800" dirty="0">
                  <a:latin typeface="+mn-lt"/>
                </a:rPr>
                <a:t>    SP</a:t>
              </a:r>
              <a:r>
                <a:rPr lang="en-US" sz="1800" baseline="-25000" dirty="0">
                  <a:latin typeface="+mn-lt"/>
                </a:rPr>
                <a:t>2</a:t>
              </a:r>
            </a:p>
            <a:p>
              <a:r>
                <a:rPr lang="en-US" sz="1800" dirty="0">
                  <a:latin typeface="+mn-lt"/>
                </a:rPr>
                <a:t>    PC</a:t>
              </a:r>
              <a:r>
                <a:rPr lang="en-US" sz="1800" baseline="-25000" dirty="0">
                  <a:latin typeface="+mn-lt"/>
                </a:rPr>
                <a:t>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153159" y="3181290"/>
              <a:ext cx="259568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Thread 2 (peer thread)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9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9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View of Threads</a:t>
            </a:r>
          </a:p>
        </p:txBody>
      </p:sp>
      <p:sp>
        <p:nvSpPr>
          <p:cNvPr id="804896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Threads associated with process form a pool of peers</a:t>
            </a:r>
          </a:p>
          <a:p>
            <a:pPr lvl="1"/>
            <a:r>
              <a:rPr lang="en-US" sz="2200" dirty="0"/>
              <a:t>Unlike processes which form a tree hierarchy</a:t>
            </a:r>
          </a:p>
        </p:txBody>
      </p:sp>
      <p:sp>
        <p:nvSpPr>
          <p:cNvPr id="804868" name="Oval 4"/>
          <p:cNvSpPr>
            <a:spLocks noChangeArrowheads="1"/>
          </p:cNvSpPr>
          <p:nvPr/>
        </p:nvSpPr>
        <p:spPr bwMode="auto">
          <a:xfrm>
            <a:off x="6400800" y="30337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P0</a:t>
            </a:r>
          </a:p>
        </p:txBody>
      </p:sp>
      <p:sp>
        <p:nvSpPr>
          <p:cNvPr id="804869" name="Oval 5"/>
          <p:cNvSpPr>
            <a:spLocks noChangeArrowheads="1"/>
          </p:cNvSpPr>
          <p:nvPr/>
        </p:nvSpPr>
        <p:spPr bwMode="auto">
          <a:xfrm>
            <a:off x="6400800" y="3871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P1</a:t>
            </a:r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57150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1" name="Line 7"/>
          <p:cNvSpPr>
            <a:spLocks noChangeShapeType="1"/>
          </p:cNvSpPr>
          <p:nvPr/>
        </p:nvSpPr>
        <p:spPr bwMode="auto">
          <a:xfrm>
            <a:off x="6629400" y="34909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2" name="Line 8"/>
          <p:cNvSpPr>
            <a:spLocks noChangeShapeType="1"/>
          </p:cNvSpPr>
          <p:nvPr/>
        </p:nvSpPr>
        <p:spPr bwMode="auto">
          <a:xfrm flipH="1">
            <a:off x="60960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64008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70866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5" name="Line 11"/>
          <p:cNvSpPr>
            <a:spLocks noChangeShapeType="1"/>
          </p:cNvSpPr>
          <p:nvPr/>
        </p:nvSpPr>
        <p:spPr bwMode="auto">
          <a:xfrm>
            <a:off x="6629400" y="432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6" name="Line 12"/>
          <p:cNvSpPr>
            <a:spLocks noChangeShapeType="1"/>
          </p:cNvSpPr>
          <p:nvPr/>
        </p:nvSpPr>
        <p:spPr bwMode="auto">
          <a:xfrm>
            <a:off x="67818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7" name="Oval 13"/>
          <p:cNvSpPr>
            <a:spLocks noChangeArrowheads="1"/>
          </p:cNvSpPr>
          <p:nvPr/>
        </p:nvSpPr>
        <p:spPr bwMode="auto">
          <a:xfrm>
            <a:off x="6400800" y="5395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foo</a:t>
            </a:r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6629400" y="5091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9" name="Oval 15"/>
          <p:cNvSpPr>
            <a:spLocks noChangeArrowheads="1"/>
          </p:cNvSpPr>
          <p:nvPr/>
        </p:nvSpPr>
        <p:spPr bwMode="auto">
          <a:xfrm>
            <a:off x="6400800" y="6157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bar</a:t>
            </a:r>
          </a:p>
        </p:txBody>
      </p:sp>
      <p:sp>
        <p:nvSpPr>
          <p:cNvPr id="804880" name="Line 16"/>
          <p:cNvSpPr>
            <a:spLocks noChangeShapeType="1"/>
          </p:cNvSpPr>
          <p:nvPr/>
        </p:nvSpPr>
        <p:spPr bwMode="auto">
          <a:xfrm>
            <a:off x="6629400" y="5853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81" name="Oval 17"/>
          <p:cNvSpPr>
            <a:spLocks noChangeArrowheads="1"/>
          </p:cNvSpPr>
          <p:nvPr/>
        </p:nvSpPr>
        <p:spPr bwMode="auto">
          <a:xfrm>
            <a:off x="1066800" y="3643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T1</a:t>
            </a:r>
          </a:p>
        </p:txBody>
      </p:sp>
      <p:sp>
        <p:nvSpPr>
          <p:cNvPr id="804882" name="Text Box 18"/>
          <p:cNvSpPr txBox="1">
            <a:spLocks noChangeArrowheads="1"/>
          </p:cNvSpPr>
          <p:nvPr/>
        </p:nvSpPr>
        <p:spPr bwMode="auto">
          <a:xfrm>
            <a:off x="5684331" y="2605366"/>
            <a:ext cx="18774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hierarchy</a:t>
            </a:r>
          </a:p>
        </p:txBody>
      </p:sp>
      <p:sp>
        <p:nvSpPr>
          <p:cNvPr id="804883" name="Rectangle 19"/>
          <p:cNvSpPr>
            <a:spLocks noChangeArrowheads="1"/>
          </p:cNvSpPr>
          <p:nvPr/>
        </p:nvSpPr>
        <p:spPr bwMode="auto">
          <a:xfrm>
            <a:off x="914400" y="3033713"/>
            <a:ext cx="3810000" cy="28194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84" name="Text Box 20"/>
          <p:cNvSpPr txBox="1">
            <a:spLocks noChangeArrowheads="1"/>
          </p:cNvSpPr>
          <p:nvPr/>
        </p:nvSpPr>
        <p:spPr bwMode="auto">
          <a:xfrm>
            <a:off x="966577" y="2560916"/>
            <a:ext cx="365008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Threads associated with process foo</a:t>
            </a:r>
          </a:p>
        </p:txBody>
      </p:sp>
      <p:sp>
        <p:nvSpPr>
          <p:cNvPr id="804885" name="Oval 21"/>
          <p:cNvSpPr>
            <a:spLocks noChangeArrowheads="1"/>
          </p:cNvSpPr>
          <p:nvPr/>
        </p:nvSpPr>
        <p:spPr bwMode="auto">
          <a:xfrm>
            <a:off x="2209800" y="3109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T2</a:t>
            </a:r>
          </a:p>
        </p:txBody>
      </p:sp>
      <p:sp>
        <p:nvSpPr>
          <p:cNvPr id="804886" name="Oval 22"/>
          <p:cNvSpPr>
            <a:spLocks noChangeArrowheads="1"/>
          </p:cNvSpPr>
          <p:nvPr/>
        </p:nvSpPr>
        <p:spPr bwMode="auto">
          <a:xfrm>
            <a:off x="4038600" y="3338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T4</a:t>
            </a:r>
          </a:p>
        </p:txBody>
      </p:sp>
      <p:sp>
        <p:nvSpPr>
          <p:cNvPr id="804887" name="Oval 23"/>
          <p:cNvSpPr>
            <a:spLocks noChangeArrowheads="1"/>
          </p:cNvSpPr>
          <p:nvPr/>
        </p:nvSpPr>
        <p:spPr bwMode="auto">
          <a:xfrm>
            <a:off x="1600200" y="5243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T5</a:t>
            </a:r>
          </a:p>
        </p:txBody>
      </p:sp>
      <p:sp>
        <p:nvSpPr>
          <p:cNvPr id="804888" name="Oval 24"/>
          <p:cNvSpPr>
            <a:spLocks noChangeArrowheads="1"/>
          </p:cNvSpPr>
          <p:nvPr/>
        </p:nvSpPr>
        <p:spPr bwMode="auto">
          <a:xfrm>
            <a:off x="3429000" y="5167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T3</a:t>
            </a:r>
          </a:p>
        </p:txBody>
      </p:sp>
      <p:sp>
        <p:nvSpPr>
          <p:cNvPr id="804889" name="Rectangle 25"/>
          <p:cNvSpPr>
            <a:spLocks noChangeArrowheads="1"/>
          </p:cNvSpPr>
          <p:nvPr/>
        </p:nvSpPr>
        <p:spPr bwMode="auto">
          <a:xfrm>
            <a:off x="1981200" y="4100513"/>
            <a:ext cx="1905000" cy="6096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code, data</a:t>
            </a:r>
          </a:p>
          <a:p>
            <a:pPr algn="ctr"/>
            <a:r>
              <a:rPr lang="en-US" sz="1800" dirty="0">
                <a:latin typeface="+mn-lt"/>
              </a:rPr>
              <a:t>and kernel context</a:t>
            </a:r>
          </a:p>
        </p:txBody>
      </p:sp>
      <p:sp>
        <p:nvSpPr>
          <p:cNvPr id="804890" name="Line 26"/>
          <p:cNvSpPr>
            <a:spLocks noChangeShapeType="1"/>
          </p:cNvSpPr>
          <p:nvPr/>
        </p:nvSpPr>
        <p:spPr bwMode="auto">
          <a:xfrm flipV="1">
            <a:off x="1905000" y="4710113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H="1" flipV="1">
            <a:off x="3352800" y="4710113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 flipH="1" flipV="1">
            <a:off x="1524000" y="4024313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3" name="Line 29"/>
          <p:cNvSpPr>
            <a:spLocks noChangeShapeType="1"/>
          </p:cNvSpPr>
          <p:nvPr/>
        </p:nvSpPr>
        <p:spPr bwMode="auto">
          <a:xfrm flipH="1" flipV="1">
            <a:off x="2438400" y="35671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4" name="Line 30"/>
          <p:cNvSpPr>
            <a:spLocks noChangeShapeType="1"/>
          </p:cNvSpPr>
          <p:nvPr/>
        </p:nvSpPr>
        <p:spPr bwMode="auto">
          <a:xfrm flipV="1">
            <a:off x="3657600" y="371951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31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Threads</a:t>
            </a:r>
            <a:endParaRPr lang="en-US" dirty="0"/>
          </a:p>
        </p:txBody>
      </p:sp>
      <p:sp>
        <p:nvSpPr>
          <p:cNvPr id="805909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Two threads </a:t>
            </a:r>
            <a:r>
              <a:rPr lang="en-US" sz="2600" dirty="0" smtClean="0"/>
              <a:t>are </a:t>
            </a:r>
            <a:r>
              <a:rPr lang="en-US" sz="2600" i="1" dirty="0" smtClean="0"/>
              <a:t>concurrent</a:t>
            </a:r>
            <a:r>
              <a:rPr lang="en-US" sz="2600" dirty="0" smtClean="0"/>
              <a:t> if </a:t>
            </a:r>
            <a:r>
              <a:rPr lang="en-US" sz="2600" dirty="0"/>
              <a:t>their </a:t>
            </a:r>
            <a:r>
              <a:rPr lang="en-US" sz="2600" dirty="0" smtClean="0"/>
              <a:t>flows </a:t>
            </a:r>
            <a:r>
              <a:rPr lang="en-US" sz="2600" dirty="0"/>
              <a:t>overlap in time</a:t>
            </a:r>
          </a:p>
          <a:p>
            <a:r>
              <a:rPr lang="en-US" sz="2600" dirty="0"/>
              <a:t>Otherwise, they are sequential</a:t>
            </a:r>
          </a:p>
          <a:p>
            <a:endParaRPr lang="en-US" sz="2200" dirty="0"/>
          </a:p>
          <a:p>
            <a:r>
              <a:rPr lang="en-US" sz="2600" dirty="0"/>
              <a:t>Examples:</a:t>
            </a:r>
          </a:p>
          <a:p>
            <a:pPr lvl="1"/>
            <a:r>
              <a:rPr lang="en-US" sz="2200" dirty="0"/>
              <a:t>Concurrent: A &amp; B, A&amp;C</a:t>
            </a:r>
          </a:p>
          <a:p>
            <a:pPr lvl="1"/>
            <a:r>
              <a:rPr lang="en-US" sz="2200" dirty="0"/>
              <a:t>Sequential: B &amp; 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05892" name="Line 4"/>
          <p:cNvSpPr>
            <a:spLocks noChangeShapeType="1"/>
          </p:cNvSpPr>
          <p:nvPr/>
        </p:nvSpPr>
        <p:spPr bwMode="auto">
          <a:xfrm flipH="1">
            <a:off x="4194175" y="344805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3" name="Text Box 5"/>
          <p:cNvSpPr txBox="1">
            <a:spLocks noChangeArrowheads="1"/>
          </p:cNvSpPr>
          <p:nvPr/>
        </p:nvSpPr>
        <p:spPr bwMode="auto">
          <a:xfrm>
            <a:off x="3432175" y="4513263"/>
            <a:ext cx="6596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Time</a:t>
            </a:r>
          </a:p>
        </p:txBody>
      </p:sp>
      <p:sp>
        <p:nvSpPr>
          <p:cNvPr id="805894" name="Line 6"/>
          <p:cNvSpPr>
            <a:spLocks noChangeShapeType="1"/>
          </p:cNvSpPr>
          <p:nvPr/>
        </p:nvSpPr>
        <p:spPr bwMode="auto">
          <a:xfrm>
            <a:off x="5200650" y="3598863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4633913" y="3065463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6157913" y="3065463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7681913" y="3065463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C</a:t>
            </a:r>
          </a:p>
        </p:txBody>
      </p:sp>
      <p:sp>
        <p:nvSpPr>
          <p:cNvPr id="805898" name="Line 10"/>
          <p:cNvSpPr>
            <a:spLocks noChangeShapeType="1"/>
          </p:cNvSpPr>
          <p:nvPr/>
        </p:nvSpPr>
        <p:spPr bwMode="auto">
          <a:xfrm flipH="1">
            <a:off x="6708775" y="39052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9" name="Line 11"/>
          <p:cNvSpPr>
            <a:spLocks noChangeShapeType="1"/>
          </p:cNvSpPr>
          <p:nvPr/>
        </p:nvSpPr>
        <p:spPr bwMode="auto">
          <a:xfrm flipH="1">
            <a:off x="8232775" y="451485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0" name="Line 12"/>
          <p:cNvSpPr>
            <a:spLocks noChangeShapeType="1"/>
          </p:cNvSpPr>
          <p:nvPr/>
        </p:nvSpPr>
        <p:spPr bwMode="auto">
          <a:xfrm>
            <a:off x="5184775" y="48958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1" name="Line 13"/>
          <p:cNvSpPr>
            <a:spLocks noChangeShapeType="1"/>
          </p:cNvSpPr>
          <p:nvPr/>
        </p:nvSpPr>
        <p:spPr bwMode="auto">
          <a:xfrm flipH="1">
            <a:off x="8232775" y="55054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2" name="Line 14"/>
          <p:cNvSpPr>
            <a:spLocks noChangeShapeType="1"/>
          </p:cNvSpPr>
          <p:nvPr/>
        </p:nvSpPr>
        <p:spPr bwMode="auto">
          <a:xfrm>
            <a:off x="4743450" y="3903663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3" name="Line 15"/>
          <p:cNvSpPr>
            <a:spLocks noChangeShapeType="1"/>
          </p:cNvSpPr>
          <p:nvPr/>
        </p:nvSpPr>
        <p:spPr bwMode="auto">
          <a:xfrm>
            <a:off x="4727575" y="4895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4" name="Line 16"/>
          <p:cNvSpPr>
            <a:spLocks noChangeShapeType="1"/>
          </p:cNvSpPr>
          <p:nvPr/>
        </p:nvSpPr>
        <p:spPr bwMode="auto">
          <a:xfrm>
            <a:off x="4727575" y="5505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5" name="Line 17"/>
          <p:cNvSpPr>
            <a:spLocks noChangeShapeType="1"/>
          </p:cNvSpPr>
          <p:nvPr/>
        </p:nvSpPr>
        <p:spPr bwMode="auto">
          <a:xfrm>
            <a:off x="4727575" y="61150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6" name="Line 18"/>
          <p:cNvSpPr>
            <a:spLocks noChangeShapeType="1"/>
          </p:cNvSpPr>
          <p:nvPr/>
        </p:nvSpPr>
        <p:spPr bwMode="auto">
          <a:xfrm>
            <a:off x="4727575" y="4514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7" name="Line 19"/>
          <p:cNvSpPr>
            <a:spLocks noChangeShapeType="1"/>
          </p:cNvSpPr>
          <p:nvPr/>
        </p:nvSpPr>
        <p:spPr bwMode="auto">
          <a:xfrm>
            <a:off x="4727575" y="3600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87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Thread </a:t>
            </a:r>
            <a:r>
              <a:rPr lang="en-US" dirty="0"/>
              <a:t>Execution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Single Core Processor</a:t>
            </a:r>
          </a:p>
          <a:p>
            <a:pPr lvl="1"/>
            <a:r>
              <a:rPr lang="en-US" dirty="0" smtClean="0"/>
              <a:t>Simulate parallelism by time slicing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Multi-Core Processor</a:t>
            </a:r>
          </a:p>
          <a:p>
            <a:pPr lvl="1"/>
            <a:r>
              <a:rPr lang="en-US" dirty="0" smtClean="0"/>
              <a:t>Can have true parallelism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235072" y="3429000"/>
            <a:ext cx="659631" cy="2743200"/>
            <a:chOff x="5530472" y="3429000"/>
            <a:chExt cx="659631" cy="2743200"/>
          </a:xfrm>
        </p:grpSpPr>
        <p:sp>
          <p:nvSpPr>
            <p:cNvPr id="805892" name="Line 4"/>
            <p:cNvSpPr>
              <a:spLocks noChangeShapeType="1"/>
            </p:cNvSpPr>
            <p:nvPr/>
          </p:nvSpPr>
          <p:spPr bwMode="auto">
            <a:xfrm flipH="1">
              <a:off x="5867400" y="3429000"/>
              <a:ext cx="0" cy="2743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3" name="Text Box 5"/>
            <p:cNvSpPr txBox="1">
              <a:spLocks noChangeArrowheads="1"/>
            </p:cNvSpPr>
            <p:nvPr/>
          </p:nvSpPr>
          <p:spPr bwMode="auto">
            <a:xfrm>
              <a:off x="5530472" y="4494213"/>
              <a:ext cx="659631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Time</a:t>
              </a:r>
            </a:p>
          </p:txBody>
        </p:sp>
      </p:grp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228600" y="3065463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1524000" y="3065463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2895600" y="3065463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C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22263" y="3598863"/>
            <a:ext cx="3505200" cy="2516187"/>
            <a:chOff x="322262" y="3598863"/>
            <a:chExt cx="4054475" cy="2516187"/>
          </a:xfrm>
        </p:grpSpPr>
        <p:sp>
          <p:nvSpPr>
            <p:cNvPr id="805894" name="Line 6"/>
            <p:cNvSpPr>
              <a:spLocks noChangeShapeType="1"/>
            </p:cNvSpPr>
            <p:nvPr/>
          </p:nvSpPr>
          <p:spPr bwMode="auto">
            <a:xfrm>
              <a:off x="795337" y="3598863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8" name="Line 10"/>
            <p:cNvSpPr>
              <a:spLocks noChangeShapeType="1"/>
            </p:cNvSpPr>
            <p:nvPr/>
          </p:nvSpPr>
          <p:spPr bwMode="auto">
            <a:xfrm flipH="1">
              <a:off x="2303462" y="39052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9" name="Line 11"/>
            <p:cNvSpPr>
              <a:spLocks noChangeShapeType="1"/>
            </p:cNvSpPr>
            <p:nvPr/>
          </p:nvSpPr>
          <p:spPr bwMode="auto">
            <a:xfrm flipH="1">
              <a:off x="3827462" y="4514850"/>
              <a:ext cx="0" cy="381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0" name="Line 12"/>
            <p:cNvSpPr>
              <a:spLocks noChangeShapeType="1"/>
            </p:cNvSpPr>
            <p:nvPr/>
          </p:nvSpPr>
          <p:spPr bwMode="auto">
            <a:xfrm>
              <a:off x="779462" y="48958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1" name="Line 13"/>
            <p:cNvSpPr>
              <a:spLocks noChangeShapeType="1"/>
            </p:cNvSpPr>
            <p:nvPr/>
          </p:nvSpPr>
          <p:spPr bwMode="auto">
            <a:xfrm flipH="1">
              <a:off x="3827462" y="55054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2" name="Line 14"/>
            <p:cNvSpPr>
              <a:spLocks noChangeShapeType="1"/>
            </p:cNvSpPr>
            <p:nvPr/>
          </p:nvSpPr>
          <p:spPr bwMode="auto">
            <a:xfrm>
              <a:off x="338137" y="3903663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3" name="Line 15"/>
            <p:cNvSpPr>
              <a:spLocks noChangeShapeType="1"/>
            </p:cNvSpPr>
            <p:nvPr/>
          </p:nvSpPr>
          <p:spPr bwMode="auto">
            <a:xfrm>
              <a:off x="322262" y="4895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4" name="Line 16"/>
            <p:cNvSpPr>
              <a:spLocks noChangeShapeType="1"/>
            </p:cNvSpPr>
            <p:nvPr/>
          </p:nvSpPr>
          <p:spPr bwMode="auto">
            <a:xfrm>
              <a:off x="322262" y="5505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5" name="Line 17"/>
            <p:cNvSpPr>
              <a:spLocks noChangeShapeType="1"/>
            </p:cNvSpPr>
            <p:nvPr/>
          </p:nvSpPr>
          <p:spPr bwMode="auto">
            <a:xfrm>
              <a:off x="322262" y="61150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6" name="Line 18"/>
            <p:cNvSpPr>
              <a:spLocks noChangeShapeType="1"/>
            </p:cNvSpPr>
            <p:nvPr/>
          </p:nvSpPr>
          <p:spPr bwMode="auto">
            <a:xfrm>
              <a:off x="322262" y="4514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7" name="Line 19"/>
            <p:cNvSpPr>
              <a:spLocks noChangeShapeType="1"/>
            </p:cNvSpPr>
            <p:nvPr/>
          </p:nvSpPr>
          <p:spPr bwMode="auto">
            <a:xfrm>
              <a:off x="322262" y="3600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014397" y="3048000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A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309797" y="3048000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81397" y="3048000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C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5517045" y="3581399"/>
            <a:ext cx="0" cy="9128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6858000" y="3887787"/>
            <a:ext cx="0" cy="97575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153400" y="4497387"/>
            <a:ext cx="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503321" y="48783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>
            <a:off x="6858000" y="54879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5121784" y="3886200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5108060" y="4878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5108060" y="5487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5108060" y="60975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5108060" y="4497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5108060" y="3582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88999" y="6183868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Run 3 threads on 2 cores</a:t>
            </a:r>
          </a:p>
        </p:txBody>
      </p:sp>
    </p:spTree>
    <p:extLst>
      <p:ext uri="{BB962C8B-B14F-4D97-AF65-F5344CB8AC3E}">
        <p14:creationId xmlns:p14="http://schemas.microsoft.com/office/powerpoint/2010/main" val="422654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vs. Processes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624887" cy="5351462"/>
          </a:xfrm>
        </p:spPr>
        <p:txBody>
          <a:bodyPr/>
          <a:lstStyle/>
          <a:p>
            <a:r>
              <a:rPr lang="en-US" sz="2600" dirty="0"/>
              <a:t>How threads and processes are similar</a:t>
            </a:r>
          </a:p>
          <a:p>
            <a:pPr lvl="1"/>
            <a:r>
              <a:rPr lang="en-US" sz="2200" dirty="0"/>
              <a:t>Each has its own logical control flow</a:t>
            </a:r>
          </a:p>
          <a:p>
            <a:pPr lvl="1"/>
            <a:r>
              <a:rPr lang="en-US" sz="2200" dirty="0"/>
              <a:t>Each can run concurrently with </a:t>
            </a:r>
            <a:r>
              <a:rPr lang="en-US" sz="2200" dirty="0" smtClean="0"/>
              <a:t>others (possibly on different cores)</a:t>
            </a:r>
            <a:endParaRPr lang="en-US" sz="2200" dirty="0"/>
          </a:p>
          <a:p>
            <a:pPr lvl="1"/>
            <a:r>
              <a:rPr lang="en-US" sz="2200" dirty="0"/>
              <a:t>Each is context switched</a:t>
            </a:r>
          </a:p>
          <a:p>
            <a:r>
              <a:rPr lang="en-US" sz="2600" dirty="0"/>
              <a:t>How threads and processes are different</a:t>
            </a:r>
          </a:p>
          <a:p>
            <a:pPr lvl="1"/>
            <a:r>
              <a:rPr lang="en-US" sz="2200" dirty="0"/>
              <a:t>Threads share </a:t>
            </a:r>
            <a:r>
              <a:rPr lang="en-US" sz="2200" dirty="0" smtClean="0"/>
              <a:t>all code and data (except local stacks)</a:t>
            </a:r>
          </a:p>
          <a:p>
            <a:pPr lvl="2"/>
            <a:r>
              <a:rPr lang="en-US" dirty="0" smtClean="0"/>
              <a:t>Processes </a:t>
            </a:r>
            <a:r>
              <a:rPr lang="en-US" dirty="0"/>
              <a:t>(typically) do not</a:t>
            </a:r>
          </a:p>
          <a:p>
            <a:pPr lvl="1"/>
            <a:r>
              <a:rPr lang="en-US" sz="2200" dirty="0"/>
              <a:t>Threads are somewhat less expensive than processes</a:t>
            </a:r>
          </a:p>
          <a:p>
            <a:pPr lvl="2"/>
            <a:r>
              <a:rPr lang="en-US" dirty="0"/>
              <a:t>Process control (creating and reaping</a:t>
            </a:r>
            <a:r>
              <a:rPr lang="en-US" dirty="0" smtClean="0"/>
              <a:t>) </a:t>
            </a:r>
            <a:r>
              <a:rPr lang="en-US" dirty="0"/>
              <a:t>twice as expensive as thread control</a:t>
            </a:r>
          </a:p>
          <a:p>
            <a:pPr lvl="2"/>
            <a:r>
              <a:rPr lang="en-US" dirty="0" smtClean="0"/>
              <a:t>Linux </a:t>
            </a:r>
            <a:r>
              <a:rPr lang="en-US" dirty="0"/>
              <a:t>numbers:</a:t>
            </a:r>
          </a:p>
          <a:p>
            <a:pPr lvl="3"/>
            <a:r>
              <a:rPr lang="en-US" dirty="0"/>
              <a:t>~20K cycles to create and reap a process</a:t>
            </a:r>
          </a:p>
          <a:p>
            <a:pPr lvl="3"/>
            <a:r>
              <a:rPr lang="en-US" dirty="0"/>
              <a:t>~10K cycles (or less) to create and reap a thread</a:t>
            </a:r>
          </a:p>
        </p:txBody>
      </p:sp>
    </p:spTree>
    <p:extLst>
      <p:ext uri="{BB962C8B-B14F-4D97-AF65-F5344CB8AC3E}">
        <p14:creationId xmlns:p14="http://schemas.microsoft.com/office/powerpoint/2010/main" val="1940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" y="2043112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3.googleusercontent.com/-q66TROhVilE/TXE1Fotn7OI/AAAAAAAAAIw/B3jfPvTZfCs/s1600/Deadlock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2533650" cy="2514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7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7962900" cy="573088"/>
          </a:xfrm>
        </p:spPr>
        <p:txBody>
          <a:bodyPr/>
          <a:lstStyle/>
          <a:p>
            <a:r>
              <a:rPr lang="en-US"/>
              <a:t>Posix Threads (Pthreads) Interface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914400"/>
            <a:ext cx="8394700" cy="5562600"/>
          </a:xfrm>
        </p:spPr>
        <p:txBody>
          <a:bodyPr/>
          <a:lstStyle/>
          <a:p>
            <a:r>
              <a:rPr lang="en-US" i="1" dirty="0" err="1"/>
              <a:t>Pthreads</a:t>
            </a:r>
            <a:r>
              <a:rPr lang="en-US" i="1" dirty="0"/>
              <a:t>:</a:t>
            </a:r>
            <a:r>
              <a:rPr lang="en-US" dirty="0"/>
              <a:t> Standard interface for ~60 functions that manipulate threads from C programs</a:t>
            </a:r>
          </a:p>
          <a:p>
            <a:pPr lvl="1"/>
            <a:r>
              <a:rPr lang="en-US" dirty="0"/>
              <a:t>Creating and reaping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pthread_create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/>
              <a:t>Determining your thread ID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pthread_self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Terminating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pthread_cancel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pthread_exit</a:t>
            </a:r>
            <a:r>
              <a:rPr lang="en-US" dirty="0">
                <a:latin typeface="Courier New" pitchFamily="49" charset="0"/>
              </a:rPr>
              <a:t>()</a:t>
            </a:r>
            <a:endParaRPr lang="en-US" dirty="0"/>
          </a:p>
          <a:p>
            <a:pPr lvl="2"/>
            <a:r>
              <a:rPr lang="en-US" dirty="0">
                <a:latin typeface="Courier New" pitchFamily="49" charset="0"/>
              </a:rPr>
              <a:t>exit()</a:t>
            </a:r>
            <a:r>
              <a:rPr lang="en-US" dirty="0"/>
              <a:t> [terminates all threads] </a:t>
            </a:r>
          </a:p>
          <a:p>
            <a:pPr lvl="2"/>
            <a:r>
              <a:rPr lang="en-US" dirty="0" smtClean="0">
                <a:latin typeface="Courier New" pitchFamily="49" charset="0"/>
              </a:rPr>
              <a:t>return </a:t>
            </a:r>
            <a:r>
              <a:rPr lang="en-US" dirty="0"/>
              <a:t>[terminates current thread]</a:t>
            </a:r>
          </a:p>
          <a:p>
            <a:pPr lvl="1"/>
            <a:r>
              <a:rPr lang="en-US" dirty="0"/>
              <a:t>Synchronizing access to shared variables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pthread_mutex_init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</a:rPr>
              <a:t>pthread_mutex</a:t>
            </a:r>
            <a:r>
              <a:rPr lang="en-US" dirty="0">
                <a:latin typeface="Courier New" pitchFamily="49" charset="0"/>
              </a:rPr>
              <a:t>_[un]</a:t>
            </a:r>
            <a:r>
              <a:rPr lang="en-US" dirty="0" smtClean="0">
                <a:latin typeface="Courier New" pitchFamily="49" charset="0"/>
              </a:rPr>
              <a:t>lock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9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8376" y="5228272"/>
            <a:ext cx="6388287" cy="1477328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"Hello, world!\n"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8089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Pthreads "hello, world" Program</a:t>
            </a:r>
          </a:p>
        </p:txBody>
      </p:sp>
      <p:sp>
        <p:nvSpPr>
          <p:cNvPr id="808963" name="Rectangle 3"/>
          <p:cNvSpPr>
            <a:spLocks noChangeArrowheads="1"/>
          </p:cNvSpPr>
          <p:nvPr/>
        </p:nvSpPr>
        <p:spPr bwMode="auto">
          <a:xfrm>
            <a:off x="76200" y="1397436"/>
            <a:ext cx="6410464" cy="329320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          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hello.c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-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Pthreads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"hello, world" program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fr-FR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Pthread_join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                                  </a:t>
            </a:r>
            <a:endParaRPr lang="it-IT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52800" y="1905000"/>
            <a:ext cx="5021969" cy="1752600"/>
            <a:chOff x="4114798" y="1905000"/>
            <a:chExt cx="5021969" cy="1752600"/>
          </a:xfrm>
        </p:grpSpPr>
        <p:sp>
          <p:nvSpPr>
            <p:cNvPr id="808964" name="Text Box 4"/>
            <p:cNvSpPr txBox="1">
              <a:spLocks noChangeArrowheads="1"/>
            </p:cNvSpPr>
            <p:nvPr/>
          </p:nvSpPr>
          <p:spPr bwMode="auto">
            <a:xfrm>
              <a:off x="7039643" y="1905000"/>
              <a:ext cx="2097124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>
                  <a:latin typeface="+mn-lt"/>
                </a:rPr>
                <a:t>Thread attributes </a:t>
              </a:r>
            </a:p>
            <a:p>
              <a:pPr algn="ctr"/>
              <a:r>
                <a:rPr lang="en-US" sz="2000" i="1">
                  <a:latin typeface="+mn-lt"/>
                </a:rPr>
                <a:t>(usually NULL)</a:t>
              </a:r>
            </a:p>
          </p:txBody>
        </p:sp>
        <p:sp>
          <p:nvSpPr>
            <p:cNvPr id="80896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99380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57800" y="3870557"/>
            <a:ext cx="3539887" cy="707887"/>
            <a:chOff x="6019799" y="3191013"/>
            <a:chExt cx="3539887" cy="707887"/>
          </a:xfrm>
        </p:grpSpPr>
        <p:sp>
          <p:nvSpPr>
            <p:cNvPr id="808965" name="Text Box 5"/>
            <p:cNvSpPr txBox="1">
              <a:spLocks noChangeArrowheads="1"/>
            </p:cNvSpPr>
            <p:nvPr/>
          </p:nvSpPr>
          <p:spPr bwMode="auto">
            <a:xfrm>
              <a:off x="7352481" y="3191014"/>
              <a:ext cx="2207205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>
                  <a:latin typeface="+mn-lt"/>
                </a:rPr>
                <a:t>Thread arguments</a:t>
              </a:r>
            </a:p>
            <a:p>
              <a:pPr algn="ctr"/>
              <a:r>
                <a:rPr lang="en-US" sz="2000" i="1">
                  <a:latin typeface="+mn-lt"/>
                </a:rPr>
                <a:t>(void *p) </a:t>
              </a:r>
            </a:p>
          </p:txBody>
        </p:sp>
        <p:sp>
          <p:nvSpPr>
            <p:cNvPr id="808968" name="Line 8"/>
            <p:cNvSpPr>
              <a:spLocks noChangeShapeType="1"/>
            </p:cNvSpPr>
            <p:nvPr/>
          </p:nvSpPr>
          <p:spPr bwMode="auto">
            <a:xfrm flipH="1" flipV="1">
              <a:off x="6019799" y="3191013"/>
              <a:ext cx="1427034" cy="3539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00400" y="4114800"/>
            <a:ext cx="4695877" cy="1552714"/>
            <a:chOff x="3810000" y="3857486"/>
            <a:chExt cx="4695877" cy="1552714"/>
          </a:xfrm>
        </p:grpSpPr>
        <p:sp>
          <p:nvSpPr>
            <p:cNvPr id="808966" name="Text Box 6"/>
            <p:cNvSpPr txBox="1">
              <a:spLocks noChangeArrowheads="1"/>
            </p:cNvSpPr>
            <p:nvPr/>
          </p:nvSpPr>
          <p:spPr bwMode="auto">
            <a:xfrm>
              <a:off x="6901552" y="4702314"/>
              <a:ext cx="1604325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R</a:t>
              </a:r>
              <a:r>
                <a:rPr lang="en-US" sz="2000" i="1" dirty="0" smtClean="0">
                  <a:latin typeface="+mn-lt"/>
                </a:rPr>
                <a:t>eturn </a:t>
              </a:r>
              <a:r>
                <a:rPr lang="en-US" sz="2000" i="1" dirty="0">
                  <a:latin typeface="+mn-lt"/>
                </a:rPr>
                <a:t>value</a:t>
              </a:r>
            </a:p>
            <a:p>
              <a:pPr algn="ctr"/>
              <a:r>
                <a:rPr lang="en-US" sz="2000" i="1" dirty="0">
                  <a:latin typeface="+mn-lt"/>
                </a:rPr>
                <a:t>(void **p)</a:t>
              </a:r>
            </a:p>
          </p:txBody>
        </p:sp>
        <p:sp>
          <p:nvSpPr>
            <p:cNvPr id="808969" name="Line 9"/>
            <p:cNvSpPr>
              <a:spLocks noChangeShapeType="1"/>
            </p:cNvSpPr>
            <p:nvPr/>
          </p:nvSpPr>
          <p:spPr bwMode="auto">
            <a:xfrm flipH="1" flipV="1">
              <a:off x="3810000" y="3857486"/>
              <a:ext cx="3163098" cy="1162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0800" y="6336268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hello.c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743200" y="2058888"/>
            <a:ext cx="2842459" cy="1598712"/>
            <a:chOff x="4114798" y="2058888"/>
            <a:chExt cx="5132216" cy="1598712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6929404" y="2058888"/>
              <a:ext cx="231761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 smtClean="0">
                  <a:latin typeface="+mn-lt"/>
                </a:rPr>
                <a:t>Thread ID</a:t>
              </a:r>
              <a:endParaRPr lang="en-US" sz="2000" i="1" dirty="0">
                <a:latin typeface="+mn-lt"/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88553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91000" y="3087588"/>
            <a:ext cx="4048080" cy="570012"/>
            <a:chOff x="4952998" y="2058888"/>
            <a:chExt cx="4048080" cy="570012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7175338" y="2058888"/>
              <a:ext cx="182574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 smtClean="0">
                  <a:latin typeface="+mn-lt"/>
                </a:rPr>
                <a:t>Thread routine</a:t>
              </a:r>
              <a:endParaRPr lang="en-US" sz="2000" i="1" dirty="0">
                <a:latin typeface="+mn-lt"/>
              </a:endParaRP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>
              <a:off x="4952998" y="2286000"/>
              <a:ext cx="226827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65695" y="4321313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+mn-lt"/>
              </a:rPr>
              <a:t>hello.c</a:t>
            </a:r>
            <a:endParaRPr lang="en-US" sz="1800" dirty="0" smtClean="0">
              <a:solidFill>
                <a:srgbClr val="7F7F7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000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</a:t>
            </a:r>
            <a:r>
              <a:rPr lang="en-US" dirty="0" smtClean="0"/>
              <a:t>Threaded “</a:t>
            </a:r>
            <a:r>
              <a:rPr lang="en-US" dirty="0"/>
              <a:t>hello, world”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2228104" y="1370290"/>
            <a:ext cx="1373092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M</a:t>
            </a:r>
            <a:r>
              <a:rPr lang="en-US" sz="1800" dirty="0" smtClean="0">
                <a:latin typeface="+mn-lt"/>
              </a:rPr>
              <a:t>ain </a:t>
            </a:r>
            <a:r>
              <a:rPr lang="en-US" sz="1800" dirty="0">
                <a:latin typeface="+mn-lt"/>
              </a:rPr>
              <a:t>thread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6242204" y="2602190"/>
            <a:ext cx="1314144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eer </a:t>
            </a:r>
            <a:r>
              <a:rPr lang="en-US" sz="1800" dirty="0">
                <a:latin typeface="+mn-lt"/>
              </a:rPr>
              <a:t>thread</a:t>
            </a: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2895600" y="20574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>
            <a:off x="6724650" y="3260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6800850" y="3549928"/>
            <a:ext cx="190133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return NULL;</a:t>
            </a:r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>
            <a:off x="2895600" y="24384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229796" y="3502710"/>
            <a:ext cx="263405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M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ain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thread waits for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peer  thread to terminate</a:t>
            </a:r>
          </a:p>
        </p:txBody>
      </p:sp>
      <p:sp>
        <p:nvSpPr>
          <p:cNvPr id="809994" name="Line 10"/>
          <p:cNvSpPr>
            <a:spLocks noChangeShapeType="1"/>
          </p:cNvSpPr>
          <p:nvPr/>
        </p:nvSpPr>
        <p:spPr bwMode="auto">
          <a:xfrm flipH="1">
            <a:off x="2914650" y="3870325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1044571" y="5024348"/>
            <a:ext cx="1806579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latin typeface="Courier New"/>
                <a:cs typeface="Courier New"/>
              </a:rPr>
              <a:t>exit()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erminates 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any peer threads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5827" y="2209800"/>
            <a:ext cx="281357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>
                <a:latin typeface="+mn-lt"/>
              </a:rPr>
              <a:t>call </a:t>
            </a:r>
            <a:r>
              <a:rPr lang="en-US" sz="1800" dirty="0" err="1">
                <a:latin typeface="Courier New"/>
                <a:cs typeface="Courier New"/>
              </a:rPr>
              <a:t>Pthread_create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282871" y="3059668"/>
            <a:ext cx="253652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>
                <a:latin typeface="+mn-lt"/>
              </a:rPr>
              <a:t>call </a:t>
            </a:r>
            <a:r>
              <a:rPr lang="en-US" sz="1800" dirty="0" err="1">
                <a:latin typeface="Courier New"/>
                <a:cs typeface="Courier New"/>
              </a:rPr>
              <a:t>Pthread_join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304800" y="4419600"/>
            <a:ext cx="25146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800" dirty="0" err="1">
                <a:latin typeface="Courier New"/>
                <a:cs typeface="Courier New"/>
              </a:rPr>
              <a:t>Pthread_join</a:t>
            </a:r>
            <a:r>
              <a:rPr lang="en-US" sz="1800" dirty="0">
                <a:latin typeface="Courier New"/>
                <a:cs typeface="Courier New"/>
              </a:rPr>
              <a:t>() </a:t>
            </a:r>
            <a:r>
              <a:rPr lang="en-US" sz="1800" b="0" dirty="0">
                <a:latin typeface="+mn-lt"/>
              </a:rPr>
              <a:t>returns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6781800" y="3199091"/>
            <a:ext cx="12928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6800850" y="3810000"/>
            <a:ext cx="131414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Peer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thread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terminates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418382" y="2514600"/>
            <a:ext cx="2401018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err="1">
                <a:latin typeface="Courier New"/>
                <a:cs typeface="Courier New"/>
              </a:rPr>
              <a:t>Pthread_create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algn="r"/>
            <a:r>
              <a:rPr lang="en-US" sz="1800" b="0" dirty="0" smtClean="0">
                <a:latin typeface="+mn-lt"/>
              </a:rPr>
              <a:t>returns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173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animBg="1"/>
      <p:bldP spid="809990" grpId="0" animBg="1"/>
      <p:bldP spid="809991" grpId="0"/>
      <p:bldP spid="809992" grpId="0" animBg="1"/>
      <p:bldP spid="809993" grpId="0"/>
      <p:bldP spid="809994" grpId="0" animBg="1"/>
      <p:bldP spid="809998" grpId="0"/>
      <p:bldP spid="809999" grpId="0"/>
      <p:bldP spid="81000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/>
              <a:t>Thread-Based Concurrent Echo Server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381000" y="998589"/>
            <a:ext cx="8495835" cy="44217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listenfd 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= Open_listenfd(argv[1])</a:t>
            </a:r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*connfdp = Accept(listenfd, 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*) &amp;clientaddr, &amp;clientlen);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l-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return 0;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4361" y="4737330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57018" y="5562600"/>
            <a:ext cx="8307387" cy="109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b="0" kern="0" dirty="0" smtClean="0"/>
              <a:t>Spawn new thread for each client</a:t>
            </a:r>
          </a:p>
          <a:p>
            <a:pPr lvl="1"/>
            <a:r>
              <a:rPr lang="en-US" b="0" kern="0" dirty="0" smtClean="0"/>
              <a:t>Pass it copy of connection file descriptor</a:t>
            </a:r>
          </a:p>
          <a:p>
            <a:pPr lvl="1"/>
            <a:r>
              <a:rPr lang="en-US" b="0" kern="0" dirty="0" smtClean="0"/>
              <a:t>Note use of </a:t>
            </a:r>
            <a:r>
              <a:rPr lang="en-US" kern="0" dirty="0" err="1" smtClean="0">
                <a:latin typeface="Courier New"/>
                <a:cs typeface="Courier New"/>
              </a:rPr>
              <a:t>Malloc</a:t>
            </a:r>
            <a:r>
              <a:rPr lang="en-US" kern="0" dirty="0" smtClean="0">
                <a:latin typeface="Courier New"/>
                <a:cs typeface="Courier New"/>
              </a:rPr>
              <a:t>()</a:t>
            </a:r>
            <a:r>
              <a:rPr lang="en-US" b="0" kern="0" dirty="0" smtClean="0"/>
              <a:t>! </a:t>
            </a:r>
            <a:r>
              <a:rPr lang="en-US" b="0" kern="0" dirty="0"/>
              <a:t>[but not </a:t>
            </a:r>
            <a:r>
              <a:rPr lang="en-US" kern="0" dirty="0">
                <a:latin typeface="Courier New"/>
                <a:cs typeface="Courier New"/>
              </a:rPr>
              <a:t>Free()</a:t>
            </a:r>
            <a:r>
              <a:rPr lang="en-US" b="0" kern="0" dirty="0"/>
              <a:t>]</a:t>
            </a:r>
          </a:p>
          <a:p>
            <a:pPr lvl="1"/>
            <a:endParaRPr lang="en-US" b="0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150757" y="62531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000" b="0" kern="0" dirty="0" smtClean="0">
                <a:latin typeface="+mn-lt"/>
              </a:rPr>
              <a:t>   </a:t>
            </a:r>
            <a:endParaRPr lang="en-US" sz="2000" b="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12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334963"/>
            <a:ext cx="8534400" cy="573087"/>
          </a:xfrm>
        </p:spPr>
        <p:txBody>
          <a:bodyPr/>
          <a:lstStyle/>
          <a:p>
            <a:r>
              <a:rPr lang="en-US"/>
              <a:t>Thread-Based Concurrent Server (cont)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838200" y="1407855"/>
            <a:ext cx="4508265" cy="255454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echo(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812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255837"/>
          </a:xfrm>
        </p:spPr>
        <p:txBody>
          <a:bodyPr/>
          <a:lstStyle/>
          <a:p>
            <a:pPr lvl="1"/>
            <a:r>
              <a:rPr lang="en-US" sz="2600" dirty="0"/>
              <a:t>Run thread in “detached” </a:t>
            </a:r>
            <a:r>
              <a:rPr lang="en-US" sz="2600" dirty="0" smtClean="0"/>
              <a:t>mode.</a:t>
            </a:r>
            <a:endParaRPr lang="en-US" sz="2600" dirty="0"/>
          </a:p>
          <a:p>
            <a:pPr lvl="2"/>
            <a:r>
              <a:rPr lang="en-US" sz="2200" dirty="0"/>
              <a:t>Runs independently of other threads</a:t>
            </a:r>
          </a:p>
          <a:p>
            <a:pPr lvl="2"/>
            <a:r>
              <a:rPr lang="en-US" sz="2200" dirty="0"/>
              <a:t>Reaped</a:t>
            </a:r>
            <a:r>
              <a:rPr lang="en-US" sz="2200" dirty="0" smtClean="0"/>
              <a:t> automatically (by kernel) when </a:t>
            </a:r>
            <a:r>
              <a:rPr lang="en-US" sz="2200" dirty="0"/>
              <a:t>it terminates</a:t>
            </a:r>
          </a:p>
          <a:p>
            <a:pPr lvl="1"/>
            <a:r>
              <a:rPr lang="en-US" sz="2600" dirty="0"/>
              <a:t>Free storage allocated to hold </a:t>
            </a:r>
            <a:r>
              <a:rPr lang="en-US" sz="2600" dirty="0" err="1" smtClean="0">
                <a:latin typeface="Courier New"/>
                <a:cs typeface="Courier New"/>
              </a:rPr>
              <a:t>connfd</a:t>
            </a:r>
            <a:r>
              <a:rPr lang="en-US" sz="2600" dirty="0" smtClean="0">
                <a:latin typeface="+mn-lt"/>
                <a:cs typeface="Courier New"/>
              </a:rPr>
              <a:t>.</a:t>
            </a:r>
          </a:p>
          <a:p>
            <a:pPr lvl="1"/>
            <a:r>
              <a:rPr lang="en-US" sz="2600" dirty="0" smtClean="0">
                <a:latin typeface="+mn-lt"/>
                <a:cs typeface="Courier New"/>
              </a:rPr>
              <a:t>Close </a:t>
            </a:r>
            <a:r>
              <a:rPr lang="en-US" sz="2600" dirty="0" err="1" smtClean="0">
                <a:latin typeface="Courier New"/>
                <a:cs typeface="Courier New"/>
              </a:rPr>
              <a:t>connfd</a:t>
            </a:r>
            <a:r>
              <a:rPr lang="en-US" sz="2600" dirty="0" smtClean="0">
                <a:latin typeface="+mn-lt"/>
                <a:cs typeface="Courier New"/>
              </a:rPr>
              <a:t> (important!)</a:t>
            </a:r>
            <a:endParaRPr lang="en-US" sz="2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7112" y="3593068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5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Thread-based Server </a:t>
            </a:r>
            <a:r>
              <a:rPr lang="en-US" dirty="0"/>
              <a:t>Execution Model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386043"/>
            <a:ext cx="8307387" cy="2025650"/>
          </a:xfrm>
        </p:spPr>
        <p:txBody>
          <a:bodyPr/>
          <a:lstStyle/>
          <a:p>
            <a:pPr lvl="1"/>
            <a:r>
              <a:rPr lang="en-US" sz="2600" dirty="0" smtClean="0"/>
              <a:t>Each client handled by individual peer thread</a:t>
            </a:r>
            <a:endParaRPr lang="en-US" sz="2600" dirty="0"/>
          </a:p>
          <a:p>
            <a:pPr lvl="1"/>
            <a:r>
              <a:rPr lang="en-US" sz="2600" dirty="0" smtClean="0"/>
              <a:t>Threads share all process state except TID</a:t>
            </a:r>
          </a:p>
          <a:p>
            <a:pPr lvl="1"/>
            <a:r>
              <a:rPr lang="en-US" sz="2600" dirty="0" smtClean="0"/>
              <a:t>Each thread has a separate stack for local variables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18288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1</a:t>
            </a:r>
          </a:p>
          <a:p>
            <a:pPr algn="ctr"/>
            <a:r>
              <a:rPr lang="en-US" sz="1800" dirty="0" smtClean="0">
                <a:latin typeface="+mn-lt"/>
              </a:rPr>
              <a:t>server </a:t>
            </a:r>
          </a:p>
          <a:p>
            <a:pPr algn="ctr"/>
            <a:r>
              <a:rPr lang="en-US" sz="1800" dirty="0" smtClean="0">
                <a:latin typeface="+mn-lt"/>
              </a:rPr>
              <a:t>peer</a:t>
            </a:r>
          </a:p>
          <a:p>
            <a:pPr algn="ctr"/>
            <a:r>
              <a:rPr lang="en-US" sz="1800" dirty="0" smtClean="0">
                <a:latin typeface="+mn-lt"/>
              </a:rPr>
              <a:t>thread</a:t>
            </a:r>
            <a:endParaRPr lang="en-US" sz="1800" dirty="0">
              <a:latin typeface="+mn-lt"/>
            </a:endParaRPr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46482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2</a:t>
            </a:r>
          </a:p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erver</a:t>
            </a:r>
          </a:p>
          <a:p>
            <a:pPr algn="ctr"/>
            <a:r>
              <a:rPr lang="en-US" sz="1800" dirty="0" smtClean="0">
                <a:latin typeface="+mn-lt"/>
              </a:rPr>
              <a:t>peer</a:t>
            </a:r>
          </a:p>
          <a:p>
            <a:pPr algn="ctr"/>
            <a:r>
              <a:rPr lang="en-US" sz="1800" dirty="0" smtClean="0">
                <a:latin typeface="+mn-lt"/>
              </a:rPr>
              <a:t>thread</a:t>
            </a:r>
            <a:endParaRPr lang="en-US" sz="1800" dirty="0">
              <a:latin typeface="+mn-lt"/>
            </a:endParaRPr>
          </a:p>
        </p:txBody>
      </p:sp>
      <p:sp>
        <p:nvSpPr>
          <p:cNvPr id="910342" name="Rectangle 6"/>
          <p:cNvSpPr>
            <a:spLocks noChangeArrowheads="1"/>
          </p:cNvSpPr>
          <p:nvPr/>
        </p:nvSpPr>
        <p:spPr bwMode="auto">
          <a:xfrm>
            <a:off x="3200400" y="1828800"/>
            <a:ext cx="1295400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Listening</a:t>
            </a:r>
          </a:p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erver</a:t>
            </a:r>
          </a:p>
          <a:p>
            <a:pPr algn="ctr"/>
            <a:r>
              <a:rPr lang="en-US" sz="1800" dirty="0" smtClean="0">
                <a:latin typeface="+mn-lt"/>
              </a:rPr>
              <a:t>main thread</a:t>
            </a:r>
            <a:endParaRPr lang="en-US" sz="1800" dirty="0">
              <a:latin typeface="+mn-lt"/>
            </a:endParaRPr>
          </a:p>
        </p:txBody>
      </p:sp>
      <p:sp>
        <p:nvSpPr>
          <p:cNvPr id="910343" name="Line 7"/>
          <p:cNvSpPr>
            <a:spLocks noChangeShapeType="1"/>
          </p:cNvSpPr>
          <p:nvPr/>
        </p:nvSpPr>
        <p:spPr bwMode="auto">
          <a:xfrm>
            <a:off x="9906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910344" name="Text Box 8"/>
          <p:cNvSpPr txBox="1">
            <a:spLocks noChangeArrowheads="1"/>
          </p:cNvSpPr>
          <p:nvPr/>
        </p:nvSpPr>
        <p:spPr bwMode="auto">
          <a:xfrm>
            <a:off x="730752" y="1600200"/>
            <a:ext cx="237757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Connection </a:t>
            </a:r>
            <a:r>
              <a:rPr lang="en-US" sz="2000" dirty="0" smtClean="0">
                <a:latin typeface="+mn-lt"/>
              </a:rPr>
              <a:t>requests</a:t>
            </a:r>
            <a:endParaRPr lang="en-US" sz="2000" dirty="0">
              <a:latin typeface="+mn-lt"/>
            </a:endParaRPr>
          </a:p>
        </p:txBody>
      </p:sp>
      <p:sp>
        <p:nvSpPr>
          <p:cNvPr id="910345" name="Line 9"/>
          <p:cNvSpPr>
            <a:spLocks noChangeShapeType="1"/>
          </p:cNvSpPr>
          <p:nvPr/>
        </p:nvSpPr>
        <p:spPr bwMode="auto">
          <a:xfrm>
            <a:off x="419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>
              <a:ln>
                <a:solidFill>
                  <a:srgbClr val="000000"/>
                </a:solidFill>
              </a:ln>
              <a:latin typeface="+mn-lt"/>
            </a:endParaRPr>
          </a:p>
        </p:txBody>
      </p:sp>
      <p:sp>
        <p:nvSpPr>
          <p:cNvPr id="910346" name="Text Box 10"/>
          <p:cNvSpPr txBox="1">
            <a:spLocks noChangeArrowheads="1"/>
          </p:cNvSpPr>
          <p:nvPr/>
        </p:nvSpPr>
        <p:spPr bwMode="auto">
          <a:xfrm>
            <a:off x="134199" y="287649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1 data</a:t>
            </a:r>
          </a:p>
        </p:txBody>
      </p:sp>
      <p:sp>
        <p:nvSpPr>
          <p:cNvPr id="910347" name="Line 11"/>
          <p:cNvSpPr>
            <a:spLocks noChangeShapeType="1"/>
          </p:cNvSpPr>
          <p:nvPr/>
        </p:nvSpPr>
        <p:spPr bwMode="auto">
          <a:xfrm flipH="1">
            <a:off x="5753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910348" name="Text Box 12"/>
          <p:cNvSpPr txBox="1">
            <a:spLocks noChangeArrowheads="1"/>
          </p:cNvSpPr>
          <p:nvPr/>
        </p:nvSpPr>
        <p:spPr bwMode="auto">
          <a:xfrm flipH="1">
            <a:off x="5787393" y="287649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2 data</a:t>
            </a:r>
          </a:p>
        </p:txBody>
      </p:sp>
    </p:spTree>
    <p:extLst>
      <p:ext uri="{BB962C8B-B14F-4D97-AF65-F5344CB8AC3E}">
        <p14:creationId xmlns:p14="http://schemas.microsoft.com/office/powerpoint/2010/main" val="2641587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48663" cy="573087"/>
          </a:xfrm>
        </p:spPr>
        <p:txBody>
          <a:bodyPr/>
          <a:lstStyle/>
          <a:p>
            <a:r>
              <a:rPr lang="en-US"/>
              <a:t>Issues With Thread-Based Servers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2" y="1311275"/>
            <a:ext cx="8624887" cy="55467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Must run “detached” to avoid memory </a:t>
            </a:r>
            <a:r>
              <a:rPr lang="en-US" sz="2600" dirty="0" smtClean="0"/>
              <a:t>leak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any point in time, a thread is either </a:t>
            </a:r>
            <a:r>
              <a:rPr lang="en-US" sz="2200" i="1" dirty="0"/>
              <a:t>joinable</a:t>
            </a:r>
            <a:r>
              <a:rPr lang="en-US" sz="2200" dirty="0"/>
              <a:t> or </a:t>
            </a:r>
            <a:r>
              <a:rPr lang="en-US" sz="2200" i="1" dirty="0" smtClean="0"/>
              <a:t>detached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200" i="1" dirty="0"/>
              <a:t>Joinable</a:t>
            </a:r>
            <a:r>
              <a:rPr lang="en-US" sz="2200" dirty="0"/>
              <a:t> thread can be reaped and killed by other </a:t>
            </a:r>
            <a:r>
              <a:rPr lang="en-US" sz="2200" dirty="0" smtClean="0"/>
              <a:t>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must be reaped (with </a:t>
            </a:r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/>
              <a:t>) to free memory </a:t>
            </a:r>
            <a:r>
              <a:rPr lang="en-US" dirty="0" smtClean="0"/>
              <a:t>resources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Detached </a:t>
            </a:r>
            <a:r>
              <a:rPr lang="en-US" sz="2200" dirty="0"/>
              <a:t>thread cannot be reaped or killed by other </a:t>
            </a:r>
            <a:r>
              <a:rPr lang="en-US" sz="2200" dirty="0" smtClean="0"/>
              <a:t>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resources are automatically reaped on </a:t>
            </a:r>
            <a:r>
              <a:rPr lang="en-US" dirty="0" smtClean="0"/>
              <a:t>termination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Default state is </a:t>
            </a:r>
            <a:r>
              <a:rPr lang="en-US" sz="2200" dirty="0" smtClean="0"/>
              <a:t>joinable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</a:rPr>
              <a:t>pthread_detach(pthread_self</a:t>
            </a:r>
            <a:r>
              <a:rPr lang="en-US" dirty="0">
                <a:latin typeface="Courier New" pitchFamily="49" charset="0"/>
              </a:rPr>
              <a:t>())</a:t>
            </a:r>
            <a:r>
              <a:rPr lang="en-US" dirty="0"/>
              <a:t> to make </a:t>
            </a:r>
            <a:r>
              <a:rPr lang="en-US" dirty="0" smtClean="0"/>
              <a:t>detached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Must be careful to avoid unintended </a:t>
            </a:r>
            <a:r>
              <a:rPr lang="en-US" sz="2600" dirty="0" smtClean="0"/>
              <a:t>sharing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For example, </a:t>
            </a:r>
            <a:r>
              <a:rPr lang="en-US" sz="2200" dirty="0" smtClean="0"/>
              <a:t>passing pointer to main thread’s stack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>
                <a:latin typeface="Courier New" pitchFamily="49" charset="0"/>
              </a:rPr>
              <a:t>Pthread_create</a:t>
            </a:r>
            <a:r>
              <a:rPr lang="en-US" sz="1800" dirty="0" err="1">
                <a:latin typeface="Courier New" pitchFamily="49" charset="0"/>
              </a:rPr>
              <a:t>(&amp;tid</a:t>
            </a:r>
            <a:r>
              <a:rPr lang="en-US" sz="1800" dirty="0">
                <a:latin typeface="Courier New" pitchFamily="49" charset="0"/>
              </a:rPr>
              <a:t>, NULL, thread, (void *)&amp;</a:t>
            </a:r>
            <a:r>
              <a:rPr lang="en-US" sz="1800" dirty="0" err="1">
                <a:latin typeface="Courier New" pitchFamily="49" charset="0"/>
              </a:rPr>
              <a:t>connfd</a:t>
            </a:r>
            <a:r>
              <a:rPr lang="en-US" sz="1800" dirty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600" dirty="0"/>
              <a:t>All functions called by a thread must be </a:t>
            </a:r>
            <a:r>
              <a:rPr lang="en-US" sz="2600" i="1" dirty="0"/>
              <a:t>thread-safe</a:t>
            </a:r>
            <a:endParaRPr lang="en-US" sz="2600" i="1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(next lecture)</a:t>
            </a:r>
          </a:p>
          <a:p>
            <a:pPr lvl="1">
              <a:lnSpc>
                <a:spcPct val="90000"/>
              </a:lnSpc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5433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Form of Unintended Sharing</a:t>
            </a:r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987317" y="2525990"/>
            <a:ext cx="1359116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main thread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5131936" y="3879850"/>
            <a:ext cx="643626" cy="338554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peer</a:t>
            </a:r>
            <a:r>
              <a:rPr lang="en-US" sz="1600" baseline="-25000">
                <a:latin typeface="+mn-lt"/>
              </a:rPr>
              <a:t>1</a:t>
            </a:r>
          </a:p>
        </p:txBody>
      </p:sp>
      <p:sp>
        <p:nvSpPr>
          <p:cNvPr id="851973" name="Line 5"/>
          <p:cNvSpPr>
            <a:spLocks noChangeShapeType="1"/>
          </p:cNvSpPr>
          <p:nvPr/>
        </p:nvSpPr>
        <p:spPr bwMode="auto">
          <a:xfrm>
            <a:off x="1647825" y="32131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74" name="Line 6"/>
          <p:cNvSpPr>
            <a:spLocks noChangeShapeType="1"/>
          </p:cNvSpPr>
          <p:nvPr/>
        </p:nvSpPr>
        <p:spPr bwMode="auto">
          <a:xfrm>
            <a:off x="5476875" y="44164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76" name="Line 8"/>
          <p:cNvSpPr>
            <a:spLocks noChangeShapeType="1"/>
          </p:cNvSpPr>
          <p:nvPr/>
        </p:nvSpPr>
        <p:spPr bwMode="auto">
          <a:xfrm>
            <a:off x="1647825" y="35941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86" name="Rectangle 18"/>
          <p:cNvSpPr>
            <a:spLocks noChangeArrowheads="1"/>
          </p:cNvSpPr>
          <p:nvPr/>
        </p:nvSpPr>
        <p:spPr bwMode="auto">
          <a:xfrm>
            <a:off x="325438" y="1159538"/>
            <a:ext cx="8742096" cy="11264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    while (1) 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connfd </a:t>
            </a:r>
            <a:r>
              <a:rPr lang="nl-NL" sz="1600" dirty="0">
                <a:latin typeface="Courier New" pitchFamily="49" charset="0"/>
              </a:rPr>
              <a:t>= Accept(listenfd, (SA *) &amp;clientaddr, &amp;clientlen);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latin typeface="Courier New" pitchFamily="49" charset="0"/>
              </a:rPr>
              <a:t>	Pthread_create(&amp;tid, NULL, thread,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&amp;connfd</a:t>
            </a:r>
            <a:r>
              <a:rPr lang="nl-NL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51987" name="Text Box 19"/>
          <p:cNvSpPr txBox="1">
            <a:spLocks noChangeArrowheads="1"/>
          </p:cNvSpPr>
          <p:nvPr/>
        </p:nvSpPr>
        <p:spPr bwMode="auto">
          <a:xfrm>
            <a:off x="6219825" y="3132138"/>
            <a:ext cx="1055688" cy="39211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connfd</a:t>
            </a:r>
            <a:endParaRPr lang="en-US" sz="1600" baseline="-25000">
              <a:latin typeface="+mn-lt"/>
            </a:endParaRPr>
          </a:p>
        </p:txBody>
      </p:sp>
      <p:sp>
        <p:nvSpPr>
          <p:cNvPr id="851989" name="Text Box 21"/>
          <p:cNvSpPr txBox="1">
            <a:spLocks noChangeArrowheads="1"/>
          </p:cNvSpPr>
          <p:nvPr/>
        </p:nvSpPr>
        <p:spPr bwMode="auto">
          <a:xfrm>
            <a:off x="5686521" y="2717740"/>
            <a:ext cx="21114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Main thread stack</a:t>
            </a:r>
          </a:p>
        </p:txBody>
      </p:sp>
      <p:sp>
        <p:nvSpPr>
          <p:cNvPr id="851990" name="Text Box 22"/>
          <p:cNvSpPr txBox="1">
            <a:spLocks noChangeArrowheads="1"/>
          </p:cNvSpPr>
          <p:nvPr/>
        </p:nvSpPr>
        <p:spPr bwMode="auto">
          <a:xfrm>
            <a:off x="7391400" y="4343400"/>
            <a:ext cx="1066800" cy="315913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vargp</a:t>
            </a:r>
          </a:p>
        </p:txBody>
      </p:sp>
      <p:sp>
        <p:nvSpPr>
          <p:cNvPr id="851991" name="Text Box 23"/>
          <p:cNvSpPr txBox="1">
            <a:spLocks noChangeArrowheads="1"/>
          </p:cNvSpPr>
          <p:nvPr/>
        </p:nvSpPr>
        <p:spPr bwMode="auto">
          <a:xfrm>
            <a:off x="7461507" y="3936940"/>
            <a:ext cx="1363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+mn-lt"/>
              </a:rPr>
              <a:t>Peer</a:t>
            </a:r>
            <a:r>
              <a:rPr lang="en-US" sz="2000" baseline="-25000">
                <a:latin typeface="+mn-lt"/>
              </a:rPr>
              <a:t>1</a:t>
            </a:r>
            <a:r>
              <a:rPr lang="en-US" sz="2000">
                <a:latin typeface="+mn-lt"/>
              </a:rPr>
              <a:t> stack</a:t>
            </a:r>
          </a:p>
        </p:txBody>
      </p:sp>
      <p:sp>
        <p:nvSpPr>
          <p:cNvPr id="851994" name="Line 26"/>
          <p:cNvSpPr>
            <a:spLocks noChangeShapeType="1"/>
          </p:cNvSpPr>
          <p:nvPr/>
        </p:nvSpPr>
        <p:spPr bwMode="auto">
          <a:xfrm flipH="1" flipV="1">
            <a:off x="7162799" y="3505200"/>
            <a:ext cx="386557" cy="9112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51998" name="Text Box 30"/>
          <p:cNvSpPr txBox="1">
            <a:spLocks noChangeArrowheads="1"/>
          </p:cNvSpPr>
          <p:nvPr/>
        </p:nvSpPr>
        <p:spPr bwMode="auto">
          <a:xfrm>
            <a:off x="1676400" y="3200400"/>
            <a:ext cx="199355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connfd = connfd</a:t>
            </a:r>
            <a:r>
              <a:rPr lang="en-US" sz="2000" baseline="-25000">
                <a:latin typeface="+mn-lt"/>
              </a:rPr>
              <a:t>1</a:t>
            </a:r>
          </a:p>
        </p:txBody>
      </p:sp>
      <p:sp>
        <p:nvSpPr>
          <p:cNvPr id="851999" name="Text Box 31"/>
          <p:cNvSpPr txBox="1">
            <a:spLocks noChangeArrowheads="1"/>
          </p:cNvSpPr>
          <p:nvPr/>
        </p:nvSpPr>
        <p:spPr bwMode="auto">
          <a:xfrm>
            <a:off x="5410200" y="4495800"/>
            <a:ext cx="195172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 connfd = *vargp</a:t>
            </a:r>
            <a:endParaRPr lang="en-US" sz="2000" baseline="-2500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66875" y="4572000"/>
            <a:ext cx="5695051" cy="1752600"/>
            <a:chOff x="1666875" y="4572000"/>
            <a:chExt cx="5695051" cy="1752600"/>
          </a:xfrm>
        </p:grpSpPr>
        <p:sp>
          <p:nvSpPr>
            <p:cNvPr id="851997" name="Line 29"/>
            <p:cNvSpPr>
              <a:spLocks noChangeShapeType="1"/>
            </p:cNvSpPr>
            <p:nvPr/>
          </p:nvSpPr>
          <p:spPr bwMode="auto">
            <a:xfrm>
              <a:off x="5491163" y="5715000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66875" y="4572000"/>
              <a:ext cx="5695051" cy="1511360"/>
              <a:chOff x="1666875" y="4572000"/>
              <a:chExt cx="5695051" cy="1511360"/>
            </a:xfrm>
          </p:grpSpPr>
          <p:sp>
            <p:nvSpPr>
              <p:cNvPr id="851978" name="Line 10"/>
              <p:cNvSpPr>
                <a:spLocks noChangeShapeType="1"/>
              </p:cNvSpPr>
              <p:nvPr/>
            </p:nvSpPr>
            <p:spPr bwMode="auto">
              <a:xfrm>
                <a:off x="1666875" y="5026025"/>
                <a:ext cx="3810000" cy="762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851996" name="Text Box 28"/>
              <p:cNvSpPr txBox="1">
                <a:spLocks noChangeArrowheads="1"/>
              </p:cNvSpPr>
              <p:nvPr/>
            </p:nvSpPr>
            <p:spPr bwMode="auto">
              <a:xfrm>
                <a:off x="5146224" y="5178425"/>
                <a:ext cx="643626" cy="338554"/>
              </a:xfrm>
              <a:prstGeom prst="rect">
                <a:avLst/>
              </a:prstGeom>
              <a:solidFill>
                <a:srgbClr val="E6E6E6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peer</a:t>
                </a:r>
                <a:r>
                  <a:rPr lang="en-US" sz="1600" baseline="-25000">
                    <a:latin typeface="+mn-lt"/>
                  </a:rPr>
                  <a:t>2</a:t>
                </a:r>
              </a:p>
            </p:txBody>
          </p:sp>
          <p:sp>
            <p:nvSpPr>
              <p:cNvPr id="852002" name="Text Box 34"/>
              <p:cNvSpPr txBox="1">
                <a:spLocks noChangeArrowheads="1"/>
              </p:cNvSpPr>
              <p:nvPr/>
            </p:nvSpPr>
            <p:spPr bwMode="auto">
              <a:xfrm>
                <a:off x="1676400" y="4572000"/>
                <a:ext cx="1993554" cy="4001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err="1">
                    <a:latin typeface="+mn-lt"/>
                  </a:rPr>
                  <a:t>connfd</a:t>
                </a:r>
                <a:r>
                  <a:rPr lang="en-US" sz="2000" dirty="0">
                    <a:latin typeface="+mn-lt"/>
                  </a:rPr>
                  <a:t> = connfd</a:t>
                </a:r>
                <a:r>
                  <a:rPr lang="en-US" sz="2000" baseline="-25000" dirty="0">
                    <a:latin typeface="+mn-lt"/>
                  </a:rPr>
                  <a:t>2</a:t>
                </a:r>
              </a:p>
            </p:txBody>
          </p:sp>
          <p:sp>
            <p:nvSpPr>
              <p:cNvPr id="852003" name="Text Box 35"/>
              <p:cNvSpPr txBox="1">
                <a:spLocks noChangeArrowheads="1"/>
              </p:cNvSpPr>
              <p:nvPr/>
            </p:nvSpPr>
            <p:spPr bwMode="auto">
              <a:xfrm>
                <a:off x="5410200" y="5683250"/>
                <a:ext cx="1951726" cy="4001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 connfd = *vargp</a:t>
                </a:r>
                <a:endParaRPr lang="en-US" sz="2000" baseline="-25000">
                  <a:latin typeface="+mn-lt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657600" y="4648200"/>
            <a:ext cx="1600200" cy="552510"/>
            <a:chOff x="3657600" y="4648200"/>
            <a:chExt cx="1600200" cy="552510"/>
          </a:xfrm>
        </p:grpSpPr>
        <p:sp>
          <p:nvSpPr>
            <p:cNvPr id="852004" name="Line 36"/>
            <p:cNvSpPr>
              <a:spLocks noChangeShapeType="1"/>
            </p:cNvSpPr>
            <p:nvPr/>
          </p:nvSpPr>
          <p:spPr bwMode="auto">
            <a:xfrm>
              <a:off x="3657600" y="4648200"/>
              <a:ext cx="1600200" cy="0"/>
            </a:xfrm>
            <a:prstGeom prst="line">
              <a:avLst/>
            </a:prstGeom>
            <a:noFill/>
            <a:ln w="76200" cmpd="tri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852005" name="Text Box 37"/>
            <p:cNvSpPr txBox="1">
              <a:spLocks noChangeArrowheads="1"/>
            </p:cNvSpPr>
            <p:nvPr/>
          </p:nvSpPr>
          <p:spPr bwMode="auto">
            <a:xfrm>
              <a:off x="4182447" y="4800600"/>
              <a:ext cx="77564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Race!</a:t>
              </a:r>
            </a:p>
          </p:txBody>
        </p:sp>
      </p:grpSp>
      <p:sp>
        <p:nvSpPr>
          <p:cNvPr id="852006" name="Text Box 38"/>
          <p:cNvSpPr txBox="1">
            <a:spLocks noChangeArrowheads="1"/>
          </p:cNvSpPr>
          <p:nvPr/>
        </p:nvSpPr>
        <p:spPr bwMode="auto">
          <a:xfrm>
            <a:off x="1828800" y="6324600"/>
            <a:ext cx="6847084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b="0" i="1" dirty="0">
                <a:solidFill>
                  <a:srgbClr val="FF0000"/>
                </a:solidFill>
                <a:latin typeface="+mn-lt"/>
              </a:rPr>
              <a:t>Why would both copies of </a:t>
            </a:r>
            <a:r>
              <a:rPr lang="en-US" sz="2200" b="0" i="1" dirty="0" err="1">
                <a:solidFill>
                  <a:srgbClr val="FF0000"/>
                </a:solidFill>
                <a:latin typeface="+mn-lt"/>
              </a:rPr>
              <a:t>vargp</a:t>
            </a:r>
            <a:r>
              <a:rPr lang="en-US" sz="2200" b="0" i="1" dirty="0">
                <a:solidFill>
                  <a:srgbClr val="FF0000"/>
                </a:solidFill>
                <a:latin typeface="+mn-lt"/>
              </a:rPr>
              <a:t> point to same location?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86599" y="3505200"/>
            <a:ext cx="1738407" cy="2678113"/>
            <a:chOff x="7086599" y="3505200"/>
            <a:chExt cx="1738407" cy="2678113"/>
          </a:xfrm>
        </p:grpSpPr>
        <p:sp>
          <p:nvSpPr>
            <p:cNvPr id="851993" name="Text Box 25"/>
            <p:cNvSpPr txBox="1">
              <a:spLocks noChangeArrowheads="1"/>
            </p:cNvSpPr>
            <p:nvPr/>
          </p:nvSpPr>
          <p:spPr bwMode="auto">
            <a:xfrm>
              <a:off x="7461507" y="5391090"/>
              <a:ext cx="1363499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Peer</a:t>
              </a:r>
              <a:r>
                <a:rPr lang="en-US" sz="2000" baseline="-25000" dirty="0">
                  <a:latin typeface="+mn-lt"/>
                </a:rPr>
                <a:t>2</a:t>
              </a:r>
              <a:r>
                <a:rPr lang="en-US" sz="2000" dirty="0">
                  <a:latin typeface="+mn-lt"/>
                </a:rPr>
                <a:t> stack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086599" y="3505200"/>
              <a:ext cx="1295401" cy="2678113"/>
              <a:chOff x="7086599" y="3505200"/>
              <a:chExt cx="1295401" cy="2678113"/>
            </a:xfrm>
          </p:grpSpPr>
          <p:sp>
            <p:nvSpPr>
              <p:cNvPr id="851992" name="Text Box 24"/>
              <p:cNvSpPr txBox="1">
                <a:spLocks noChangeArrowheads="1"/>
              </p:cNvSpPr>
              <p:nvPr/>
            </p:nvSpPr>
            <p:spPr bwMode="auto">
              <a:xfrm>
                <a:off x="7315200" y="5867400"/>
                <a:ext cx="1066800" cy="315913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+mn-lt"/>
                  </a:rPr>
                  <a:t>vargp</a:t>
                </a:r>
              </a:p>
            </p:txBody>
          </p:sp>
          <p:sp>
            <p:nvSpPr>
              <p:cNvPr id="852000" name="Line 32"/>
              <p:cNvSpPr>
                <a:spLocks noChangeShapeType="1"/>
              </p:cNvSpPr>
              <p:nvPr/>
            </p:nvSpPr>
            <p:spPr bwMode="auto">
              <a:xfrm flipH="1" flipV="1">
                <a:off x="7086599" y="3505200"/>
                <a:ext cx="398463" cy="245030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29" name="Oval 26"/>
              <p:cNvSpPr>
                <a:spLocks noChangeAspect="1" noChangeArrowheads="1"/>
              </p:cNvSpPr>
              <p:nvPr/>
            </p:nvSpPr>
            <p:spPr bwMode="auto">
              <a:xfrm>
                <a:off x="7420769" y="5955506"/>
                <a:ext cx="128588" cy="128588"/>
              </a:xfrm>
              <a:prstGeom prst="ellipse">
                <a:avLst/>
              </a:prstGeom>
              <a:solidFill>
                <a:srgbClr val="C0000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solidFill>
                    <a:srgbClr val="990000"/>
                  </a:solidFill>
                  <a:latin typeface="+mn-lt"/>
                </a:endParaRPr>
              </a:p>
            </p:txBody>
          </p:sp>
        </p:grpSp>
      </p:grp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7529052" y="44164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23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00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this race occur?</a:t>
            </a:r>
            <a:endParaRPr lang="en-US" dirty="0"/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76200" y="1604665"/>
            <a:ext cx="4182555" cy="14773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r>
              <a:rPr lang="en-US" sz="1800" dirty="0" smtClean="0">
                <a:latin typeface="Courier New" pitchFamily="49" charset="0"/>
              </a:rPr>
              <a:t>for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100;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++) {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Pthread_create</a:t>
            </a:r>
            <a:r>
              <a:rPr lang="en-US" sz="1800" dirty="0" smtClean="0">
                <a:latin typeface="Courier New" pitchFamily="49" charset="0"/>
              </a:rPr>
              <a:t>(&amp;</a:t>
            </a:r>
            <a:r>
              <a:rPr lang="en-US" sz="1800" dirty="0" err="1" smtClean="0">
                <a:latin typeface="Courier New" pitchFamily="49" charset="0"/>
              </a:rPr>
              <a:t>tid</a:t>
            </a:r>
            <a:r>
              <a:rPr lang="en-US" sz="1800" dirty="0" smtClean="0">
                <a:latin typeface="Courier New" pitchFamily="49" charset="0"/>
              </a:rPr>
              <a:t>, NULL,</a:t>
            </a:r>
          </a:p>
          <a:p>
            <a:r>
              <a:rPr lang="en-US" sz="1800" dirty="0" smtClean="0">
                <a:latin typeface="Courier New" pitchFamily="49" charset="0"/>
              </a:rPr>
              <a:t>                 thread,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11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806826"/>
            <a:ext cx="8548687" cy="1319212"/>
          </a:xfrm>
        </p:spPr>
        <p:txBody>
          <a:bodyPr/>
          <a:lstStyle/>
          <a:p>
            <a:r>
              <a:rPr lang="en-US" sz="2600" dirty="0" smtClean="0"/>
              <a:t>Race Test</a:t>
            </a:r>
            <a:endParaRPr lang="en-US" sz="2600" dirty="0"/>
          </a:p>
          <a:p>
            <a:pPr lvl="1"/>
            <a:r>
              <a:rPr lang="en-US" sz="2200" dirty="0" smtClean="0"/>
              <a:t>If no race, then each thread would get different value of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endParaRPr lang="en-US" sz="2200" b="1" dirty="0" smtClean="0">
              <a:latin typeface="Courier New"/>
              <a:cs typeface="Courier New"/>
            </a:endParaRPr>
          </a:p>
          <a:p>
            <a:pPr lvl="1"/>
            <a:r>
              <a:rPr lang="en-US" sz="2200" dirty="0" smtClean="0"/>
              <a:t>Set of saved values would consist of one copy each of 0 through 99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23533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Main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43400" y="1604665"/>
            <a:ext cx="4733988" cy="2031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void *thread(void *</a:t>
            </a:r>
            <a:r>
              <a:rPr lang="en-US" sz="1800" dirty="0" err="1" smtClean="0">
                <a:latin typeface="Courier New" pitchFamily="49" charset="0"/>
              </a:rPr>
              <a:t>vargp</a:t>
            </a:r>
            <a:r>
              <a:rPr lang="en-US" sz="1800" dirty="0" smtClean="0">
                <a:latin typeface="Courier New" pitchFamily="49" charset="0"/>
              </a:rPr>
              <a:t>) </a:t>
            </a:r>
          </a:p>
          <a:p>
            <a:r>
              <a:rPr lang="en-US" sz="1800" dirty="0" smtClean="0">
                <a:latin typeface="Courier New" pitchFamily="49" charset="0"/>
              </a:rPr>
              <a:t>{  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*((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*)</a:t>
            </a:r>
            <a:r>
              <a:rPr lang="en-US" sz="1800" dirty="0" err="1" smtClean="0">
                <a:latin typeface="Courier New" pitchFamily="49" charset="0"/>
              </a:rPr>
              <a:t>vargp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Pthread_detach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pthread_self</a:t>
            </a:r>
            <a:r>
              <a:rPr lang="en-US" sz="1800" dirty="0" smtClean="0">
                <a:latin typeface="Courier New" pitchFamily="49" charset="0"/>
              </a:rPr>
              <a:t>());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save_value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  return NULL;</a:t>
            </a:r>
          </a:p>
          <a:p>
            <a:r>
              <a:rPr lang="en-US" sz="18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1235333"/>
            <a:ext cx="85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31198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6875" y="6238875"/>
            <a:ext cx="7896225" cy="542925"/>
          </a:xfrm>
        </p:spPr>
        <p:txBody>
          <a:bodyPr/>
          <a:lstStyle/>
          <a:p>
            <a:r>
              <a:rPr lang="en-US" sz="2600" dirty="0" smtClean="0"/>
              <a:t>The race can really happen!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495300" y="9906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 Race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" y="3364468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Multicore</a:t>
            </a:r>
            <a:r>
              <a:rPr lang="en-US" sz="1800" dirty="0" smtClean="0">
                <a:latin typeface="Calibri" pitchFamily="34" charset="0"/>
              </a:rPr>
              <a:t> server</a:t>
            </a:r>
          </a:p>
        </p:txBody>
      </p:sp>
      <p:graphicFrame>
        <p:nvGraphicFramePr>
          <p:cNvPr id="12" name="Chart 11"/>
          <p:cNvGraphicFramePr/>
          <p:nvPr/>
        </p:nvGraphicFramePr>
        <p:xfrm>
          <a:off x="381000" y="1283732"/>
          <a:ext cx="8153399" cy="89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457200" y="3657600"/>
          <a:ext cx="81533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95300" y="2088119"/>
            <a:ext cx="18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Single core laptop</a:t>
            </a:r>
          </a:p>
        </p:txBody>
      </p:sp>
      <p:graphicFrame>
        <p:nvGraphicFramePr>
          <p:cNvPr id="17" name="Chart 16"/>
          <p:cNvGraphicFramePr/>
          <p:nvPr/>
        </p:nvGraphicFramePr>
        <p:xfrm>
          <a:off x="495300" y="2381251"/>
          <a:ext cx="8153399" cy="106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451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from signal handlers.</a:t>
            </a:r>
          </a:p>
          <a:p>
            <a:r>
              <a:rPr lang="en-US" dirty="0" smtClean="0"/>
              <a:t>Why don’t we use </a:t>
            </a:r>
            <a:r>
              <a:rPr lang="en-US" dirty="0" err="1" smtClean="0"/>
              <a:t>printf</a:t>
            </a:r>
            <a:r>
              <a:rPr lang="en-US" dirty="0" smtClean="0"/>
              <a:t> in handlers?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Printf</a:t>
            </a:r>
            <a:r>
              <a:rPr lang="en-US" dirty="0" smtClean="0"/>
              <a:t> code:</a:t>
            </a:r>
          </a:p>
          <a:p>
            <a:pPr lvl="1"/>
            <a:r>
              <a:rPr lang="en-US" dirty="0" smtClean="0"/>
              <a:t>Acquire lock</a:t>
            </a:r>
          </a:p>
          <a:p>
            <a:pPr lvl="1"/>
            <a:r>
              <a:rPr lang="en-US" dirty="0" smtClean="0"/>
              <a:t>Do something</a:t>
            </a:r>
          </a:p>
          <a:p>
            <a:pPr lvl="1"/>
            <a:r>
              <a:rPr lang="en-US" dirty="0" smtClean="0"/>
              <a:t>Release lock</a:t>
            </a:r>
          </a:p>
          <a:p>
            <a:r>
              <a:rPr lang="en-US" dirty="0" smtClean="0"/>
              <a:t>What if signal handler interrupts call to </a:t>
            </a:r>
            <a:r>
              <a:rPr lang="en-US" dirty="0" err="1" smtClean="0"/>
              <a:t>printf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1025"/>
            <a:ext cx="2208592" cy="1462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374436"/>
            <a:ext cx="8912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catch_child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exited!\n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this call may reenter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/puts! BAD!  DEADLOCK!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NULL, WNOHANG) &gt; 0) continue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reap all children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81400" y="3276600"/>
            <a:ext cx="3843586" cy="1663918"/>
            <a:chOff x="5124214" y="3549860"/>
            <a:chExt cx="3843586" cy="1663918"/>
          </a:xfrm>
        </p:grpSpPr>
        <p:sp>
          <p:nvSpPr>
            <p:cNvPr id="7" name="Line 93"/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4"/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5"/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Line 96"/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" name="Line 97"/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 Box 101"/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6" name="Text Box 102"/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24003" y="3549860"/>
              <a:ext cx="970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smtClean="0">
                  <a:solidFill>
                    <a:srgbClr val="800000"/>
                  </a:solidFill>
                  <a:latin typeface="Calibri" pitchFamily="34" charset="0"/>
                </a:rPr>
                <a:t>Acquire</a:t>
              </a:r>
            </a:p>
            <a:p>
              <a:r>
                <a:rPr lang="en-US" sz="1800" i="1" dirty="0" smtClean="0">
                  <a:solidFill>
                    <a:srgbClr val="800000"/>
                  </a:solidFill>
                  <a:latin typeface="Calibri" pitchFamily="34" charset="0"/>
                </a:rPr>
                <a:t>lock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55371" y="3962400"/>
              <a:ext cx="9124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(Try to)</a:t>
              </a:r>
            </a:p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a</a:t>
              </a:r>
              <a:r>
                <a:rPr lang="en-US" sz="1800" i="1" dirty="0" smtClean="0">
                  <a:solidFill>
                    <a:srgbClr val="800000"/>
                  </a:solidFill>
                  <a:latin typeface="Calibri" pitchFamily="34" charset="0"/>
                </a:rPr>
                <a:t>cquire</a:t>
              </a:r>
            </a:p>
            <a:p>
              <a:r>
                <a:rPr lang="en-US" sz="1800" i="1" dirty="0" smtClean="0">
                  <a:solidFill>
                    <a:srgbClr val="800000"/>
                  </a:solidFill>
                  <a:latin typeface="Calibri" pitchFamily="34" charset="0"/>
                </a:rPr>
                <a:t>lock</a:t>
              </a:r>
            </a:p>
          </p:txBody>
        </p:sp>
        <p:sp>
          <p:nvSpPr>
            <p:cNvPr id="19" name="Line 95"/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 smtClean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 smtClean="0">
                  <a:latin typeface="Calibri" pitchFamily="34" charset="0"/>
                </a:rPr>
                <a:t>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6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 smtClean="0"/>
              <a:t>Correct passing of thread arguments</a:t>
            </a:r>
            <a:endParaRPr lang="en-US" dirty="0"/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253349" y="1219200"/>
            <a:ext cx="6538970" cy="14465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Main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600" dirty="0" err="1" smtClean="0">
                <a:solidFill>
                  <a:srgbClr val="C1651C"/>
                </a:solidFill>
                <a:latin typeface="Courier New"/>
                <a:cs typeface="Courier New"/>
              </a:rPr>
              <a:t>connfdp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nl-NL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*connfdp = Accept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 . . . ); 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l-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57018" y="5334000"/>
            <a:ext cx="8307387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0" kern="0" dirty="0" smtClean="0"/>
              <a:t>Producer-Consumer Model</a:t>
            </a:r>
          </a:p>
          <a:p>
            <a:pPr lvl="1"/>
            <a:r>
              <a:rPr lang="en-US" b="0" kern="0" dirty="0" smtClean="0"/>
              <a:t>Allocate in main</a:t>
            </a:r>
          </a:p>
          <a:p>
            <a:pPr lvl="1"/>
            <a:r>
              <a:rPr lang="en-US" b="0" kern="0" dirty="0" smtClean="0"/>
              <a:t>Free in thread routine</a:t>
            </a:r>
            <a:endParaRPr lang="en-US" b="0" kern="0" dirty="0"/>
          </a:p>
          <a:p>
            <a:pPr lvl="1"/>
            <a:endParaRPr lang="en-US" b="0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150757" y="62531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000" b="0" kern="0" dirty="0" smtClean="0">
                <a:latin typeface="+mn-lt"/>
              </a:rPr>
              <a:t>   </a:t>
            </a:r>
            <a:endParaRPr lang="en-US" sz="2000" b="0" kern="0" dirty="0">
              <a:latin typeface="+mn-lt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2743200"/>
            <a:ext cx="4628190" cy="2308324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	. . 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Free(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. . .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35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/>
              <a:t>Pros and Cons of Thread-Based Designs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224462"/>
          </a:xfrm>
        </p:spPr>
        <p:txBody>
          <a:bodyPr/>
          <a:lstStyle/>
          <a:p>
            <a:r>
              <a:rPr lang="en-US" sz="2600" dirty="0"/>
              <a:t>+ Easy to share data structures between threads</a:t>
            </a:r>
          </a:p>
          <a:p>
            <a:pPr lvl="1"/>
            <a:r>
              <a:rPr lang="en-US" sz="2200" dirty="0"/>
              <a:t>e.g., logging information, file </a:t>
            </a:r>
            <a:r>
              <a:rPr lang="en-US" sz="2200" dirty="0" smtClean="0"/>
              <a:t>cache</a:t>
            </a:r>
          </a:p>
          <a:p>
            <a:r>
              <a:rPr lang="en-US" sz="2600" dirty="0"/>
              <a:t>+ Threads are more efficient than </a:t>
            </a:r>
            <a:r>
              <a:rPr lang="en-US" sz="2600" dirty="0" smtClean="0"/>
              <a:t>processes</a:t>
            </a:r>
          </a:p>
          <a:p>
            <a:endParaRPr lang="en-US" sz="1400" dirty="0"/>
          </a:p>
          <a:p>
            <a:r>
              <a:rPr lang="en-US" sz="2600" dirty="0" smtClean="0">
                <a:latin typeface="Arial Black"/>
              </a:rPr>
              <a:t>–</a:t>
            </a:r>
            <a:r>
              <a:rPr lang="en-US" sz="2600" dirty="0" smtClean="0"/>
              <a:t> </a:t>
            </a:r>
            <a:r>
              <a:rPr lang="en-US" sz="2600" dirty="0"/>
              <a:t>Unintentional sharing can introduce subtle and hard-to-reproduce errors!</a:t>
            </a:r>
          </a:p>
          <a:p>
            <a:pPr lvl="1"/>
            <a:r>
              <a:rPr lang="en-US" sz="2200" dirty="0"/>
              <a:t>The ease with which data can be shared is both the greatest strength and the greatest weakness of </a:t>
            </a:r>
            <a:r>
              <a:rPr lang="en-US" sz="2200" dirty="0" smtClean="0"/>
              <a:t>threads</a:t>
            </a:r>
          </a:p>
          <a:p>
            <a:pPr lvl="1"/>
            <a:r>
              <a:rPr lang="en-US" sz="2200" dirty="0" smtClean="0"/>
              <a:t>Hard to know which data shared &amp; which private</a:t>
            </a:r>
          </a:p>
          <a:p>
            <a:pPr lvl="1"/>
            <a:r>
              <a:rPr lang="en-US" sz="2200" dirty="0" smtClean="0"/>
              <a:t>Hard to detect by testing</a:t>
            </a:r>
          </a:p>
          <a:p>
            <a:pPr lvl="2"/>
            <a:r>
              <a:rPr lang="en-US" dirty="0" smtClean="0"/>
              <a:t>Probability of bad race outcome very low</a:t>
            </a:r>
          </a:p>
          <a:p>
            <a:pPr lvl="2"/>
            <a:r>
              <a:rPr lang="en-US" dirty="0" smtClean="0"/>
              <a:t>But nonzero!</a:t>
            </a:r>
          </a:p>
          <a:p>
            <a:pPr lvl="1"/>
            <a:r>
              <a:rPr lang="en-US" sz="2200" dirty="0" smtClean="0"/>
              <a:t>Future lectures</a:t>
            </a:r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247650"/>
            <a:ext cx="9093200" cy="781050"/>
          </a:xfrm>
        </p:spPr>
        <p:txBody>
          <a:bodyPr/>
          <a:lstStyle/>
          <a:p>
            <a:r>
              <a:rPr lang="en-US" dirty="0" smtClean="0"/>
              <a:t>Summary: Approaches </a:t>
            </a:r>
            <a:r>
              <a:rPr lang="en-US" dirty="0"/>
              <a:t>to Concurrency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486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 smtClean="0"/>
              <a:t>Process-based</a:t>
            </a:r>
            <a:endParaRPr lang="en-US" sz="2600" dirty="0"/>
          </a:p>
          <a:p>
            <a:pPr lvl="1">
              <a:lnSpc>
                <a:spcPct val="85000"/>
              </a:lnSpc>
            </a:pPr>
            <a:r>
              <a:rPr lang="en-US" sz="2200" dirty="0"/>
              <a:t>Hard to share resources: Easy to avoid unintended sharing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High overhead in adding/removing clients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Event-based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Tedious and low level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Total control over scheduling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Very low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Cannot create as fine grained a level of concurrency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Does not make use of multi-</a:t>
            </a:r>
            <a:r>
              <a:rPr lang="en-US" sz="2200" dirty="0" smtClean="0"/>
              <a:t>core</a:t>
            </a:r>
            <a:endParaRPr lang="en-US" sz="2600" b="0" dirty="0" smtClean="0"/>
          </a:p>
          <a:p>
            <a:pPr>
              <a:lnSpc>
                <a:spcPct val="85000"/>
              </a:lnSpc>
            </a:pPr>
            <a:r>
              <a:rPr lang="en-US" sz="2600" dirty="0" smtClean="0"/>
              <a:t>Thread-based</a:t>
            </a:r>
            <a:endParaRPr lang="en-US" sz="2600" dirty="0"/>
          </a:p>
          <a:p>
            <a:pPr lvl="1">
              <a:lnSpc>
                <a:spcPct val="85000"/>
              </a:lnSpc>
            </a:pPr>
            <a:r>
              <a:rPr lang="en-US" sz="2200" dirty="0"/>
              <a:t>Easy to share resources: Perhaps too easy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Medium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Not much control over scheduling policies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Difficult to debug</a:t>
            </a:r>
            <a:endParaRPr lang="en-US" sz="2200" dirty="0" smtClean="0"/>
          </a:p>
          <a:p>
            <a:pPr lvl="2">
              <a:lnSpc>
                <a:spcPct val="85000"/>
              </a:lnSpc>
            </a:pPr>
            <a:r>
              <a:rPr lang="en-US" dirty="0" smtClean="0"/>
              <a:t>Event orderings not repeatable</a:t>
            </a:r>
          </a:p>
        </p:txBody>
      </p:sp>
    </p:spTree>
    <p:extLst>
      <p:ext uri="{BB962C8B-B14F-4D97-AF65-F5344CB8AC3E}">
        <p14:creationId xmlns:p14="http://schemas.microsoft.com/office/powerpoint/2010/main" val="4765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Printf</a:t>
            </a:r>
            <a:r>
              <a:rPr lang="en-US" dirty="0" smtClean="0"/>
              <a:t> Deadlock</a:t>
            </a:r>
            <a:endParaRPr lang="en-US" dirty="0"/>
          </a:p>
        </p:txBody>
      </p:sp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166842"/>
            <a:ext cx="891222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catch_child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exited!\n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this call may reenter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/puts! BAD!  DEADLOCK!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NULL, WNOHANG) &gt; 0) continue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reap all children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1000000;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(fork() == 0)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in child, exit immediately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exit(0);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in parent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"Child #%d started\n",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600" y="2743200"/>
            <a:ext cx="2590800" cy="3293209"/>
          </a:xfrm>
          <a:prstGeom prst="rect">
            <a:avLst/>
          </a:prstGeom>
          <a:solidFill>
            <a:srgbClr val="D5F1C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#0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#1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#2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#3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exited!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#4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exited!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#5 started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#5888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#5889 started</a:t>
            </a:r>
          </a:p>
        </p:txBody>
      </p:sp>
    </p:spTree>
    <p:extLst>
      <p:ext uri="{BB962C8B-B14F-4D97-AF65-F5344CB8AC3E}">
        <p14:creationId xmlns:p14="http://schemas.microsoft.com/office/powerpoint/2010/main" val="8418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Starvation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1600" y="1362075"/>
            <a:ext cx="3111500" cy="4972050"/>
          </a:xfrm>
        </p:spPr>
        <p:txBody>
          <a:bodyPr/>
          <a:lstStyle/>
          <a:p>
            <a:r>
              <a:rPr lang="en-US" dirty="0" smtClean="0"/>
              <a:t>Yellow must yield to green</a:t>
            </a:r>
          </a:p>
          <a:p>
            <a:r>
              <a:rPr lang="en-US" dirty="0" smtClean="0"/>
              <a:t>Continuous stream of green cars</a:t>
            </a:r>
          </a:p>
          <a:p>
            <a:r>
              <a:rPr lang="en-US" dirty="0" smtClean="0"/>
              <a:t>Overall system makes progress, but some individuals wait indefinitely</a:t>
            </a:r>
          </a:p>
        </p:txBody>
      </p:sp>
      <p:pic>
        <p:nvPicPr>
          <p:cNvPr id="1026" name="Picture 2" descr="raffic example of starv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501967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8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 is Hard!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4"/>
            <a:ext cx="8534400" cy="5114925"/>
          </a:xfrm>
        </p:spPr>
        <p:txBody>
          <a:bodyPr/>
          <a:lstStyle/>
          <a:p>
            <a:r>
              <a:rPr lang="en-US" sz="2600" dirty="0" smtClean="0"/>
              <a:t>Classical problem classes of concurrent programs:</a:t>
            </a:r>
          </a:p>
          <a:p>
            <a:pPr lvl="1"/>
            <a:r>
              <a:rPr lang="en-US" sz="2200" b="1" i="1" dirty="0" smtClean="0"/>
              <a:t>Races:</a:t>
            </a:r>
            <a:r>
              <a:rPr lang="en-US" sz="2200" dirty="0" smtClean="0"/>
              <a:t> outcome depends on arbitrary scheduling decisions elsewhere in the system</a:t>
            </a:r>
          </a:p>
          <a:p>
            <a:pPr lvl="2"/>
            <a:r>
              <a:rPr lang="en-US" dirty="0" smtClean="0"/>
              <a:t>Example: who gets the last seat on the airplane?</a:t>
            </a:r>
          </a:p>
          <a:p>
            <a:pPr lvl="1"/>
            <a:r>
              <a:rPr lang="en-US" sz="2200" b="1" i="1" dirty="0" smtClean="0"/>
              <a:t>Deadlock:</a:t>
            </a:r>
            <a:r>
              <a:rPr lang="en-US" sz="2200" dirty="0" smtClean="0"/>
              <a:t> improper resource allocation prevents forward progress</a:t>
            </a:r>
          </a:p>
          <a:p>
            <a:pPr lvl="2"/>
            <a:r>
              <a:rPr lang="en-US" dirty="0" smtClean="0"/>
              <a:t>Example: traffic gridlock</a:t>
            </a:r>
          </a:p>
          <a:p>
            <a:pPr lvl="1"/>
            <a:r>
              <a:rPr lang="en-US" sz="2200" b="1" i="1" dirty="0" smtClean="0"/>
              <a:t>Starvation / Fairness</a:t>
            </a:r>
            <a:r>
              <a:rPr lang="en-US" sz="2200" dirty="0" smtClean="0"/>
              <a:t>: external events and/or system scheduling decisions can prevent sub-task progress</a:t>
            </a:r>
          </a:p>
          <a:p>
            <a:pPr lvl="2"/>
            <a:r>
              <a:rPr lang="en-US" dirty="0" smtClean="0"/>
              <a:t>Example: people always jump in front of you in line</a:t>
            </a:r>
          </a:p>
          <a:p>
            <a:r>
              <a:rPr lang="en-US" sz="2600" dirty="0" smtClean="0"/>
              <a:t>Many aspects of concurrent programming are beyond the scope of our course..</a:t>
            </a:r>
          </a:p>
          <a:p>
            <a:pPr lvl="1"/>
            <a:r>
              <a:rPr lang="en-US" sz="2200" dirty="0" smtClean="0"/>
              <a:t>but, not all </a:t>
            </a:r>
            <a:r>
              <a:rPr lang="en-US" sz="2200" dirty="0" smtClean="0">
                <a:sym typeface="Wingdings"/>
              </a:rPr>
              <a:t></a:t>
            </a:r>
          </a:p>
          <a:p>
            <a:pPr lvl="1"/>
            <a:r>
              <a:rPr lang="en-US" sz="2200" dirty="0" smtClean="0">
                <a:sym typeface="Wingdings"/>
              </a:rPr>
              <a:t>We’ll cover some of these aspects in the next few lectures. </a:t>
            </a:r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 is Hard!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39" y="2209800"/>
            <a:ext cx="8763001" cy="365759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It may be hard, but …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it can be useful and sometimes necessary!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10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28623</TotalTime>
  <Words>3483</Words>
  <Application>Microsoft Office PowerPoint</Application>
  <PresentationFormat>全屏显示(4:3)</PresentationFormat>
  <Paragraphs>881</Paragraphs>
  <Slides>52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4" baseType="lpstr">
      <vt:lpstr>ＭＳ Ｐゴシック</vt:lpstr>
      <vt:lpstr>宋体</vt:lpstr>
      <vt:lpstr>Arial</vt:lpstr>
      <vt:lpstr>Arial Black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template2007</vt:lpstr>
      <vt:lpstr>Concurrent Programming  Introduction to Computer Systems</vt:lpstr>
      <vt:lpstr>Concurrent Programming is Hard!</vt:lpstr>
      <vt:lpstr>Data Race</vt:lpstr>
      <vt:lpstr>Deadlock</vt:lpstr>
      <vt:lpstr>Deadlock</vt:lpstr>
      <vt:lpstr>Testing Printf Deadlock</vt:lpstr>
      <vt:lpstr>Starvation</vt:lpstr>
      <vt:lpstr>Concurrent Programming is Hard!</vt:lpstr>
      <vt:lpstr>Concurrent Programming is Hard!</vt:lpstr>
      <vt:lpstr>Reminder: Iterative Echo Server</vt:lpstr>
      <vt:lpstr>Iterative Servers</vt:lpstr>
      <vt:lpstr>Iterative Servers</vt:lpstr>
      <vt:lpstr>Where Does Second Client Block?</vt:lpstr>
      <vt:lpstr>Fundamental Flaw of Iterative Servers</vt:lpstr>
      <vt:lpstr>Approaches for Writing Concurrent Servers</vt:lpstr>
      <vt:lpstr>Approach #1: Process-based Servers</vt:lpstr>
      <vt:lpstr>Approach #1: Process-based Servers</vt:lpstr>
      <vt:lpstr>Iterative Echo Server</vt:lpstr>
      <vt:lpstr>Making a Concurrent Echo Server</vt:lpstr>
      <vt:lpstr>Making a Concurrent Echo Server</vt:lpstr>
      <vt:lpstr>Making a Concurrent Echo Server</vt:lpstr>
      <vt:lpstr>Making a Concurrent Echo Server</vt:lpstr>
      <vt:lpstr>Process-Based Concurrent Echo Server</vt:lpstr>
      <vt:lpstr>Process-Based Concurrent Echo Server (cont)</vt:lpstr>
      <vt:lpstr>Concurrent Server: accept Illustrated</vt:lpstr>
      <vt:lpstr>Process-based Server Execution Model</vt:lpstr>
      <vt:lpstr>Issues with Process-based Servers</vt:lpstr>
      <vt:lpstr>Pros and Cons of Process-based Servers</vt:lpstr>
      <vt:lpstr>Approach #2: Event-based Servers</vt:lpstr>
      <vt:lpstr>I/O Multiplexed Event Processing</vt:lpstr>
      <vt:lpstr>Pros and Cons of Event-based Servers</vt:lpstr>
      <vt:lpstr>Approach #3: Thread-based Servers</vt:lpstr>
      <vt:lpstr>Traditional View of a Process</vt:lpstr>
      <vt:lpstr>Alternate View of a Process</vt:lpstr>
      <vt:lpstr>A Process With Multiple Threads</vt:lpstr>
      <vt:lpstr>Logical View of Threads</vt:lpstr>
      <vt:lpstr>Concurrent Threads</vt:lpstr>
      <vt:lpstr>Concurrent Thread Execution</vt:lpstr>
      <vt:lpstr>Threads vs. Processes</vt:lpstr>
      <vt:lpstr>Posix Threads (Pthreads) Interface</vt:lpstr>
      <vt:lpstr>The Pthreads "hello, world" Program</vt:lpstr>
      <vt:lpstr>Execution of Threaded “hello, world”</vt:lpstr>
      <vt:lpstr>Thread-Based Concurrent Echo Server</vt:lpstr>
      <vt:lpstr>Thread-Based Concurrent Server (cont)</vt:lpstr>
      <vt:lpstr>Thread-based Server Execution Model</vt:lpstr>
      <vt:lpstr>Issues With Thread-Based Servers</vt:lpstr>
      <vt:lpstr>Potential Form of Unintended Sharing</vt:lpstr>
      <vt:lpstr>Could this race occur?</vt:lpstr>
      <vt:lpstr>Experimental Results</vt:lpstr>
      <vt:lpstr>Correct passing of thread arguments</vt:lpstr>
      <vt:lpstr>Pros and Cons of Thread-Based Designs</vt:lpstr>
      <vt:lpstr>Summary: Approaches to Concurrency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Xuetao</cp:lastModifiedBy>
  <cp:revision>836</cp:revision>
  <cp:lastPrinted>2012-11-14T01:18:46Z</cp:lastPrinted>
  <dcterms:created xsi:type="dcterms:W3CDTF">2012-11-14T01:16:09Z</dcterms:created>
  <dcterms:modified xsi:type="dcterms:W3CDTF">2017-12-13T12:52:55Z</dcterms:modified>
</cp:coreProperties>
</file>