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543" r:id="rId3"/>
    <p:sldId id="544" r:id="rId4"/>
    <p:sldId id="545" r:id="rId5"/>
    <p:sldId id="546" r:id="rId6"/>
    <p:sldId id="583" r:id="rId7"/>
    <p:sldId id="584" r:id="rId8"/>
    <p:sldId id="585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86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9" r:id="rId32"/>
    <p:sldId id="587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581" r:id="rId45"/>
    <p:sldId id="582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7" autoAdjust="0"/>
    <p:restoredTop sz="94626" autoAdjust="0"/>
  </p:normalViewPr>
  <p:slideViewPr>
    <p:cSldViewPr snapToObjects="1">
      <p:cViewPr varScale="1">
        <p:scale>
          <a:sx n="74" d="100"/>
          <a:sy n="74" d="100"/>
        </p:scale>
        <p:origin x="1374" y="66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4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2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1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2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0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7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8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6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9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0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1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3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6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3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6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0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26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8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0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7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0" y="-26988"/>
            <a:ext cx="3797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95003" y="3562598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014354" y="3726873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01881" y="3728852"/>
            <a:ext cx="2351314" cy="2802577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</a:t>
            </a:r>
            <a:r>
              <a:rPr lang="en-US" dirty="0" smtClean="0"/>
              <a:t>Model: Conceptual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2345861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threads run within the context of a single process</a:t>
            </a:r>
          </a:p>
          <a:p>
            <a:r>
              <a:rPr lang="en-US" dirty="0"/>
              <a:t>Each thread has its own separate thread context</a:t>
            </a:r>
          </a:p>
          <a:p>
            <a:pPr lvl="1"/>
            <a:r>
              <a:rPr lang="en-US" sz="1600" dirty="0"/>
              <a:t>Thread ID, stack, stack pointer, PC, condition codes, and GP registers</a:t>
            </a:r>
          </a:p>
          <a:p>
            <a:r>
              <a:rPr lang="en-US" dirty="0"/>
              <a:t>All threads share the remaining process context</a:t>
            </a:r>
          </a:p>
          <a:p>
            <a:pPr lvl="1"/>
            <a:r>
              <a:rPr lang="en-US" sz="1600" dirty="0"/>
              <a:t>Code, data, heap, and shared library segments of the process virtual address space</a:t>
            </a:r>
          </a:p>
          <a:p>
            <a:pPr lvl="1"/>
            <a:r>
              <a:rPr lang="en-US" sz="1600" dirty="0"/>
              <a:t>Open files and installed </a:t>
            </a:r>
            <a:r>
              <a:rPr lang="en-US" sz="1600" dirty="0" smtClean="0"/>
              <a:t>handlers</a:t>
            </a:r>
            <a:endParaRPr lang="en-US" sz="16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1412" y="494603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34563" y="4334845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7737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62173" y="4083811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22963" y="4650609"/>
            <a:ext cx="2232025" cy="1686361"/>
            <a:chOff x="5946775" y="4650609"/>
            <a:chExt cx="2232025" cy="1686361"/>
          </a:xfrm>
        </p:grpSpPr>
        <p:sp>
          <p:nvSpPr>
            <p:cNvPr id="8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9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2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23885" y="4965142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247036" y="4349192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630211" y="3680541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8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3761" y="2588825"/>
            <a:ext cx="8336478" cy="312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334987" y="3275615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05641" y="3289469"/>
            <a:ext cx="2173185" cy="225631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</a:t>
            </a:r>
            <a:r>
              <a:rPr lang="en-US" dirty="0" smtClean="0"/>
              <a:t>Model: Actual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1977726"/>
          </a:xfrm>
        </p:spPr>
        <p:txBody>
          <a:bodyPr/>
          <a:lstStyle/>
          <a:p>
            <a:r>
              <a:rPr lang="en-US" dirty="0" smtClean="0"/>
              <a:t>Separation of data </a:t>
            </a:r>
            <a:r>
              <a:rPr lang="en-US" dirty="0"/>
              <a:t>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107" y="404350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749258" y="2696057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132432" y="332428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70931" y="3110038"/>
            <a:ext cx="25536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 Shared code and 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31721" y="3676836"/>
            <a:ext cx="2232025" cy="1686361"/>
            <a:chOff x="5946775" y="4650609"/>
            <a:chExt cx="2232025" cy="1686361"/>
          </a:xfrm>
        </p:grpSpPr>
        <p:sp>
          <p:nvSpPr>
            <p:cNvPr id="12" name="Rectangle 3"/>
            <p:cNvSpPr>
              <a:spLocks noChangeAspect="1" noChangeArrowheads="1"/>
            </p:cNvSpPr>
            <p:nvPr/>
          </p:nvSpPr>
          <p:spPr bwMode="auto">
            <a:xfrm>
              <a:off x="5946775" y="4650609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13" name="Rectangle 4"/>
            <p:cNvSpPr>
              <a:spLocks noChangeAspect="1" noChangeArrowheads="1"/>
            </p:cNvSpPr>
            <p:nvPr/>
          </p:nvSpPr>
          <p:spPr bwMode="auto">
            <a:xfrm>
              <a:off x="5946775" y="4915721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4" name="Rectangle 5"/>
            <p:cNvSpPr>
              <a:spLocks noChangeAspect="1" noChangeArrowheads="1"/>
            </p:cNvSpPr>
            <p:nvPr/>
          </p:nvSpPr>
          <p:spPr bwMode="auto">
            <a:xfrm>
              <a:off x="5946775" y="5155870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5946775" y="5390820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16" name="Rectangle 10"/>
            <p:cNvSpPr>
              <a:spLocks noChangeAspect="1" noChangeArrowheads="1"/>
            </p:cNvSpPr>
            <p:nvPr/>
          </p:nvSpPr>
          <p:spPr bwMode="auto">
            <a:xfrm>
              <a:off x="5946775" y="5711495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17" name="Rectangle 11"/>
            <p:cNvSpPr>
              <a:spLocks noChangeAspect="1" noChangeArrowheads="1"/>
            </p:cNvSpPr>
            <p:nvPr/>
          </p:nvSpPr>
          <p:spPr bwMode="auto">
            <a:xfrm>
              <a:off x="5946775" y="6016295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55453" y="4062619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3478604" y="2710404"/>
            <a:ext cx="1885950" cy="5078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61778" y="3343396"/>
            <a:ext cx="1119602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(private)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85060" y="2826331"/>
            <a:ext cx="4320639" cy="1769423"/>
            <a:chOff x="2185060" y="2826331"/>
            <a:chExt cx="4320639" cy="1769423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422566" y="2826331"/>
              <a:ext cx="1282536" cy="11875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456212" y="2978731"/>
              <a:ext cx="3932712" cy="1617023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2185060" y="3051958"/>
              <a:ext cx="1448790" cy="1425039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5140035" y="3038108"/>
              <a:ext cx="1365664" cy="1520042"/>
            </a:xfrm>
            <a:prstGeom prst="straightConnector1">
              <a:avLst/>
            </a:prstGeom>
            <a:noFill/>
            <a:ln w="34925">
              <a:solidFill>
                <a:srgbClr val="C00000"/>
              </a:solidFill>
              <a:miter lim="800000"/>
              <a:headEnd type="oval" w="med" len="med"/>
              <a:tailEnd type="triangle" w="lg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 flipH="1">
            <a:off x="6327766" y="2648198"/>
            <a:ext cx="237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>
                <a:latin typeface="Calibri" pitchFamily="34" charset="0"/>
              </a:rPr>
              <a:t>Virtual Address Space 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6720751" y="3237186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6331" y="2256311"/>
            <a:ext cx="5937663" cy="3987164"/>
            <a:chOff x="3016331" y="2256311"/>
            <a:chExt cx="5937663" cy="3987164"/>
          </a:xfrm>
        </p:grpSpPr>
        <p:sp>
          <p:nvSpPr>
            <p:cNvPr id="2" name="TextBox 1"/>
            <p:cNvSpPr txBox="1"/>
            <p:nvPr/>
          </p:nvSpPr>
          <p:spPr>
            <a:xfrm>
              <a:off x="5581403" y="5320145"/>
              <a:ext cx="3372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Calibri" pitchFamily="34" charset="0"/>
                </a:rPr>
                <a:t>A common, but inelegant way to pass a single argument to a thread routine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016331" y="5510150"/>
              <a:ext cx="2529446" cy="2493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103917" y="2256311"/>
              <a:ext cx="0" cy="30994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 dirty="0">
                <a:ln>
                  <a:solidFill>
                    <a:srgbClr val="FF0000"/>
                  </a:solidFill>
                </a:ln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4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5002" y="3915904"/>
            <a:ext cx="4875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a-DK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Hello from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bar"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msgs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);}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100659"/>
            <a:ext cx="427859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7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138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/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207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6184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17543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6278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4483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27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971800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290208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334214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18543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455570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42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9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critical section.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/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41982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670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</a:t>
            </a:r>
            <a:r>
              <a:rPr lang="en-US" dirty="0" smtClean="0"/>
              <a:t>“</a:t>
            </a:r>
            <a:r>
              <a:rPr lang="en-US" dirty="0" err="1" smtClean="0"/>
              <a:t>Proberen</a:t>
            </a:r>
            <a:r>
              <a:rPr lang="en-US" dirty="0" smtClean="0"/>
              <a:t>” </a:t>
            </a:r>
            <a:r>
              <a:rPr lang="en-US" dirty="0"/>
              <a:t>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</a:t>
            </a:r>
            <a:r>
              <a:rPr lang="en-US" dirty="0" smtClean="0"/>
              <a:t>“</a:t>
            </a:r>
            <a:r>
              <a:rPr lang="en-US" dirty="0" err="1" smtClean="0"/>
              <a:t>Verhogen</a:t>
            </a:r>
            <a:r>
              <a:rPr lang="en-US" smtClean="0"/>
              <a:t>” </a:t>
            </a:r>
            <a:r>
              <a:rPr lang="en-US" dirty="0"/>
              <a:t>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22115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1343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35501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450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05258"/>
              </p:ext>
            </p:extLst>
          </p:nvPr>
        </p:nvGraphicFramePr>
        <p:xfrm>
          <a:off x="4507665" y="5424010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niters</a:t>
                      </a:r>
                      <a:r>
                        <a:rPr lang="en-US" baseline="0" dirty="0" smtClean="0"/>
                        <a:t> = 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7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211940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79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6536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606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special case of semaphore</a:t>
            </a:r>
          </a:p>
          <a:p>
            <a:pPr lvl="1"/>
            <a:r>
              <a:rPr lang="en-US" dirty="0" smtClean="0"/>
              <a:t>Value either 0 or 1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provides </a:t>
            </a:r>
            <a:r>
              <a:rPr lang="en-US" dirty="0" err="1" smtClean="0"/>
              <a:t>pthread_mutex_t</a:t>
            </a:r>
            <a:endParaRPr lang="en-US" dirty="0"/>
          </a:p>
          <a:p>
            <a:pPr lvl="1"/>
            <a:r>
              <a:rPr lang="en-US" dirty="0" smtClean="0"/>
              <a:t>Operations: lock, unlock</a:t>
            </a:r>
          </a:p>
          <a:p>
            <a:r>
              <a:rPr lang="en-US" dirty="0" smtClean="0"/>
              <a:t>Recommended over general semaphores when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133839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goodmcnt.c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NULL); </a:t>
            </a:r>
            <a:r>
              <a:rPr lang="fi-FI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lock </a:t>
            </a:r>
            <a:r>
              <a:rPr lang="en-US" kern="0" dirty="0" smtClean="0">
                <a:latin typeface="Calibri" pitchFamily="34" charset="0"/>
              </a:rPr>
              <a:t>and</a:t>
            </a:r>
            <a:r>
              <a:rPr lang="en-US" i="1" kern="0" dirty="0" smtClean="0">
                <a:latin typeface="Calibri" pitchFamily="34" charset="0"/>
              </a:rPr>
              <a:t> unlock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302358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goodmcnt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goodmcnt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70910" y="5464365"/>
          <a:ext cx="6096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badcnt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goodmcnt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niters</a:t>
                      </a:r>
                      <a:r>
                        <a:rPr lang="en-US" baseline="0" dirty="0" smtClean="0"/>
                        <a:t> = 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23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  <p:extLst>
      <p:ext uri="{BB962C8B-B14F-4D97-AF65-F5344CB8AC3E}">
        <p14:creationId xmlns:p14="http://schemas.microsoft.com/office/powerpoint/2010/main" val="10750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0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Threads vs. Processes</a:t>
            </a:r>
            <a:endParaRPr lang="en-US"/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Threads and processes: similarities</a:t>
            </a:r>
          </a:p>
          <a:p>
            <a:pPr lvl="1"/>
            <a:r>
              <a:rPr lang="en-US" dirty="0" smtClean="0"/>
              <a:t>Each has its own logical control flow</a:t>
            </a:r>
          </a:p>
          <a:p>
            <a:pPr lvl="1"/>
            <a:r>
              <a:rPr lang="en-US" dirty="0" smtClean="0"/>
              <a:t>Each can run concurrently with others</a:t>
            </a:r>
          </a:p>
          <a:p>
            <a:pPr lvl="1"/>
            <a:r>
              <a:rPr lang="en-US" dirty="0" smtClean="0"/>
              <a:t>Each is scheduled and context switched by the kernel</a:t>
            </a:r>
          </a:p>
          <a:p>
            <a:endParaRPr lang="en-US" dirty="0" smtClean="0"/>
          </a:p>
          <a:p>
            <a:r>
              <a:rPr lang="en-US" dirty="0" smtClean="0"/>
              <a:t>Threads </a:t>
            </a:r>
            <a:r>
              <a:rPr lang="en-US" dirty="0" smtClean="0"/>
              <a:t>and processes: differences</a:t>
            </a:r>
          </a:p>
          <a:p>
            <a:pPr lvl="1"/>
            <a:r>
              <a:rPr lang="en-US" dirty="0" smtClean="0"/>
              <a:t>Threads share code and data, processes (typically) do not</a:t>
            </a:r>
          </a:p>
          <a:p>
            <a:pPr lvl="1"/>
            <a:r>
              <a:rPr lang="en-US" dirty="0" smtClean="0"/>
              <a:t>Threads are less expensive than processes</a:t>
            </a:r>
          </a:p>
          <a:p>
            <a:pPr lvl="2"/>
            <a:r>
              <a:rPr lang="en-US" dirty="0" smtClean="0"/>
              <a:t>Process control (creating and reaping) is more expensive than thread control</a:t>
            </a:r>
          </a:p>
          <a:p>
            <a:pPr lvl="2"/>
            <a:r>
              <a:rPr lang="en-US" dirty="0" smtClean="0"/>
              <a:t>Context switches for processes more expensive than for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8482182" cy="762000"/>
          </a:xfrm>
        </p:spPr>
        <p:txBody>
          <a:bodyPr/>
          <a:lstStyle/>
          <a:p>
            <a:r>
              <a:rPr lang="en-US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5325" y="1252538"/>
            <a:ext cx="8307387" cy="5224462"/>
          </a:xfrm>
        </p:spPr>
        <p:txBody>
          <a:bodyPr/>
          <a:lstStyle/>
          <a:p>
            <a:r>
              <a:rPr lang="en-US" dirty="0"/>
              <a:t>+ Easy to share data structures between threads</a:t>
            </a:r>
          </a:p>
          <a:p>
            <a:pPr lvl="1"/>
            <a:r>
              <a:rPr lang="en-US" dirty="0"/>
              <a:t>e.g., logging information, file cache</a:t>
            </a:r>
          </a:p>
          <a:p>
            <a:r>
              <a:rPr lang="en-US" dirty="0"/>
              <a:t>+ Threads are more efficient than processes</a:t>
            </a:r>
          </a:p>
          <a:p>
            <a:endParaRPr lang="en-US" dirty="0" smtClean="0"/>
          </a:p>
          <a:p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 Unintentional </a:t>
            </a:r>
            <a:r>
              <a:rPr lang="en-US" dirty="0"/>
              <a:t>sharing can introduce subtle and hard-to-reproduce errors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/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17885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18390</TotalTime>
  <Words>3816</Words>
  <Application>Microsoft Office PowerPoint</Application>
  <PresentationFormat>全屏显示(4:3)</PresentationFormat>
  <Paragraphs>1191</Paragraphs>
  <Slides>45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Basics  Introduction to Computer Systems</vt:lpstr>
      <vt:lpstr>Today</vt:lpstr>
      <vt:lpstr>Traditional View of a Process</vt:lpstr>
      <vt:lpstr>Alternate View of a Process</vt:lpstr>
      <vt:lpstr>A Process With Multiple Threads</vt:lpstr>
      <vt:lpstr>Threads vs. Processes</vt:lpstr>
      <vt:lpstr>Pros and Cons of Thread-Based Designs</vt:lpstr>
      <vt:lpstr>Today</vt:lpstr>
      <vt:lpstr>Shared Variables in Threaded C Programs</vt:lpstr>
      <vt:lpstr>Threads Memory Model: Conceptual</vt:lpstr>
      <vt:lpstr>Threads Memory Model: Actual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Today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Enforcing Mutual Exclusion</vt:lpstr>
      <vt:lpstr>Today</vt:lpstr>
      <vt:lpstr>Semaphores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Why Mutexes Work</vt:lpstr>
      <vt:lpstr>Why Mutexes Work</vt:lpstr>
      <vt:lpstr>Why Mutexes Work</vt:lpstr>
      <vt:lpstr>Binary Semaphores</vt:lpstr>
      <vt:lpstr>goodmcnt.c: Mutex Synchronization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835</cp:revision>
  <cp:lastPrinted>2012-11-19T20:20:07Z</cp:lastPrinted>
  <dcterms:created xsi:type="dcterms:W3CDTF">2012-11-19T20:19:50Z</dcterms:created>
  <dcterms:modified xsi:type="dcterms:W3CDTF">2017-12-15T09:14:00Z</dcterms:modified>
</cp:coreProperties>
</file>