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42" r:id="rId2"/>
    <p:sldId id="543" r:id="rId3"/>
    <p:sldId id="544" r:id="rId4"/>
    <p:sldId id="546" r:id="rId5"/>
    <p:sldId id="602" r:id="rId6"/>
    <p:sldId id="603" r:id="rId7"/>
    <p:sldId id="545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601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7F5CD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 autoAdjust="0"/>
    <p:restoredTop sz="94626" autoAdjust="0"/>
  </p:normalViewPr>
  <p:slideViewPr>
    <p:cSldViewPr snapToObjects="1">
      <p:cViewPr varScale="1">
        <p:scale>
          <a:sx n="74" d="100"/>
          <a:sy n="74" d="100"/>
        </p:scale>
        <p:origin x="1386" y="54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7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5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5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6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Resume here 7/28,</a:t>
            </a:r>
            <a:r>
              <a:rPr lang="en-US" baseline="0" dirty="0" smtClean="0"/>
              <a:t> re-export slides afterward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8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3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2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3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9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r>
              <a:rPr lang="en-US" baseline="0" dirty="0" smtClean="0"/>
              <a:t> computers, etc.  Ask students to sketch out the code.</a:t>
            </a:r>
          </a:p>
          <a:p>
            <a:r>
              <a:rPr lang="en-US" baseline="0" dirty="0" smtClean="0"/>
              <a:t>Producer thread() { x =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; … do stuff}</a:t>
            </a:r>
          </a:p>
          <a:p>
            <a:r>
              <a:rPr lang="en-US" baseline="0" dirty="0" smtClean="0"/>
              <a:t>Consumer thread() {do stuff …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= x; }</a:t>
            </a:r>
          </a:p>
          <a:p>
            <a:endParaRPr lang="en-US" dirty="0" smtClean="0"/>
          </a:p>
          <a:p>
            <a:r>
              <a:rPr lang="en-US" dirty="0" smtClean="0"/>
              <a:t>P -&gt;</a:t>
            </a:r>
            <a:r>
              <a:rPr lang="en-US" baseline="0" dirty="0" smtClean="0"/>
              <a:t> Acquire / decrement</a:t>
            </a:r>
          </a:p>
          <a:p>
            <a:r>
              <a:rPr lang="en-US" baseline="0" dirty="0" smtClean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9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0" y="-26988"/>
            <a:ext cx="37973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</a:p>
          <a:p>
            <a:pPr algn="l"/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971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Why 2 Semaphores for 1-Entry Buffer?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 smtClean="0"/>
              <a:t>Consider multiple producers &amp; multiple consumers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Producers will contend with each to get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</a:p>
          <a:p>
            <a:r>
              <a:rPr lang="en-US" dirty="0" smtClean="0"/>
              <a:t>Consumers will contend with each other to get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item </a:t>
              </a:r>
              <a:r>
                <a:rPr lang="en-US" sz="1600" dirty="0">
                  <a:latin typeface="Courier New" pitchFamily="49" charset="0"/>
                </a:rPr>
                <a:t>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</a:rPr>
                <a:t>shared.buf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item;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0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 smtClean="0"/>
              <a:t>Store elements in array of size n</a:t>
            </a:r>
          </a:p>
          <a:p>
            <a:r>
              <a:rPr lang="en-US" dirty="0" smtClean="0"/>
              <a:t>items</a:t>
            </a:r>
            <a:r>
              <a:rPr lang="en-US" dirty="0"/>
              <a:t>: number of elements in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Empty buffer:</a:t>
            </a:r>
          </a:p>
          <a:p>
            <a:pPr lvl="1"/>
            <a:r>
              <a:rPr lang="en-US" dirty="0" smtClean="0"/>
              <a:t>front = rear</a:t>
            </a:r>
          </a:p>
          <a:p>
            <a:r>
              <a:rPr lang="en-US" dirty="0" smtClean="0"/>
              <a:t>Nonempty buffer</a:t>
            </a:r>
          </a:p>
          <a:p>
            <a:pPr lvl="1"/>
            <a:r>
              <a:rPr lang="en-US" dirty="0" smtClean="0"/>
              <a:t>rear: index of most recently inserted element</a:t>
            </a:r>
          </a:p>
          <a:p>
            <a:pPr lvl="1"/>
            <a:r>
              <a:rPr lang="en-US" dirty="0" smtClean="0"/>
              <a:t>front: (index of next element to remove – 1) mod n</a:t>
            </a:r>
          </a:p>
          <a:p>
            <a:r>
              <a:rPr lang="en-US" dirty="0" smtClean="0"/>
              <a:t>Initially:</a:t>
            </a:r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Operation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 smtClean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5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6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8 elements</a:t>
            </a:r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Circular Buffer Code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insert(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&gt;= n)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(++rear &gt;= n) rear = 0;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[rear] =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items++;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remove()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== 0)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(++front &gt;= n) front = 0;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v =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items--;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return v;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init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 = front = rear = 0;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buffer and counters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r>
              <a:rPr lang="en-US" dirty="0" smtClean="0"/>
              <a:t>Makes use of general semaphores</a:t>
            </a:r>
          </a:p>
          <a:p>
            <a:pPr lvl="1"/>
            <a:r>
              <a:rPr lang="en-US" dirty="0" smtClean="0"/>
              <a:t>Will range in value from 0 to n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5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/* Buffer holds max of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 smtClean="0">
                <a:latin typeface="Courier New" pitchFamily="49" charset="0"/>
              </a:rPr>
              <a:t>iff</a:t>
            </a:r>
            <a:r>
              <a:rPr lang="en-US" sz="1600" dirty="0" smtClean="0"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42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Reminder: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dirty="0" smtClean="0"/>
              <a:t>]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atomically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1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</a:t>
            </a:r>
            <a:r>
              <a:rPr lang="en-US" sz="1600" dirty="0" smtClean="0">
                <a:latin typeface="Courier New" pitchFamily="49" charset="0"/>
              </a:rPr>
              <a:t>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8830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2361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b="1" dirty="0" smtClean="0"/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6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 (read/write access)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Read/</a:t>
            </a:r>
          </a:p>
          <a:p>
            <a:r>
              <a:rPr lang="en-US" sz="1800" dirty="0" smtClean="0">
                <a:latin typeface="Calibri" pitchFamily="34" charset="0"/>
              </a:rPr>
              <a:t>Write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Read-only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6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object. </a:t>
            </a:r>
          </a:p>
          <a:p>
            <a:pPr lvl="1"/>
            <a:r>
              <a:rPr lang="en-US" dirty="0" smtClean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waiting.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0644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1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0924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1450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6218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This case is so common, that </a:t>
            </a:r>
            <a:r>
              <a:rPr lang="en-US" dirty="0" err="1" smtClean="0"/>
              <a:t>pthreads</a:t>
            </a:r>
            <a:r>
              <a:rPr lang="en-US" dirty="0" smtClean="0"/>
              <a:t> provides </a:t>
            </a:r>
            <a:r>
              <a:rPr lang="en-US" dirty="0" err="1" smtClean="0"/>
              <a:t>mutex</a:t>
            </a:r>
            <a:r>
              <a:rPr lang="en-US" dirty="0" smtClean="0"/>
              <a:t> as primitive.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05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07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11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7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943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8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0</a:t>
            </a:r>
          </a:p>
          <a:p>
            <a:r>
              <a:rPr lang="en-US" sz="2000" dirty="0" smtClean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Versions of Readers-Writers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Shortcoming of first solution</a:t>
            </a:r>
          </a:p>
          <a:p>
            <a:pPr lvl="1"/>
            <a:r>
              <a:rPr lang="en-US" dirty="0" smtClean="0"/>
              <a:t>Continuous stream of readers will block writers indefinitely</a:t>
            </a:r>
          </a:p>
          <a:p>
            <a:r>
              <a:rPr lang="en-US" dirty="0" smtClean="0"/>
              <a:t>Second version</a:t>
            </a:r>
          </a:p>
          <a:p>
            <a:pPr lvl="1"/>
            <a:r>
              <a:rPr lang="en-US" dirty="0" smtClean="0"/>
              <a:t>Once writer comes along, blocks access to later readers</a:t>
            </a:r>
          </a:p>
          <a:p>
            <a:pPr lvl="1"/>
            <a:r>
              <a:rPr lang="en-US" dirty="0" smtClean="0"/>
              <a:t>Series of writes could block all reads</a:t>
            </a:r>
          </a:p>
          <a:p>
            <a:r>
              <a:rPr lang="en-US" dirty="0" smtClean="0"/>
              <a:t>FIFO implementation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rwqueue</a:t>
            </a:r>
            <a:r>
              <a:rPr lang="en-US" dirty="0" smtClean="0"/>
              <a:t> code in code directory</a:t>
            </a:r>
          </a:p>
          <a:p>
            <a:pPr lvl="1"/>
            <a:r>
              <a:rPr lang="en-US" dirty="0" smtClean="0"/>
              <a:t>Service requests in order received</a:t>
            </a:r>
            <a:endParaRPr lang="en-US" dirty="0"/>
          </a:p>
          <a:p>
            <a:pPr lvl="1"/>
            <a:r>
              <a:rPr lang="en-US" dirty="0" smtClean="0"/>
              <a:t>Threads kept in FIFO</a:t>
            </a:r>
          </a:p>
          <a:p>
            <a:pPr lvl="1"/>
            <a:r>
              <a:rPr lang="en-US" dirty="0" smtClean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013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Second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writecnt</a:t>
            </a:r>
            <a:r>
              <a:rPr lang="en-US" sz="1600" dirty="0" smtClean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, r, w; // Initially 1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P(&amp;r);</a:t>
            </a:r>
          </a:p>
          <a:p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V(&amp;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V(&amp;r)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V(&amp;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2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Second Readers-Writers Problem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P(&amp;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if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V(&amp;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P(&amp;w);</a:t>
            </a: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 smtClean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P(&amp;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writecnt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if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V(&amp;r);</a:t>
            </a:r>
          </a:p>
          <a:p>
            <a:pPr algn="just"/>
            <a:r>
              <a:rPr lang="en-US" sz="1600" dirty="0" smtClean="0">
                <a:latin typeface="Courier New" pitchFamily="49" charset="0"/>
              </a:rPr>
              <a:t>    V(&amp;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/>
              <a:t>Races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state.</a:t>
            </a:r>
          </a:p>
          <a:p>
            <a:pPr lvl="1"/>
            <a:r>
              <a:rPr lang="en-US" dirty="0" smtClean="0"/>
              <a:t>Use binary semaphores to notify other threads.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</a:t>
            </a:r>
            <a:r>
              <a:rPr lang="en-US" dirty="0" smtClean="0"/>
              <a:t> Worry</a:t>
            </a:r>
            <a:r>
              <a:rPr lang="en-US" dirty="0"/>
              <a:t>:</a:t>
            </a:r>
            <a:r>
              <a:rPr lang="en-US" dirty="0" smtClean="0"/>
              <a:t>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r>
              <a:rPr lang="en-US" dirty="0" smtClean="0"/>
              <a:t>Race Illustration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Race between increment of </a:t>
            </a:r>
            <a:r>
              <a:rPr lang="en-US" dirty="0" err="1" smtClean="0"/>
              <a:t>i</a:t>
            </a:r>
            <a:r>
              <a:rPr lang="en-US" dirty="0" smtClean="0"/>
              <a:t> in main thread and </a:t>
            </a:r>
            <a:r>
              <a:rPr lang="en-US" dirty="0" err="1" smtClean="0"/>
              <a:t>deref</a:t>
            </a:r>
            <a:r>
              <a:rPr lang="en-US" dirty="0" smtClean="0"/>
              <a:t> of </a:t>
            </a:r>
            <a:r>
              <a:rPr lang="en-US" dirty="0" err="1" smtClean="0"/>
              <a:t>vargp</a:t>
            </a:r>
            <a:r>
              <a:rPr lang="en-US" dirty="0" smtClean="0"/>
              <a:t> in peer thread: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deref</a:t>
            </a:r>
            <a:r>
              <a:rPr lang="en-US" dirty="0" smtClean="0"/>
              <a:t> happens while </a:t>
            </a:r>
            <a:r>
              <a:rPr lang="en-US" dirty="0" err="1" smtClean="0"/>
              <a:t>i</a:t>
            </a:r>
            <a:r>
              <a:rPr lang="en-US" dirty="0" smtClean="0"/>
              <a:t> = 0, then OK</a:t>
            </a:r>
          </a:p>
          <a:p>
            <a:pPr lvl="1"/>
            <a:r>
              <a:rPr lang="en-US" dirty="0" smtClean="0"/>
              <a:t>Otherwise, peer thread gets wrong id value</a:t>
            </a:r>
          </a:p>
          <a:p>
            <a:pPr lvl="1"/>
            <a:endParaRPr lang="en-US" dirty="0"/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1822574" y="2362200"/>
            <a:ext cx="1365002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ain </a:t>
            </a:r>
            <a:r>
              <a:rPr lang="en-US" sz="2000" dirty="0"/>
              <a:t>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 smtClean="0"/>
              <a:t>Peer thread 0</a:t>
            </a:r>
            <a:endParaRPr lang="en-US" sz="2000" baseline="-25000" dirty="0"/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  <a:endParaRPr lang="en-US" sz="2000" baseline="-25000" dirty="0"/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 smtClean="0"/>
              <a:t>myid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*((</a:t>
            </a:r>
            <a:r>
              <a:rPr lang="en-US" sz="2000" dirty="0" err="1" smtClean="0"/>
              <a:t>int</a:t>
            </a:r>
            <a:r>
              <a:rPr lang="en-US" sz="2000" dirty="0"/>
              <a:t> </a:t>
            </a:r>
            <a:r>
              <a:rPr lang="en-US" sz="2000" dirty="0" smtClean="0"/>
              <a:t>*)</a:t>
            </a:r>
            <a:r>
              <a:rPr lang="en-US" sz="2000" dirty="0" err="1" smtClean="0"/>
              <a:t>vargp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 = 1</a:t>
            </a:r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Race!</a:t>
            </a:r>
          </a:p>
        </p:txBody>
      </p:sp>
    </p:spTree>
    <p:extLst>
      <p:ext uri="{BB962C8B-B14F-4D97-AF65-F5344CB8AC3E}">
        <p14:creationId xmlns:p14="http://schemas.microsoft.com/office/powerpoint/2010/main" val="30468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4" grpId="0" animBg="1"/>
      <p:bldP spid="8520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tid[N];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*valp =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(sizeof(int));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*</a:t>
            </a:r>
            <a:r>
              <a:rPr lang="en-US" sz="1600" dirty="0">
                <a:latin typeface="Courier New" pitchFamily="49" charset="0"/>
              </a:rPr>
              <a:t>valp = 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}  </a:t>
            </a: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myid = *((int *)vargp);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</a:rPr>
              <a:t>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 smtClean="0"/>
              <a:t>Deadlocks</a:t>
            </a:r>
            <a:endParaRPr lang="en-US" b="1" dirty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 Worry</a:t>
            </a:r>
            <a:r>
              <a:rPr lang="en-US" dirty="0"/>
              <a:t>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true. 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245942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17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0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1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2425"/>
            <a:ext cx="7340600" cy="573088"/>
          </a:xfrm>
        </p:spPr>
        <p:txBody>
          <a:bodyPr/>
          <a:lstStyle/>
          <a:p>
            <a:r>
              <a:rPr lang="en-US"/>
              <a:t>Counting with Semaphores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2188"/>
            <a:ext cx="8548688" cy="1979612"/>
          </a:xfrm>
        </p:spPr>
        <p:txBody>
          <a:bodyPr/>
          <a:lstStyle/>
          <a:p>
            <a:r>
              <a:rPr lang="en-US" dirty="0"/>
              <a:t>Remember, it’s a non-negative integer</a:t>
            </a:r>
          </a:p>
          <a:p>
            <a:pPr lvl="1"/>
            <a:r>
              <a:rPr lang="en-US" dirty="0"/>
              <a:t>So, values greater than 1 are legal </a:t>
            </a:r>
          </a:p>
          <a:p>
            <a:r>
              <a:rPr lang="en-US" dirty="0"/>
              <a:t>Lets repeat thing_5() 5 times for every 3 of thing_3()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131763" y="2590800"/>
            <a:ext cx="3754437" cy="222567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thing_5 and thing_3 */</a:t>
            </a:r>
          </a:p>
          <a:p>
            <a:pPr algn="l"/>
            <a:r>
              <a:rPr lang="en-US" sz="1600" dirty="0">
                <a:latin typeface="Courier New" charset="0"/>
              </a:rPr>
              <a:t>#include “</a:t>
            </a:r>
            <a:r>
              <a:rPr lang="en-US" sz="1600" dirty="0" err="1">
                <a:latin typeface="Courier New" charset="0"/>
              </a:rPr>
              <a:t>csapp.h</a:t>
            </a:r>
            <a:r>
              <a:rPr lang="en-US" sz="1600" dirty="0">
                <a:latin typeface="Courier New" charset="0"/>
              </a:rPr>
              <a:t>”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 err="1">
                <a:latin typeface="Courier New" charset="0"/>
              </a:rPr>
              <a:t>sem_t</a:t>
            </a:r>
            <a:r>
              <a:rPr lang="en-US" sz="1600" dirty="0">
                <a:latin typeface="Courier New" charset="0"/>
              </a:rPr>
              <a:t> five;</a:t>
            </a:r>
          </a:p>
          <a:p>
            <a:pPr algn="l"/>
            <a:r>
              <a:rPr lang="en-US" sz="1600" dirty="0" err="1">
                <a:latin typeface="Courier New" charset="0"/>
              </a:rPr>
              <a:t>sem_t</a:t>
            </a:r>
            <a:r>
              <a:rPr lang="en-US" sz="1600" dirty="0">
                <a:latin typeface="Courier New" charset="0"/>
              </a:rPr>
              <a:t> three;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five_times(void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void</a:t>
            </a:r>
            <a:r>
              <a:rPr lang="en-US" sz="1600" b="0" dirty="0">
                <a:latin typeface="Courier New" charset="0"/>
              </a:rPr>
              <a:t> </a:t>
            </a:r>
            <a:r>
              <a:rPr lang="en-US" sz="1600" dirty="0">
                <a:latin typeface="Courier New" charset="0"/>
              </a:rPr>
              <a:t>*</a:t>
            </a:r>
            <a:r>
              <a:rPr lang="en-US" sz="1600" dirty="0" err="1">
                <a:latin typeface="Courier New" charset="0"/>
              </a:rPr>
              <a:t>three_times(void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endParaRPr lang="en-US" sz="1600" dirty="0">
              <a:latin typeface="Courier New" charset="0"/>
            </a:endParaRP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191000" y="2590800"/>
            <a:ext cx="4617370" cy="39395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main()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tid_five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tid_three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Sem_init(&amp;five</a:t>
            </a:r>
            <a:r>
              <a:rPr lang="en-US" sz="1600" dirty="0">
                <a:latin typeface="Courier New" charset="0"/>
              </a:rPr>
              <a:t>, 0, 5); 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Sem_init(&amp;three</a:t>
            </a:r>
            <a:r>
              <a:rPr lang="en-US" sz="1600" dirty="0">
                <a:latin typeface="Courier New" charset="0"/>
              </a:rPr>
              <a:t>,  0, 3);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Pthread_create(&amp;tid_five</a:t>
            </a:r>
            <a:r>
              <a:rPr lang="en-US" sz="1600" dirty="0">
                <a:latin typeface="Courier New" charset="0"/>
              </a:rPr>
              <a:t>, NULL, </a:t>
            </a:r>
          </a:p>
          <a:p>
            <a:pPr algn="l"/>
            <a:r>
              <a:rPr lang="en-US" sz="1600" dirty="0">
                <a:latin typeface="Courier New" charset="0"/>
              </a:rPr>
              <a:t>                 </a:t>
            </a:r>
            <a:r>
              <a:rPr lang="en-US" sz="1600" dirty="0" err="1">
                <a:latin typeface="Courier New" charset="0"/>
              </a:rPr>
              <a:t>five_times</a:t>
            </a:r>
            <a:r>
              <a:rPr lang="en-US" sz="1600" dirty="0">
                <a:latin typeface="Courier New" charset="0"/>
              </a:rPr>
              <a:t>, NULL);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Pthread_create(&amp;tid_three</a:t>
            </a:r>
            <a:r>
              <a:rPr lang="en-US" sz="1600" dirty="0">
                <a:latin typeface="Courier New" charset="0"/>
              </a:rPr>
              <a:t>, NULL, </a:t>
            </a:r>
          </a:p>
          <a:p>
            <a:pPr algn="l"/>
            <a:r>
              <a:rPr lang="en-US" sz="1600" dirty="0">
                <a:latin typeface="Courier New" charset="0"/>
              </a:rPr>
              <a:t>                 </a:t>
            </a:r>
            <a:r>
              <a:rPr lang="en-US" sz="1600" dirty="0" err="1">
                <a:latin typeface="Courier New" charset="0"/>
              </a:rPr>
              <a:t>three_times</a:t>
            </a:r>
            <a:r>
              <a:rPr lang="en-US" sz="1600" dirty="0">
                <a:latin typeface="Courier New" charset="0"/>
              </a:rPr>
              <a:t>, NULL);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11753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 smtClean="0"/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 </a:t>
            </a:r>
            <a:r>
              <a:rPr lang="en-US" dirty="0"/>
              <a:t>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threads. 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990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lc_itoa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x, char *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strcpy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V(&amp;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57060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latin typeface="+mn-lt"/>
              </a:rPr>
              <a:t>Warning: Some functions like </a:t>
            </a:r>
            <a:r>
              <a:rPr lang="en-US" sz="1800" dirty="0" err="1" smtClean="0">
                <a:latin typeface="Courier New"/>
                <a:cs typeface="Courier New"/>
              </a:rPr>
              <a:t>gethostbyname</a:t>
            </a:r>
            <a:r>
              <a:rPr lang="en-US" sz="1800" dirty="0" smtClean="0">
                <a:latin typeface="+mn-lt"/>
              </a:rPr>
              <a:t> require a </a:t>
            </a:r>
            <a:r>
              <a:rPr lang="en-US" sz="1800" i="1" dirty="0" smtClean="0">
                <a:latin typeface="+mn-lt"/>
              </a:rPr>
              <a:t>deep copy. </a:t>
            </a:r>
            <a:r>
              <a:rPr lang="en-US" sz="1800" dirty="0" smtClean="0">
                <a:latin typeface="+mn-lt"/>
              </a:rPr>
              <a:t>Use reentrant </a:t>
            </a:r>
            <a:r>
              <a:rPr lang="en-US" sz="1800" i="1" dirty="0" err="1" smtClean="0">
                <a:latin typeface="Courier New"/>
                <a:cs typeface="Courier New"/>
              </a:rPr>
              <a:t>gethostbyname_r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version instead.</a:t>
            </a: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static char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sprintf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, x);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245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71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 semaphores (cont)</a:t>
            </a:r>
          </a:p>
        </p:txBody>
      </p:sp>
      <p:sp>
        <p:nvSpPr>
          <p:cNvPr id="96358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3754438" cy="39370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thing_5() thread */</a:t>
            </a: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five_times(void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while (1) {</a:t>
            </a:r>
          </a:p>
          <a:p>
            <a:pPr algn="l"/>
            <a:r>
              <a:rPr lang="en-US" sz="1600" dirty="0">
                <a:latin typeface="Courier New" charset="0"/>
              </a:rPr>
              <a:t>    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=0;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&lt;5;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 algn="l"/>
            <a:r>
              <a:rPr lang="en-US" sz="1600" i="1" dirty="0">
                <a:latin typeface="Courier New" charset="0"/>
              </a:rPr>
              <a:t>    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wait &amp; thing_5() */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P(&amp;five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  thing_5();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}</a:t>
            </a:r>
          </a:p>
          <a:p>
            <a:pPr algn="l"/>
            <a:r>
              <a:rPr lang="en-US" sz="1600" dirty="0">
                <a:latin typeface="Courier New" charset="0"/>
              </a:rPr>
              <a:t>  return NULL;</a:t>
            </a:r>
          </a:p>
          <a:p>
            <a:pPr algn="l"/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4724400" y="1660525"/>
            <a:ext cx="3876675" cy="44259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thing_3() thread */</a:t>
            </a: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three_times(void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while (1) {</a:t>
            </a:r>
          </a:p>
          <a:p>
            <a:pPr algn="l"/>
            <a:r>
              <a:rPr lang="en-US" sz="1600" dirty="0">
                <a:latin typeface="Courier New" charset="0"/>
              </a:rPr>
              <a:t>    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=0;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&lt;3;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wait &amp; thing_3() */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P(&amp;three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  thing_3();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}</a:t>
            </a:r>
          </a:p>
          <a:p>
            <a:pPr algn="l"/>
            <a:r>
              <a:rPr lang="en-US" sz="1600" dirty="0">
                <a:latin typeface="Courier New" charset="0"/>
              </a:rPr>
              <a:t>  return NULL;</a:t>
            </a:r>
          </a:p>
          <a:p>
            <a:pPr algn="l"/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963589" name="Text Box 5"/>
          <p:cNvSpPr txBox="1">
            <a:spLocks noChangeArrowheads="1"/>
          </p:cNvSpPr>
          <p:nvPr/>
        </p:nvSpPr>
        <p:spPr bwMode="auto">
          <a:xfrm>
            <a:off x="795338" y="1111042"/>
            <a:ext cx="306560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Initially:  five = 5, three = 3</a:t>
            </a:r>
          </a:p>
        </p:txBody>
      </p:sp>
    </p:spTree>
    <p:extLst>
      <p:ext uri="{BB962C8B-B14F-4D97-AF65-F5344CB8AC3E}">
        <p14:creationId xmlns:p14="http://schemas.microsoft.com/office/powerpoint/2010/main" val="41509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</a:t>
            </a:r>
            <a:r>
              <a:rPr lang="en-US" dirty="0" smtClean="0"/>
              <a:t>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9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</a:t>
            </a:r>
            <a:r>
              <a:rPr lang="en-US" dirty="0" smtClean="0"/>
              <a:t>creates </a:t>
            </a:r>
            <a:r>
              <a:rPr lang="en-US" dirty="0"/>
              <a:t>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4536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two semaphores: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  <a:r>
              <a:rPr lang="en-US" dirty="0" smtClean="0"/>
              <a:t> +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empty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0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</a:t>
              </a:r>
              <a:r>
                <a:rPr lang="en-US" sz="1800" dirty="0" smtClean="0">
                  <a:latin typeface="Courier New"/>
                  <a:cs typeface="Courier New"/>
                </a:rPr>
                <a:t>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1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full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17608</TotalTime>
  <Words>5260</Words>
  <Application>Microsoft Office PowerPoint</Application>
  <PresentationFormat>全屏显示(4:3)</PresentationFormat>
  <Paragraphs>1310</Paragraphs>
  <Slides>60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Advanced  Introduction to Computer Systems</vt:lpstr>
      <vt:lpstr>Reminder: Semaphores</vt:lpstr>
      <vt:lpstr>Review: Using semaphores to protect shared resources via mutual exclusion</vt:lpstr>
      <vt:lpstr>Using Semaphores to Coordinate Access to Shared Resources</vt:lpstr>
      <vt:lpstr>Counting with Semaphores</vt:lpstr>
      <vt:lpstr>Counting with semaphores (cont)</vt:lpstr>
      <vt:lpstr>Today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Today</vt:lpstr>
      <vt:lpstr>One Worry: Races</vt:lpstr>
      <vt:lpstr>Data Race</vt:lpstr>
      <vt:lpstr>Race Illustration</vt:lpstr>
      <vt:lpstr>Race Elimination</vt:lpstr>
      <vt:lpstr>Today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Threads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858</cp:revision>
  <cp:lastPrinted>2012-11-27T09:23:29Z</cp:lastPrinted>
  <dcterms:created xsi:type="dcterms:W3CDTF">2012-11-26T22:46:36Z</dcterms:created>
  <dcterms:modified xsi:type="dcterms:W3CDTF">2017-12-16T12:59:30Z</dcterms:modified>
</cp:coreProperties>
</file>