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2" r:id="rId2"/>
    <p:sldId id="1496" r:id="rId3"/>
    <p:sldId id="1452" r:id="rId4"/>
    <p:sldId id="1490" r:id="rId5"/>
    <p:sldId id="1491" r:id="rId6"/>
    <p:sldId id="1492" r:id="rId7"/>
    <p:sldId id="1493" r:id="rId8"/>
    <p:sldId id="1494" r:id="rId9"/>
    <p:sldId id="1453" r:id="rId10"/>
    <p:sldId id="1454" r:id="rId11"/>
    <p:sldId id="1495" r:id="rId12"/>
    <p:sldId id="1456" r:id="rId13"/>
    <p:sldId id="1457" r:id="rId14"/>
    <p:sldId id="1458" r:id="rId15"/>
    <p:sldId id="1459" r:id="rId16"/>
    <p:sldId id="1460" r:id="rId17"/>
    <p:sldId id="1461" r:id="rId18"/>
    <p:sldId id="1462" r:id="rId19"/>
    <p:sldId id="1463" r:id="rId20"/>
    <p:sldId id="1464" r:id="rId21"/>
    <p:sldId id="1465" r:id="rId22"/>
    <p:sldId id="1466" r:id="rId23"/>
    <p:sldId id="1467" r:id="rId24"/>
    <p:sldId id="1468" r:id="rId25"/>
    <p:sldId id="1469" r:id="rId26"/>
    <p:sldId id="1470" r:id="rId27"/>
    <p:sldId id="1471" r:id="rId28"/>
    <p:sldId id="1472" r:id="rId29"/>
    <p:sldId id="1473" r:id="rId30"/>
    <p:sldId id="1474" r:id="rId31"/>
    <p:sldId id="1475" r:id="rId32"/>
    <p:sldId id="1476" r:id="rId33"/>
    <p:sldId id="1477" r:id="rId34"/>
    <p:sldId id="1478" r:id="rId35"/>
    <p:sldId id="1479" r:id="rId36"/>
    <p:sldId id="1480" r:id="rId37"/>
    <p:sldId id="1481" r:id="rId38"/>
    <p:sldId id="1482" r:id="rId39"/>
    <p:sldId id="1497" r:id="rId40"/>
    <p:sldId id="1483" r:id="rId41"/>
    <p:sldId id="1484" r:id="rId42"/>
    <p:sldId id="1485" r:id="rId43"/>
    <p:sldId id="1486" r:id="rId44"/>
    <p:sldId id="1487" r:id="rId45"/>
    <p:sldId id="1488" r:id="rId46"/>
    <p:sldId id="1489" r:id="rId47"/>
  </p:sldIdLst>
  <p:sldSz cx="9144000" cy="6858000" type="screen4x3"/>
  <p:notesSz cx="7302500" cy="9586913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4" autoAdjust="0"/>
    <p:restoredTop sz="94649" autoAdjust="0"/>
  </p:normalViewPr>
  <p:slideViewPr>
    <p:cSldViewPr snapToObjects="1">
      <p:cViewPr varScale="1">
        <p:scale>
          <a:sx n="74" d="100"/>
          <a:sy n="74" d="100"/>
        </p:scale>
        <p:origin x="1266" y="66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778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0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6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6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37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92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07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3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560" y="4554112"/>
            <a:ext cx="5357380" cy="43131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1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4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1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2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7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72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3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17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4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1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6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2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85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8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5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1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</a:rPr>
              <a:t>Introduction to Computer Systems, Peking University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Virtual Memory: Concepts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000" b="0" dirty="0"/>
              <a:t>Introduction to Computer </a:t>
            </a:r>
            <a:r>
              <a:rPr lang="en-US" altLang="zh-CN" sz="2000" b="0" dirty="0" smtClean="0"/>
              <a:t>Systems</a:t>
            </a:r>
            <a:endParaRPr lang="en-US" sz="2000" b="0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</a:t>
            </a:r>
            <a:r>
              <a:rPr lang="en-GB" dirty="0" smtClean="0"/>
              <a:t>Virtual Addressing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</a:t>
            </a:r>
            <a:r>
              <a:rPr lang="en-GB" sz="1400" dirty="0" smtClean="0">
                <a:latin typeface="Calibri" pitchFamily="34" charset="0"/>
              </a:rPr>
              <a:t>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Virtual address</a:t>
            </a:r>
            <a:endParaRPr lang="en-GB" sz="14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(VA</a:t>
            </a:r>
            <a:r>
              <a:rPr lang="en-GB" sz="1400" dirty="0">
                <a:latin typeface="Calibri" pitchFamily="34" charset="0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4100</a:t>
            </a:r>
          </a:p>
        </p:txBody>
      </p:sp>
    </p:spTree>
    <p:extLst>
      <p:ext uri="{BB962C8B-B14F-4D97-AF65-F5344CB8AC3E}">
        <p14:creationId xmlns:p14="http://schemas.microsoft.com/office/powerpoint/2010/main" val="83724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 smtClean="0">
                <a:solidFill>
                  <a:srgbClr val="990000"/>
                </a:solidFill>
              </a:rPr>
              <a:t>Linear address space: </a:t>
            </a:r>
            <a:r>
              <a:rPr lang="en-US" sz="2000" b="0" dirty="0" smtClean="0"/>
              <a:t>Ordered set of contiguous non-negative integer addresses:</a:t>
            </a:r>
            <a:br>
              <a:rPr lang="en-US" sz="2000" b="0" dirty="0" smtClean="0"/>
            </a:br>
            <a:r>
              <a:rPr lang="en-US" sz="2000" b="0" dirty="0" smtClean="0"/>
              <a:t>		{0, 1, 2, 3 … 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Virtual address space: </a:t>
            </a:r>
            <a:r>
              <a:rPr lang="en-US" sz="2000" b="0" dirty="0" smtClean="0"/>
              <a:t>Set of N = 2</a:t>
            </a:r>
            <a:r>
              <a:rPr lang="en-US" sz="2000" b="0" baseline="30000" dirty="0" smtClean="0"/>
              <a:t>n</a:t>
            </a:r>
            <a:r>
              <a:rPr lang="en-US" sz="2000" b="0" dirty="0" smtClean="0"/>
              <a:t> virtual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N-1}</a:t>
            </a:r>
          </a:p>
          <a:p>
            <a:endParaRPr lang="en-US" sz="2000" dirty="0" smtClean="0">
              <a:solidFill>
                <a:srgbClr val="990000"/>
              </a:solidFill>
            </a:endParaRPr>
          </a:p>
          <a:p>
            <a:r>
              <a:rPr lang="en-US" sz="2000" dirty="0" smtClean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 smtClean="0"/>
              <a:t>Set of M = 2</a:t>
            </a:r>
            <a:r>
              <a:rPr lang="en-US" sz="2000" b="0" baseline="30000" dirty="0" smtClean="0"/>
              <a:t>m</a:t>
            </a:r>
            <a:r>
              <a:rPr lang="en-US" sz="2000" b="0" dirty="0" smtClean="0"/>
              <a:t> physical addresses</a:t>
            </a:r>
            <a:br>
              <a:rPr lang="en-US" sz="2000" b="0" dirty="0" smtClean="0"/>
            </a:br>
            <a:r>
              <a:rPr lang="en-US" sz="2000" b="0" dirty="0" smtClean="0"/>
              <a:t>		{0, 1, 2, 3, …, M-1}</a:t>
            </a:r>
          </a:p>
          <a:p>
            <a:endParaRPr lang="en-US" sz="2000" b="0" dirty="0" smtClean="0"/>
          </a:p>
          <a:p>
            <a:r>
              <a:rPr lang="en-US" sz="2000" dirty="0" smtClean="0"/>
              <a:t>Clean distinction between data (bytes) and their attributes (addresses)</a:t>
            </a:r>
          </a:p>
          <a:p>
            <a:r>
              <a:rPr lang="en-US" sz="2000" dirty="0" smtClean="0"/>
              <a:t>Each datum can now have multiple addresses</a:t>
            </a:r>
          </a:p>
          <a:p>
            <a:r>
              <a:rPr lang="en-US" sz="2000" dirty="0" smtClean="0"/>
              <a:t>Every byte in main memory: </a:t>
            </a:r>
            <a:br>
              <a:rPr lang="en-US" sz="2000" dirty="0" smtClean="0"/>
            </a:br>
            <a:r>
              <a:rPr lang="en-US" sz="2000" dirty="0" smtClean="0"/>
              <a:t>one physical address, one (or more) virtual addresses</a:t>
            </a:r>
          </a:p>
        </p:txBody>
      </p:sp>
    </p:spTree>
    <p:extLst>
      <p:ext uri="{BB962C8B-B14F-4D97-AF65-F5344CB8AC3E}">
        <p14:creationId xmlns:p14="http://schemas.microsoft.com/office/powerpoint/2010/main" val="40801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</a:t>
            </a:r>
            <a:r>
              <a:rPr lang="en-GB" dirty="0" smtClean="0"/>
              <a:t>Memory (VM)?</a:t>
            </a:r>
            <a:endParaRPr lang="en-GB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Uses main </a:t>
            </a:r>
            <a:r>
              <a:rPr lang="en-GB" dirty="0" smtClean="0"/>
              <a:t>memory efficiently</a:t>
            </a:r>
            <a:endParaRPr lang="en-GB" dirty="0" smtClean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</a:t>
            </a:r>
            <a:r>
              <a:rPr lang="en-GB" dirty="0" smtClean="0"/>
              <a:t> DRAM </a:t>
            </a:r>
            <a:r>
              <a:rPr lang="en-GB" dirty="0"/>
              <a:t>as a cache for </a:t>
            </a:r>
            <a:r>
              <a:rPr lang="en-GB" dirty="0" smtClean="0"/>
              <a:t>parts </a:t>
            </a:r>
            <a:r>
              <a:rPr lang="en-GB" dirty="0"/>
              <a:t>of a virtual address space</a:t>
            </a:r>
            <a:endParaRPr lang="en-GB" dirty="0" smtClean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Simplifies </a:t>
            </a:r>
            <a:r>
              <a:rPr lang="en-GB" dirty="0">
                <a:effectLst/>
              </a:rPr>
              <a:t>memory </a:t>
            </a:r>
            <a:r>
              <a:rPr lang="en-GB" dirty="0" smtClean="0">
                <a:effectLst/>
              </a:rPr>
              <a:t>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</a:t>
            </a:r>
            <a:r>
              <a:rPr lang="en-GB" dirty="0" smtClean="0"/>
              <a:t>the same uniform linear </a:t>
            </a:r>
            <a:r>
              <a:rPr lang="en-GB" dirty="0"/>
              <a:t>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Isolates </a:t>
            </a:r>
            <a:r>
              <a:rPr lang="en-GB" dirty="0">
                <a:effectLst/>
              </a:rPr>
              <a:t>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 program </a:t>
            </a:r>
            <a:r>
              <a:rPr lang="en-GB" dirty="0"/>
              <a:t>cannot access privileged</a:t>
            </a:r>
            <a:r>
              <a:rPr lang="en-GB" dirty="0" smtClean="0"/>
              <a:t> kernel information and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349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/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2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 smtClean="0"/>
              <a:t>Conceptually,</a:t>
            </a:r>
            <a:r>
              <a:rPr lang="en-US" i="1" dirty="0" smtClean="0">
                <a:solidFill>
                  <a:srgbClr val="990000"/>
                </a:solidFill>
              </a:rPr>
              <a:t> virtual memory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is an array of N contiguous bytes stored on disk. </a:t>
            </a:r>
          </a:p>
          <a:p>
            <a:r>
              <a:rPr lang="en-US" dirty="0" smtClean="0"/>
              <a:t>The contents of the array on disk are cached in </a:t>
            </a:r>
            <a:r>
              <a:rPr lang="en-US" i="1" dirty="0" smtClean="0">
                <a:solidFill>
                  <a:srgbClr val="990000"/>
                </a:solidFill>
              </a:rPr>
              <a:t>physical memory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990000"/>
                </a:solidFill>
              </a:rPr>
              <a:t>DRAM cache</a:t>
            </a:r>
            <a:r>
              <a:rPr lang="en-US" dirty="0" smtClean="0"/>
              <a:t>)</a:t>
            </a:r>
          </a:p>
          <a:p>
            <a:pPr lvl="1"/>
            <a:r>
              <a:rPr lang="en-GB" dirty="0" smtClean="0"/>
              <a:t>These cache blocks are called </a:t>
            </a:r>
            <a:r>
              <a:rPr lang="en-GB" i="1" dirty="0" smtClean="0"/>
              <a:t>pages </a:t>
            </a:r>
            <a:r>
              <a:rPr lang="en-GB" dirty="0" smtClean="0"/>
              <a:t>(size is P = 2</a:t>
            </a:r>
            <a:r>
              <a:rPr lang="en-GB" baseline="30000" dirty="0" smtClean="0"/>
              <a:t>p</a:t>
            </a:r>
            <a:r>
              <a:rPr lang="en-GB" dirty="0" smtClean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smtClean="0">
                <a:latin typeface="Calibri" pitchFamily="34" charset="0"/>
              </a:rPr>
              <a:t>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N-1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smtClean="0">
                <a:latin typeface="Calibri" pitchFamily="34" charset="0"/>
              </a:rPr>
              <a:t>M-1</a:t>
            </a:r>
            <a:endParaRPr lang="en-GB" sz="1000" dirty="0">
              <a:latin typeface="Calibri" pitchFamily="34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</a:t>
            </a:r>
            <a:r>
              <a:rPr lang="en-GB" sz="1600" dirty="0" smtClean="0">
                <a:latin typeface="Calibri" pitchFamily="34" charset="0"/>
              </a:rPr>
              <a:t>VPs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 smtClean="0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  <p:extLst>
      <p:ext uri="{BB962C8B-B14F-4D97-AF65-F5344CB8AC3E}">
        <p14:creationId xmlns:p14="http://schemas.microsoft.com/office/powerpoint/2010/main" val="1275297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 smtClean="0">
                <a:solidFill>
                  <a:srgbClr val="C00000"/>
                </a:solidFill>
              </a:rPr>
              <a:t>10,000x</a:t>
            </a:r>
            <a:r>
              <a:rPr lang="en-GB" dirty="0" smtClean="0"/>
              <a:t> </a:t>
            </a:r>
            <a:r>
              <a:rPr lang="en-GB" dirty="0"/>
              <a:t>slower than </a:t>
            </a:r>
            <a:r>
              <a:rPr lang="en-GB" dirty="0" smtClean="0"/>
              <a:t>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Consequences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</a:t>
            </a:r>
            <a:r>
              <a:rPr lang="en-GB" dirty="0" smtClean="0"/>
              <a:t>size: typically 4</a:t>
            </a:r>
            <a:r>
              <a:rPr lang="en-GB" dirty="0"/>
              <a:t> </a:t>
            </a:r>
            <a:r>
              <a:rPr lang="en-GB" dirty="0" smtClean="0"/>
              <a:t>KB, sometimes 4 MB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</a:t>
            </a:r>
            <a:r>
              <a:rPr lang="en-GB" dirty="0" smtClean="0"/>
              <a:t>VP can </a:t>
            </a:r>
            <a:r>
              <a:rPr lang="en-GB" dirty="0"/>
              <a:t>be placed in </a:t>
            </a:r>
            <a:r>
              <a:rPr lang="en-GB" dirty="0" smtClean="0"/>
              <a:t>any PP</a:t>
            </a: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</a:t>
            </a:r>
            <a:r>
              <a:rPr lang="en-GB" dirty="0" smtClean="0"/>
              <a:t>cache memories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</a:t>
            </a:r>
            <a:r>
              <a:rPr lang="en-GB" dirty="0" smtClean="0"/>
              <a:t>sophisticated, expensive </a:t>
            </a:r>
            <a:r>
              <a:rPr lang="en-GB" dirty="0"/>
              <a:t>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  <p:extLst>
      <p:ext uri="{BB962C8B-B14F-4D97-AF65-F5344CB8AC3E}">
        <p14:creationId xmlns:p14="http://schemas.microsoft.com/office/powerpoint/2010/main" val="832971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Enabling Data Structure: Page Table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</a:t>
            </a:r>
            <a:r>
              <a:rPr lang="en-GB" dirty="0" smtClean="0"/>
              <a:t>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824731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Hit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hit: </a:t>
            </a:r>
            <a:r>
              <a:rPr lang="en-GB" dirty="0" smtClean="0"/>
              <a:t>reference to VM word that is in physical memory (DRAM cache hit)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5929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Page fault: </a:t>
            </a:r>
            <a:r>
              <a:rPr lang="en-GB" dirty="0" smtClean="0"/>
              <a:t>reference to VM word that is not in physical memory (DRAM cache miss)</a:t>
            </a:r>
            <a:endParaRPr lang="en-GB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87762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2362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Hmmm, How Does This Work?!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2"/>
          <a:stretch/>
        </p:blipFill>
        <p:spPr bwMode="auto">
          <a:xfrm>
            <a:off x="4114800" y="1611212"/>
            <a:ext cx="1151406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 bwMode="auto">
          <a:xfrm>
            <a:off x="59436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1722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400800" y="3733800"/>
            <a:ext cx="76200" cy="76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8082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219200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7070" y="1219200"/>
            <a:ext cx="108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Process n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11212"/>
            <a:ext cx="292470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2549" y="614301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Solution: Virtual Memory (today and next lecture)</a:t>
            </a:r>
          </a:p>
        </p:txBody>
      </p:sp>
    </p:spTree>
    <p:extLst>
      <p:ext uri="{BB962C8B-B14F-4D97-AF65-F5344CB8AC3E}">
        <p14:creationId xmlns:p14="http://schemas.microsoft.com/office/powerpoint/2010/main" val="22755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/>
      <p:bldP spid="25" grpId="0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0854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70052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Handling Page Fault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Offending instruction is restarted: page hit!</a:t>
            </a:r>
            <a:endParaRPr lang="en-GB" sz="2000" b="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 smtClean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 smtClean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894714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 new page (VP 5) of virtual memory.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</a:t>
            </a:r>
            <a:r>
              <a:rPr lang="en-GB" sz="1400" dirty="0" smtClean="0">
                <a:latin typeface="Calibri" pitchFamily="34" charset="0"/>
              </a:rPr>
              <a:t>3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1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0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</a:t>
            </a:r>
            <a:r>
              <a:rPr lang="en-GB" sz="1400" dirty="0" smtClean="0">
                <a:solidFill>
                  <a:srgbClr val="000066"/>
                </a:solidFill>
                <a:latin typeface="Calibri" pitchFamily="34" charset="0"/>
              </a:rPr>
              <a:t>5</a:t>
            </a:r>
            <a:endParaRPr lang="en-GB" sz="1400" dirty="0">
              <a:solidFill>
                <a:srgbClr val="000066"/>
              </a:solidFill>
              <a:latin typeface="Calibri" pitchFamily="34" charset="0"/>
            </a:endParaRP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Locality to the Rescue Again!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</a:t>
            </a:r>
            <a:r>
              <a:rPr lang="en-GB" dirty="0" smtClean="0"/>
              <a:t>seems terribly inefficient, but it works because of locality. </a:t>
            </a:r>
            <a:endParaRPr lang="en-GB" dirty="0"/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  <p:extLst>
      <p:ext uri="{BB962C8B-B14F-4D97-AF65-F5344CB8AC3E}">
        <p14:creationId xmlns:p14="http://schemas.microsoft.com/office/powerpoint/2010/main" val="1140817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4678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</a:t>
            </a:r>
            <a:r>
              <a:rPr lang="en-GB" dirty="0" smtClean="0"/>
              <a:t>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824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</a:t>
            </a:r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Map virtual pages to the same physical page (here: PP 6)</a:t>
            </a:r>
            <a:endParaRPr lang="en-GB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  <a:endParaRPr lang="en-GB" sz="14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alibri" pitchFamily="34" charset="0"/>
              </a:rPr>
              <a:t>library </a:t>
            </a:r>
            <a:r>
              <a:rPr lang="en-GB" sz="1400" b="1" dirty="0">
                <a:latin typeface="Calibri" pitchFamily="34" charset="0"/>
              </a:rPr>
              <a:t>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M</a:t>
            </a:r>
            <a:r>
              <a:rPr lang="en-GB" sz="1400" b="1" dirty="0" smtClean="0">
                <a:latin typeface="Calibri" pitchFamily="34" charset="0"/>
              </a:rPr>
              <a:t>-1</a:t>
            </a:r>
            <a:endParaRPr lang="en-GB" sz="1400" b="1" dirty="0">
              <a:latin typeface="Calibri" pitchFamily="34" charset="0"/>
            </a:endParaRP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593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Code, data, and heap always start at the same addresses.</a:t>
            </a:r>
            <a:endParaRPr lang="en-GB" sz="1800" dirty="0"/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/>
              <a:t>allocates virtual pages for .text and .data sections &amp; creates PTEs marked as invalid</a:t>
            </a:r>
            <a:endParaRPr lang="en-GB" sz="1800" dirty="0"/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</a:t>
            </a:r>
            <a:r>
              <a:rPr lang="en-GB" sz="1800" dirty="0" smtClean="0"/>
              <a:t>system</a:t>
            </a:r>
            <a:endParaRPr lang="en-GB" sz="1800" dirty="0"/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004810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61496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32103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VM </a:t>
            </a:r>
            <a:r>
              <a:rPr lang="en-GB" dirty="0"/>
              <a:t>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</a:t>
            </a:r>
            <a:r>
              <a:rPr lang="en-GB" dirty="0" smtClean="0"/>
              <a:t>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MMU checks these bits on each access</a:t>
            </a:r>
            <a:endParaRPr lang="en-GB" dirty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  <a:r>
              <a:rPr lang="en-GB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</a:t>
            </a:r>
            <a:endParaRPr lang="en-GB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EXEC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10917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 smtClean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VM Address Translation</a:t>
            </a:r>
            <a:endParaRPr lang="en-US"/>
          </a:p>
        </p:txBody>
      </p:sp>
      <p:sp>
        <p:nvSpPr>
          <p:cNvPr id="566311" name="Rectangle 39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Virtual Address Space</a:t>
            </a:r>
          </a:p>
          <a:p>
            <a:pPr lvl="1"/>
            <a:r>
              <a:rPr lang="en-US" i="1" dirty="0" smtClean="0"/>
              <a:t>V = {0, 1, …, N–1}</a:t>
            </a:r>
          </a:p>
          <a:p>
            <a:r>
              <a:rPr lang="en-US" dirty="0" smtClean="0"/>
              <a:t>Physical Address Space</a:t>
            </a:r>
          </a:p>
          <a:p>
            <a:pPr lvl="1"/>
            <a:r>
              <a:rPr lang="en-US" i="1" dirty="0" smtClean="0"/>
              <a:t>P = {0, 1, …, M–1}</a:t>
            </a:r>
          </a:p>
          <a:p>
            <a:r>
              <a:rPr lang="en-US" dirty="0" smtClean="0"/>
              <a:t>Address Translation</a:t>
            </a:r>
          </a:p>
          <a:p>
            <a:pPr lvl="1"/>
            <a:r>
              <a:rPr lang="en-US" b="1" i="1" dirty="0" smtClean="0"/>
              <a:t>MAP:  V </a:t>
            </a:r>
            <a:r>
              <a:rPr lang="en-US" b="1" i="1" dirty="0" err="1" smtClean="0">
                <a:sym typeface="Symbol" charset="2"/>
              </a:rPr>
              <a:t></a:t>
            </a:r>
            <a:r>
              <a:rPr lang="en-US" b="1" i="1" dirty="0" smtClean="0"/>
              <a:t>  P  U  {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}</a:t>
            </a:r>
          </a:p>
          <a:p>
            <a:pPr lvl="1"/>
            <a:r>
              <a:rPr lang="en-US" dirty="0" smtClean="0"/>
              <a:t>For virtual address </a:t>
            </a:r>
            <a:r>
              <a:rPr lang="en-US" b="1" i="1" dirty="0" smtClean="0"/>
              <a:t>a</a:t>
            </a:r>
            <a:r>
              <a:rPr lang="en-US" dirty="0" smtClean="0"/>
              <a:t>: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 a</a:t>
            </a:r>
            <a:r>
              <a:rPr lang="en-US" i="1" dirty="0" smtClean="0"/>
              <a:t>’</a:t>
            </a:r>
            <a:r>
              <a:rPr lang="en-US" dirty="0" smtClean="0"/>
              <a:t>  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at physical address </a:t>
            </a:r>
            <a:r>
              <a:rPr lang="en-US" b="1" i="1" dirty="0" smtClean="0"/>
              <a:t>a’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i="1" dirty="0" smtClean="0"/>
              <a:t>P</a:t>
            </a:r>
          </a:p>
          <a:p>
            <a:pPr lvl="2"/>
            <a:r>
              <a:rPr lang="en-US" b="1" i="1" dirty="0" err="1" smtClean="0"/>
              <a:t>MAP(a</a:t>
            </a:r>
            <a:r>
              <a:rPr lang="en-US" b="1" i="1" dirty="0" smtClean="0"/>
              <a:t>)  = </a:t>
            </a:r>
            <a:r>
              <a:rPr lang="en-US" b="1" i="1" dirty="0" err="1" smtClean="0">
                <a:sym typeface="Symbol" charset="2"/>
              </a:rPr>
              <a:t></a:t>
            </a:r>
            <a:r>
              <a:rPr lang="en-US" b="1" i="1" dirty="0" smtClean="0"/>
              <a:t> </a:t>
            </a:r>
            <a:r>
              <a:rPr lang="en-US" dirty="0" smtClean="0"/>
              <a:t>if data at virtual address </a:t>
            </a:r>
            <a:r>
              <a:rPr lang="en-US" b="1" i="1" dirty="0" smtClean="0"/>
              <a:t>a</a:t>
            </a:r>
            <a:r>
              <a:rPr lang="en-US" dirty="0" smtClean="0"/>
              <a:t> is not in physical memory</a:t>
            </a:r>
          </a:p>
          <a:p>
            <a:pPr lvl="3"/>
            <a:r>
              <a:rPr lang="en-US" dirty="0" smtClean="0"/>
              <a:t>Either invalid or stored on disk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0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Summary of Address Translation Symbols</a:t>
            </a:r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 smtClean="0"/>
              <a:t>Basic Parameters</a:t>
            </a:r>
          </a:p>
          <a:p>
            <a:pPr lvl="1"/>
            <a:r>
              <a:rPr lang="en-US" b="1" dirty="0" smtClean="0"/>
              <a:t>N = 2</a:t>
            </a:r>
            <a:r>
              <a:rPr lang="en-US" b="1" baseline="30000" dirty="0" smtClean="0"/>
              <a:t>n </a:t>
            </a:r>
            <a:r>
              <a:rPr lang="en-US" dirty="0" smtClean="0"/>
              <a:t>: Number of addresses in virtual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M = 2</a:t>
            </a:r>
            <a:r>
              <a:rPr lang="en-US" b="1" baseline="30000" dirty="0" smtClean="0"/>
              <a:t>m </a:t>
            </a:r>
            <a:r>
              <a:rPr lang="en-US" dirty="0" smtClean="0"/>
              <a:t>: Number of addresses in physical address space</a:t>
            </a:r>
            <a:endParaRPr lang="en-US" baseline="30000" dirty="0" smtClean="0"/>
          </a:p>
          <a:p>
            <a:pPr lvl="1"/>
            <a:r>
              <a:rPr lang="en-US" b="1" dirty="0" smtClean="0"/>
              <a:t>P = 2</a:t>
            </a:r>
            <a:r>
              <a:rPr lang="en-US" b="1" baseline="30000" dirty="0" smtClean="0"/>
              <a:t>p </a:t>
            </a:r>
            <a:r>
              <a:rPr lang="en-US" b="1" dirty="0" smtClean="0"/>
              <a:t> </a:t>
            </a:r>
            <a:r>
              <a:rPr lang="en-US" dirty="0" smtClean="0"/>
              <a:t>: Page size (bytes)</a:t>
            </a:r>
            <a:endParaRPr lang="en-US" baseline="30000" dirty="0" smtClean="0"/>
          </a:p>
          <a:p>
            <a:r>
              <a:rPr lang="en-US" dirty="0" smtClean="0"/>
              <a:t>Components of the virtual address (VA)</a:t>
            </a:r>
          </a:p>
          <a:p>
            <a:pPr lvl="1"/>
            <a:r>
              <a:rPr lang="en-US" b="1" dirty="0" smtClean="0"/>
              <a:t>TLBI</a:t>
            </a:r>
            <a:r>
              <a:rPr lang="en-US" dirty="0" smtClean="0"/>
              <a:t>: TLB index</a:t>
            </a:r>
          </a:p>
          <a:p>
            <a:pPr lvl="1"/>
            <a:r>
              <a:rPr lang="en-US" b="1" dirty="0" smtClean="0"/>
              <a:t>TLBT</a:t>
            </a:r>
            <a:r>
              <a:rPr lang="en-US" dirty="0" smtClean="0"/>
              <a:t>: TLB tag</a:t>
            </a:r>
          </a:p>
          <a:p>
            <a:pPr lvl="1"/>
            <a:r>
              <a:rPr lang="en-US" b="1" dirty="0" smtClean="0"/>
              <a:t>VPO</a:t>
            </a:r>
            <a:r>
              <a:rPr lang="en-US" dirty="0" smtClean="0"/>
              <a:t>: Virtual page offset </a:t>
            </a:r>
          </a:p>
          <a:p>
            <a:pPr lvl="1"/>
            <a:r>
              <a:rPr lang="en-US" b="1" dirty="0" smtClean="0"/>
              <a:t>VPN</a:t>
            </a:r>
            <a:r>
              <a:rPr lang="en-US" dirty="0" smtClean="0"/>
              <a:t>: Virtual page number </a:t>
            </a:r>
          </a:p>
          <a:p>
            <a:r>
              <a:rPr lang="en-US" dirty="0" smtClean="0"/>
              <a:t>Components of the physical address (PA)</a:t>
            </a:r>
          </a:p>
          <a:p>
            <a:pPr lvl="1"/>
            <a:r>
              <a:rPr lang="en-US" b="1" dirty="0" smtClean="0"/>
              <a:t>PPO</a:t>
            </a:r>
            <a:r>
              <a:rPr lang="en-US" dirty="0" smtClean="0"/>
              <a:t>: Physical page offset (same as VPO)</a:t>
            </a:r>
          </a:p>
          <a:p>
            <a:pPr lvl="1"/>
            <a:r>
              <a:rPr lang="en-US" b="1" dirty="0" smtClean="0"/>
              <a:t>PPN:</a:t>
            </a:r>
            <a:r>
              <a:rPr lang="en-US" dirty="0" smtClean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a Page 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number (VPN)</a:t>
            </a:r>
            <a:endParaRPr lang="en-US" sz="1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Virtual page offset (VPO)</a:t>
            </a:r>
            <a:endParaRPr lang="en-US" sz="1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 smtClean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 smtClean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</a:t>
            </a:r>
            <a:r>
              <a:rPr lang="en-US" sz="1400" dirty="0" smtClean="0">
                <a:latin typeface="Calibri" pitchFamily="34" charset="0"/>
              </a:rPr>
              <a:t>age not in memory</a:t>
            </a:r>
          </a:p>
          <a:p>
            <a:pPr algn="r"/>
            <a:r>
              <a:rPr lang="en-US" sz="1400" dirty="0" smtClean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Calibri" pitchFamily="34" charset="0"/>
              </a:rPr>
              <a:t>p</a:t>
            </a:r>
            <a:endParaRPr lang="en-US" sz="1200" i="1" dirty="0" smtClean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Calibri" pitchFamily="34" charset="0"/>
              </a:rPr>
              <a:t>Valid bit = 1</a:t>
            </a:r>
          </a:p>
        </p:txBody>
      </p:sp>
    </p:spTree>
    <p:extLst>
      <p:ext uri="{BB962C8B-B14F-4D97-AF65-F5344CB8AC3E}">
        <p14:creationId xmlns:p14="http://schemas.microsoft.com/office/powerpoint/2010/main" val="40670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Hit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Cache/memory sends data word to processor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4403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Address Translation: Page Fault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 smtClean="0"/>
              <a:t>7) Handler returns to original process, restarting faulting instruction</a:t>
            </a:r>
            <a:endParaRPr lang="en-GB" sz="2000" b="0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Calibri" pitchFamily="34" charset="0"/>
              </a:rPr>
              <a:t>Disk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Page fault handler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Victim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New page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Exception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9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Integrating VM and Cache</a:t>
            </a:r>
            <a:endParaRPr lang="en-US"/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latin typeface="+mn-lt"/>
              </a:rPr>
              <a:t>CPU</a:t>
            </a:r>
            <a:endParaRPr lang="en-US" sz="1600" dirty="0">
              <a:latin typeface="+mn-lt"/>
            </a:endParaRP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 smtClean="0">
                <a:latin typeface="+mn-lt"/>
              </a:rPr>
              <a:t>VA: virtual address, PA: physical address, PTE: page table entry, PTEA = PTE address</a:t>
            </a:r>
            <a:endParaRPr 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4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</a:t>
            </a:r>
            <a:r>
              <a:rPr lang="en-GB" dirty="0" smtClean="0"/>
              <a:t> small L1 delay</a:t>
            </a:r>
            <a:endParaRPr lang="en-GB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Small set-associative hardware </a:t>
            </a:r>
            <a:r>
              <a:rPr lang="en-GB" dirty="0"/>
              <a:t>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88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TLBI</a:t>
            </a:r>
            <a:r>
              <a:rPr lang="en-US" i="1" dirty="0">
                <a:solidFill>
                  <a:srgbClr val="FF0000"/>
                </a:solidFill>
              </a:rPr>
              <a:t>: TLB index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TLBT</a:t>
            </a:r>
            <a:r>
              <a:rPr lang="en-US" i="1" dirty="0">
                <a:solidFill>
                  <a:srgbClr val="FF0000"/>
                </a:solidFill>
              </a:rPr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7" y="435678"/>
            <a:ext cx="8558383" cy="762000"/>
          </a:xfrm>
        </p:spPr>
        <p:txBody>
          <a:bodyPr/>
          <a:lstStyle/>
          <a:p>
            <a:pPr marL="119063" indent="-119063" eaLnBrk="1" hangingPunct="1"/>
            <a:r>
              <a:rPr lang="en-US" dirty="0" smtClean="0"/>
              <a:t>Recall: Byte</a:t>
            </a:r>
            <a:r>
              <a:rPr lang="en-US" dirty="0"/>
              <a:t>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835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 smtClean="0"/>
              <a:t>MMU uses the VPN portion of the virtual address to access the TLB:</a:t>
            </a:r>
            <a:endParaRPr lang="en-US" dirty="0"/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/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/>
              <a:t>p+t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 = 2</a:t>
            </a:r>
            <a:r>
              <a:rPr lang="en-US" sz="1800" baseline="30000" dirty="0" smtClean="0">
                <a:latin typeface="Calibri" pitchFamily="34" charset="0"/>
              </a:rPr>
              <a:t>t</a:t>
            </a:r>
            <a:r>
              <a:rPr lang="en-US" sz="1800" dirty="0" smtClean="0">
                <a:latin typeface="Calibri" pitchFamily="34" charset="0"/>
              </a:rPr>
              <a:t> sets</a:t>
            </a:r>
            <a:endParaRPr lang="en-US" sz="1800" baseline="30000" dirty="0" smtClean="0">
              <a:latin typeface="Calibri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881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Hit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VA</a:t>
              </a:r>
              <a:endParaRPr lang="en-GB" sz="1400" dirty="0">
                <a:latin typeface="Calibri" pitchFamily="34" charset="0"/>
              </a:endParaRP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Data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VPN</a:t>
              </a:r>
              <a:endParaRPr lang="en-GB" sz="1400" dirty="0">
                <a:latin typeface="Calibri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latin typeface="Calibri" pitchFamily="34" charset="0"/>
                </a:rPr>
                <a:t>PTE</a:t>
              </a:r>
              <a:endParaRPr lang="en-GB" sz="1400" dirty="0"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252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TLB Miss</a:t>
            </a:r>
            <a:endParaRPr lang="en-GB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MMU</a:t>
            </a:r>
            <a:endParaRPr lang="en-GB" sz="1600" dirty="0">
              <a:latin typeface="Calibri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 smtClean="0">
                <a:latin typeface="Calibri" pitchFamily="34" charset="0"/>
              </a:rPr>
              <a:t>Cache/</a:t>
            </a:r>
          </a:p>
          <a:p>
            <a:r>
              <a:rPr lang="en-US" sz="1600" dirty="0" smtClean="0">
                <a:latin typeface="Calibri" pitchFamily="34" charset="0"/>
              </a:rPr>
              <a:t>Memory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Data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VA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TLB</a:t>
            </a:r>
            <a:endParaRPr lang="en-GB" sz="1600" dirty="0">
              <a:latin typeface="Calibri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VPN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latin typeface="Calibri" pitchFamily="34" charset="0"/>
              </a:rPr>
              <a:t>PTEA</a:t>
            </a:r>
            <a:endParaRPr lang="en-GB" sz="1400" dirty="0">
              <a:latin typeface="Calibri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50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Multi-Level Page Tables</a:t>
            </a: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 smtClean="0"/>
              <a:t>Suppose:</a:t>
            </a:r>
          </a:p>
          <a:p>
            <a:pPr lvl="1"/>
            <a:r>
              <a:rPr lang="en-GB" dirty="0" smtClean="0"/>
              <a:t>4KB (2</a:t>
            </a:r>
            <a:r>
              <a:rPr lang="en-GB" baseline="30000" dirty="0" smtClean="0"/>
              <a:t>12</a:t>
            </a:r>
            <a:r>
              <a:rPr lang="en-GB" dirty="0" smtClean="0"/>
              <a:t>) page size, 48-bit address space, 8-byte PTE </a:t>
            </a:r>
          </a:p>
          <a:p>
            <a:endParaRPr lang="en-GB" dirty="0" smtClean="0"/>
          </a:p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Would need a 512 GB page table!</a:t>
            </a:r>
          </a:p>
          <a:p>
            <a:pPr lvl="2"/>
            <a:r>
              <a:rPr lang="en-GB" dirty="0" smtClean="0"/>
              <a:t>2</a:t>
            </a:r>
            <a:r>
              <a:rPr lang="en-GB" baseline="30000" dirty="0" smtClean="0"/>
              <a:t>48</a:t>
            </a:r>
            <a:r>
              <a:rPr lang="en-GB" dirty="0" smtClean="0"/>
              <a:t> * 2</a:t>
            </a:r>
            <a:r>
              <a:rPr lang="en-GB" baseline="30000" dirty="0" smtClean="0"/>
              <a:t>-12  </a:t>
            </a:r>
            <a:r>
              <a:rPr lang="en-GB" dirty="0" smtClean="0"/>
              <a:t>* 2</a:t>
            </a:r>
            <a:r>
              <a:rPr lang="en-GB" baseline="30000" dirty="0" smtClean="0"/>
              <a:t>3</a:t>
            </a:r>
            <a:r>
              <a:rPr lang="en-GB" dirty="0" smtClean="0"/>
              <a:t> = 2</a:t>
            </a:r>
            <a:r>
              <a:rPr lang="en-GB" baseline="30000" dirty="0" smtClean="0"/>
              <a:t>39</a:t>
            </a:r>
            <a:r>
              <a:rPr lang="en-GB" dirty="0" smtClean="0"/>
              <a:t> bytes</a:t>
            </a:r>
          </a:p>
          <a:p>
            <a:endParaRPr lang="en-GB" dirty="0" smtClean="0"/>
          </a:p>
          <a:p>
            <a:r>
              <a:rPr lang="en-GB" dirty="0" smtClean="0"/>
              <a:t>Common solution: Multi-level page table</a:t>
            </a:r>
          </a:p>
          <a:p>
            <a:r>
              <a:rPr lang="en-GB" dirty="0" smtClean="0"/>
              <a:t>Example: 2-level page table</a:t>
            </a:r>
          </a:p>
          <a:p>
            <a:pPr lvl="1"/>
            <a:r>
              <a:rPr lang="en-GB" dirty="0" smtClean="0"/>
              <a:t>Level 1 table: each PTE points to a page table (always memory resident)</a:t>
            </a:r>
          </a:p>
          <a:p>
            <a:pPr lvl="1"/>
            <a:r>
              <a:rPr lang="en-GB" dirty="0" smtClean="0"/>
              <a:t>Level 2 table: each PTE points to a page </a:t>
            </a:r>
            <a:br>
              <a:rPr lang="en-GB" dirty="0" smtClean="0"/>
            </a:br>
            <a:r>
              <a:rPr lang="en-GB" dirty="0" smtClean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604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32 bit addresses, 4KB pages, 4-byte </a:t>
            </a:r>
            <a:r>
              <a:rPr lang="en-US" sz="1800" i="1" dirty="0" err="1" smtClean="0">
                <a:latin typeface="Calibri" pitchFamily="34" charset="0"/>
              </a:rPr>
              <a:t>PTEs</a:t>
            </a:r>
            <a:endParaRPr lang="en-US" sz="18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56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1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2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k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13403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</a:t>
            </a:r>
            <a:r>
              <a:rPr lang="en-GB" dirty="0" smtClean="0">
                <a:effectLst/>
              </a:rPr>
              <a:t>view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ffectLst/>
              </a:rPr>
              <a:t>System </a:t>
            </a:r>
            <a:r>
              <a:rPr lang="en-GB" dirty="0" smtClean="0"/>
              <a:t>v</a:t>
            </a:r>
            <a:r>
              <a:rPr lang="en-GB" dirty="0" smtClean="0">
                <a:effectLst/>
              </a:rPr>
              <a:t>iew </a:t>
            </a:r>
            <a:r>
              <a:rPr lang="en-GB" dirty="0">
                <a:effectLst/>
              </a:rPr>
              <a:t>of </a:t>
            </a:r>
            <a:r>
              <a:rPr lang="en-GB" dirty="0" smtClean="0">
                <a:effectLst/>
              </a:rPr>
              <a:t>virtual </a:t>
            </a:r>
            <a:r>
              <a:rPr lang="en-GB" dirty="0" smtClean="0"/>
              <a:t>m</a:t>
            </a:r>
            <a:r>
              <a:rPr lang="en-GB" dirty="0" smtClean="0">
                <a:effectLst/>
              </a:rPr>
              <a:t>emory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  <p:extLst>
      <p:ext uri="{BB962C8B-B14F-4D97-AF65-F5344CB8AC3E}">
        <p14:creationId xmlns:p14="http://schemas.microsoft.com/office/powerpoint/2010/main" val="1777568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304800"/>
            <a:ext cx="6684963" cy="573088"/>
          </a:xfrm>
        </p:spPr>
        <p:txBody>
          <a:bodyPr/>
          <a:lstStyle/>
          <a:p>
            <a:r>
              <a:rPr lang="en-US" dirty="0" smtClean="0"/>
              <a:t>Recall: Simple </a:t>
            </a:r>
            <a:r>
              <a:rPr lang="en-US" dirty="0"/>
              <a:t>Addressing Modes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Mem[</a:t>
            </a:r>
            <a:r>
              <a:rPr lang="en-US" dirty="0" err="1"/>
              <a:t>Reg</a:t>
            </a:r>
            <a:r>
              <a:rPr lang="en-US" dirty="0"/>
              <a:t>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latin typeface="Courier New" charset="0"/>
              </a:rPr>
              <a:t>movl</a:t>
            </a:r>
            <a:r>
              <a:rPr lang="en-US" sz="2400" dirty="0">
                <a:latin typeface="Courier New" charset="0"/>
              </a:rPr>
              <a:t> (%</a:t>
            </a:r>
            <a:r>
              <a:rPr lang="en-US" sz="2400" dirty="0" err="1">
                <a:latin typeface="Courier New" charset="0"/>
              </a:rPr>
              <a:t>ecx</a:t>
            </a:r>
            <a:r>
              <a:rPr lang="en-US" sz="2400" dirty="0">
                <a:latin typeface="Courier New" charset="0"/>
              </a:rPr>
              <a:t>),%</a:t>
            </a:r>
            <a:r>
              <a:rPr lang="en-US" sz="2400" dirty="0" err="1">
                <a:latin typeface="Courier New" charset="0"/>
              </a:rPr>
              <a:t>eax</a:t>
            </a:r>
            <a:endParaRPr lang="en-US" sz="2400" dirty="0">
              <a:latin typeface="Courier New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Mem[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>
                <a:latin typeface="Courier New" charset="0"/>
              </a:rPr>
              <a:t>movl</a:t>
            </a:r>
            <a:r>
              <a:rPr lang="en-US" sz="2400" dirty="0">
                <a:latin typeface="Courier New" charset="0"/>
              </a:rPr>
              <a:t> 8(%</a:t>
            </a:r>
            <a:r>
              <a:rPr lang="en-US" sz="2400" dirty="0" err="1">
                <a:latin typeface="Courier New" charset="0"/>
              </a:rPr>
              <a:t>ebp</a:t>
            </a:r>
            <a:r>
              <a:rPr lang="en-US" sz="2400" dirty="0">
                <a:latin typeface="Courier New" charset="0"/>
              </a:rPr>
              <a:t>),%</a:t>
            </a:r>
            <a:r>
              <a:rPr lang="en-US" sz="2400" dirty="0" err="1">
                <a:latin typeface="Courier New" charset="0"/>
              </a:rPr>
              <a:t>edx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0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7" y="435678"/>
            <a:ext cx="8558383" cy="762000"/>
          </a:xfrm>
        </p:spPr>
        <p:txBody>
          <a:bodyPr/>
          <a:lstStyle/>
          <a:p>
            <a:pPr marL="119063" indent="-119063" eaLnBrk="1" hangingPunct="1"/>
            <a:r>
              <a:rPr lang="en-US" dirty="0" smtClean="0"/>
              <a:t>Lets think about this, a bit</a:t>
            </a:r>
            <a:endParaRPr lang="en-US" dirty="0"/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 smtClean="0"/>
              <a:t>How does everything fit?</a:t>
            </a:r>
          </a:p>
          <a:p>
            <a:pPr marL="552450" lvl="1" eaLnBrk="1" hangingPunct="1"/>
            <a:r>
              <a:rPr lang="en-US" dirty="0" smtClean="0"/>
              <a:t>32-bit addresses: ~4,000,000,000 (4 billion) bytes</a:t>
            </a:r>
          </a:p>
          <a:p>
            <a:pPr marL="552450" lvl="1" eaLnBrk="1" hangingPunct="1"/>
            <a:r>
              <a:rPr lang="en-US" dirty="0" smtClean="0"/>
              <a:t>64-bit addresses: ~16,000,000,000,000,000,000 (16 quintillion) bytes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How to decide which memory to use in your program?</a:t>
            </a:r>
          </a:p>
          <a:p>
            <a:pPr marL="438150" lvl="1"/>
            <a:r>
              <a:rPr lang="en-US" dirty="0" smtClean="0"/>
              <a:t>What about after a fork()?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What if another process stores data into your memory?</a:t>
            </a:r>
          </a:p>
          <a:p>
            <a:pPr marL="438150" lvl="1"/>
            <a:r>
              <a:rPr lang="en-US" dirty="0" smtClean="0"/>
              <a:t>How could you debug your program?</a:t>
            </a:r>
          </a:p>
          <a:p>
            <a:pPr marL="438150" lvl="1"/>
            <a:endParaRPr lang="en-US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653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Solution: </a:t>
            </a:r>
            <a:r>
              <a:rPr lang="en-US" dirty="0" smtClean="0"/>
              <a:t>Add a level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i</a:t>
            </a:r>
            <a:r>
              <a:rPr lang="en-US" dirty="0" smtClean="0"/>
              <a:t>ndirection</a:t>
            </a:r>
            <a:endParaRPr 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486400"/>
            <a:ext cx="8382000" cy="1346200"/>
          </a:xfrm>
          <a:ln/>
        </p:spPr>
        <p:txBody>
          <a:bodyPr/>
          <a:lstStyle/>
          <a:p>
            <a:r>
              <a:rPr lang="en-US" dirty="0"/>
              <a:t>Each process gets its own private memory space</a:t>
            </a:r>
          </a:p>
          <a:p>
            <a:r>
              <a:rPr lang="en-US" dirty="0" smtClean="0"/>
              <a:t>Addresses all of the </a:t>
            </a:r>
            <a:r>
              <a:rPr lang="en-US" dirty="0"/>
              <a:t>previous problems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624638" y="2435225"/>
            <a:ext cx="13414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Physical memory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1277938" y="1203325"/>
            <a:ext cx="12525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Virtual memory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1277938" y="3730625"/>
            <a:ext cx="12525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38100" bIns="3810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Virtual memory</a:t>
            </a:r>
          </a:p>
        </p:txBody>
      </p:sp>
      <p:sp>
        <p:nvSpPr>
          <p:cNvPr id="18440" name="Rectangle 8"/>
          <p:cNvSpPr>
            <a:spLocks/>
          </p:cNvSpPr>
          <p:nvPr/>
        </p:nvSpPr>
        <p:spPr bwMode="auto">
          <a:xfrm>
            <a:off x="228600" y="1900238"/>
            <a:ext cx="19923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 dirty="0">
                <a:solidFill>
                  <a:srgbClr val="7F7F7F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Process 1</a:t>
            </a:r>
          </a:p>
        </p:txBody>
      </p:sp>
      <p:sp>
        <p:nvSpPr>
          <p:cNvPr id="18441" name="Rectangle 9"/>
          <p:cNvSpPr>
            <a:spLocks/>
          </p:cNvSpPr>
          <p:nvPr/>
        </p:nvSpPr>
        <p:spPr bwMode="auto">
          <a:xfrm>
            <a:off x="228600" y="4491038"/>
            <a:ext cx="20050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2400">
                <a:solidFill>
                  <a:srgbClr val="7F7F7F"/>
                </a:solidFill>
                <a:latin typeface="Calibri Bold" charset="0"/>
                <a:ea typeface="ＭＳ Ｐゴシック" charset="0"/>
                <a:cs typeface="Calibri Bold" charset="0"/>
                <a:sym typeface="Calibri Bold" charset="0"/>
              </a:rPr>
              <a:t>Process n</a:t>
            </a:r>
          </a:p>
        </p:txBody>
      </p:sp>
      <p:sp>
        <p:nvSpPr>
          <p:cNvPr id="18442" name="Rectangle 10"/>
          <p:cNvSpPr>
            <a:spLocks/>
          </p:cNvSpPr>
          <p:nvPr/>
        </p:nvSpPr>
        <p:spPr bwMode="auto">
          <a:xfrm>
            <a:off x="3352800" y="1752600"/>
            <a:ext cx="2527300" cy="3200400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3600" dirty="0">
                <a:solidFill>
                  <a:srgbClr val="990000"/>
                </a:solidFill>
                <a:latin typeface="Calibri Bold Italic" charset="0"/>
                <a:ea typeface="ＭＳ Ｐゴシック" charset="0"/>
                <a:cs typeface="Calibri Bold Italic" charset="0"/>
                <a:sym typeface="Calibri Bold Italic" charset="0"/>
              </a:rPr>
              <a:t>mapping</a:t>
            </a:r>
          </a:p>
        </p:txBody>
      </p:sp>
      <p:sp>
        <p:nvSpPr>
          <p:cNvPr id="18443" name="AutoShape 11"/>
          <p:cNvSpPr>
            <a:spLocks/>
          </p:cNvSpPr>
          <p:nvPr/>
        </p:nvSpPr>
        <p:spPr bwMode="auto">
          <a:xfrm>
            <a:off x="2146300" y="2057400"/>
            <a:ext cx="1206500" cy="368300"/>
          </a:xfrm>
          <a:prstGeom prst="leftRightArrow">
            <a:avLst>
              <a:gd name="adj1" fmla="val 50000"/>
              <a:gd name="adj2" fmla="val 50139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4" name="AutoShape 12"/>
          <p:cNvSpPr>
            <a:spLocks/>
          </p:cNvSpPr>
          <p:nvPr/>
        </p:nvSpPr>
        <p:spPr bwMode="auto">
          <a:xfrm>
            <a:off x="2146300" y="4430713"/>
            <a:ext cx="1206500" cy="369887"/>
          </a:xfrm>
          <a:prstGeom prst="leftRightArrow">
            <a:avLst>
              <a:gd name="adj1" fmla="val 50000"/>
              <a:gd name="adj2" fmla="val 49924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5" name="AutoShape 13"/>
          <p:cNvSpPr>
            <a:spLocks/>
          </p:cNvSpPr>
          <p:nvPr/>
        </p:nvSpPr>
        <p:spPr bwMode="auto">
          <a:xfrm>
            <a:off x="2146300" y="3198813"/>
            <a:ext cx="1206500" cy="369887"/>
          </a:xfrm>
          <a:prstGeom prst="leftRightArrow">
            <a:avLst>
              <a:gd name="adj1" fmla="val 50000"/>
              <a:gd name="adj2" fmla="val 49924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6" name="AutoShape 14"/>
          <p:cNvSpPr>
            <a:spLocks/>
          </p:cNvSpPr>
          <p:nvPr/>
        </p:nvSpPr>
        <p:spPr bwMode="auto">
          <a:xfrm>
            <a:off x="5880100" y="3198813"/>
            <a:ext cx="1193800" cy="369887"/>
          </a:xfrm>
          <a:prstGeom prst="leftRightArrow">
            <a:avLst>
              <a:gd name="adj1" fmla="val 50000"/>
              <a:gd name="adj2" fmla="val 49921"/>
            </a:avLst>
          </a:prstGeom>
          <a:solidFill>
            <a:srgbClr val="821D1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7" name="Rectangle 15"/>
          <p:cNvSpPr>
            <a:spLocks/>
          </p:cNvSpPr>
          <p:nvPr/>
        </p:nvSpPr>
        <p:spPr bwMode="auto">
          <a:xfrm>
            <a:off x="1676400" y="1524000"/>
            <a:ext cx="469900" cy="1295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8" name="Rectangle 16"/>
          <p:cNvSpPr>
            <a:spLocks/>
          </p:cNvSpPr>
          <p:nvPr/>
        </p:nvSpPr>
        <p:spPr bwMode="auto">
          <a:xfrm>
            <a:off x="1676400" y="4038600"/>
            <a:ext cx="469900" cy="1295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49" name="Rectangle 17"/>
          <p:cNvSpPr>
            <a:spLocks/>
          </p:cNvSpPr>
          <p:nvPr/>
        </p:nvSpPr>
        <p:spPr bwMode="auto">
          <a:xfrm>
            <a:off x="7073900" y="2736850"/>
            <a:ext cx="469900" cy="12954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1903413" y="2935288"/>
            <a:ext cx="1587" cy="750887"/>
          </a:xfrm>
          <a:prstGeom prst="line">
            <a:avLst/>
          </a:prstGeom>
          <a:noFill/>
          <a:ln w="69850" cap="rnd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One simple trick solves all three problems</a:t>
            </a:r>
            <a:endParaRPr lang="en-GB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98563"/>
            <a:ext cx="8472487" cy="5049837"/>
          </a:xfrm>
          <a:ln/>
        </p:spPr>
        <p:txBody>
          <a:bodyPr lIns="0" tIns="0" rIns="0" bIns="0"/>
          <a:lstStyle/>
          <a:p>
            <a:pPr>
              <a:buSzPct val="100000"/>
              <a:buFont typeface="Wingdings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One simple trick solves all three problems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Each process gets its own private image of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appears to be a full-sized private memory range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This fixes “how to choose” and “others shouldn’t mess </a:t>
            </a:r>
            <a:r>
              <a:rPr lang="en-GB" sz="2600" dirty="0" err="1"/>
              <a:t>w</a:t>
            </a:r>
            <a:r>
              <a:rPr lang="en-GB" sz="2600" dirty="0"/>
              <a:t>/yours”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surprisingly, it also fixes “making everything fit”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Implementation: translate addresses transparently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 a mapping </a:t>
            </a:r>
            <a:r>
              <a:rPr lang="en-GB" dirty="0" smtClean="0"/>
              <a:t>function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 map private addresses to physical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do the mapping on every load or </a:t>
            </a:r>
            <a:r>
              <a:rPr lang="en-GB" dirty="0" smtClean="0"/>
              <a:t>store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buSzPct val="100000"/>
              <a:buFont typeface="Wingdings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This mapping trick is the heart of </a:t>
            </a:r>
            <a:r>
              <a:rPr lang="en-GB" sz="2600" i="1" dirty="0"/>
              <a:t>virtual memory</a:t>
            </a:r>
            <a:r>
              <a:rPr lang="en-GB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50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</a:t>
            </a:r>
            <a:r>
              <a:rPr lang="en-GB" dirty="0" smtClean="0"/>
              <a:t>in “simple” systems like embedded </a:t>
            </a:r>
            <a:r>
              <a:rPr lang="en-GB" dirty="0"/>
              <a:t>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rgbClr val="003300"/>
                </a:solidFill>
                <a:latin typeface="Calibri" pitchFamily="34" charset="0"/>
              </a:rPr>
              <a:t>M-1</a:t>
            </a: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</a:t>
            </a:r>
            <a:r>
              <a:rPr lang="en-GB" sz="1600" dirty="0" smtClean="0">
                <a:latin typeface="Calibri" pitchFamily="34" charset="0"/>
              </a:rPr>
              <a:t>address</a:t>
            </a:r>
            <a:endParaRPr lang="en-GB" sz="1600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ourier New"/>
                <a:cs typeface="Courier New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18548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18174</TotalTime>
  <Words>3058</Words>
  <Application>Microsoft Office PowerPoint</Application>
  <PresentationFormat>全屏显示(4:3)</PresentationFormat>
  <Paragraphs>995</Paragraphs>
  <Slides>46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Gill Sans</vt:lpstr>
      <vt:lpstr>ＭＳ Ｐゴシック</vt:lpstr>
      <vt:lpstr>msgothic</vt:lpstr>
      <vt:lpstr>ヒラギノ角ゴ ProN W3</vt:lpstr>
      <vt:lpstr>宋体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Helvetica</vt:lpstr>
      <vt:lpstr>Symbol</vt:lpstr>
      <vt:lpstr>Times New Roman</vt:lpstr>
      <vt:lpstr>Wingdings</vt:lpstr>
      <vt:lpstr>Wingdings 2</vt:lpstr>
      <vt:lpstr>template2007</vt:lpstr>
      <vt:lpstr>Virtual Memory: Concepts  Introduction to Computer Systems</vt:lpstr>
      <vt:lpstr>Hmmm, How Does This Work?!  </vt:lpstr>
      <vt:lpstr>Today  </vt:lpstr>
      <vt:lpstr>Recall: Byte-Oriented Memory Organization</vt:lpstr>
      <vt:lpstr>Recall: Simple Addressing Modes</vt:lpstr>
      <vt:lpstr>Lets think about this, a bit</vt:lpstr>
      <vt:lpstr>Solution: Add a level of indirection</vt:lpstr>
      <vt:lpstr>One simple trick solves all three problems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Summary of Address Translation Symbols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Xuetao</cp:lastModifiedBy>
  <cp:revision>536</cp:revision>
  <cp:lastPrinted>1999-09-20T15:19:18Z</cp:lastPrinted>
  <dcterms:created xsi:type="dcterms:W3CDTF">2011-01-05T23:17:11Z</dcterms:created>
  <dcterms:modified xsi:type="dcterms:W3CDTF">2017-11-22T12:05:59Z</dcterms:modified>
</cp:coreProperties>
</file>