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5"/>
    <a:srgbClr val="33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AE29E2A-80CF-490E-AA3E-B2D72F53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60568-0FEC-4EF4-AC7F-B8E59196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FE686-59E5-4F56-ACD0-19C1C16AD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52520-7488-41D6-BF9A-FF67FE565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FC22-DA89-4231-A971-49C22939F429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66BA9-6801-407C-835C-BA31984B7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F7B3B-E6FF-4FF5-8DFB-35FD7847B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4AC2-653E-4FD7-9159-01BF4132C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84F36A-B7A7-4A29-8FBB-CF141A2596F6}"/>
              </a:ext>
            </a:extLst>
          </p:cNvPr>
          <p:cNvSpPr txBox="1"/>
          <p:nvPr/>
        </p:nvSpPr>
        <p:spPr>
          <a:xfrm>
            <a:off x="3200400" y="2176681"/>
            <a:ext cx="7152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172576-3D1A-4AAE-9D8B-CC1D687F4612}"/>
              </a:ext>
            </a:extLst>
          </p:cNvPr>
          <p:cNvSpPr txBox="1"/>
          <p:nvPr/>
        </p:nvSpPr>
        <p:spPr>
          <a:xfrm>
            <a:off x="4480560" y="4175760"/>
            <a:ext cx="394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陈暑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1700012806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510DF65-A090-44FA-9097-E49584C22BF7}"/>
              </a:ext>
            </a:extLst>
          </p:cNvPr>
          <p:cNvSpPr txBox="1"/>
          <p:nvPr/>
        </p:nvSpPr>
        <p:spPr>
          <a:xfrm>
            <a:off x="320511" y="2261244"/>
            <a:ext cx="1138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 + 1e20 - 1e20</a:t>
            </a:r>
          </a:p>
          <a:p>
            <a:pPr algn="ctr"/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0.125 + 0.25 - 0.25  == 0.125</a:t>
            </a:r>
          </a:p>
          <a:p>
            <a:pPr algn="ctr"/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0.1 + 0.25 + 0.25 ==0.1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1472A-8EF4-499F-8095-A6E0745C62FB}"/>
              </a:ext>
            </a:extLst>
          </p:cNvPr>
          <p:cNvSpPr txBox="1"/>
          <p:nvPr/>
        </p:nvSpPr>
        <p:spPr>
          <a:xfrm>
            <a:off x="8631182" y="3075870"/>
            <a:ext cx="92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endParaRPr lang="zh-C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3CBA7E-CC74-4596-9928-EE46B36F8CD3}"/>
              </a:ext>
            </a:extLst>
          </p:cNvPr>
          <p:cNvSpPr txBox="1"/>
          <p:nvPr/>
        </p:nvSpPr>
        <p:spPr>
          <a:xfrm>
            <a:off x="8631182" y="3984793"/>
            <a:ext cx="92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endParaRPr lang="zh-C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4C6CFC-01E7-461A-AC58-07CE3EBE95FE}"/>
              </a:ext>
            </a:extLst>
          </p:cNvPr>
          <p:cNvSpPr txBox="1"/>
          <p:nvPr/>
        </p:nvSpPr>
        <p:spPr>
          <a:xfrm>
            <a:off x="969484" y="1261844"/>
            <a:ext cx="349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考虑下面几个算式</a:t>
            </a:r>
          </a:p>
        </p:txBody>
      </p:sp>
    </p:spTree>
    <p:extLst>
      <p:ext uri="{BB962C8B-B14F-4D97-AF65-F5344CB8AC3E}">
        <p14:creationId xmlns:p14="http://schemas.microsoft.com/office/powerpoint/2010/main" val="2740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8" grpId="0"/>
      <p:bldP spid="8" grpId="1"/>
      <p:bldP spid="9" grpId="0"/>
      <p:bldP spid="9" grpId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510DF65-A090-44FA-9097-E49584C22BF7}"/>
              </a:ext>
            </a:extLst>
          </p:cNvPr>
          <p:cNvSpPr txBox="1"/>
          <p:nvPr/>
        </p:nvSpPr>
        <p:spPr>
          <a:xfrm>
            <a:off x="688471" y="1012954"/>
            <a:ext cx="113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0.1 = (0.00011001100……)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5A7466-5258-48B4-A2D5-21DFC45C1D6C}"/>
              </a:ext>
            </a:extLst>
          </p:cNvPr>
          <p:cNvSpPr txBox="1"/>
          <p:nvPr/>
        </p:nvSpPr>
        <p:spPr>
          <a:xfrm>
            <a:off x="688471" y="1874728"/>
            <a:ext cx="113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中储存的小数实际上是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3E3B2C-31D0-4412-B3E2-89BD64F6E849}"/>
              </a:ext>
            </a:extLst>
          </p:cNvPr>
          <p:cNvSpPr txBox="1"/>
          <p:nvPr/>
        </p:nvSpPr>
        <p:spPr>
          <a:xfrm>
            <a:off x="688471" y="2736502"/>
            <a:ext cx="113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1.1001 1001 …… 0011 010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5CA59A-0EE8-4DAD-88B3-C64B5FF2F958}"/>
              </a:ext>
            </a:extLst>
          </p:cNvPr>
          <p:cNvSpPr txBox="1"/>
          <p:nvPr/>
        </p:nvSpPr>
        <p:spPr>
          <a:xfrm>
            <a:off x="688471" y="3598276"/>
            <a:ext cx="113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0.25 = (0.01)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做加法时结果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04D0B4-AB09-46DF-B9C7-730BC7E98D4A}"/>
              </a:ext>
            </a:extLst>
          </p:cNvPr>
          <p:cNvSpPr txBox="1"/>
          <p:nvPr/>
        </p:nvSpPr>
        <p:spPr>
          <a:xfrm>
            <a:off x="688471" y="4460050"/>
            <a:ext cx="113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101.10011 …… 0011 0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A12DC2-E7CF-4A8D-A218-B23CD16BAC5C}"/>
              </a:ext>
            </a:extLst>
          </p:cNvPr>
          <p:cNvSpPr txBox="1"/>
          <p:nvPr/>
        </p:nvSpPr>
        <p:spPr>
          <a:xfrm>
            <a:off x="688471" y="5321824"/>
            <a:ext cx="113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最后两位因为精度不够会被舍去，导致减去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0.25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后结果并非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0.1</a:t>
            </a:r>
            <a:endParaRPr lang="en-US" altLang="zh-CN" sz="2800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8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6" grpId="0"/>
      <p:bldP spid="6" grpId="1"/>
      <p:bldP spid="7" grpId="0"/>
      <p:bldP spid="7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510DF65-A090-44FA-9097-E49584C22BF7}"/>
              </a:ext>
            </a:extLst>
          </p:cNvPr>
          <p:cNvSpPr txBox="1"/>
          <p:nvPr/>
        </p:nvSpPr>
        <p:spPr>
          <a:xfrm>
            <a:off x="807982" y="2090172"/>
            <a:ext cx="1138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推荐的比较浮点数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相等的办法是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fabs(a - b) &lt; value</a:t>
            </a:r>
          </a:p>
          <a:p>
            <a:pPr algn="ctr"/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由较大一个数的量级与浮点数的精度决定，事实上只要比最后一位的实际大小大一些即可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4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510DF65-A090-44FA-9097-E49584C22BF7}"/>
              </a:ext>
            </a:extLst>
          </p:cNvPr>
          <p:cNvSpPr txBox="1"/>
          <p:nvPr/>
        </p:nvSpPr>
        <p:spPr>
          <a:xfrm>
            <a:off x="259342" y="1399470"/>
            <a:ext cx="1138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3.14 + 1e20 - 1e20</a:t>
            </a:r>
          </a:p>
          <a:p>
            <a:pPr algn="ctr"/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0.1 + 0.25 + 0.25 ==0.1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3CBA7E-CC74-4596-9928-EE46B36F8CD3}"/>
              </a:ext>
            </a:extLst>
          </p:cNvPr>
          <p:cNvSpPr txBox="1"/>
          <p:nvPr/>
        </p:nvSpPr>
        <p:spPr>
          <a:xfrm>
            <a:off x="8529582" y="3039913"/>
            <a:ext cx="92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endParaRPr lang="zh-CN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2DEBCD-FC01-44F8-8625-6DAA185A1FBA}"/>
              </a:ext>
            </a:extLst>
          </p:cNvPr>
          <p:cNvSpPr txBox="1"/>
          <p:nvPr/>
        </p:nvSpPr>
        <p:spPr>
          <a:xfrm>
            <a:off x="574302" y="4295635"/>
            <a:ext cx="1138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由此可见浮点数的精度在运算时是会丢失的，实际处理时建议量级相近的数字先进行计算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这些例子还说明仅依靠浮点数无法对大量在小量上的偏差作分析，幸运的是一些实际问题中，我们倾向于忽略这些小量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BAF319-C125-457E-AF14-6522EADE6957}"/>
              </a:ext>
            </a:extLst>
          </p:cNvPr>
          <p:cNvSpPr txBox="1"/>
          <p:nvPr/>
        </p:nvSpPr>
        <p:spPr>
          <a:xfrm>
            <a:off x="822960" y="1595120"/>
            <a:ext cx="527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IEEE standard 754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A8C3A8-F145-45C7-ABFC-720DC76EC197}"/>
              </a:ext>
            </a:extLst>
          </p:cNvPr>
          <p:cNvGrpSpPr/>
          <p:nvPr/>
        </p:nvGrpSpPr>
        <p:grpSpPr>
          <a:xfrm>
            <a:off x="723900" y="3149026"/>
            <a:ext cx="10584180" cy="1604090"/>
            <a:chOff x="723900" y="3149026"/>
            <a:chExt cx="10584180" cy="16040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060F35-5F8C-4EA3-AB24-20F8414EB410}"/>
                </a:ext>
              </a:extLst>
            </p:cNvPr>
            <p:cNvSpPr/>
            <p:nvPr/>
          </p:nvSpPr>
          <p:spPr>
            <a:xfrm>
              <a:off x="2326640" y="3159761"/>
              <a:ext cx="538480" cy="574040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C56C5A-E70E-4B20-80A1-540EB5BCAB31}"/>
                </a:ext>
              </a:extLst>
            </p:cNvPr>
            <p:cNvSpPr/>
            <p:nvPr/>
          </p:nvSpPr>
          <p:spPr>
            <a:xfrm>
              <a:off x="2865120" y="3159761"/>
              <a:ext cx="2590800" cy="574040"/>
            </a:xfrm>
            <a:prstGeom prst="rect">
              <a:avLst/>
            </a:prstGeom>
            <a:solidFill>
              <a:srgbClr val="FFCC66">
                <a:alpha val="53725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exp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8E7F67D-60BE-4446-9E0D-96BDDFA88719}"/>
                </a:ext>
              </a:extLst>
            </p:cNvPr>
            <p:cNvSpPr/>
            <p:nvPr/>
          </p:nvSpPr>
          <p:spPr>
            <a:xfrm>
              <a:off x="5455920" y="3159761"/>
              <a:ext cx="5852160" cy="574040"/>
            </a:xfrm>
            <a:prstGeom prst="rect">
              <a:avLst/>
            </a:prstGeom>
            <a:solidFill>
              <a:srgbClr val="00B0F0">
                <a:alpha val="67000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frac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4BC0B1E-85A9-4F02-9384-9DBF28662FFB}"/>
                </a:ext>
              </a:extLst>
            </p:cNvPr>
            <p:cNvSpPr txBox="1"/>
            <p:nvPr/>
          </p:nvSpPr>
          <p:spPr>
            <a:xfrm>
              <a:off x="2098040" y="4168341"/>
              <a:ext cx="1056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DCE5B62-9C8E-4DA3-AFBC-2DD2737640C7}"/>
                </a:ext>
              </a:extLst>
            </p:cNvPr>
            <p:cNvSpPr txBox="1"/>
            <p:nvPr/>
          </p:nvSpPr>
          <p:spPr>
            <a:xfrm>
              <a:off x="723900" y="3149026"/>
              <a:ext cx="1244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2A23CB-7EE6-4881-BCAF-BEB908FC5547}"/>
                </a:ext>
              </a:extLst>
            </p:cNvPr>
            <p:cNvSpPr txBox="1"/>
            <p:nvPr/>
          </p:nvSpPr>
          <p:spPr>
            <a:xfrm>
              <a:off x="3335021" y="4168340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1E1DC25-B6CA-4E21-891B-21C35BC1590E}"/>
                </a:ext>
              </a:extLst>
            </p:cNvPr>
            <p:cNvSpPr txBox="1"/>
            <p:nvPr/>
          </p:nvSpPr>
          <p:spPr>
            <a:xfrm>
              <a:off x="7447280" y="4168340"/>
              <a:ext cx="3058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significand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0380326-E76A-4825-A209-097D9BCA39F1}"/>
              </a:ext>
            </a:extLst>
          </p:cNvPr>
          <p:cNvSpPr txBox="1"/>
          <p:nvPr/>
        </p:nvSpPr>
        <p:spPr>
          <a:xfrm>
            <a:off x="6588760" y="1533565"/>
            <a:ext cx="605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(-1)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s</a:t>
            </a:r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·M·2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3737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7E8CD1-9358-4959-B411-67A97CEF64C2}"/>
              </a:ext>
            </a:extLst>
          </p:cNvPr>
          <p:cNvSpPr txBox="1"/>
          <p:nvPr/>
        </p:nvSpPr>
        <p:spPr>
          <a:xfrm>
            <a:off x="723899" y="4629285"/>
            <a:ext cx="9050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0,1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分别标明正负，称为符号位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·exp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存储指数信息，称为阶码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·frac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存储二进制小数部分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17A1CF-E3CF-4346-AB6F-B3424386077D}"/>
              </a:ext>
            </a:extLst>
          </p:cNvPr>
          <p:cNvSpPr txBox="1"/>
          <p:nvPr/>
        </p:nvSpPr>
        <p:spPr>
          <a:xfrm>
            <a:off x="866140" y="3637944"/>
            <a:ext cx="605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(-1)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s</a:t>
            </a:r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·M·2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E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8F7384A-D960-4E0E-8A71-E21CC2E73D40}"/>
              </a:ext>
            </a:extLst>
          </p:cNvPr>
          <p:cNvGrpSpPr/>
          <p:nvPr/>
        </p:nvGrpSpPr>
        <p:grpSpPr>
          <a:xfrm>
            <a:off x="723900" y="1118585"/>
            <a:ext cx="10584180" cy="2179191"/>
            <a:chOff x="723900" y="1118585"/>
            <a:chExt cx="10584180" cy="217919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C53A306-BB92-4D08-9335-01E7AF812AE5}"/>
                </a:ext>
              </a:extLst>
            </p:cNvPr>
            <p:cNvSpPr/>
            <p:nvPr/>
          </p:nvSpPr>
          <p:spPr>
            <a:xfrm>
              <a:off x="2326640" y="1704421"/>
              <a:ext cx="538480" cy="574040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20FE267-B168-435E-9F58-FF73385A246D}"/>
                </a:ext>
              </a:extLst>
            </p:cNvPr>
            <p:cNvSpPr/>
            <p:nvPr/>
          </p:nvSpPr>
          <p:spPr>
            <a:xfrm>
              <a:off x="2865120" y="1704421"/>
              <a:ext cx="2590800" cy="574040"/>
            </a:xfrm>
            <a:prstGeom prst="rect">
              <a:avLst/>
            </a:prstGeom>
            <a:solidFill>
              <a:srgbClr val="FFCC66">
                <a:alpha val="53725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exp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AA0E0B6-695F-42FF-AADA-55ED457FC298}"/>
                </a:ext>
              </a:extLst>
            </p:cNvPr>
            <p:cNvSpPr/>
            <p:nvPr/>
          </p:nvSpPr>
          <p:spPr>
            <a:xfrm>
              <a:off x="5455920" y="1704421"/>
              <a:ext cx="5852160" cy="574040"/>
            </a:xfrm>
            <a:prstGeom prst="rect">
              <a:avLst/>
            </a:prstGeom>
            <a:solidFill>
              <a:srgbClr val="00B0F0">
                <a:alpha val="67000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frac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3C70844-055A-4DCB-9FB5-05CB08273A8D}"/>
                </a:ext>
              </a:extLst>
            </p:cNvPr>
            <p:cNvSpPr txBox="1"/>
            <p:nvPr/>
          </p:nvSpPr>
          <p:spPr>
            <a:xfrm>
              <a:off x="2098040" y="2713001"/>
              <a:ext cx="1056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550A67A-23B9-4CE0-98F3-476273CFA850}"/>
                </a:ext>
              </a:extLst>
            </p:cNvPr>
            <p:cNvSpPr txBox="1"/>
            <p:nvPr/>
          </p:nvSpPr>
          <p:spPr>
            <a:xfrm>
              <a:off x="723900" y="1693686"/>
              <a:ext cx="1244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AAD1A48-7BCF-4A06-A27D-C99B3120322E}"/>
                </a:ext>
              </a:extLst>
            </p:cNvPr>
            <p:cNvSpPr txBox="1"/>
            <p:nvPr/>
          </p:nvSpPr>
          <p:spPr>
            <a:xfrm>
              <a:off x="3335021" y="2713000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CDDE8C2-83DE-4098-9175-99BDE550131D}"/>
                </a:ext>
              </a:extLst>
            </p:cNvPr>
            <p:cNvSpPr txBox="1"/>
            <p:nvPr/>
          </p:nvSpPr>
          <p:spPr>
            <a:xfrm>
              <a:off x="7447280" y="2713000"/>
              <a:ext cx="3058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significand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A332069-5786-49A2-901D-4A4991099C27}"/>
                </a:ext>
              </a:extLst>
            </p:cNvPr>
            <p:cNvSpPr txBox="1"/>
            <p:nvPr/>
          </p:nvSpPr>
          <p:spPr>
            <a:xfrm>
              <a:off x="2326640" y="1118585"/>
              <a:ext cx="53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E1879D5-9BB9-453F-AC1A-B97AEF78466E}"/>
                </a:ext>
              </a:extLst>
            </p:cNvPr>
            <p:cNvSpPr txBox="1"/>
            <p:nvPr/>
          </p:nvSpPr>
          <p:spPr>
            <a:xfrm>
              <a:off x="3891280" y="1121929"/>
              <a:ext cx="53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8</a:t>
              </a:r>
              <a:endParaRPr lang="zh-CN" altLang="en-US" sz="3200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8B7DDA2-ECA2-44B2-AE31-7AF1BFC6093E}"/>
                </a:ext>
              </a:extLst>
            </p:cNvPr>
            <p:cNvSpPr txBox="1"/>
            <p:nvPr/>
          </p:nvSpPr>
          <p:spPr>
            <a:xfrm>
              <a:off x="7774940" y="1118585"/>
              <a:ext cx="1214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23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60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7E8CD1-9358-4959-B411-67A97CEF64C2}"/>
              </a:ext>
            </a:extLst>
          </p:cNvPr>
          <p:cNvSpPr txBox="1"/>
          <p:nvPr/>
        </p:nvSpPr>
        <p:spPr>
          <a:xfrm>
            <a:off x="723899" y="4629285"/>
            <a:ext cx="1138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的取值，当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1~254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时称浮点数为规格化数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实际将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-1=127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称为偏置值（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Bias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E=exp-Bias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-126~127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·frac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储存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小数点后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位，省略第一位的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FBE66B6-E076-4466-BEDD-87F1510E511D}"/>
              </a:ext>
            </a:extLst>
          </p:cNvPr>
          <p:cNvGrpSpPr/>
          <p:nvPr/>
        </p:nvGrpSpPr>
        <p:grpSpPr>
          <a:xfrm>
            <a:off x="723900" y="1118585"/>
            <a:ext cx="10584180" cy="2179191"/>
            <a:chOff x="723900" y="1118585"/>
            <a:chExt cx="10584180" cy="217919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01F7D1-3BD3-460B-A416-A4A01D2ED085}"/>
                </a:ext>
              </a:extLst>
            </p:cNvPr>
            <p:cNvSpPr/>
            <p:nvPr/>
          </p:nvSpPr>
          <p:spPr>
            <a:xfrm>
              <a:off x="2326640" y="1704421"/>
              <a:ext cx="538480" cy="574040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4973B2-5BE5-4E40-8EE1-D0829D006E82}"/>
                </a:ext>
              </a:extLst>
            </p:cNvPr>
            <p:cNvSpPr/>
            <p:nvPr/>
          </p:nvSpPr>
          <p:spPr>
            <a:xfrm>
              <a:off x="2865120" y="1704421"/>
              <a:ext cx="2590800" cy="574040"/>
            </a:xfrm>
            <a:prstGeom prst="rect">
              <a:avLst/>
            </a:prstGeom>
            <a:solidFill>
              <a:srgbClr val="FFCC66">
                <a:alpha val="53725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exp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06C1ECE-5FDD-4B58-BAD8-C86A12671097}"/>
                </a:ext>
              </a:extLst>
            </p:cNvPr>
            <p:cNvSpPr/>
            <p:nvPr/>
          </p:nvSpPr>
          <p:spPr>
            <a:xfrm>
              <a:off x="5455920" y="1704421"/>
              <a:ext cx="5852160" cy="574040"/>
            </a:xfrm>
            <a:prstGeom prst="rect">
              <a:avLst/>
            </a:prstGeom>
            <a:solidFill>
              <a:srgbClr val="00B0F0">
                <a:alpha val="67000"/>
              </a:srgb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frac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FAE8650-881A-403A-88DF-76D9226ADF76}"/>
                </a:ext>
              </a:extLst>
            </p:cNvPr>
            <p:cNvSpPr txBox="1"/>
            <p:nvPr/>
          </p:nvSpPr>
          <p:spPr>
            <a:xfrm>
              <a:off x="2098040" y="2713001"/>
              <a:ext cx="1056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F4C18F-3F39-4127-8F69-B22420AFC2D2}"/>
                </a:ext>
              </a:extLst>
            </p:cNvPr>
            <p:cNvSpPr txBox="1"/>
            <p:nvPr/>
          </p:nvSpPr>
          <p:spPr>
            <a:xfrm>
              <a:off x="723900" y="1693686"/>
              <a:ext cx="1244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4C82E9-50AB-40B6-B167-F584B4CC90B0}"/>
                </a:ext>
              </a:extLst>
            </p:cNvPr>
            <p:cNvSpPr txBox="1"/>
            <p:nvPr/>
          </p:nvSpPr>
          <p:spPr>
            <a:xfrm>
              <a:off x="3335021" y="2713000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CFF94A2-9FD7-4E06-918D-52AA3310511B}"/>
                </a:ext>
              </a:extLst>
            </p:cNvPr>
            <p:cNvSpPr txBox="1"/>
            <p:nvPr/>
          </p:nvSpPr>
          <p:spPr>
            <a:xfrm>
              <a:off x="7447280" y="2713000"/>
              <a:ext cx="3058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significand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D89BA49-DFF7-4D2F-AF25-2CBA9D07363F}"/>
                </a:ext>
              </a:extLst>
            </p:cNvPr>
            <p:cNvSpPr txBox="1"/>
            <p:nvPr/>
          </p:nvSpPr>
          <p:spPr>
            <a:xfrm>
              <a:off x="2326640" y="1118585"/>
              <a:ext cx="53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A49C805-6EE1-4230-958A-7C0B4F580CBB}"/>
                </a:ext>
              </a:extLst>
            </p:cNvPr>
            <p:cNvSpPr txBox="1"/>
            <p:nvPr/>
          </p:nvSpPr>
          <p:spPr>
            <a:xfrm>
              <a:off x="3891280" y="1121929"/>
              <a:ext cx="53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8</a:t>
              </a:r>
              <a:endParaRPr lang="zh-CN" altLang="en-US" sz="3200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50EDC6B-0DC4-499F-9F07-5E2E7CE2601F}"/>
                </a:ext>
              </a:extLst>
            </p:cNvPr>
            <p:cNvSpPr txBox="1"/>
            <p:nvPr/>
          </p:nvSpPr>
          <p:spPr>
            <a:xfrm>
              <a:off x="7774940" y="1118585"/>
              <a:ext cx="1214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23</a:t>
              </a:r>
              <a:endParaRPr lang="zh-CN" altLang="en-US" sz="3200" b="1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D17A1CF-E3CF-4346-AB6F-B3424386077D}"/>
              </a:ext>
            </a:extLst>
          </p:cNvPr>
          <p:cNvSpPr txBox="1"/>
          <p:nvPr/>
        </p:nvSpPr>
        <p:spPr>
          <a:xfrm>
            <a:off x="866140" y="3637944"/>
            <a:ext cx="605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(-1)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s</a:t>
            </a:r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·M·2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2118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001F7D1-3BD3-460B-A416-A4A01D2ED085}"/>
              </a:ext>
            </a:extLst>
          </p:cNvPr>
          <p:cNvSpPr/>
          <p:nvPr/>
        </p:nvSpPr>
        <p:spPr>
          <a:xfrm>
            <a:off x="2326640" y="1704421"/>
            <a:ext cx="538480" cy="574040"/>
          </a:xfrm>
          <a:prstGeom prst="rect">
            <a:avLst/>
          </a:prstGeom>
          <a:solidFill>
            <a:srgbClr val="FFFF00">
              <a:alpha val="54000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4973B2-5BE5-4E40-8EE1-D0829D006E82}"/>
              </a:ext>
            </a:extLst>
          </p:cNvPr>
          <p:cNvSpPr/>
          <p:nvPr/>
        </p:nvSpPr>
        <p:spPr>
          <a:xfrm>
            <a:off x="2865120" y="1704421"/>
            <a:ext cx="2590800" cy="574040"/>
          </a:xfrm>
          <a:prstGeom prst="rect">
            <a:avLst/>
          </a:prstGeom>
          <a:solidFill>
            <a:srgbClr val="FFCC66">
              <a:alpha val="53725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exp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6C1ECE-5FDD-4B58-BAD8-C86A12671097}"/>
              </a:ext>
            </a:extLst>
          </p:cNvPr>
          <p:cNvSpPr/>
          <p:nvPr/>
        </p:nvSpPr>
        <p:spPr>
          <a:xfrm>
            <a:off x="5455920" y="1704421"/>
            <a:ext cx="5852160" cy="574040"/>
          </a:xfrm>
          <a:prstGeom prst="rect">
            <a:avLst/>
          </a:prstGeom>
          <a:solidFill>
            <a:srgbClr val="00B0F0">
              <a:alpha val="67000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frac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AE8650-881A-403A-88DF-76D9226ADF76}"/>
              </a:ext>
            </a:extLst>
          </p:cNvPr>
          <p:cNvSpPr txBox="1"/>
          <p:nvPr/>
        </p:nvSpPr>
        <p:spPr>
          <a:xfrm>
            <a:off x="2098040" y="2713001"/>
            <a:ext cx="105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4C18F-3F39-4127-8F69-B22420AFC2D2}"/>
              </a:ext>
            </a:extLst>
          </p:cNvPr>
          <p:cNvSpPr txBox="1"/>
          <p:nvPr/>
        </p:nvSpPr>
        <p:spPr>
          <a:xfrm>
            <a:off x="723900" y="1693686"/>
            <a:ext cx="12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4C82E9-50AB-40B6-B167-F584B4CC90B0}"/>
              </a:ext>
            </a:extLst>
          </p:cNvPr>
          <p:cNvSpPr txBox="1"/>
          <p:nvPr/>
        </p:nvSpPr>
        <p:spPr>
          <a:xfrm>
            <a:off x="3335021" y="2713000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FF94A2-9FD7-4E06-918D-52AA3310511B}"/>
              </a:ext>
            </a:extLst>
          </p:cNvPr>
          <p:cNvSpPr txBox="1"/>
          <p:nvPr/>
        </p:nvSpPr>
        <p:spPr>
          <a:xfrm>
            <a:off x="7447280" y="2713000"/>
            <a:ext cx="305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significand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7E8CD1-9358-4959-B411-67A97CEF64C2}"/>
                  </a:ext>
                </a:extLst>
              </p:cNvPr>
              <p:cNvSpPr txBox="1"/>
              <p:nvPr/>
            </p:nvSpPr>
            <p:spPr>
              <a:xfrm>
                <a:off x="723899" y="4629285"/>
                <a:ext cx="1138401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·exp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255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时的值用来表示无穷与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NaN</a:t>
                </a:r>
              </a:p>
              <a:p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·frac=0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时，根据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的值判定正无穷与负无穷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·frac!=0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时，浮点数称为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NaN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，例如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7E8CD1-9358-4959-B411-67A97CEF6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" y="4629285"/>
                <a:ext cx="11384018" cy="1384995"/>
              </a:xfrm>
              <a:prstGeom prst="rect">
                <a:avLst/>
              </a:prstGeom>
              <a:blipFill>
                <a:blip r:embed="rId3"/>
                <a:stretch>
                  <a:fillRect l="-1125"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D89BA49-DFF7-4D2F-AF25-2CBA9D07363F}"/>
              </a:ext>
            </a:extLst>
          </p:cNvPr>
          <p:cNvSpPr txBox="1"/>
          <p:nvPr/>
        </p:nvSpPr>
        <p:spPr>
          <a:xfrm>
            <a:off x="2326640" y="1118585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49C805-6EE1-4230-958A-7C0B4F580CBB}"/>
              </a:ext>
            </a:extLst>
          </p:cNvPr>
          <p:cNvSpPr txBox="1"/>
          <p:nvPr/>
        </p:nvSpPr>
        <p:spPr>
          <a:xfrm>
            <a:off x="3891280" y="1121929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8</a:t>
            </a:r>
            <a:endParaRPr lang="zh-CN" altLang="en-US" sz="3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0EDC6B-0DC4-499F-9F07-5E2E7CE2601F}"/>
              </a:ext>
            </a:extLst>
          </p:cNvPr>
          <p:cNvSpPr txBox="1"/>
          <p:nvPr/>
        </p:nvSpPr>
        <p:spPr>
          <a:xfrm>
            <a:off x="7774940" y="1118585"/>
            <a:ext cx="121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23</a:t>
            </a:r>
            <a:endParaRPr lang="zh-CN" altLang="en-US" sz="3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17A1CF-E3CF-4346-AB6F-B3424386077D}"/>
              </a:ext>
            </a:extLst>
          </p:cNvPr>
          <p:cNvSpPr txBox="1"/>
          <p:nvPr/>
        </p:nvSpPr>
        <p:spPr>
          <a:xfrm>
            <a:off x="866140" y="3637944"/>
            <a:ext cx="605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(-1)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s</a:t>
            </a:r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·M·2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40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001F7D1-3BD3-460B-A416-A4A01D2ED085}"/>
              </a:ext>
            </a:extLst>
          </p:cNvPr>
          <p:cNvSpPr/>
          <p:nvPr/>
        </p:nvSpPr>
        <p:spPr>
          <a:xfrm>
            <a:off x="2326640" y="1704421"/>
            <a:ext cx="538480" cy="574040"/>
          </a:xfrm>
          <a:prstGeom prst="rect">
            <a:avLst/>
          </a:prstGeom>
          <a:solidFill>
            <a:srgbClr val="FFFF00">
              <a:alpha val="54000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4973B2-5BE5-4E40-8EE1-D0829D006E82}"/>
              </a:ext>
            </a:extLst>
          </p:cNvPr>
          <p:cNvSpPr/>
          <p:nvPr/>
        </p:nvSpPr>
        <p:spPr>
          <a:xfrm>
            <a:off x="2865120" y="1704421"/>
            <a:ext cx="2590800" cy="574040"/>
          </a:xfrm>
          <a:prstGeom prst="rect">
            <a:avLst/>
          </a:prstGeom>
          <a:solidFill>
            <a:srgbClr val="FFCC66">
              <a:alpha val="53725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exp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6C1ECE-5FDD-4B58-BAD8-C86A12671097}"/>
              </a:ext>
            </a:extLst>
          </p:cNvPr>
          <p:cNvSpPr/>
          <p:nvPr/>
        </p:nvSpPr>
        <p:spPr>
          <a:xfrm>
            <a:off x="5455920" y="1704421"/>
            <a:ext cx="5852160" cy="574040"/>
          </a:xfrm>
          <a:prstGeom prst="rect">
            <a:avLst/>
          </a:prstGeom>
          <a:solidFill>
            <a:srgbClr val="00B0F0">
              <a:alpha val="67000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frac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AE8650-881A-403A-88DF-76D9226ADF76}"/>
              </a:ext>
            </a:extLst>
          </p:cNvPr>
          <p:cNvSpPr txBox="1"/>
          <p:nvPr/>
        </p:nvSpPr>
        <p:spPr>
          <a:xfrm>
            <a:off x="2098040" y="2713001"/>
            <a:ext cx="105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4C18F-3F39-4127-8F69-B22420AFC2D2}"/>
              </a:ext>
            </a:extLst>
          </p:cNvPr>
          <p:cNvSpPr txBox="1"/>
          <p:nvPr/>
        </p:nvSpPr>
        <p:spPr>
          <a:xfrm>
            <a:off x="723900" y="1693686"/>
            <a:ext cx="12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4C82E9-50AB-40B6-B167-F584B4CC90B0}"/>
              </a:ext>
            </a:extLst>
          </p:cNvPr>
          <p:cNvSpPr txBox="1"/>
          <p:nvPr/>
        </p:nvSpPr>
        <p:spPr>
          <a:xfrm>
            <a:off x="3335021" y="2713000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FF94A2-9FD7-4E06-918D-52AA3310511B}"/>
              </a:ext>
            </a:extLst>
          </p:cNvPr>
          <p:cNvSpPr txBox="1"/>
          <p:nvPr/>
        </p:nvSpPr>
        <p:spPr>
          <a:xfrm>
            <a:off x="7447280" y="2713000"/>
            <a:ext cx="305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significand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7E8CD1-9358-4959-B411-67A97CEF64C2}"/>
              </a:ext>
            </a:extLst>
          </p:cNvPr>
          <p:cNvSpPr txBox="1"/>
          <p:nvPr/>
        </p:nvSpPr>
        <p:spPr>
          <a:xfrm>
            <a:off x="723899" y="4629285"/>
            <a:ext cx="1138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·exp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时浮点数称为非规格化数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此时的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值保留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exp=1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时的值，即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-126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·frac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整数部分为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时的小数点后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位数值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浮点数在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处等距过渡</a:t>
            </a:r>
            <a:endParaRPr lang="zh-C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89BA49-DFF7-4D2F-AF25-2CBA9D07363F}"/>
              </a:ext>
            </a:extLst>
          </p:cNvPr>
          <p:cNvSpPr txBox="1"/>
          <p:nvPr/>
        </p:nvSpPr>
        <p:spPr>
          <a:xfrm>
            <a:off x="2326640" y="1118585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49C805-6EE1-4230-958A-7C0B4F580CBB}"/>
              </a:ext>
            </a:extLst>
          </p:cNvPr>
          <p:cNvSpPr txBox="1"/>
          <p:nvPr/>
        </p:nvSpPr>
        <p:spPr>
          <a:xfrm>
            <a:off x="3891280" y="1121929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8</a:t>
            </a:r>
            <a:endParaRPr lang="zh-CN" altLang="en-US" sz="3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0EDC6B-0DC4-499F-9F07-5E2E7CE2601F}"/>
              </a:ext>
            </a:extLst>
          </p:cNvPr>
          <p:cNvSpPr txBox="1"/>
          <p:nvPr/>
        </p:nvSpPr>
        <p:spPr>
          <a:xfrm>
            <a:off x="7774940" y="1118585"/>
            <a:ext cx="121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23</a:t>
            </a:r>
            <a:endParaRPr lang="zh-CN" altLang="en-US" sz="3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17A1CF-E3CF-4346-AB6F-B3424386077D}"/>
              </a:ext>
            </a:extLst>
          </p:cNvPr>
          <p:cNvSpPr txBox="1"/>
          <p:nvPr/>
        </p:nvSpPr>
        <p:spPr>
          <a:xfrm>
            <a:off x="866140" y="3637944"/>
            <a:ext cx="605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(-1)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s</a:t>
            </a:r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·M·2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92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001F7D1-3BD3-460B-A416-A4A01D2ED085}"/>
              </a:ext>
            </a:extLst>
          </p:cNvPr>
          <p:cNvSpPr/>
          <p:nvPr/>
        </p:nvSpPr>
        <p:spPr>
          <a:xfrm>
            <a:off x="2326640" y="1704421"/>
            <a:ext cx="538480" cy="574040"/>
          </a:xfrm>
          <a:prstGeom prst="rect">
            <a:avLst/>
          </a:prstGeom>
          <a:solidFill>
            <a:srgbClr val="FFFF00">
              <a:alpha val="54000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4973B2-5BE5-4E40-8EE1-D0829D006E82}"/>
              </a:ext>
            </a:extLst>
          </p:cNvPr>
          <p:cNvSpPr/>
          <p:nvPr/>
        </p:nvSpPr>
        <p:spPr>
          <a:xfrm>
            <a:off x="2865120" y="1704421"/>
            <a:ext cx="2590800" cy="574040"/>
          </a:xfrm>
          <a:prstGeom prst="rect">
            <a:avLst/>
          </a:prstGeom>
          <a:solidFill>
            <a:srgbClr val="FFCC66">
              <a:alpha val="53725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exp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6C1ECE-5FDD-4B58-BAD8-C86A12671097}"/>
              </a:ext>
            </a:extLst>
          </p:cNvPr>
          <p:cNvSpPr/>
          <p:nvPr/>
        </p:nvSpPr>
        <p:spPr>
          <a:xfrm>
            <a:off x="5455920" y="1704421"/>
            <a:ext cx="5852160" cy="574040"/>
          </a:xfrm>
          <a:prstGeom prst="rect">
            <a:avLst/>
          </a:prstGeom>
          <a:solidFill>
            <a:srgbClr val="00B0F0">
              <a:alpha val="67000"/>
            </a:srgb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frac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AE8650-881A-403A-88DF-76D9226ADF76}"/>
              </a:ext>
            </a:extLst>
          </p:cNvPr>
          <p:cNvSpPr txBox="1"/>
          <p:nvPr/>
        </p:nvSpPr>
        <p:spPr>
          <a:xfrm>
            <a:off x="2098040" y="2713001"/>
            <a:ext cx="105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4C18F-3F39-4127-8F69-B22420AFC2D2}"/>
              </a:ext>
            </a:extLst>
          </p:cNvPr>
          <p:cNvSpPr txBox="1"/>
          <p:nvPr/>
        </p:nvSpPr>
        <p:spPr>
          <a:xfrm>
            <a:off x="723900" y="1693686"/>
            <a:ext cx="12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4C82E9-50AB-40B6-B167-F584B4CC90B0}"/>
              </a:ext>
            </a:extLst>
          </p:cNvPr>
          <p:cNvSpPr txBox="1"/>
          <p:nvPr/>
        </p:nvSpPr>
        <p:spPr>
          <a:xfrm>
            <a:off x="3335021" y="2713000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FF94A2-9FD7-4E06-918D-52AA3310511B}"/>
              </a:ext>
            </a:extLst>
          </p:cNvPr>
          <p:cNvSpPr txBox="1"/>
          <p:nvPr/>
        </p:nvSpPr>
        <p:spPr>
          <a:xfrm>
            <a:off x="7447280" y="2713000"/>
            <a:ext cx="305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significand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7E8CD1-9358-4959-B411-67A97CEF64C2}"/>
              </a:ext>
            </a:extLst>
          </p:cNvPr>
          <p:cNvSpPr txBox="1"/>
          <p:nvPr/>
        </p:nvSpPr>
        <p:spPr>
          <a:xfrm>
            <a:off x="723899" y="4629285"/>
            <a:ext cx="1138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浮点数实际上只能表示有限个二进制小数，但实数有无穷多个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浮点数是最接近实数的一个近似值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在近似时考虑的舍入方式默认为向偶数舍入</a:t>
            </a:r>
            <a:endParaRPr lang="zh-C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89BA49-DFF7-4D2F-AF25-2CBA9D07363F}"/>
              </a:ext>
            </a:extLst>
          </p:cNvPr>
          <p:cNvSpPr txBox="1"/>
          <p:nvPr/>
        </p:nvSpPr>
        <p:spPr>
          <a:xfrm>
            <a:off x="2326640" y="1118585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49C805-6EE1-4230-958A-7C0B4F580CBB}"/>
              </a:ext>
            </a:extLst>
          </p:cNvPr>
          <p:cNvSpPr txBox="1"/>
          <p:nvPr/>
        </p:nvSpPr>
        <p:spPr>
          <a:xfrm>
            <a:off x="3891280" y="1121929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8</a:t>
            </a:r>
            <a:endParaRPr lang="zh-CN" altLang="en-US" sz="3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0EDC6B-0DC4-499F-9F07-5E2E7CE2601F}"/>
              </a:ext>
            </a:extLst>
          </p:cNvPr>
          <p:cNvSpPr txBox="1"/>
          <p:nvPr/>
        </p:nvSpPr>
        <p:spPr>
          <a:xfrm>
            <a:off x="7774940" y="1118585"/>
            <a:ext cx="121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23</a:t>
            </a:r>
            <a:endParaRPr lang="zh-CN" altLang="en-US" sz="3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17A1CF-E3CF-4346-AB6F-B3424386077D}"/>
              </a:ext>
            </a:extLst>
          </p:cNvPr>
          <p:cNvSpPr txBox="1"/>
          <p:nvPr/>
        </p:nvSpPr>
        <p:spPr>
          <a:xfrm>
            <a:off x="866140" y="3637944"/>
            <a:ext cx="605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(-1)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s</a:t>
            </a:r>
            <a:r>
              <a:rPr lang="en-US" altLang="zh-CN" sz="4400" dirty="0">
                <a:latin typeface="Comic Sans MS" panose="030F0702030302020204" pitchFamily="66" charset="0"/>
                <a:cs typeface="Times New Roman" panose="02020603050405020304" pitchFamily="18" charset="0"/>
              </a:rPr>
              <a:t>·M·2</a:t>
            </a:r>
            <a:r>
              <a:rPr lang="en-US" altLang="zh-CN" sz="4400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634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" grpId="0"/>
      <p:bldP spid="2" grpId="1"/>
      <p:bldP spid="3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9F5A38-342E-44BB-B3D8-D82B8E85D8EF}"/>
              </a:ext>
            </a:extLst>
          </p:cNvPr>
          <p:cNvGrpSpPr/>
          <p:nvPr/>
        </p:nvGrpSpPr>
        <p:grpSpPr>
          <a:xfrm>
            <a:off x="1153160" y="2298252"/>
            <a:ext cx="10271760" cy="2486579"/>
            <a:chOff x="1153160" y="2298252"/>
            <a:chExt cx="10271760" cy="248657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50E0CD5-F855-4110-8082-6A4F8FCE10D7}"/>
                </a:ext>
              </a:extLst>
            </p:cNvPr>
            <p:cNvGrpSpPr/>
            <p:nvPr/>
          </p:nvGrpSpPr>
          <p:grpSpPr>
            <a:xfrm>
              <a:off x="2956351" y="2298252"/>
              <a:ext cx="3495040" cy="574040"/>
              <a:chOff x="2865120" y="1704421"/>
              <a:chExt cx="3495040" cy="57404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12AD71-CBEC-4C91-8257-F26ABA816F23}"/>
                  </a:ext>
                </a:extLst>
              </p:cNvPr>
              <p:cNvSpPr/>
              <p:nvPr/>
            </p:nvSpPr>
            <p:spPr>
              <a:xfrm>
                <a:off x="2865120" y="1704421"/>
                <a:ext cx="3495040" cy="574040"/>
              </a:xfrm>
              <a:prstGeom prst="rect">
                <a:avLst/>
              </a:prstGeom>
              <a:solidFill>
                <a:srgbClr val="FFCC66">
                  <a:alpha val="53725"/>
                </a:srgb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3F60CA6-685B-4154-9825-8BC2167615E8}"/>
                  </a:ext>
                </a:extLst>
              </p:cNvPr>
              <p:cNvSpPr txBox="1"/>
              <p:nvPr/>
            </p:nvSpPr>
            <p:spPr>
              <a:xfrm>
                <a:off x="3491230" y="1734901"/>
                <a:ext cx="2218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(-1)</a:t>
                </a:r>
                <a:r>
                  <a:rPr lang="en-US" altLang="zh-CN" sz="2800" baseline="30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s1</a:t>
                </a:r>
                <a:r>
                  <a:rPr lang="en-US" altLang="zh-CN" sz="2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·M1·2</a:t>
                </a:r>
                <a:r>
                  <a:rPr lang="en-US" altLang="zh-CN" sz="2800" baseline="30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E1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421800F-FF63-4265-B488-2997C0AECB83}"/>
                </a:ext>
              </a:extLst>
            </p:cNvPr>
            <p:cNvGrpSpPr/>
            <p:nvPr/>
          </p:nvGrpSpPr>
          <p:grpSpPr>
            <a:xfrm>
              <a:off x="6289040" y="3184631"/>
              <a:ext cx="3495040" cy="574040"/>
              <a:chOff x="3017520" y="3340181"/>
              <a:chExt cx="3495040" cy="57404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EB52246-17E6-45A2-9200-22588317E90F}"/>
                  </a:ext>
                </a:extLst>
              </p:cNvPr>
              <p:cNvSpPr/>
              <p:nvPr/>
            </p:nvSpPr>
            <p:spPr>
              <a:xfrm>
                <a:off x="3017520" y="3340181"/>
                <a:ext cx="3495040" cy="574040"/>
              </a:xfrm>
              <a:prstGeom prst="rect">
                <a:avLst/>
              </a:prstGeom>
              <a:solidFill>
                <a:srgbClr val="FFCC66">
                  <a:alpha val="53725"/>
                </a:srgb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E0F33E-704C-434C-AACF-C51064EAD8B3}"/>
                  </a:ext>
                </a:extLst>
              </p:cNvPr>
              <p:cNvSpPr txBox="1"/>
              <p:nvPr/>
            </p:nvSpPr>
            <p:spPr>
              <a:xfrm>
                <a:off x="3643630" y="3370661"/>
                <a:ext cx="2371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(-1)</a:t>
                </a:r>
                <a:r>
                  <a:rPr lang="en-US" altLang="zh-CN" sz="2800" baseline="30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s2</a:t>
                </a:r>
                <a:r>
                  <a:rPr lang="en-US" altLang="zh-CN" sz="2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·M2·2</a:t>
                </a:r>
                <a:r>
                  <a:rPr lang="en-US" altLang="zh-CN" sz="2800" baseline="30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E2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CF5C6E0-A2C3-4089-ABA9-D70A738C9967}"/>
                </a:ext>
              </a:extLst>
            </p:cNvPr>
            <p:cNvGrpSpPr/>
            <p:nvPr/>
          </p:nvGrpSpPr>
          <p:grpSpPr>
            <a:xfrm>
              <a:off x="2956351" y="4210791"/>
              <a:ext cx="6827729" cy="574040"/>
              <a:chOff x="3017520" y="3340181"/>
              <a:chExt cx="3495040" cy="57404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AA10A2C-64C1-4128-9136-575DF7CD803E}"/>
                  </a:ext>
                </a:extLst>
              </p:cNvPr>
              <p:cNvSpPr/>
              <p:nvPr/>
            </p:nvSpPr>
            <p:spPr>
              <a:xfrm>
                <a:off x="3017520" y="3340181"/>
                <a:ext cx="3495040" cy="574040"/>
              </a:xfrm>
              <a:prstGeom prst="rect">
                <a:avLst/>
              </a:prstGeom>
              <a:solidFill>
                <a:srgbClr val="FFCC66">
                  <a:alpha val="53725"/>
                </a:srgb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3180E34-0C50-4577-9261-596F37FD6310}"/>
                  </a:ext>
                </a:extLst>
              </p:cNvPr>
              <p:cNvSpPr txBox="1"/>
              <p:nvPr/>
            </p:nvSpPr>
            <p:spPr>
              <a:xfrm>
                <a:off x="4141470" y="3365591"/>
                <a:ext cx="2371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(-1)</a:t>
                </a:r>
                <a:r>
                  <a:rPr lang="en-US" altLang="zh-CN" sz="2800" baseline="30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·M·2</a:t>
                </a:r>
                <a:r>
                  <a:rPr lang="en-US" altLang="zh-CN" sz="2800" baseline="30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6BF031E-0A59-4C84-AB04-AA0B21E0D924}"/>
                </a:ext>
              </a:extLst>
            </p:cNvPr>
            <p:cNvCxnSpPr/>
            <p:nvPr/>
          </p:nvCxnSpPr>
          <p:spPr>
            <a:xfrm>
              <a:off x="1153160" y="4007591"/>
              <a:ext cx="10271760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11DC37F-7566-4CEA-AE18-99A8D9AC1CF6}"/>
                </a:ext>
              </a:extLst>
            </p:cNvPr>
            <p:cNvSpPr txBox="1"/>
            <p:nvPr/>
          </p:nvSpPr>
          <p:spPr>
            <a:xfrm>
              <a:off x="1417780" y="3424679"/>
              <a:ext cx="756460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aseline="30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510DF65-A090-44FA-9097-E49584C22BF7}"/>
              </a:ext>
            </a:extLst>
          </p:cNvPr>
          <p:cNvSpPr txBox="1"/>
          <p:nvPr/>
        </p:nvSpPr>
        <p:spPr>
          <a:xfrm>
            <a:off x="807982" y="5569384"/>
            <a:ext cx="113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计算机先提供足够的位数进行计算，再将结果舍入保存</a:t>
            </a:r>
            <a:endParaRPr lang="zh-CN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13F5CCC-4B03-48DD-9A8B-634AEA8D653A}"/>
              </a:ext>
            </a:extLst>
          </p:cNvPr>
          <p:cNvSpPr txBox="1"/>
          <p:nvPr/>
        </p:nvSpPr>
        <p:spPr>
          <a:xfrm>
            <a:off x="528111" y="962920"/>
            <a:ext cx="527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 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浮点数加法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EFCA75-064C-4CEF-AC6F-61B232D22607}"/>
              </a:ext>
            </a:extLst>
          </p:cNvPr>
          <p:cNvSpPr txBox="1"/>
          <p:nvPr/>
        </p:nvSpPr>
        <p:spPr>
          <a:xfrm>
            <a:off x="7914290" y="1732361"/>
            <a:ext cx="30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将小数点对齐相加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461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A543679-0D8B-4707-BACC-95D16E80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250877"/>
            <a:ext cx="1772240" cy="53478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510DF65-A090-44FA-9097-E49584C22BF7}"/>
              </a:ext>
            </a:extLst>
          </p:cNvPr>
          <p:cNvSpPr txBox="1"/>
          <p:nvPr/>
        </p:nvSpPr>
        <p:spPr>
          <a:xfrm>
            <a:off x="807982" y="4864030"/>
            <a:ext cx="113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乘法直接计算相应结果保存即可</a:t>
            </a:r>
            <a:endParaRPr lang="zh-CN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13F5CCC-4B03-48DD-9A8B-634AEA8D653A}"/>
              </a:ext>
            </a:extLst>
          </p:cNvPr>
          <p:cNvSpPr txBox="1"/>
          <p:nvPr/>
        </p:nvSpPr>
        <p:spPr>
          <a:xfrm>
            <a:off x="528111" y="962920"/>
            <a:ext cx="527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 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浮点数乘法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0BA4F8-EDB7-4E64-B7DB-80E2F3EDE628}"/>
              </a:ext>
            </a:extLst>
          </p:cNvPr>
          <p:cNvGrpSpPr/>
          <p:nvPr/>
        </p:nvGrpSpPr>
        <p:grpSpPr>
          <a:xfrm>
            <a:off x="1770380" y="2357691"/>
            <a:ext cx="8909181" cy="1881009"/>
            <a:chOff x="1821180" y="2154584"/>
            <a:chExt cx="8909181" cy="188100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A49E296-54B7-4B6A-BD8D-934372ED318C}"/>
                </a:ext>
              </a:extLst>
            </p:cNvPr>
            <p:cNvSpPr txBox="1"/>
            <p:nvPr/>
          </p:nvSpPr>
          <p:spPr>
            <a:xfrm>
              <a:off x="2269621" y="2154584"/>
              <a:ext cx="84607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(-1)</a:t>
              </a:r>
              <a:r>
                <a:rPr lang="en-US" altLang="zh-CN" sz="4400" baseline="30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s1</a:t>
              </a:r>
              <a:r>
                <a:rPr lang="en-US" altLang="zh-CN" sz="44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·M1·2</a:t>
              </a:r>
              <a:r>
                <a:rPr lang="en-US" altLang="zh-CN" sz="4400" baseline="30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E1</a:t>
              </a:r>
              <a:r>
                <a:rPr lang="en-US" altLang="zh-CN" sz="44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</a:t>
              </a:r>
              <a:r>
                <a:rPr lang="zh-CN" altLang="en-US" sz="44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* </a:t>
              </a:r>
              <a:r>
                <a:rPr lang="en-US" altLang="zh-CN" sz="44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(-1)</a:t>
              </a:r>
              <a:r>
                <a:rPr lang="en-US" altLang="zh-CN" sz="4400" baseline="30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s2</a:t>
              </a:r>
              <a:r>
                <a:rPr lang="en-US" altLang="zh-CN" sz="44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·M2·2</a:t>
              </a:r>
              <a:r>
                <a:rPr lang="en-US" altLang="zh-CN" sz="4400" baseline="30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95F1846-9C57-4941-9DDA-BD93327948A7}"/>
                </a:ext>
              </a:extLst>
            </p:cNvPr>
            <p:cNvSpPr txBox="1"/>
            <p:nvPr/>
          </p:nvSpPr>
          <p:spPr>
            <a:xfrm>
              <a:off x="1821180" y="3266152"/>
              <a:ext cx="83489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= (-1)</a:t>
              </a:r>
              <a:r>
                <a:rPr lang="en-US" altLang="zh-CN" sz="4400" baseline="30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s1+s2</a:t>
              </a:r>
              <a:r>
                <a:rPr lang="en-US" altLang="zh-CN" sz="44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(M1·M2) 2</a:t>
              </a:r>
              <a:r>
                <a:rPr lang="en-US" altLang="zh-CN" sz="4400" baseline="30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E1+E2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18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595</Words>
  <Application>Microsoft Office PowerPoint</Application>
  <PresentationFormat>宽屏</PresentationFormat>
  <Paragraphs>119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华文楷体</vt:lpstr>
      <vt:lpstr>Arial</vt:lpstr>
      <vt:lpstr>Cambria Math</vt:lpstr>
      <vt:lpstr>Comic Sans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暑</dc:creator>
  <cp:lastModifiedBy>陈 暑</cp:lastModifiedBy>
  <cp:revision>20</cp:revision>
  <dcterms:created xsi:type="dcterms:W3CDTF">2018-09-27T11:31:16Z</dcterms:created>
  <dcterms:modified xsi:type="dcterms:W3CDTF">2018-10-11T08:45:43Z</dcterms:modified>
</cp:coreProperties>
</file>