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B1E92DF-B876-4C21-B73D-511F7619F653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4A4650C-CCC2-42E7-8758-E5B1077C11ED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87051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92DF-B876-4C21-B73D-511F7619F653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650C-CCC2-42E7-8758-E5B1077C1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067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92DF-B876-4C21-B73D-511F7619F653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650C-CCC2-42E7-8758-E5B1077C1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18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92DF-B876-4C21-B73D-511F7619F653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650C-CCC2-42E7-8758-E5B1077C1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47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1E92DF-B876-4C21-B73D-511F7619F653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A4650C-CCC2-42E7-8758-E5B1077C11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97142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92DF-B876-4C21-B73D-511F7619F653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650C-CCC2-42E7-8758-E5B1077C1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46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92DF-B876-4C21-B73D-511F7619F653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650C-CCC2-42E7-8758-E5B1077C1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432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92DF-B876-4C21-B73D-511F7619F653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650C-CCC2-42E7-8758-E5B1077C1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34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92DF-B876-4C21-B73D-511F7619F653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650C-CCC2-42E7-8758-E5B1077C1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258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1E92DF-B876-4C21-B73D-511F7619F653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A4650C-CCC2-42E7-8758-E5B1077C11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261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1E92DF-B876-4C21-B73D-511F7619F653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A4650C-CCC2-42E7-8758-E5B1077C11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108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B1E92DF-B876-4C21-B73D-511F7619F653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4A4650C-CCC2-42E7-8758-E5B1077C11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671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15122" y="2663122"/>
            <a:ext cx="8361229" cy="2098226"/>
          </a:xfrm>
        </p:spPr>
        <p:txBody>
          <a:bodyPr/>
          <a:lstStyle/>
          <a:p>
            <a:r>
              <a:rPr lang="en-US" altLang="zh-CN" dirty="0"/>
              <a:t>Machine-Level Programming I: Basics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79901" y="4980009"/>
            <a:ext cx="6831673" cy="1086237"/>
          </a:xfrm>
        </p:spPr>
        <p:txBody>
          <a:bodyPr/>
          <a:lstStyle/>
          <a:p>
            <a:r>
              <a:rPr lang="zh-CN" altLang="en-US" dirty="0" smtClean="0"/>
              <a:t>李琬其 </a:t>
            </a:r>
            <a:r>
              <a:rPr lang="en-US" altLang="zh-CN" dirty="0" smtClean="0"/>
              <a:t>1700017813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676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168" y="268356"/>
            <a:ext cx="8361811" cy="638092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583848" y="5750867"/>
            <a:ext cx="1303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习题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3.1</a:t>
            </a:r>
          </a:p>
        </p:txBody>
      </p:sp>
    </p:spTree>
    <p:extLst>
      <p:ext uri="{BB962C8B-B14F-4D97-AF65-F5344CB8AC3E}">
        <p14:creationId xmlns:p14="http://schemas.microsoft.com/office/powerpoint/2010/main" val="1356172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3526367"/>
              </p:ext>
            </p:extLst>
          </p:nvPr>
        </p:nvGraphicFramePr>
        <p:xfrm>
          <a:off x="9332842" y="1496403"/>
          <a:ext cx="2435088" cy="95415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17544">
                  <a:extLst>
                    <a:ext uri="{9D8B030D-6E8A-4147-A177-3AD203B41FA5}">
                      <a16:colId xmlns:a16="http://schemas.microsoft.com/office/drawing/2014/main" val="2721686226"/>
                    </a:ext>
                  </a:extLst>
                </a:gridCol>
                <a:gridCol w="1217544">
                  <a:extLst>
                    <a:ext uri="{9D8B030D-6E8A-4147-A177-3AD203B41FA5}">
                      <a16:colId xmlns:a16="http://schemas.microsoft.com/office/drawing/2014/main" val="3642997057"/>
                    </a:ext>
                  </a:extLst>
                </a:gridCol>
              </a:tblGrid>
              <a:tr h="477079"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r>
                        <a:rPr lang="en-US" altLang="zh-CN" sz="24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rax</a:t>
                      </a:r>
                      <a:endParaRPr lang="zh-CN" altLang="en-US"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991662"/>
                  </a:ext>
                </a:extLst>
              </a:tr>
              <a:tr h="477079"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r>
                        <a:rPr lang="en-US" altLang="zh-CN" sz="24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rdx</a:t>
                      </a:r>
                      <a:endParaRPr lang="zh-CN" altLang="en-US"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10095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0308"/>
              </p:ext>
            </p:extLst>
          </p:nvPr>
        </p:nvGraphicFramePr>
        <p:xfrm>
          <a:off x="1105632" y="2517912"/>
          <a:ext cx="10761687" cy="3886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84540">
                  <a:extLst>
                    <a:ext uri="{9D8B030D-6E8A-4147-A177-3AD203B41FA5}">
                      <a16:colId xmlns:a16="http://schemas.microsoft.com/office/drawing/2014/main" val="3903237763"/>
                    </a:ext>
                  </a:extLst>
                </a:gridCol>
                <a:gridCol w="2157803">
                  <a:extLst>
                    <a:ext uri="{9D8B030D-6E8A-4147-A177-3AD203B41FA5}">
                      <a16:colId xmlns:a16="http://schemas.microsoft.com/office/drawing/2014/main" val="468038165"/>
                    </a:ext>
                  </a:extLst>
                </a:gridCol>
                <a:gridCol w="2228922">
                  <a:extLst>
                    <a:ext uri="{9D8B030D-6E8A-4147-A177-3AD203B41FA5}">
                      <a16:colId xmlns:a16="http://schemas.microsoft.com/office/drawing/2014/main" val="4168972477"/>
                    </a:ext>
                  </a:extLst>
                </a:gridCol>
                <a:gridCol w="2690422">
                  <a:extLst>
                    <a:ext uri="{9D8B030D-6E8A-4147-A177-3AD203B41FA5}">
                      <a16:colId xmlns:a16="http://schemas.microsoft.com/office/drawing/2014/main" val="3386814100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endParaRPr lang="zh-CN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859" marR="102859" marT="51430" marB="51430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source</a:t>
                      </a:r>
                      <a:endParaRPr lang="zh-CN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859" marR="102859" marT="51430" marB="51430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err="1" smtClean="0"/>
                        <a:t>dest</a:t>
                      </a:r>
                      <a:endParaRPr lang="zh-CN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859" marR="102859" marT="51430" marB="51430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c</a:t>
                      </a:r>
                      <a:endParaRPr lang="zh-CN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859" marR="102859" marT="51430" marB="51430"/>
                </a:tc>
                <a:extLst>
                  <a:ext uri="{0D108BD9-81ED-4DB2-BD59-A6C34878D82A}">
                    <a16:rowId xmlns:a16="http://schemas.microsoft.com/office/drawing/2014/main" val="80847678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altLang="zh-CN" sz="2800" dirty="0" err="1" smtClean="0"/>
                        <a:t>movq</a:t>
                      </a:r>
                      <a:r>
                        <a:rPr lang="en-US" altLang="zh-CN" sz="2800" dirty="0" smtClean="0"/>
                        <a:t> $0x4,%rax</a:t>
                      </a:r>
                      <a:endParaRPr lang="zh-CN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859" marR="102859" marT="51430" marB="51430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err="1" smtClean="0"/>
                        <a:t>imm</a:t>
                      </a:r>
                      <a:endParaRPr lang="zh-CN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859" marR="102859" marT="51430" marB="51430"/>
                </a:tc>
                <a:tc>
                  <a:txBody>
                    <a:bodyPr/>
                    <a:lstStyle/>
                    <a:p>
                      <a:r>
                        <a:rPr lang="en-US" altLang="zh-CN" sz="2800" smtClean="0"/>
                        <a:t>reg</a:t>
                      </a:r>
                      <a:endParaRPr lang="zh-CN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859" marR="102859" marT="51430" marB="51430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a=0x4;</a:t>
                      </a:r>
                      <a:endParaRPr lang="zh-CN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859" marR="102859" marT="51430" marB="51430"/>
                </a:tc>
                <a:extLst>
                  <a:ext uri="{0D108BD9-81ED-4DB2-BD59-A6C34878D82A}">
                    <a16:rowId xmlns:a16="http://schemas.microsoft.com/office/drawing/2014/main" val="140460976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altLang="zh-CN" sz="2800" dirty="0" err="1" smtClean="0"/>
                        <a:t>movq</a:t>
                      </a:r>
                      <a:r>
                        <a:rPr lang="en-US" altLang="zh-CN" sz="2800" dirty="0" smtClean="0"/>
                        <a:t> $-147,(%</a:t>
                      </a:r>
                      <a:r>
                        <a:rPr lang="en-US" altLang="zh-CN" sz="2800" dirty="0" err="1" smtClean="0"/>
                        <a:t>rax</a:t>
                      </a:r>
                      <a:r>
                        <a:rPr lang="en-US" altLang="zh-CN" sz="2800" dirty="0" smtClean="0"/>
                        <a:t>)</a:t>
                      </a:r>
                      <a:endParaRPr lang="zh-CN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859" marR="102859" marT="51430" marB="51430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err="1" smtClean="0"/>
                        <a:t>imm</a:t>
                      </a:r>
                      <a:endParaRPr lang="zh-CN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859" marR="102859" marT="51430" marB="51430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mem</a:t>
                      </a:r>
                      <a:endParaRPr lang="zh-CN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859" marR="102859" marT="51430" marB="51430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*a=-147;</a:t>
                      </a:r>
                      <a:endParaRPr lang="zh-CN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859" marR="102859" marT="51430" marB="51430"/>
                </a:tc>
                <a:extLst>
                  <a:ext uri="{0D108BD9-81ED-4DB2-BD59-A6C34878D82A}">
                    <a16:rowId xmlns:a16="http://schemas.microsoft.com/office/drawing/2014/main" val="27467034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altLang="zh-CN" sz="2800" dirty="0" err="1" smtClean="0"/>
                        <a:t>movq</a:t>
                      </a:r>
                      <a:r>
                        <a:rPr lang="en-US" altLang="zh-CN" sz="2800" dirty="0" smtClean="0"/>
                        <a:t> %</a:t>
                      </a:r>
                      <a:r>
                        <a:rPr lang="en-US" altLang="zh-CN" sz="2800" dirty="0" err="1" smtClean="0"/>
                        <a:t>rax</a:t>
                      </a:r>
                      <a:r>
                        <a:rPr lang="en-US" altLang="zh-CN" sz="2800" dirty="0" smtClean="0"/>
                        <a:t>,%</a:t>
                      </a:r>
                      <a:r>
                        <a:rPr lang="en-US" altLang="zh-CN" sz="2800" dirty="0" err="1" smtClean="0"/>
                        <a:t>rdx</a:t>
                      </a:r>
                      <a:endParaRPr lang="zh-CN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859" marR="102859" marT="51430" marB="51430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err="1" smtClean="0"/>
                        <a:t>reg</a:t>
                      </a:r>
                      <a:endParaRPr lang="zh-CN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859" marR="102859" marT="51430" marB="51430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err="1" smtClean="0"/>
                        <a:t>reg</a:t>
                      </a:r>
                      <a:endParaRPr lang="zh-CN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859" marR="102859" marT="51430" marB="51430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a=b;</a:t>
                      </a:r>
                      <a:endParaRPr lang="zh-CN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859" marR="102859" marT="51430" marB="51430"/>
                </a:tc>
                <a:extLst>
                  <a:ext uri="{0D108BD9-81ED-4DB2-BD59-A6C34878D82A}">
                    <a16:rowId xmlns:a16="http://schemas.microsoft.com/office/drawing/2014/main" val="3877772513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altLang="zh-CN" sz="2800" dirty="0" err="1" smtClean="0"/>
                        <a:t>movq</a:t>
                      </a:r>
                      <a:r>
                        <a:rPr lang="en-US" altLang="zh-CN" sz="2800" dirty="0" smtClean="0"/>
                        <a:t> %</a:t>
                      </a:r>
                      <a:r>
                        <a:rPr lang="en-US" altLang="zh-CN" sz="2800" dirty="0" err="1" smtClean="0"/>
                        <a:t>rax</a:t>
                      </a:r>
                      <a:r>
                        <a:rPr lang="en-US" altLang="zh-CN" sz="2800" dirty="0" smtClean="0"/>
                        <a:t>,(%</a:t>
                      </a:r>
                      <a:r>
                        <a:rPr lang="en-US" altLang="zh-CN" sz="2800" dirty="0" err="1" smtClean="0"/>
                        <a:t>rdx</a:t>
                      </a:r>
                      <a:r>
                        <a:rPr lang="en-US" altLang="zh-CN" sz="2800" dirty="0" smtClean="0"/>
                        <a:t>)</a:t>
                      </a:r>
                      <a:endParaRPr lang="zh-CN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859" marR="102859" marT="51430" marB="51430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err="1" smtClean="0"/>
                        <a:t>reg</a:t>
                      </a:r>
                      <a:endParaRPr lang="zh-CN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859" marR="102859" marT="51430" marB="51430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mem</a:t>
                      </a:r>
                      <a:endParaRPr lang="zh-CN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859" marR="102859" marT="51430" marB="51430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*b=a;</a:t>
                      </a:r>
                      <a:endParaRPr lang="zh-CN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859" marR="102859" marT="51430" marB="51430"/>
                </a:tc>
                <a:extLst>
                  <a:ext uri="{0D108BD9-81ED-4DB2-BD59-A6C34878D82A}">
                    <a16:rowId xmlns:a16="http://schemas.microsoft.com/office/drawing/2014/main" val="3524223994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altLang="zh-CN" sz="2800" dirty="0" err="1" smtClean="0"/>
                        <a:t>movq</a:t>
                      </a:r>
                      <a:r>
                        <a:rPr lang="en-US" altLang="zh-CN" sz="2800" dirty="0" smtClean="0"/>
                        <a:t> (%</a:t>
                      </a:r>
                      <a:r>
                        <a:rPr lang="en-US" altLang="zh-CN" sz="2800" dirty="0" err="1" smtClean="0"/>
                        <a:t>rax</a:t>
                      </a:r>
                      <a:r>
                        <a:rPr lang="en-US" altLang="zh-CN" sz="2800" dirty="0" smtClean="0"/>
                        <a:t>),%</a:t>
                      </a:r>
                      <a:r>
                        <a:rPr lang="en-US" altLang="zh-CN" sz="2800" dirty="0" err="1" smtClean="0"/>
                        <a:t>rdx</a:t>
                      </a:r>
                      <a:endParaRPr lang="zh-CN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859" marR="102859" marT="51430" marB="51430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mem</a:t>
                      </a:r>
                      <a:endParaRPr lang="zh-CN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859" marR="102859" marT="51430" marB="51430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err="1" smtClean="0"/>
                        <a:t>reg</a:t>
                      </a:r>
                      <a:endParaRPr lang="zh-CN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859" marR="102859" marT="51430" marB="51430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b=*a;</a:t>
                      </a:r>
                      <a:endParaRPr lang="zh-CN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859" marR="102859" marT="51430" marB="51430"/>
                </a:tc>
                <a:extLst>
                  <a:ext uri="{0D108BD9-81ED-4DB2-BD59-A6C34878D82A}">
                    <a16:rowId xmlns:a16="http://schemas.microsoft.com/office/drawing/2014/main" val="3376292729"/>
                  </a:ext>
                </a:extLst>
              </a:tr>
            </a:tbl>
          </a:graphicData>
        </a:graphic>
      </p:graphicFrame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altLang="zh-CN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movq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095" y="481033"/>
            <a:ext cx="8517835" cy="101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9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leaq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3460320"/>
            <a:ext cx="9601200" cy="240708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x + k*y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k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= 1, 2, 4, or 8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541" y="1974420"/>
            <a:ext cx="10377302" cy="132150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1279"/>
          <a:stretch/>
        </p:blipFill>
        <p:spPr>
          <a:xfrm>
            <a:off x="1207801" y="4149689"/>
            <a:ext cx="10444781" cy="212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3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Some Arithmetic Operations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453" y="1428750"/>
            <a:ext cx="7961386" cy="539251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760976" y="5981700"/>
            <a:ext cx="97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p129</a:t>
            </a:r>
          </a:p>
        </p:txBody>
      </p:sp>
    </p:spTree>
    <p:extLst>
      <p:ext uri="{BB962C8B-B14F-4D97-AF65-F5344CB8AC3E}">
        <p14:creationId xmlns:p14="http://schemas.microsoft.com/office/powerpoint/2010/main" val="379573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6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Thx~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28224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192695"/>
            <a:ext cx="9601200" cy="472440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History of Intel processors and </a:t>
            </a:r>
            <a:r>
              <a:rPr lang="en-US" altLang="zh-C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architectures</a:t>
            </a:r>
          </a:p>
          <a:p>
            <a:pPr lvl="1"/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Intel x86 Processors</a:t>
            </a:r>
          </a:p>
          <a:p>
            <a:r>
              <a:rPr lang="en-US" altLang="zh-C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, assembly, machine </a:t>
            </a:r>
            <a:r>
              <a:rPr lang="en-US" altLang="zh-C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  <a:p>
            <a:r>
              <a:rPr lang="en-US" altLang="zh-C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Assembly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Basics: Registers, operands, move </a:t>
            </a:r>
          </a:p>
          <a:p>
            <a:r>
              <a:rPr lang="en-US" altLang="zh-C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Arithmetic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&amp; logical operations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00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89000"/>
              </a:lnSpc>
              <a:spcBef>
                <a:spcPct val="0"/>
              </a:spcBef>
            </a:pPr>
            <a:r>
              <a:rPr lang="en-US" altLang="zh-CN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Intel x86 Processors</a:t>
            </a:r>
            <a:endParaRPr lang="zh-CN" altLang="en-US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818861"/>
            <a:ext cx="3910357" cy="3581400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P111</a:t>
            </a:r>
          </a:p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multimedia </a:t>
            </a: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</a:p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more efficient conditional operations</a:t>
            </a:r>
            <a:endParaRPr lang="en-US" altLang="zh-CN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r>
              <a:rPr lang="zh-CN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More cores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470" y="1744044"/>
            <a:ext cx="6474934" cy="466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9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89000"/>
              </a:lnSpc>
              <a:spcBef>
                <a:spcPct val="0"/>
              </a:spcBef>
            </a:pPr>
            <a:r>
              <a:rPr lang="en-US" altLang="zh-CN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 → object</a:t>
            </a:r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 code </a:t>
            </a:r>
            <a:endParaRPr lang="zh-CN" alt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382" y="1729755"/>
            <a:ext cx="9475243" cy="4693890"/>
          </a:xfrm>
          <a:prstGeom prst="rect">
            <a:avLst/>
          </a:prstGeom>
        </p:spPr>
      </p:pic>
      <p:sp>
        <p:nvSpPr>
          <p:cNvPr id="8" name="左弧形箭头 7"/>
          <p:cNvSpPr/>
          <p:nvPr/>
        </p:nvSpPr>
        <p:spPr>
          <a:xfrm>
            <a:off x="1719470" y="2171700"/>
            <a:ext cx="944217" cy="2390361"/>
          </a:xfrm>
          <a:prstGeom prst="curvedRight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0654" y="2753990"/>
            <a:ext cx="2360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gcc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en-US" altLang="zh-CN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Og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–c</a:t>
            </a:r>
          </a:p>
        </p:txBody>
      </p:sp>
      <p:sp>
        <p:nvSpPr>
          <p:cNvPr id="11" name="左弧形箭头 10"/>
          <p:cNvSpPr/>
          <p:nvPr/>
        </p:nvSpPr>
        <p:spPr>
          <a:xfrm rot="10800000">
            <a:off x="8738212" y="3130823"/>
            <a:ext cx="879553" cy="1719472"/>
          </a:xfrm>
          <a:prstGeom prst="curvedRight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583038" y="3366880"/>
            <a:ext cx="2360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Disassembler</a:t>
            </a:r>
          </a:p>
          <a:p>
            <a:r>
              <a:rPr lang="en-US" altLang="zh-CN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objdump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–d</a:t>
            </a:r>
          </a:p>
        </p:txBody>
      </p:sp>
    </p:spTree>
    <p:extLst>
      <p:ext uri="{BB962C8B-B14F-4D97-AF65-F5344CB8AC3E}">
        <p14:creationId xmlns:p14="http://schemas.microsoft.com/office/powerpoint/2010/main" val="378001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/>
      <p:bldP spid="11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89000"/>
              </a:lnSpc>
              <a:spcBef>
                <a:spcPct val="0"/>
              </a:spcBef>
            </a:pPr>
            <a:r>
              <a:rPr lang="en-US" altLang="zh-CN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Programmer-Visible State</a:t>
            </a:r>
            <a:endParaRPr lang="zh-CN" alt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896" y="2055833"/>
            <a:ext cx="9989005" cy="360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6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types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“Integer” data of 1, 2, 4, or 8 </a:t>
            </a:r>
            <a:r>
              <a:rPr lang="en-US" altLang="zh-C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bytes</a:t>
            </a:r>
          </a:p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Floating point data of 4, 8, or 10 </a:t>
            </a:r>
            <a:r>
              <a:rPr lang="en-US" altLang="zh-C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bytes</a:t>
            </a:r>
          </a:p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65" y="3673842"/>
            <a:ext cx="8772939" cy="257075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83714" y="5520035"/>
            <a:ext cx="97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p119</a:t>
            </a:r>
          </a:p>
        </p:txBody>
      </p:sp>
    </p:spTree>
    <p:extLst>
      <p:ext uri="{BB962C8B-B14F-4D97-AF65-F5344CB8AC3E}">
        <p14:creationId xmlns:p14="http://schemas.microsoft.com/office/powerpoint/2010/main" val="224316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x86-64 Integer Registers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rsp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 stack pointer 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174" y="1394881"/>
            <a:ext cx="4671392" cy="526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Operand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Immediate: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‘$’</a:t>
            </a: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: One of 16 integer registers</a:t>
            </a:r>
          </a:p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: 8 consecutive bytes of memory at address given by </a:t>
            </a:r>
            <a:r>
              <a:rPr lang="en-US" altLang="zh-C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</a:p>
          <a:p>
            <a:pPr lvl="1"/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(%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rax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338565"/>
            <a:ext cx="5429821" cy="240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42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Addressing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Modes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854" y="1977887"/>
            <a:ext cx="10667777" cy="42837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174568" y="1329733"/>
            <a:ext cx="97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p121</a:t>
            </a:r>
          </a:p>
        </p:txBody>
      </p:sp>
    </p:spTree>
    <p:extLst>
      <p:ext uri="{BB962C8B-B14F-4D97-AF65-F5344CB8AC3E}">
        <p14:creationId xmlns:p14="http://schemas.microsoft.com/office/powerpoint/2010/main" val="275366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1606</TotalTime>
  <Words>203</Words>
  <Application>Microsoft Office PowerPoint</Application>
  <PresentationFormat>宽屏</PresentationFormat>
  <Paragraphs>66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华文楷体</vt:lpstr>
      <vt:lpstr>Arial</vt:lpstr>
      <vt:lpstr>Franklin Gothic Book</vt:lpstr>
      <vt:lpstr>Crop</vt:lpstr>
      <vt:lpstr>Machine-Level Programming I: Basics </vt:lpstr>
      <vt:lpstr>PowerPoint 演示文稿</vt:lpstr>
      <vt:lpstr>Intel x86 Processors</vt:lpstr>
      <vt:lpstr>C → object code </vt:lpstr>
      <vt:lpstr>Programmer-Visible State</vt:lpstr>
      <vt:lpstr>Data types</vt:lpstr>
      <vt:lpstr>x86-64 Integer Registers</vt:lpstr>
      <vt:lpstr>Operand Types</vt:lpstr>
      <vt:lpstr>Addressing Modes</vt:lpstr>
      <vt:lpstr>PowerPoint 演示文稿</vt:lpstr>
      <vt:lpstr>movq</vt:lpstr>
      <vt:lpstr>leaq</vt:lpstr>
      <vt:lpstr>Some Arithmetic Operations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Machine-Level Programming I: Basics </dc:title>
  <dc:creator>soundofjade@126.com</dc:creator>
  <cp:lastModifiedBy>soundofjade@126.com</cp:lastModifiedBy>
  <cp:revision>32</cp:revision>
  <dcterms:created xsi:type="dcterms:W3CDTF">2018-10-10T07:49:44Z</dcterms:created>
  <dcterms:modified xsi:type="dcterms:W3CDTF">2018-10-11T10:36:04Z</dcterms:modified>
</cp:coreProperties>
</file>