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A51F82-8535-481C-9484-D894803C638F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FBC4-5D26-4BCD-809E-C85748D9D84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01109-2A33-462A-9071-17286C2F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0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44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9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2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2198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4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0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0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1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4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7" y="2211185"/>
            <a:ext cx="8361229" cy="985538"/>
          </a:xfrm>
        </p:spPr>
        <p:txBody>
          <a:bodyPr/>
          <a:lstStyle/>
          <a:p>
            <a:r>
              <a:rPr lang="zh-CN" altLang="en-US" sz="5400" dirty="0" smtClean="0"/>
              <a:t>机器级编程：控制部分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4" y="3806650"/>
            <a:ext cx="6831673" cy="1086237"/>
          </a:xfrm>
        </p:spPr>
        <p:txBody>
          <a:bodyPr/>
          <a:lstStyle/>
          <a:p>
            <a:r>
              <a:rPr lang="zh-CN" altLang="en-US" smtClean="0"/>
              <a:t>梁浩</a:t>
            </a:r>
            <a:endParaRPr lang="en-US" altLang="zh-CN" smtClean="0"/>
          </a:p>
          <a:p>
            <a:r>
              <a:rPr lang="en-US" altLang="zh-CN" dirty="0" smtClean="0"/>
              <a:t>2018·10·11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8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程序中的分支如何翻译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可以发现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语句可以轻松地用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语句代替，“</a:t>
            </a:r>
            <a:r>
              <a:rPr lang="en-US" altLang="zh-CN" dirty="0" smtClean="0"/>
              <a:t>if(…)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xxx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语句则可以使用条件跳转语句翻译。所以只要先将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语言中的分支替换成“</a:t>
            </a:r>
            <a:r>
              <a:rPr lang="en-US" altLang="zh-CN" dirty="0" smtClean="0"/>
              <a:t>if (…)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xxx;</a:t>
            </a:r>
            <a:r>
              <a:rPr lang="zh-CN" altLang="en-US" dirty="0" smtClean="0"/>
              <a:t>”的形式然后再用跳转语句代替就好了。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40" y="4419408"/>
            <a:ext cx="1371791" cy="13717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6701" y="3567095"/>
            <a:ext cx="212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</a:t>
            </a:r>
            <a:r>
              <a:rPr lang="zh-CN" altLang="en-US" dirty="0"/>
              <a:t>的“</a:t>
            </a:r>
            <a:r>
              <a:rPr lang="en-US" altLang="zh-CN" dirty="0"/>
              <a:t>if…else…</a:t>
            </a:r>
            <a:r>
              <a:rPr lang="zh-CN" altLang="en-US" dirty="0"/>
              <a:t>”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72794" y="3568809"/>
            <a:ext cx="184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转换为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56" y="4190775"/>
            <a:ext cx="1524213" cy="18290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54539" y="3567095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转换为</a:t>
            </a:r>
            <a:r>
              <a:rPr lang="zh-CN" altLang="en-US" dirty="0"/>
              <a:t>跳转语句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398" y="4200300"/>
            <a:ext cx="194337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优化的分支传送语句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6251" y="2061556"/>
            <a:ext cx="6613007" cy="3954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167" y="2061556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为了充分利用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的运行周期，对于简单的分支赋值（</a:t>
            </a:r>
            <a:r>
              <a:rPr lang="en-US" altLang="zh-CN" dirty="0" smtClean="0"/>
              <a:t>?:</a:t>
            </a:r>
            <a:r>
              <a:rPr lang="zh-CN" altLang="en-US" dirty="0" smtClean="0"/>
              <a:t>运算符），特殊设计了一种指令。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mov</a:t>
            </a:r>
            <a:r>
              <a:rPr lang="zh-CN" altLang="en-US" dirty="0" smtClean="0"/>
              <a:t>可以根据条件码的状态来判断是否将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传送至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flag?a:b</a:t>
            </a:r>
            <a:r>
              <a:rPr lang="zh-CN" altLang="en-US" dirty="0"/>
              <a:t>为</a:t>
            </a:r>
            <a:r>
              <a:rPr lang="zh-CN" altLang="en-US" dirty="0" smtClean="0"/>
              <a:t>例：</a:t>
            </a:r>
            <a:endParaRPr lang="en-US" altLang="zh-CN" dirty="0"/>
          </a:p>
          <a:p>
            <a:r>
              <a:rPr lang="zh-CN" altLang="en-US" dirty="0" smtClean="0"/>
              <a:t>具体实现原理是同时计算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，先把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放在</a:t>
            </a:r>
            <a:r>
              <a:rPr lang="en-US" altLang="zh-CN" dirty="0"/>
              <a:t>x</a:t>
            </a:r>
            <a:r>
              <a:rPr lang="zh-CN" altLang="en-US" dirty="0" smtClean="0"/>
              <a:t>中，然后通过条件传送</a:t>
            </a:r>
            <a:r>
              <a:rPr lang="zh-CN" altLang="en-US" dirty="0"/>
              <a:t>在预测错误时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35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优化的分支传送语句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这种分支传送优化的局限：</a:t>
            </a:r>
            <a:endParaRPr lang="en-US" altLang="zh-CN" dirty="0" smtClean="0"/>
          </a:p>
          <a:p>
            <a:pPr lvl="1"/>
            <a:r>
              <a:rPr lang="zh-CN" altLang="en-US" i="0" dirty="0"/>
              <a:t>由于计算</a:t>
            </a:r>
            <a:r>
              <a:rPr lang="zh-CN" altLang="en-US" i="0" dirty="0" smtClean="0"/>
              <a:t>了</a:t>
            </a:r>
            <a:r>
              <a:rPr lang="en-US" altLang="zh-CN" i="0" dirty="0" smtClean="0"/>
              <a:t>a</a:t>
            </a:r>
            <a:r>
              <a:rPr lang="zh-CN" altLang="en-US" i="0" dirty="0" smtClean="0"/>
              <a:t>和</a:t>
            </a:r>
            <a:r>
              <a:rPr lang="en-US" altLang="zh-CN" i="0" dirty="0" smtClean="0"/>
              <a:t>b</a:t>
            </a:r>
            <a:r>
              <a:rPr lang="zh-CN" altLang="en-US" i="0" dirty="0" smtClean="0"/>
              <a:t>，计算量上增大了。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由于没有根据</a:t>
            </a:r>
            <a:r>
              <a:rPr lang="en-US" altLang="zh-CN" i="0" dirty="0" smtClean="0"/>
              <a:t>flag</a:t>
            </a:r>
            <a:r>
              <a:rPr lang="zh-CN" altLang="en-US" i="0" dirty="0" smtClean="0"/>
              <a:t>进行计算，有可能在</a:t>
            </a:r>
            <a:r>
              <a:rPr lang="en-US" altLang="zh-CN" i="0" dirty="0" smtClean="0"/>
              <a:t>a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b</a:t>
            </a:r>
            <a:r>
              <a:rPr lang="zh-CN" altLang="en-US" i="0" dirty="0" smtClean="0"/>
              <a:t>的计算中出现错误。（访问越界）</a:t>
            </a: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11720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do…while</a:t>
            </a:r>
            <a:r>
              <a:rPr lang="zh-CN" altLang="en-US" dirty="0" smtClean="0"/>
              <a:t>循环翻译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81824" y="3727415"/>
            <a:ext cx="2118892" cy="118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58984" y="2689751"/>
            <a:ext cx="107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语言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98" y="3728273"/>
            <a:ext cx="2283003" cy="11890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4853" y="2689751"/>
            <a:ext cx="11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oto</a:t>
            </a:r>
            <a:r>
              <a:rPr lang="zh-CN" altLang="en-US" sz="2000" dirty="0" smtClean="0"/>
              <a:t>形式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854299" y="26897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机器代码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245" y="3728273"/>
            <a:ext cx="2366695" cy="11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hile</a:t>
            </a:r>
            <a:r>
              <a:rPr lang="zh-CN" altLang="en-US" dirty="0" smtClean="0"/>
              <a:t>循环的两种翻译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93324" y="2171700"/>
            <a:ext cx="1838582" cy="1381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30" y="2133595"/>
            <a:ext cx="2467319" cy="1419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0364" y="4006735"/>
            <a:ext cx="368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第一种：跳转到中间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类似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循环的结构，上来先传送至判断语句进行判定再循环。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15830" y="3948545"/>
            <a:ext cx="3999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第二种：</a:t>
            </a:r>
            <a:r>
              <a:rPr lang="en-US" altLang="zh-CN" dirty="0" smtClean="0"/>
              <a:t>guarded-do</a:t>
            </a:r>
          </a:p>
          <a:p>
            <a:endParaRPr lang="en-US" altLang="zh-CN" dirty="0"/>
          </a:p>
          <a:p>
            <a:r>
              <a:rPr lang="zh-CN" altLang="en-US" dirty="0" smtClean="0"/>
              <a:t>同样在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的基础上，额外进行第一次判定。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因为第一次判定前没有跳转语句，所以可以对第一次判断进行优化。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79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循环的翻译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3715789"/>
            <a:ext cx="10363826" cy="2075410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循环基本一致，可以套用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循环的两种翻译方式。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循环表现不同的地方在于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语句的处理。</a:t>
            </a:r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循环中，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语句会导致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操作的发生，而在对应构造的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循环中不会。所以对于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语句我们需要特殊处理，将它跳转至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5457"/>
            <a:ext cx="3033377" cy="6849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61" y="1927603"/>
            <a:ext cx="2040688" cy="15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witch</a:t>
            </a:r>
            <a:r>
              <a:rPr lang="zh-CN" altLang="en-US" dirty="0" smtClean="0"/>
              <a:t>语句的翻译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种翻译版本是按照</a:t>
            </a:r>
            <a:r>
              <a:rPr lang="en-US" altLang="zh-CN" dirty="0" smtClean="0"/>
              <a:t>if…else</a:t>
            </a:r>
            <a:r>
              <a:rPr lang="zh-CN" altLang="en-US" dirty="0" smtClean="0"/>
              <a:t>的逻辑：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3141"/>
            <a:ext cx="2613932" cy="2275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41" y="2853141"/>
            <a:ext cx="2109639" cy="3431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051" y="2853141"/>
            <a:ext cx="2021657" cy="34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witch</a:t>
            </a:r>
            <a:r>
              <a:rPr lang="zh-CN" altLang="en-US" dirty="0" smtClean="0"/>
              <a:t>语句的翻译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按照上面那么</a:t>
            </a:r>
            <a:r>
              <a:rPr lang="zh-CN" altLang="en-US" dirty="0" smtClean="0"/>
              <a:t>翻译，如果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满足第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个值，就要经过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次判断才能正确跳转。</a:t>
            </a:r>
            <a:endParaRPr lang="en-US" altLang="zh-CN" dirty="0" smtClean="0"/>
          </a:p>
          <a:p>
            <a:r>
              <a:rPr lang="zh-CN" altLang="en-US" dirty="0" smtClean="0"/>
              <a:t>为了节省判断次数，我们想到了间接跳转：能不能提前存储好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对应的值应该跳转到哪里，在运行时通过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的值计算出对应的存储位置从而得到应该跳转到的位置。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的取值范围不大，我们可以把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的值当作数组下标，将对应的跳转地址存储在一段内存中。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在对应位置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*</a:t>
            </a:r>
            <a:r>
              <a:rPr lang="en-US" altLang="zh-CN" dirty="0"/>
              <a:t> Label</a:t>
            </a:r>
            <a:r>
              <a:rPr lang="en-US" altLang="zh-CN" dirty="0" smtClean="0"/>
              <a:t>(, x, 8)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37" y="4322375"/>
            <a:ext cx="6134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witch</a:t>
            </a:r>
            <a:r>
              <a:rPr lang="zh-CN" altLang="en-US" dirty="0" smtClean="0"/>
              <a:t>语句的翻译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3605931" cy="3424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49" y="2171700"/>
            <a:ext cx="5496692" cy="2810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49" y="4967199"/>
            <a:ext cx="321037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err="1" smtClean="0"/>
              <a:t>sar</a:t>
            </a:r>
            <a:r>
              <a:rPr lang="en-US" altLang="zh-CN" dirty="0" smtClean="0"/>
              <a:t> 1, %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后，每个条件码的状态可能是什么。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1, %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 </a:t>
            </a:r>
            <a:r>
              <a:rPr lang="zh-CN" altLang="en-US" dirty="0"/>
              <a:t>后，每个条件码的状态可能是什么。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74112"/>
            <a:ext cx="8168152" cy="14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处理器的状态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个一般寄存器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个栈指针：</a:t>
            </a:r>
            <a:r>
              <a:rPr lang="en-US" altLang="zh-CN" dirty="0"/>
              <a:t>%</a:t>
            </a:r>
            <a:r>
              <a:rPr lang="en-US" altLang="zh-CN" dirty="0" err="1"/>
              <a:t>rsp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个程序计数器（</a:t>
            </a:r>
            <a:r>
              <a:rPr lang="en-US" altLang="zh-CN" dirty="0"/>
              <a:t>PC</a:t>
            </a:r>
            <a:r>
              <a:rPr lang="zh-CN" altLang="en-US" dirty="0"/>
              <a:t>）：</a:t>
            </a:r>
            <a:r>
              <a:rPr lang="en-US" altLang="zh-CN" dirty="0" smtClean="0"/>
              <a:t>%rip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个单位条件码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CF  </a:t>
            </a:r>
            <a:r>
              <a:rPr lang="zh-CN" altLang="en-US" i="0" dirty="0" smtClean="0"/>
              <a:t>进位标志，记录上次运算最高位有没有进位，检测无符号数是否溢出。</a:t>
            </a:r>
            <a:endParaRPr lang="en-US" altLang="zh-CN" i="0" dirty="0" smtClean="0"/>
          </a:p>
          <a:p>
            <a:pPr lvl="1"/>
            <a:r>
              <a:rPr lang="en-US" altLang="zh-CN" i="0" dirty="0" smtClean="0"/>
              <a:t>ZF  </a:t>
            </a:r>
            <a:r>
              <a:rPr lang="zh-CN" altLang="en-US" i="0" dirty="0" smtClean="0"/>
              <a:t>零标志，记录上次运算结果是不是</a:t>
            </a:r>
            <a:r>
              <a:rPr lang="en-US" altLang="zh-CN" i="0" dirty="0" smtClean="0"/>
              <a:t>0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i="0" dirty="0" smtClean="0"/>
              <a:t>SF  </a:t>
            </a:r>
            <a:r>
              <a:rPr lang="zh-CN" altLang="en-US" i="0" dirty="0" smtClean="0"/>
              <a:t>符号标志，记录上次运算的符号位。</a:t>
            </a:r>
            <a:endParaRPr lang="en-US" altLang="zh-CN" i="0" dirty="0" smtClean="0"/>
          </a:p>
          <a:p>
            <a:pPr lvl="1"/>
            <a:r>
              <a:rPr lang="en-US" altLang="zh-CN" i="0" dirty="0" smtClean="0"/>
              <a:t>OF  </a:t>
            </a:r>
            <a:r>
              <a:rPr lang="zh-CN" altLang="en-US" i="0" dirty="0" smtClean="0"/>
              <a:t>溢出标志，记录上次运算是否产生溢出。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4886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274527" cy="10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右侧是一份</a:t>
            </a:r>
            <a:r>
              <a:rPr lang="en-US" altLang="zh-CN" dirty="0" err="1" smtClean="0"/>
              <a:t>C语言</a:t>
            </a:r>
            <a:r>
              <a:rPr lang="zh-CN" altLang="en-US" dirty="0" smtClean="0"/>
              <a:t>代码以及</a:t>
            </a:r>
            <a:r>
              <a:rPr lang="zh-CN" altLang="en-US" dirty="0"/>
              <a:t>它</a:t>
            </a:r>
            <a:r>
              <a:rPr lang="zh-CN" altLang="en-US" dirty="0" smtClean="0"/>
              <a:t>的汇编代码</a:t>
            </a:r>
            <a:endParaRPr lang="en-US" altLang="zh-CN" dirty="0" smtClean="0"/>
          </a:p>
          <a:p>
            <a:r>
              <a:rPr lang="zh-CN" altLang="en-US" dirty="0" smtClean="0"/>
              <a:t>请确定</a:t>
            </a:r>
            <a:r>
              <a:rPr lang="en-US" altLang="zh-CN" dirty="0" err="1" smtClean="0"/>
              <a:t>op是</a:t>
            </a:r>
            <a:r>
              <a:rPr lang="zh-CN" altLang="en-US" dirty="0" smtClean="0"/>
              <a:t>什么操作，以及该算法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的运行逻辑。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87" y="2171700"/>
            <a:ext cx="510611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317" y="2367092"/>
            <a:ext cx="6687483" cy="243874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如何翻译右侧代码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不同指令对条件码的影响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</a:p>
          <a:p>
            <a:pPr lvl="1"/>
            <a:r>
              <a:rPr lang="zh-CN" altLang="en-US" i="0" dirty="0" smtClean="0"/>
              <a:t>当参与运算的两个数按照无符号规则相加以后溢出时，</a:t>
            </a:r>
            <a:r>
              <a:rPr lang="en-US" altLang="zh-CN" i="0" dirty="0"/>
              <a:t>C</a:t>
            </a:r>
            <a:r>
              <a:rPr lang="en-US" altLang="zh-CN" i="0" dirty="0" smtClean="0"/>
              <a:t>F=1</a:t>
            </a:r>
          </a:p>
          <a:p>
            <a:pPr lvl="1"/>
            <a:r>
              <a:rPr lang="zh-CN" altLang="en-US" i="0" dirty="0"/>
              <a:t>当参与运算的两个数</a:t>
            </a:r>
            <a:r>
              <a:rPr lang="zh-CN" altLang="en-US" i="0" dirty="0" smtClean="0"/>
              <a:t>按照有符号</a:t>
            </a:r>
            <a:r>
              <a:rPr lang="zh-CN" altLang="en-US" i="0" dirty="0"/>
              <a:t>规则相加以后溢出时</a:t>
            </a:r>
            <a:r>
              <a:rPr lang="zh-CN" altLang="en-US" i="0" dirty="0" smtClean="0"/>
              <a:t>，</a:t>
            </a:r>
            <a:r>
              <a:rPr lang="en-US" altLang="zh-CN" i="0" dirty="0" smtClean="0"/>
              <a:t>OF=1</a:t>
            </a:r>
          </a:p>
          <a:p>
            <a:pPr lvl="1"/>
            <a:r>
              <a:rPr lang="en-US" altLang="zh-CN" i="0" dirty="0" smtClean="0"/>
              <a:t>ZF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SF </a:t>
            </a:r>
            <a:r>
              <a:rPr lang="zh-CN" altLang="en-US" i="0" dirty="0" smtClean="0"/>
              <a:t>同定义</a:t>
            </a:r>
            <a:endParaRPr lang="en-US" altLang="zh-CN" i="0" dirty="0" smtClean="0"/>
          </a:p>
          <a:p>
            <a:r>
              <a:rPr lang="en-US" altLang="zh-CN" dirty="0" smtClean="0"/>
              <a:t>sub</a:t>
            </a:r>
          </a:p>
          <a:p>
            <a:pPr lvl="1"/>
            <a:r>
              <a:rPr lang="zh-CN" altLang="en-US" i="0" dirty="0"/>
              <a:t>当参与运算的两个数按照无符号规则</a:t>
            </a:r>
            <a:r>
              <a:rPr lang="zh-CN" altLang="en-US" i="0" dirty="0" smtClean="0"/>
              <a:t>相减以后溢出时</a:t>
            </a:r>
            <a:r>
              <a:rPr lang="zh-CN" altLang="en-US" i="0" dirty="0"/>
              <a:t>，</a:t>
            </a:r>
            <a:r>
              <a:rPr lang="en-US" altLang="zh-CN" i="0" dirty="0"/>
              <a:t>CF=1</a:t>
            </a:r>
          </a:p>
          <a:p>
            <a:pPr lvl="1"/>
            <a:r>
              <a:rPr lang="zh-CN" altLang="en-US" i="0" dirty="0"/>
              <a:t>当参与运算的两个数按照有符号规则</a:t>
            </a:r>
            <a:r>
              <a:rPr lang="zh-CN" altLang="en-US" i="0" dirty="0" smtClean="0"/>
              <a:t>相</a:t>
            </a:r>
            <a:r>
              <a:rPr lang="zh-CN" altLang="en-US" i="0" dirty="0"/>
              <a:t>减</a:t>
            </a:r>
            <a:r>
              <a:rPr lang="zh-CN" altLang="en-US" i="0" dirty="0" smtClean="0"/>
              <a:t>以后</a:t>
            </a:r>
            <a:r>
              <a:rPr lang="zh-CN" altLang="en-US" i="0" dirty="0"/>
              <a:t>溢出时，</a:t>
            </a:r>
            <a:r>
              <a:rPr lang="en-US" altLang="zh-CN" i="0" dirty="0"/>
              <a:t>OF=1</a:t>
            </a:r>
          </a:p>
          <a:p>
            <a:pPr lvl="1"/>
            <a:r>
              <a:rPr lang="en-US" altLang="zh-CN" i="0" dirty="0"/>
              <a:t>ZF</a:t>
            </a:r>
            <a:r>
              <a:rPr lang="zh-CN" altLang="en-US" i="0" dirty="0"/>
              <a:t>、</a:t>
            </a:r>
            <a:r>
              <a:rPr lang="en-US" altLang="zh-CN" i="0" dirty="0"/>
              <a:t>SF </a:t>
            </a:r>
            <a:r>
              <a:rPr lang="zh-CN" altLang="en-US" i="0" dirty="0"/>
              <a:t>同</a:t>
            </a:r>
            <a:r>
              <a:rPr lang="zh-CN" altLang="en-US" i="0" dirty="0" smtClean="0"/>
              <a:t>定义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16302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不同指令对条件码的影响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mul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单操作数：当参与运算的两个数按照无符号规则相乘以后溢出时，</a:t>
            </a:r>
            <a:r>
              <a:rPr lang="en-US" altLang="zh-CN" i="0" dirty="0" smtClean="0"/>
              <a:t>CF=OF=1</a:t>
            </a:r>
          </a:p>
          <a:p>
            <a:pPr lvl="1"/>
            <a:r>
              <a:rPr lang="zh-CN" altLang="en-US" i="0" dirty="0"/>
              <a:t>双</a:t>
            </a:r>
            <a:r>
              <a:rPr lang="zh-CN" altLang="en-US" i="0" dirty="0" smtClean="0"/>
              <a:t>操作数：未知，测试应该是</a:t>
            </a:r>
            <a:r>
              <a:rPr lang="en-US" altLang="zh-CN" i="0" dirty="0" smtClean="0"/>
              <a:t>CF=OF=0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r>
              <a:rPr lang="en-US" altLang="zh-CN" dirty="0" err="1" smtClean="0"/>
              <a:t>imul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单操作数：当</a:t>
            </a:r>
            <a:r>
              <a:rPr lang="zh-CN" altLang="en-US" i="0" dirty="0"/>
              <a:t>参与运算的两个数</a:t>
            </a:r>
            <a:r>
              <a:rPr lang="zh-CN" altLang="en-US" i="0" dirty="0" smtClean="0"/>
              <a:t>按照有符号</a:t>
            </a:r>
            <a:r>
              <a:rPr lang="zh-CN" altLang="en-US" i="0" dirty="0"/>
              <a:t>规则</a:t>
            </a:r>
            <a:r>
              <a:rPr lang="zh-CN" altLang="en-US" i="0" dirty="0" smtClean="0"/>
              <a:t>相乘以后</a:t>
            </a:r>
            <a:r>
              <a:rPr lang="zh-CN" altLang="en-US" i="0" dirty="0"/>
              <a:t>溢出时</a:t>
            </a:r>
            <a:r>
              <a:rPr lang="zh-CN" altLang="en-US" i="0" dirty="0" smtClean="0"/>
              <a:t>，</a:t>
            </a:r>
            <a:r>
              <a:rPr lang="en-US" altLang="zh-CN" i="0" dirty="0" smtClean="0"/>
              <a:t>CF=OF=1</a:t>
            </a:r>
            <a:endParaRPr lang="en-US" altLang="zh-CN" i="0" dirty="0"/>
          </a:p>
          <a:p>
            <a:pPr lvl="1"/>
            <a:r>
              <a:rPr lang="zh-CN" altLang="en-US" i="0" dirty="0"/>
              <a:t>双操作数：未知，测试应该是</a:t>
            </a:r>
            <a:r>
              <a:rPr lang="en-US" altLang="zh-CN" i="0" dirty="0"/>
              <a:t>CF=OF=0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r>
              <a:rPr lang="en-US" altLang="zh-CN" dirty="0" err="1" smtClean="0"/>
              <a:t>mul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imul</a:t>
            </a:r>
            <a:r>
              <a:rPr lang="zh-CN" altLang="en-US" dirty="0" smtClean="0"/>
              <a:t>：</a:t>
            </a:r>
            <a:r>
              <a:rPr lang="zh-CN" altLang="en-US" i="0" dirty="0" smtClean="0"/>
              <a:t>对</a:t>
            </a:r>
            <a:r>
              <a:rPr lang="en-US" altLang="zh-CN" i="0" dirty="0"/>
              <a:t>ZF</a:t>
            </a:r>
            <a:r>
              <a:rPr lang="zh-CN" altLang="en-US" i="0" dirty="0"/>
              <a:t>、</a:t>
            </a:r>
            <a:r>
              <a:rPr lang="en-US" altLang="zh-CN" i="0" dirty="0"/>
              <a:t>SF</a:t>
            </a:r>
            <a:r>
              <a:rPr lang="zh-CN" altLang="en-US" i="0" dirty="0"/>
              <a:t>的行为未定义</a:t>
            </a:r>
            <a:endParaRPr lang="en-US" altLang="zh-CN" i="0" dirty="0"/>
          </a:p>
          <a:p>
            <a:r>
              <a:rPr lang="en-US" altLang="zh-CN" dirty="0" smtClean="0"/>
              <a:t>div/</a:t>
            </a:r>
            <a:r>
              <a:rPr lang="en-US" altLang="zh-CN" dirty="0" err="1" smtClean="0"/>
              <a:t>idiv</a:t>
            </a:r>
            <a:r>
              <a:rPr lang="zh-CN" altLang="en-US" dirty="0" smtClean="0"/>
              <a:t>：</a:t>
            </a:r>
            <a:r>
              <a:rPr lang="zh-CN" altLang="en-US" i="0" dirty="0" smtClean="0"/>
              <a:t>对</a:t>
            </a:r>
            <a:r>
              <a:rPr lang="zh-CN" altLang="en-US" i="0" dirty="0"/>
              <a:t>所有条件码的行为</a:t>
            </a:r>
            <a:r>
              <a:rPr lang="zh-CN" altLang="en-US" i="0" dirty="0" smtClean="0"/>
              <a:t>未定义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34012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不同指令对条件码的影响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and/or/</a:t>
            </a:r>
            <a:r>
              <a:rPr lang="en-US" altLang="zh-CN" dirty="0" err="1" smtClean="0"/>
              <a:t>xor</a:t>
            </a:r>
            <a:endParaRPr lang="en-US" altLang="zh-CN" dirty="0"/>
          </a:p>
          <a:p>
            <a:pPr lvl="1"/>
            <a:r>
              <a:rPr lang="en-US" altLang="zh-CN" i="0" dirty="0" smtClean="0"/>
              <a:t>CF=OF=0</a:t>
            </a:r>
            <a:r>
              <a:rPr lang="zh-CN" altLang="en-US" i="0" dirty="0" smtClean="0"/>
              <a:t>，</a:t>
            </a:r>
            <a:r>
              <a:rPr lang="en-US" altLang="zh-CN" i="0" dirty="0" smtClean="0"/>
              <a:t>SF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ZF </a:t>
            </a:r>
            <a:r>
              <a:rPr lang="zh-CN" altLang="en-US" i="0" dirty="0" smtClean="0"/>
              <a:t>依据结果设定</a:t>
            </a:r>
            <a:endParaRPr lang="en-US" altLang="zh-CN" i="0" dirty="0" smtClean="0"/>
          </a:p>
          <a:p>
            <a:r>
              <a:rPr lang="en-US" altLang="zh-CN" dirty="0" err="1" smtClean="0"/>
              <a:t>inc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dec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CF</a:t>
            </a:r>
            <a:r>
              <a:rPr lang="zh-CN" altLang="en-US" i="0" dirty="0" smtClean="0"/>
              <a:t>不变，</a:t>
            </a:r>
            <a:r>
              <a:rPr lang="en-US" altLang="zh-CN" i="0" dirty="0" smtClean="0"/>
              <a:t>OF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SF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ZF</a:t>
            </a:r>
            <a:r>
              <a:rPr lang="zh-CN" altLang="en-US" i="0" dirty="0" smtClean="0"/>
              <a:t>依据结果设定</a:t>
            </a:r>
            <a:endParaRPr lang="en-US" altLang="zh-CN" i="0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eg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CF = (</a:t>
            </a:r>
            <a:r>
              <a:rPr lang="zh-CN" altLang="en-US" i="0" dirty="0" smtClean="0"/>
              <a:t>原数</a:t>
            </a:r>
            <a:r>
              <a:rPr lang="en-US" altLang="zh-CN" i="0" dirty="0" smtClean="0"/>
              <a:t>!=0)</a:t>
            </a:r>
            <a:r>
              <a:rPr lang="zh-CN" altLang="en-US" i="0" dirty="0" smtClean="0"/>
              <a:t>，</a:t>
            </a:r>
            <a:r>
              <a:rPr lang="en-US" altLang="zh-CN" i="0" dirty="0" smtClean="0"/>
              <a:t>OF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SF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ZF</a:t>
            </a:r>
            <a:r>
              <a:rPr lang="zh-CN" altLang="en-US" i="0" dirty="0"/>
              <a:t>依据</a:t>
            </a:r>
            <a:r>
              <a:rPr lang="zh-CN" altLang="en-US" i="0" dirty="0" smtClean="0"/>
              <a:t>结果设定</a:t>
            </a:r>
            <a:endParaRPr lang="en-US" altLang="zh-CN" i="0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ot</a:t>
            </a:r>
          </a:p>
          <a:p>
            <a:pPr lvl="1"/>
            <a:r>
              <a:rPr lang="zh-CN" altLang="en-US" i="0" dirty="0" smtClean="0"/>
              <a:t>不改变条件码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33817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不同指令对条件码的影响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</a:t>
            </a:r>
            <a:r>
              <a:rPr lang="en-US" altLang="zh-CN" i="0" dirty="0" err="1" smtClean="0"/>
              <a:t>al</a:t>
            </a:r>
            <a:r>
              <a:rPr lang="en-US" altLang="zh-CN" i="0" dirty="0" smtClean="0"/>
              <a:t>/</a:t>
            </a:r>
            <a:r>
              <a:rPr lang="en-US" altLang="zh-CN" i="0" dirty="0" err="1" smtClean="0"/>
              <a:t>shl</a:t>
            </a:r>
            <a:r>
              <a:rPr lang="en-US" altLang="zh-CN" i="0" dirty="0" smtClean="0"/>
              <a:t>/</a:t>
            </a:r>
            <a:r>
              <a:rPr lang="en-US" altLang="zh-CN" i="0" dirty="0" err="1" smtClean="0"/>
              <a:t>sar</a:t>
            </a:r>
            <a:r>
              <a:rPr lang="en-US" altLang="zh-CN" i="0" dirty="0" smtClean="0"/>
              <a:t>/</a:t>
            </a:r>
            <a:r>
              <a:rPr lang="en-US" altLang="zh-CN" i="0" dirty="0" err="1" smtClean="0"/>
              <a:t>shr</a:t>
            </a:r>
            <a:endParaRPr lang="en-US" altLang="zh-CN" dirty="0"/>
          </a:p>
          <a:p>
            <a:pPr lvl="1"/>
            <a:r>
              <a:rPr lang="en-US" altLang="zh-CN" i="0" dirty="0" smtClean="0"/>
              <a:t>CF=</a:t>
            </a:r>
            <a:r>
              <a:rPr lang="zh-CN" altLang="en-US" i="0" dirty="0" smtClean="0"/>
              <a:t>移出的最后一位；</a:t>
            </a:r>
            <a:r>
              <a:rPr lang="en-US" altLang="zh-CN" i="0" dirty="0" smtClean="0"/>
              <a:t>OF</a:t>
            </a:r>
            <a:r>
              <a:rPr lang="zh-CN" altLang="en-US" i="0" dirty="0" smtClean="0"/>
              <a:t>只在移动一位时改变，如果移动后最高位改变置</a:t>
            </a:r>
            <a:r>
              <a:rPr lang="en-US" altLang="zh-CN" i="0" dirty="0" smtClean="0"/>
              <a:t>1</a:t>
            </a:r>
            <a:r>
              <a:rPr lang="zh-CN" altLang="en-US" i="0" dirty="0" smtClean="0"/>
              <a:t>，否则</a:t>
            </a:r>
            <a:r>
              <a:rPr lang="zh-CN" altLang="en-US" i="0" smtClean="0"/>
              <a:t>置</a:t>
            </a:r>
            <a:r>
              <a:rPr lang="en-US" altLang="zh-CN" i="0" smtClean="0"/>
              <a:t>0</a:t>
            </a:r>
            <a:r>
              <a:rPr lang="zh-CN" altLang="en-US" i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i="0" dirty="0" smtClean="0"/>
              <a:t>SF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ZF</a:t>
            </a:r>
            <a:r>
              <a:rPr lang="zh-CN" altLang="en-US" i="0" dirty="0" smtClean="0"/>
              <a:t>依据结果改变。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如果移位数等于</a:t>
            </a:r>
            <a:r>
              <a:rPr lang="en-US" altLang="zh-CN" i="0" dirty="0" smtClean="0"/>
              <a:t>0</a:t>
            </a:r>
            <a:r>
              <a:rPr lang="zh-CN" altLang="en-US" i="0" dirty="0" smtClean="0"/>
              <a:t>，则不改变条件码。</a:t>
            </a:r>
            <a:endParaRPr lang="en-US" altLang="zh-CN" i="0" dirty="0" smtClean="0"/>
          </a:p>
          <a:p>
            <a:r>
              <a:rPr lang="en-US" altLang="zh-CN" dirty="0" err="1" smtClean="0"/>
              <a:t>cmp</a:t>
            </a:r>
            <a:r>
              <a:rPr lang="en-US" altLang="zh-CN" dirty="0" smtClean="0"/>
              <a:t> a, b</a:t>
            </a:r>
            <a:r>
              <a:rPr lang="zh-CN" altLang="en-US" dirty="0" smtClean="0"/>
              <a:t>：基于运算</a:t>
            </a:r>
            <a:r>
              <a:rPr lang="en-US" altLang="zh-CN" dirty="0" smtClean="0"/>
              <a:t>b-a</a:t>
            </a:r>
            <a:r>
              <a:rPr lang="zh-CN" altLang="en-US" dirty="0" smtClean="0"/>
              <a:t>设置条件码，但不更新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est a, b</a:t>
            </a:r>
            <a:r>
              <a:rPr lang="zh-CN" altLang="en-US" dirty="0" smtClean="0"/>
              <a:t>：基于运算</a:t>
            </a:r>
            <a:r>
              <a:rPr lang="en-US" altLang="zh-CN" dirty="0" err="1" smtClean="0"/>
              <a:t>a&amp;b</a:t>
            </a:r>
            <a:r>
              <a:rPr lang="zh-CN" altLang="en-US" dirty="0" smtClean="0"/>
              <a:t>设置条件码，但不更新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直接获取条件码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7979" y="2003403"/>
            <a:ext cx="315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et*  D</a:t>
            </a:r>
            <a:r>
              <a:rPr lang="zh-CN" altLang="en-US" dirty="0" smtClean="0"/>
              <a:t>，会将对应的</a:t>
            </a:r>
            <a:r>
              <a:rPr lang="zh-CN" altLang="en-US" b="1" u="sng" dirty="0" smtClean="0"/>
              <a:t>单字节</a:t>
            </a:r>
            <a:r>
              <a:rPr lang="zh-CN" altLang="en-US" dirty="0" smtClean="0"/>
              <a:t>值写入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注意剩余位不会被清空，可以用</a:t>
            </a:r>
            <a:r>
              <a:rPr lang="en-US" altLang="zh-CN" dirty="0" err="1" smtClean="0"/>
              <a:t>movz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</a:t>
            </a:r>
            <a:r>
              <a:rPr lang="zh-CN" altLang="en-US" dirty="0" smtClean="0"/>
              <a:t>清空高位。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ovzbq</a:t>
            </a:r>
            <a:r>
              <a:rPr lang="en-US" altLang="zh-CN" dirty="0" smtClean="0"/>
              <a:t> D, D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ndl</a:t>
            </a:r>
            <a:r>
              <a:rPr lang="en-US" altLang="zh-CN" dirty="0" smtClean="0"/>
              <a:t> $1, D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54882" y="2003403"/>
            <a:ext cx="6633554" cy="37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jmp</a:t>
            </a:r>
            <a:r>
              <a:rPr lang="zh-CN" altLang="en-US" dirty="0" smtClean="0"/>
              <a:t> </a:t>
            </a:r>
            <a:r>
              <a:rPr lang="en-US" altLang="zh-CN" dirty="0" smtClean="0"/>
              <a:t>.L1</a:t>
            </a:r>
            <a:r>
              <a:rPr lang="zh-CN" altLang="en-US" dirty="0" smtClean="0"/>
              <a:t>：直接跟一个标记，</a:t>
            </a:r>
            <a:r>
              <a:rPr lang="zh-CN" altLang="en-US" dirty="0"/>
              <a:t>目标</a:t>
            </a:r>
            <a:r>
              <a:rPr lang="zh-CN" altLang="en-US" dirty="0" smtClean="0"/>
              <a:t>地址会被编码在指令中，叫做</a:t>
            </a:r>
            <a:r>
              <a:rPr lang="zh-CN" altLang="en-US" b="1" dirty="0" smtClean="0"/>
              <a:t>直接</a:t>
            </a:r>
            <a:r>
              <a:rPr lang="zh-CN" altLang="en-US" b="1" dirty="0"/>
              <a:t>跳</a:t>
            </a:r>
            <a:r>
              <a:rPr lang="zh-CN" altLang="en-US" b="1" dirty="0" smtClean="0"/>
              <a:t>转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err="1"/>
              <a:t>j</a:t>
            </a:r>
            <a:r>
              <a:rPr lang="en-US" altLang="zh-CN" dirty="0" err="1" smtClean="0"/>
              <a:t>mp</a:t>
            </a:r>
            <a:r>
              <a:rPr lang="en-US" altLang="zh-CN" dirty="0" smtClean="0"/>
              <a:t> *A</a:t>
            </a:r>
            <a:r>
              <a:rPr lang="zh-CN" altLang="en-US" dirty="0" smtClean="0"/>
              <a:t>：从指定位置（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）读取目标地址，叫做</a:t>
            </a:r>
            <a:r>
              <a:rPr lang="zh-CN" altLang="en-US" b="1" dirty="0" smtClean="0"/>
              <a:t>间接跳转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使用第二种跳转方式，需要注意读取的地址长度为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字节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endParaRPr lang="en-US" altLang="zh-CN" dirty="0"/>
          </a:p>
          <a:p>
            <a:r>
              <a:rPr lang="zh-CN" altLang="en-US" dirty="0" smtClean="0"/>
              <a:t>第一种跳转方式会把目标地址保存在指令中，一般以</a:t>
            </a:r>
            <a:r>
              <a:rPr lang="zh-CN" altLang="en-US" b="1" dirty="0" smtClean="0"/>
              <a:t>偏移量</a:t>
            </a:r>
            <a:r>
              <a:rPr lang="zh-CN" altLang="en-US" dirty="0" smtClean="0"/>
              <a:t>的形式存储，变长（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字节）。注意这里的偏移量是</a:t>
            </a:r>
            <a:r>
              <a:rPr lang="zh-CN" altLang="en-US" b="1" dirty="0" smtClean="0"/>
              <a:t>下一条指令的起始地址</a:t>
            </a:r>
            <a:r>
              <a:rPr lang="zh-CN" altLang="en-US" dirty="0" smtClean="0"/>
              <a:t>与</a:t>
            </a:r>
            <a:r>
              <a:rPr lang="zh-CN" altLang="en-US" b="1" dirty="0" smtClean="0"/>
              <a:t>目标地址</a:t>
            </a:r>
            <a:r>
              <a:rPr lang="zh-CN" altLang="en-US" dirty="0" smtClean="0"/>
              <a:t>的差。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条件跳转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18444" y="2171700"/>
            <a:ext cx="5454356" cy="3424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6044" y="2261062"/>
            <a:ext cx="3092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以外的跳转语句都是条件跳转，必须使用直接跳转。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条件跳转的命名方式和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*相同。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70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1194</TotalTime>
  <Words>1133</Words>
  <Application>Microsoft Office PowerPoint</Application>
  <PresentationFormat>宽屏</PresentationFormat>
  <Paragraphs>117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华文楷体</vt:lpstr>
      <vt:lpstr>Franklin Gothic Book</vt:lpstr>
      <vt:lpstr>Crop</vt:lpstr>
      <vt:lpstr>机器级编程：控制部分</vt:lpstr>
      <vt:lpstr>处理器的状态</vt:lpstr>
      <vt:lpstr>不同指令对条件码的影响</vt:lpstr>
      <vt:lpstr>不同指令对条件码的影响</vt:lpstr>
      <vt:lpstr>不同指令对条件码的影响</vt:lpstr>
      <vt:lpstr>不同指令对条件码的影响</vt:lpstr>
      <vt:lpstr>直接获取条件码</vt:lpstr>
      <vt:lpstr>跳转</vt:lpstr>
      <vt:lpstr>条件跳转</vt:lpstr>
      <vt:lpstr>C程序中的分支如何翻译</vt:lpstr>
      <vt:lpstr>针对CPU优化的分支传送语句</vt:lpstr>
      <vt:lpstr>针对CPU优化的分支传送语句</vt:lpstr>
      <vt:lpstr>do…while循环翻译</vt:lpstr>
      <vt:lpstr>while循环的两种翻译</vt:lpstr>
      <vt:lpstr>for循环的翻译</vt:lpstr>
      <vt:lpstr>switch语句的翻译</vt:lpstr>
      <vt:lpstr>switch语句的翻译</vt:lpstr>
      <vt:lpstr>switch语句的翻译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机器级编程：控制部分</dc:title>
  <dc:creator>梁 浩</dc:creator>
  <cp:lastModifiedBy>梁浩</cp:lastModifiedBy>
  <cp:revision>73</cp:revision>
  <dcterms:created xsi:type="dcterms:W3CDTF">2018-10-10T08:32:52Z</dcterms:created>
  <dcterms:modified xsi:type="dcterms:W3CDTF">2018-10-11T10:41:28Z</dcterms:modified>
</cp:coreProperties>
</file>