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42" r:id="rId2"/>
    <p:sldId id="543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602" r:id="rId48"/>
    <p:sldId id="589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00" r:id="rId60"/>
    <p:sldId id="601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D8D"/>
    <a:srgbClr val="F7F5CD"/>
    <a:srgbClr val="990000"/>
    <a:srgbClr val="D5F1CF"/>
    <a:srgbClr val="F1C7C7"/>
    <a:srgbClr val="E9E1C9"/>
    <a:srgbClr val="F6F5BD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>
        <p:scale>
          <a:sx n="125" d="100"/>
          <a:sy n="125" d="100"/>
        </p:scale>
        <p:origin x="2820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1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6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9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8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83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5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7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1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Enable with:</a:t>
            </a:r>
          </a:p>
          <a:p>
            <a:endParaRPr lang="en-US" dirty="0" smtClean="0"/>
          </a:p>
          <a:p>
            <a:r>
              <a:rPr lang="en-US" dirty="0" err="1" smtClean="0"/>
              <a:t>setenv</a:t>
            </a:r>
            <a:r>
              <a:rPr lang="en-US" baseline="0" dirty="0" smtClean="0"/>
              <a:t> LD_PRELOAD ./</a:t>
            </a:r>
            <a:r>
              <a:rPr lang="en-US" baseline="0" dirty="0" err="1" smtClean="0"/>
              <a:t>myfork.so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Can turn on/off verbose printing with: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VERBOSE 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unsetenv</a:t>
            </a:r>
            <a:r>
              <a:rPr lang="en-US" baseline="0" dirty="0" smtClean="0"/>
              <a:t> VERBOSE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2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./forks</a:t>
            </a:r>
            <a:r>
              <a:rPr lang="en-US" baseline="0" dirty="0" smtClean="0"/>
              <a:t>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(Similarly for other 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20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0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9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1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6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6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9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consistently terminate in order, even with random delays.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But, can turn off delays on parent with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setenv</a:t>
            </a:r>
            <a:r>
              <a:rPr lang="en-US" baseline="0" dirty="0" smtClean="0"/>
              <a:t> PARENT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see variations in termination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349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always terminate in reverse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95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5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8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7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8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-48399"/>
            <a:ext cx="3810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17805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Timer interrupt</a:t>
            </a:r>
          </a:p>
          <a:p>
            <a:pPr lvl="2"/>
            <a:r>
              <a:rPr lang="en-US" dirty="0" smtClean="0"/>
              <a:t>Every few </a:t>
            </a:r>
            <a:r>
              <a:rPr lang="en-US" dirty="0" err="1" smtClean="0"/>
              <a:t>ms</a:t>
            </a:r>
            <a:r>
              <a:rPr lang="en-US" dirty="0" smtClean="0"/>
              <a:t>, an external timer chip triggers an interrupt</a:t>
            </a:r>
          </a:p>
          <a:p>
            <a:pPr lvl="2"/>
            <a:r>
              <a:rPr lang="en-US" dirty="0" smtClean="0"/>
              <a:t>Used by the kernel to take back control from user programs</a:t>
            </a:r>
          </a:p>
          <a:p>
            <a:pPr lvl="1"/>
            <a:r>
              <a:rPr lang="en-US" dirty="0" smtClean="0"/>
              <a:t> I</a:t>
            </a:r>
            <a:r>
              <a:rPr lang="en-US" dirty="0"/>
              <a:t>/O </a:t>
            </a:r>
            <a:r>
              <a:rPr lang="en-US" dirty="0" smtClean="0"/>
              <a:t>interrupt from external device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dirty="0" smtClean="0"/>
              <a:t>itting </a:t>
            </a:r>
            <a:r>
              <a:rPr lang="en-US" dirty="0"/>
              <a:t>Ctrl-C at the keyboard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a packet from a network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data from a </a:t>
            </a:r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nintentional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</a:t>
            </a:r>
            <a:r>
              <a:rPr lang="en-US" dirty="0" smtClean="0"/>
              <a:t>illegal instruction, parity </a:t>
            </a:r>
            <a:r>
              <a:rPr lang="en-US" dirty="0"/>
              <a:t>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29246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Each x86-64 system call has a unique ID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7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89808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673813" y="264503"/>
            <a:ext cx="6402058" cy="489364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Gets result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alibri" pitchFamily="34" charset="0"/>
              </a:rPr>
              <a:t>One Important exception!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Different set of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E.g., “address” of “function” is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Etc.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14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936171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</a:t>
            </a:r>
            <a:r>
              <a:rPr lang="en-US" sz="2000" b="0" dirty="0" smtClean="0"/>
              <a:t>disk</a:t>
            </a: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012371" y="31005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755571" y="31005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826759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833109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646159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820408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820409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299135" y="38625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76321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695122" y="46140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</a:t>
            </a:r>
            <a:r>
              <a:rPr lang="en-US" sz="1800" b="0" i="1" dirty="0" err="1" smtClean="0">
                <a:latin typeface="Calibri" pitchFamily="34" charset="0"/>
              </a:rPr>
              <a:t>reexecute</a:t>
            </a:r>
            <a:r>
              <a:rPr lang="en-US" sz="1800" b="0" i="1" dirty="0" smtClean="0">
                <a:latin typeface="Calibri" pitchFamily="34" charset="0"/>
              </a:rPr>
              <a:t>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72503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Rectangle 17"/>
          <p:cNvSpPr txBox="1">
            <a:spLocks noChangeArrowheads="1"/>
          </p:cNvSpPr>
          <p:nvPr/>
        </p:nvSpPr>
        <p:spPr bwMode="auto">
          <a:xfrm>
            <a:off x="762000" y="54864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kern="0" dirty="0" smtClean="0"/>
              <a:t>Page </a:t>
            </a:r>
            <a:r>
              <a:rPr lang="en-US" sz="2000" b="0" kern="0" dirty="0"/>
              <a:t>handler must load page into physical memory</a:t>
            </a:r>
          </a:p>
          <a:p>
            <a:r>
              <a:rPr lang="en-US" sz="2000" b="0" kern="0" dirty="0" smtClean="0"/>
              <a:t>Returns </a:t>
            </a:r>
            <a:r>
              <a:rPr lang="en-US" sz="2000" b="0" kern="0" dirty="0"/>
              <a:t>to faulting instruction</a:t>
            </a:r>
          </a:p>
          <a:p>
            <a:r>
              <a:rPr lang="en-US" sz="2000" b="0" kern="0" dirty="0" smtClean="0"/>
              <a:t>Successful </a:t>
            </a:r>
            <a:r>
              <a:rPr lang="en-US" sz="2000" b="0" kern="0" dirty="0"/>
              <a:t>on second </a:t>
            </a:r>
            <a:r>
              <a:rPr lang="en-US" sz="2000" b="0" kern="0" dirty="0" smtClean="0"/>
              <a:t>try</a:t>
            </a:r>
            <a:endParaRPr lang="en-US" sz="22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2701913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 smtClean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</a:t>
            </a:r>
            <a:r>
              <a:rPr lang="en-US" sz="1800" b="0" i="1" dirty="0" smtClean="0">
                <a:latin typeface="Calibri" pitchFamily="34" charset="0"/>
              </a:rPr>
              <a:t>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</a:t>
            </a:r>
            <a:r>
              <a:rPr lang="en-US" sz="1800" b="0" i="1" dirty="0" smtClean="0">
                <a:latin typeface="Calibri" pitchFamily="34" charset="0"/>
              </a:rPr>
              <a:t>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71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Process Control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context switching</a:t>
            </a:r>
            <a:endParaRPr lang="en-US" i="1" dirty="0"/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 smtClean="0"/>
              <a:t>Each program seems to have exclusive use of main memory. 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Heap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Code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Data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5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 smtClean="0"/>
              <a:t>Computer runs many processes simultaneously</a:t>
            </a:r>
          </a:p>
          <a:p>
            <a:pPr lvl="1"/>
            <a:r>
              <a:rPr lang="en-US" dirty="0" smtClean="0"/>
              <a:t>Applications for one or more users</a:t>
            </a:r>
          </a:p>
          <a:p>
            <a:pPr lvl="2"/>
            <a:r>
              <a:rPr lang="en-US" dirty="0" smtClean="0"/>
              <a:t>Web browsers, email clients, editors, …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2"/>
            <a:r>
              <a:rPr lang="en-US" dirty="0" smtClean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46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Running program “top” on Mac</a:t>
            </a:r>
          </a:p>
          <a:p>
            <a:pPr lvl="1"/>
            <a:r>
              <a:rPr lang="en-US" dirty="0" smtClean="0"/>
              <a:t>System has 123 processes, 5 of which are active</a:t>
            </a:r>
          </a:p>
          <a:p>
            <a:pPr lvl="1"/>
            <a:r>
              <a:rPr lang="en-US" dirty="0" smtClean="0"/>
              <a:t>Identified by Process ID (PID)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processor executes multiple processes </a:t>
            </a:r>
            <a:r>
              <a:rPr lang="en-US" dirty="0"/>
              <a:t>c</a:t>
            </a:r>
            <a:r>
              <a:rPr lang="en-US" dirty="0" smtClean="0"/>
              <a:t>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spaces managed by virtual memory </a:t>
            </a:r>
            <a:r>
              <a:rPr lang="en-US" dirty="0" smtClean="0"/>
              <a:t>system (later in course)</a:t>
            </a:r>
            <a:endParaRPr lang="en-US" dirty="0"/>
          </a:p>
          <a:p>
            <a:pPr lvl="1"/>
            <a:r>
              <a:rPr lang="en-US" dirty="0" smtClean="0"/>
              <a:t>Register values for </a:t>
            </a:r>
            <a:r>
              <a:rPr lang="en-US" dirty="0" err="1" smtClean="0"/>
              <a:t>nonexecuting</a:t>
            </a:r>
            <a:r>
              <a:rPr lang="en-US" dirty="0" smtClean="0"/>
              <a:t> processes saved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Save current registers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Schedule next process for execution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13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Load saved registers and switch address space (context switch)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(Modern)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343401" y="4110038"/>
            <a:ext cx="4952999" cy="2671762"/>
          </a:xfrm>
        </p:spPr>
        <p:txBody>
          <a:bodyPr/>
          <a:lstStyle/>
          <a:p>
            <a:r>
              <a:rPr lang="en-US" dirty="0" smtClean="0"/>
              <a:t>Multicore processors</a:t>
            </a:r>
          </a:p>
          <a:p>
            <a:pPr marL="519113" lvl="1" indent="-179388"/>
            <a:r>
              <a:rPr lang="en-US" dirty="0" smtClean="0"/>
              <a:t>Multiple CPUs on single chip</a:t>
            </a:r>
          </a:p>
          <a:p>
            <a:pPr marL="519113" lvl="1" indent="-179388"/>
            <a:r>
              <a:rPr lang="en-US" dirty="0" smtClean="0"/>
              <a:t>Share main memory (and some caches)</a:t>
            </a:r>
          </a:p>
          <a:p>
            <a:pPr marL="519113" lvl="1" indent="-179388"/>
            <a:r>
              <a:rPr lang="en-US" dirty="0" smtClean="0"/>
              <a:t>Each can execute a separate process</a:t>
            </a:r>
          </a:p>
          <a:p>
            <a:pPr marL="687388" lvl="2" indent="-168275"/>
            <a:r>
              <a:rPr lang="en-US" dirty="0" smtClean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500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Each process is a logical control flow. </a:t>
            </a:r>
          </a:p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</a:t>
            </a:r>
            <a:r>
              <a:rPr lang="en-US" dirty="0" smtClean="0"/>
              <a:t>memory-resident OS </a:t>
            </a:r>
            <a:r>
              <a:rPr lang="en-US" dirty="0"/>
              <a:t>code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</a:t>
            </a:r>
            <a:r>
              <a:rPr lang="en-US" dirty="0" smtClean="0"/>
              <a:t>as part of some existing process.</a:t>
            </a:r>
            <a:endParaRPr lang="en-US" dirty="0"/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8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 smtClean="0"/>
              <a:t>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 smtClean="0"/>
              <a:t>System Call Error Handling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 smtClean="0"/>
              <a:t>On error</a:t>
            </a:r>
            <a:r>
              <a:rPr lang="en-US" smtClean="0"/>
              <a:t>, Linux </a:t>
            </a:r>
            <a:r>
              <a:rPr lang="en-US" dirty="0" smtClean="0"/>
              <a:t>system-level functions typically return -1 and set global variable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to indicate cause. </a:t>
            </a:r>
          </a:p>
          <a:p>
            <a:r>
              <a:rPr lang="en-US" dirty="0" smtClean="0"/>
              <a:t>Hard and fast rule: </a:t>
            </a:r>
          </a:p>
          <a:p>
            <a:pPr lvl="1"/>
            <a:r>
              <a:rPr lang="en-US" dirty="0" smtClean="0"/>
              <a:t>You must check the return status of every system-level function</a:t>
            </a:r>
          </a:p>
          <a:p>
            <a:pPr lvl="1"/>
            <a:r>
              <a:rPr lang="en-US" dirty="0" smtClean="0"/>
              <a:t>Only exception is the handful of functions that return </a:t>
            </a:r>
            <a:r>
              <a:rPr lang="en-US" dirty="0" smtClean="0">
                <a:latin typeface="Courier New"/>
                <a:cs typeface="Courier New"/>
              </a:rPr>
              <a:t>void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nb-NO" sz="18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exit</a:t>
            </a:r>
            <a:r>
              <a:rPr lang="nb-NO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nb-NO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19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Error-reporting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Can simplify somewhat using an </a:t>
            </a:r>
            <a:r>
              <a:rPr lang="en-US" i="1" dirty="0" smtClean="0"/>
              <a:t>error-reporting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But, must think about application.  Not </a:t>
            </a:r>
            <a:r>
              <a:rPr lang="en-US" dirty="0" err="1" smtClean="0"/>
              <a:t>alway</a:t>
            </a:r>
            <a:r>
              <a:rPr lang="en-US" dirty="0" smtClean="0"/>
              <a:t> appropriate to exit when something goes wrong.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exit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(-1);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1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Note: </a:t>
              </a:r>
              <a:r>
                <a:rPr lang="en-US" sz="1800" dirty="0" err="1" smtClean="0">
                  <a:latin typeface="Calibri" pitchFamily="34" charset="0"/>
                </a:rPr>
                <a:t>csapp.c</a:t>
              </a:r>
              <a:r>
                <a:rPr lang="en-US" sz="1800" dirty="0" smtClean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38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Error-handling Wrappers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We simplify the code we present to you even further by using Stevens-style error-handling wrappers: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what you generally want to do in a real application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98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1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Terminating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 smtClean="0">
                <a:latin typeface="Calibri"/>
                <a:cs typeface="Calibri"/>
              </a:rPr>
              <a:t>scheduled</a:t>
            </a:r>
            <a:r>
              <a:rPr lang="en-US" dirty="0" smtClean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execution is </a:t>
            </a:r>
            <a:r>
              <a:rPr lang="en-US" i="1" dirty="0" smtClean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stopped permanently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1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 smtClean="0">
                <a:latin typeface="Calibri"/>
                <a:cs typeface="Calibri"/>
              </a:rPr>
              <a:t>Parent process </a:t>
            </a:r>
            <a:r>
              <a:rPr lang="en-US" dirty="0" smtClean="0">
                <a:latin typeface="Calibri"/>
                <a:cs typeface="Calibri"/>
              </a:rPr>
              <a:t>creates a new running </a:t>
            </a:r>
            <a:r>
              <a:rPr lang="en-US" i="1" dirty="0" smtClean="0">
                <a:latin typeface="Calibri"/>
                <a:cs typeface="Calibri"/>
              </a:rPr>
              <a:t>child process </a:t>
            </a:r>
            <a:r>
              <a:rPr lang="en-US" dirty="0" smtClean="0">
                <a:latin typeface="Calibri"/>
                <a:cs typeface="Calibri"/>
              </a:rPr>
              <a:t>by calling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fork(void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0 to the child process, child’s PID to parent </a:t>
            </a:r>
            <a:r>
              <a:rPr lang="en-US" dirty="0" smtClean="0"/>
              <a:t>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Child is </a:t>
            </a:r>
            <a:r>
              <a:rPr lang="en-US" i="1" dirty="0" smtClean="0">
                <a:latin typeface="Calibri"/>
                <a:cs typeface="Calibri"/>
              </a:rPr>
              <a:t>almost</a:t>
            </a:r>
            <a:r>
              <a:rPr lang="en-US" dirty="0" smtClean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1744" y="5181599"/>
            <a:ext cx="7896225" cy="1323109"/>
          </a:xfrm>
        </p:spPr>
        <p:txBody>
          <a:bodyPr/>
          <a:lstStyle/>
          <a:p>
            <a:r>
              <a:rPr lang="en-US" dirty="0" smtClean="0"/>
              <a:t>Make complete copy of execution state</a:t>
            </a:r>
          </a:p>
          <a:p>
            <a:pPr lvl="1"/>
            <a:r>
              <a:rPr lang="en-US" dirty="0" smtClean="0"/>
              <a:t>Designate one as parent and one as child</a:t>
            </a:r>
          </a:p>
          <a:p>
            <a:pPr lvl="1"/>
            <a:r>
              <a:rPr lang="en-US" dirty="0" smtClean="0"/>
              <a:t>Resume execution of parent or child</a:t>
            </a:r>
          </a:p>
          <a:p>
            <a:pPr lvl="2"/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CPU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Registers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1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Memory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30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7325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402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CPU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540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Registers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562600" y="1219202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Memory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851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2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9287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parent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44383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2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29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010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06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8077200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Making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More Nondeterministic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58444"/>
            <a:ext cx="86868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latin typeface="Calibri"/>
                <a:cs typeface="Calibri"/>
              </a:rPr>
              <a:t>Problem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Linux scheduler does not create much run-to-run variance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Hides potential race conditions in nondeterministic programs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E.g., does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>
                <a:latin typeface="Calibri"/>
                <a:cs typeface="Calibri"/>
              </a:rPr>
              <a:t> return to child first, or to parent?</a:t>
            </a:r>
          </a:p>
          <a:p>
            <a:r>
              <a:rPr lang="en-US" dirty="0" smtClean="0">
                <a:latin typeface="Calibri"/>
                <a:cs typeface="Calibri"/>
              </a:rPr>
              <a:t>Solution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Create custom version of library routine that inserts random delays along different branches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E.g., for parent and child in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Use runtime </a:t>
            </a:r>
            <a:r>
              <a:rPr lang="en-US" dirty="0" err="1" smtClean="0">
                <a:latin typeface="Calibri"/>
                <a:cs typeface="Calibri"/>
              </a:rPr>
              <a:t>interpositioning</a:t>
            </a:r>
            <a:r>
              <a:rPr lang="en-US" dirty="0" smtClean="0">
                <a:latin typeface="Calibri"/>
                <a:cs typeface="Calibri"/>
              </a:rPr>
              <a:t> to have program use special version of library code</a:t>
            </a:r>
          </a:p>
        </p:txBody>
      </p:sp>
    </p:spTree>
    <p:extLst>
      <p:ext uri="{BB962C8B-B14F-4D97-AF65-F5344CB8AC3E}">
        <p14:creationId xmlns:p14="http://schemas.microsoft.com/office/powerpoint/2010/main" val="6780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Variable delay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0" y="1088657"/>
            <a:ext cx="8686800" cy="575542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/* fork wrapper function */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fork(void)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initialize();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real_fork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if 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&gt; 0)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/* Parent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if (verbose)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"Fork.  Child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.  Parent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\n",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ms_sleep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 else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/* Child */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ms_sleep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return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66262" y="6486417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myfork.c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React </a:t>
            </a:r>
            <a:r>
              <a:rPr lang="en-US" dirty="0"/>
              <a:t>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arrives from a disk or a network adapter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divides by zero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20121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forkx2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36546" y="1066800"/>
            <a:ext cx="495506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++x)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3600" y="5344894"/>
            <a:ext cx="2033227" cy="125188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./forkx2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parent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: 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=-1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: 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x=3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44004" y="689040"/>
            <a:ext cx="3810000" cy="426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 smtClean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Subsequent changes to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</a:t>
            </a:r>
            <a:r>
              <a:rPr lang="en-US" dirty="0" smtClean="0">
                <a:latin typeface="Calibri"/>
                <a:cs typeface="Calibri"/>
              </a:rPr>
              <a:t>child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rocess graph </a:t>
            </a:r>
            <a:r>
              <a:rPr lang="en-US" dirty="0" smtClean="0"/>
              <a:t>is a useful tool for capturing the partial ordering of statements in a concurrent program:</a:t>
            </a:r>
          </a:p>
          <a:p>
            <a:pPr lvl="1"/>
            <a:r>
              <a:rPr lang="en-US" dirty="0" smtClean="0"/>
              <a:t>Each vertex is the execution of a statement</a:t>
            </a:r>
          </a:p>
          <a:p>
            <a:pPr lvl="1"/>
            <a:r>
              <a:rPr lang="en-US" dirty="0" smtClean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/>
              <a:t> happens before b</a:t>
            </a:r>
          </a:p>
          <a:p>
            <a:pPr lvl="1"/>
            <a:r>
              <a:rPr lang="en-US" dirty="0" smtClean="0"/>
              <a:t>Edges can be labeled with current value of variables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vertices can be labeled with output</a:t>
            </a:r>
          </a:p>
          <a:p>
            <a:pPr lvl="1"/>
            <a:r>
              <a:rPr lang="en-US" dirty="0" smtClean="0"/>
              <a:t>Each graph begins with a vertex with no </a:t>
            </a:r>
            <a:r>
              <a:rPr lang="en-US" dirty="0" err="1" smtClean="0"/>
              <a:t>inedges</a:t>
            </a:r>
            <a:r>
              <a:rPr lang="en-US" dirty="0" smtClean="0"/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Any </a:t>
            </a:r>
            <a:r>
              <a:rPr lang="en-US" i="1" dirty="0" smtClean="0"/>
              <a:t>topological sort </a:t>
            </a:r>
            <a:r>
              <a:rPr lang="en-US" dirty="0" smtClean="0"/>
              <a:t>of the graph corresponds to a feasible total ordering. </a:t>
            </a:r>
          </a:p>
          <a:p>
            <a:pPr lvl="1"/>
            <a:r>
              <a:rPr lang="en-US" dirty="0" smtClean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912596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==1</a:t>
            </a:r>
            <a:endParaRPr lang="en-US" sz="16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Parent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Child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 smtClean="0"/>
              <a:t>Original graph: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Relabled</a:t>
            </a:r>
            <a:r>
              <a:rPr lang="en-US" dirty="0" smtClean="0"/>
              <a:t> graph: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main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816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atin typeface="Courier New" charset="0"/>
                </a:rPr>
                <a:t>x</a:t>
              </a:r>
              <a:r>
                <a:rPr lang="en-US" sz="1600" dirty="0" smtClean="0">
                  <a:latin typeface="Courier New" charset="0"/>
                </a:rPr>
                <a:t>==1</a:t>
              </a:r>
              <a:endParaRPr lang="en-US" sz="1600" dirty="0">
                <a:latin typeface="Courier New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a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b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d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0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Two consecutive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6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2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5089525"/>
          </a:xfrm>
        </p:spPr>
        <p:txBody>
          <a:bodyPr/>
          <a:lstStyle/>
          <a:p>
            <a:r>
              <a:rPr lang="en-US" dirty="0" smtClean="0"/>
              <a:t>Process becomes terminated for one of three reasons:</a:t>
            </a:r>
          </a:p>
          <a:p>
            <a:pPr lvl="1"/>
            <a:r>
              <a:rPr lang="en-US" dirty="0" smtClean="0"/>
              <a:t>Receiving a signal whose default action is to terminate (next lecture)</a:t>
            </a:r>
          </a:p>
          <a:p>
            <a:pPr lvl="1"/>
            <a:r>
              <a:rPr lang="en-US" dirty="0" smtClean="0"/>
              <a:t>Returning from the </a:t>
            </a:r>
            <a:r>
              <a:rPr lang="en-US" b="1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Calling the </a:t>
            </a:r>
            <a:r>
              <a:rPr lang="en-US" b="1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void exit(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 smtClean="0"/>
              <a:t>Terminates with an </a:t>
            </a:r>
            <a:r>
              <a:rPr lang="en-US" i="1" dirty="0" smtClean="0"/>
              <a:t>exit status </a:t>
            </a:r>
            <a:r>
              <a:rPr lang="en-US" dirty="0" smtClean="0"/>
              <a:t>of </a:t>
            </a:r>
            <a:r>
              <a:rPr lang="en-US" b="1" dirty="0" smtClean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>
                <a:latin typeface="Calibri"/>
                <a:cs typeface="Calibri"/>
              </a:rPr>
              <a:t> is called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 smtClean="0">
                <a:latin typeface="Calibri"/>
                <a:cs typeface="Calibri"/>
              </a:rPr>
              <a:t> but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 smtClean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 smtClean="0"/>
              <a:t>Reaping Child Processes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</a:t>
            </a:r>
            <a:r>
              <a:rPr lang="en-US" dirty="0" smtClean="0"/>
              <a:t>it still </a:t>
            </a:r>
            <a:r>
              <a:rPr lang="en-US" dirty="0"/>
              <a:t>consumes system resources</a:t>
            </a:r>
          </a:p>
          <a:p>
            <a:pPr lvl="2"/>
            <a:r>
              <a:rPr lang="en-US" dirty="0" smtClean="0"/>
              <a:t>Examples: Exit status, various OS tables</a:t>
            </a:r>
            <a:endParaRPr lang="en-US" dirty="0"/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then deletes zombie child process</a:t>
            </a:r>
            <a:endParaRPr lang="en-US" dirty="0"/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</a:t>
            </a:r>
            <a:r>
              <a:rPr lang="en-US" dirty="0" smtClean="0"/>
              <a:t>then the orphaned child </a:t>
            </a:r>
            <a:r>
              <a:rPr lang="en-US" dirty="0"/>
              <a:t>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  <p:extLst>
      <p:ext uri="{BB962C8B-B14F-4D97-AF65-F5344CB8AC3E}">
        <p14:creationId xmlns:p14="http://schemas.microsoft.com/office/powerpoint/2010/main" val="213423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i="1" dirty="0" smtClean="0">
                <a:latin typeface="Courier New" pitchFamily="49" charset="0"/>
              </a:rPr>
              <a:t>./forks 7 &amp;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</a:t>
            </a:r>
            <a:r>
              <a:rPr lang="en-US" sz="1600" dirty="0" smtClean="0">
                <a:latin typeface="Courier New" pitchFamily="49" charset="0"/>
              </a:rPr>
              <a:t>6640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38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</a:t>
            </a:r>
            <a:r>
              <a:rPr lang="en-US" sz="2000" b="0" dirty="0" smtClean="0"/>
              <a:t>” (i.e., a zombie)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067300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3733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1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Exceptions 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2"/>
            <a:r>
              <a:rPr lang="en-US" dirty="0" smtClean="0"/>
              <a:t>Implemented using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Process </a:t>
            </a:r>
            <a:r>
              <a:rPr lang="en-US" b="1" dirty="0">
                <a:solidFill>
                  <a:srgbClr val="FF0000"/>
                </a:solidFill>
              </a:rPr>
              <a:t>context </a:t>
            </a:r>
            <a:r>
              <a:rPr lang="en-US" b="1" dirty="0" smtClean="0">
                <a:solidFill>
                  <a:srgbClr val="FF0000"/>
                </a:solidFill>
              </a:rPr>
              <a:t>switch</a:t>
            </a:r>
          </a:p>
          <a:p>
            <a:pPr lvl="2"/>
            <a:r>
              <a:rPr lang="en-US" dirty="0" smtClean="0"/>
              <a:t>Implemented by OS software and hardware timer</a:t>
            </a:r>
            <a:endParaRPr lang="en-US" dirty="0"/>
          </a:p>
          <a:p>
            <a:pPr lvl="1"/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 smtClean="0"/>
              <a:t>Implemented by OS software </a:t>
            </a:r>
          </a:p>
          <a:p>
            <a:pPr lvl="1"/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Nonlocal </a:t>
            </a:r>
            <a:r>
              <a:rPr lang="en-US" b="1" dirty="0">
                <a:solidFill>
                  <a:srgbClr val="FF0000"/>
                </a:solidFill>
              </a:rPr>
              <a:t>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and 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mplemented by C runtime library</a:t>
            </a:r>
          </a:p>
        </p:txBody>
      </p:sp>
    </p:spTree>
    <p:extLst>
      <p:ext uri="{BB962C8B-B14F-4D97-AF65-F5344CB8AC3E}">
        <p14:creationId xmlns:p14="http://schemas.microsoft.com/office/powerpoint/2010/main" val="266300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</a:t>
            </a:r>
            <a:r>
              <a:rPr lang="en-US" sz="1600" dirty="0" smtClean="0">
                <a:latin typeface="Courier New" pitchFamily="49" charset="0"/>
              </a:rPr>
              <a:t>6676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smtClean="0"/>
              <a:t>Non-</a:t>
            </a:r>
            <a:br>
              <a:rPr lang="en-US" dirty="0" smtClean="0"/>
            </a:br>
            <a:r>
              <a:rPr lang="en-US" dirty="0" smtClean="0"/>
              <a:t>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</a:t>
            </a:r>
            <a:r>
              <a:rPr lang="en-US" sz="2000" b="0" dirty="0" smtClean="0"/>
              <a:t>child explicitly</a:t>
            </a:r>
            <a:r>
              <a:rPr lang="en-US" sz="2000" b="0" dirty="0"/>
              <a:t>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110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2209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</a:t>
            </a:r>
            <a:r>
              <a:rPr lang="en-US" dirty="0" smtClean="0"/>
              <a:t>terminates</a:t>
            </a:r>
          </a:p>
          <a:p>
            <a:pPr lvl="1"/>
            <a:r>
              <a:rPr lang="en-US" dirty="0" smtClean="0"/>
              <a:t>Implemented as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382" y="4191000"/>
            <a:ext cx="205227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…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3885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5034825"/>
            <a:ext cx="3657600" cy="1200329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  <p:extLst>
      <p:ext uri="{BB962C8B-B14F-4D97-AF65-F5344CB8AC3E}">
        <p14:creationId xmlns:p14="http://schemas.microsoft.com/office/powerpoint/2010/main" val="30262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terminates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</a:t>
            </a:r>
            <a:r>
              <a:rPr lang="en-US" dirty="0" smtClean="0"/>
              <a:t>integer it </a:t>
            </a:r>
            <a:r>
              <a:rPr lang="en-US" dirty="0"/>
              <a:t>points to will be set to  </a:t>
            </a:r>
            <a:r>
              <a:rPr lang="en-US" dirty="0" smtClean="0"/>
              <a:t>a value that indicates reason the child terminated and the exit status:</a:t>
            </a:r>
          </a:p>
          <a:p>
            <a:pPr lvl="2"/>
            <a:r>
              <a:rPr lang="en-US" dirty="0" smtClean="0"/>
              <a:t>Checked using macros defined in </a:t>
            </a:r>
            <a:r>
              <a:rPr lang="en-US" dirty="0" err="1" smtClean="0">
                <a:latin typeface="Courier New"/>
                <a:cs typeface="Courier New"/>
              </a:rPr>
              <a:t>wait.h</a:t>
            </a:r>
            <a:endParaRPr lang="en-US" dirty="0" smtClean="0">
              <a:latin typeface="Courier New"/>
              <a:cs typeface="Courier New"/>
            </a:endParaRP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See textbook for details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7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exit(0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wait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exit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4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output(s):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  <p:extLst>
      <p:ext uri="{BB962C8B-B14F-4D97-AF65-F5344CB8AC3E}">
        <p14:creationId xmlns:p14="http://schemas.microsoft.com/office/powerpoint/2010/main" val="23896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Another wait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waitpid</a:t>
            </a:r>
            <a:r>
              <a:rPr lang="en-US" sz="3400" dirty="0" smtClean="0"/>
              <a:t>: </a:t>
            </a:r>
            <a:r>
              <a:rPr lang="en-US" sz="3400" dirty="0"/>
              <a:t>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waitpid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smtClean="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options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specific process terminates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309160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 smtClean="0"/>
              <a:t>Structure of </a:t>
            </a:r>
            <a:br>
              <a:rPr lang="en-US" dirty="0" smtClean="0"/>
            </a:br>
            <a:r>
              <a:rPr lang="en-US" dirty="0" smtClean="0"/>
              <a:t>the stack when a new program starts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57737" y="2416442"/>
            <a:ext cx="1242648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6952670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6980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3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USER=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PWD=/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5029200"/>
            <a:ext cx="7096815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if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/* Child runs program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if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alibri"/>
                <a:cs typeface="Calibri"/>
              </a:rPr>
              <a:t>Execute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 smtClean="0">
                <a:latin typeface="Courier New"/>
                <a:cs typeface="Courier New"/>
              </a:rPr>
              <a:t>/bin/</a:t>
            </a:r>
            <a:r>
              <a:rPr lang="en-US" sz="2000" b="0" dirty="0" err="1" smtClean="0">
                <a:latin typeface="Courier New"/>
                <a:cs typeface="Courier New"/>
              </a:rPr>
              <a:t>ls</a:t>
            </a:r>
            <a:r>
              <a:rPr lang="en-US" sz="2000" b="0" dirty="0" smtClean="0">
                <a:latin typeface="Courier New"/>
                <a:cs typeface="Courier New"/>
              </a:rPr>
              <a:t> –</a:t>
            </a:r>
            <a:r>
              <a:rPr lang="en-US" sz="2000" b="0" dirty="0" err="1" smtClean="0">
                <a:latin typeface="Courier New"/>
                <a:cs typeface="Courier New"/>
              </a:rPr>
              <a:t>lt</a:t>
            </a:r>
            <a:r>
              <a:rPr lang="en-US" sz="2000" b="0" dirty="0" smtClean="0">
                <a:latin typeface="Courier New"/>
                <a:cs typeface="Courier New"/>
              </a:rPr>
              <a:t> /</a:t>
            </a:r>
            <a:r>
              <a:rPr lang="en-US" sz="2000" b="0" dirty="0" err="1" smtClean="0">
                <a:latin typeface="Courier New"/>
                <a:cs typeface="Courier New"/>
              </a:rPr>
              <a:t>usr</a:t>
            </a:r>
            <a:r>
              <a:rPr lang="en-US" sz="2000" b="0" dirty="0" smtClean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/bin/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-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endParaRPr lang="en-US" sz="1800" b="0" dirty="0" smtClean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(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 == 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7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any single core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 smtClean="0"/>
              <a:t>kernel</a:t>
            </a:r>
            <a:r>
              <a:rPr lang="en-US" dirty="0" smtClean="0"/>
              <a:t> in </a:t>
            </a:r>
            <a:r>
              <a:rPr lang="en-US" dirty="0"/>
              <a:t>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is the memory-resident part of the OS</a:t>
            </a:r>
          </a:p>
          <a:p>
            <a:pPr lvl="1"/>
            <a:r>
              <a:rPr lang="en-US" dirty="0" smtClean="0"/>
              <a:t>Examples of events: Divide </a:t>
            </a:r>
            <a:r>
              <a:rPr lang="en-US" dirty="0"/>
              <a:t>by 0, arithmetic overflow, page fault, I/O request completes, </a:t>
            </a:r>
            <a:r>
              <a:rPr lang="en-US" dirty="0" smtClean="0"/>
              <a:t>typing Ctrl</a:t>
            </a:r>
            <a:r>
              <a:rPr lang="en-US" dirty="0"/>
              <a:t>-C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 </a:t>
            </a:r>
            <a:r>
              <a:rPr lang="en-US" sz="1800" b="0" i="1" dirty="0">
                <a:latin typeface="Calibri" pitchFamily="34" charset="0"/>
              </a:rPr>
              <a:t>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</a:t>
            </a:r>
            <a:r>
              <a:rPr lang="en-US" sz="1800" b="0" i="1" dirty="0" smtClean="0">
                <a:latin typeface="Calibri" pitchFamily="34" charset="0"/>
              </a:rPr>
              <a:t>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vent 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31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</a:t>
            </a:r>
            <a:r>
              <a:rPr lang="en-US" sz="2000" dirty="0" smtClean="0"/>
              <a:t>type </a:t>
            </a:r>
            <a:r>
              <a:rPr lang="en-US" sz="2000" dirty="0"/>
              <a:t>of event has 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unique </a:t>
            </a:r>
            <a:r>
              <a:rPr lang="en-US" sz="2000" dirty="0"/>
              <a:t>exception number k</a:t>
            </a:r>
          </a:p>
          <a:p>
            <a:endParaRPr lang="en-US" sz="2000" dirty="0" smtClean="0"/>
          </a:p>
          <a:p>
            <a:r>
              <a:rPr lang="en-US" sz="2000" dirty="0" smtClean="0"/>
              <a:t>k = index </a:t>
            </a:r>
            <a:r>
              <a:rPr lang="en-US" sz="2000" dirty="0"/>
              <a:t>into </a:t>
            </a:r>
            <a:r>
              <a:rPr lang="en-US" sz="2000" dirty="0" smtClean="0"/>
              <a:t>exception table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a.k.a</a:t>
            </a:r>
            <a:r>
              <a:rPr lang="en-US" sz="2000" dirty="0" smtClean="0"/>
              <a:t>. </a:t>
            </a:r>
            <a:r>
              <a:rPr lang="en-US" sz="2000" dirty="0"/>
              <a:t>interrupt vector)</a:t>
            </a:r>
          </a:p>
          <a:p>
            <a:endParaRPr lang="en-US" sz="2000" dirty="0" smtClean="0"/>
          </a:p>
          <a:p>
            <a:r>
              <a:rPr lang="en-US" sz="2000" dirty="0" smtClean="0"/>
              <a:t>Handler </a:t>
            </a:r>
            <a:r>
              <a:rPr lang="en-US" sz="2000" dirty="0"/>
              <a:t>k is called each time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exception </a:t>
            </a:r>
            <a:r>
              <a:rPr lang="en-US" sz="20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09339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(partial) Taxonomy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018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1157118" y="3357265"/>
            <a:ext cx="785982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2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14987</TotalTime>
  <Words>4362</Words>
  <Application>Microsoft Office PowerPoint</Application>
  <PresentationFormat>全屏显示(4:3)</PresentationFormat>
  <Paragraphs>1225</Paragraphs>
  <Slides>60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Courier</vt:lpstr>
      <vt:lpstr>Menlo-Regular</vt:lpstr>
      <vt:lpstr>ＭＳ Ｐゴシック</vt:lpstr>
      <vt:lpstr>msgothic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Exceptional Control Flow:  Exceptions and Processes  Introduction to Computer Systems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Creating Processes</vt:lpstr>
      <vt:lpstr>Conceptual View of fork</vt:lpstr>
      <vt:lpstr>fork Example</vt:lpstr>
      <vt:lpstr>Making fork More Nondeterministic</vt:lpstr>
      <vt:lpstr>Variable delay fork</vt:lpstr>
      <vt:lpstr>forkx2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Terminating Processes 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518</cp:revision>
  <cp:lastPrinted>1999-09-20T15:19:18Z</cp:lastPrinted>
  <dcterms:created xsi:type="dcterms:W3CDTF">2011-10-11T15:51:12Z</dcterms:created>
  <dcterms:modified xsi:type="dcterms:W3CDTF">2018-11-24T09:29:58Z</dcterms:modified>
</cp:coreProperties>
</file>