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542" r:id="rId2"/>
    <p:sldId id="1318" r:id="rId3"/>
    <p:sldId id="1294" r:id="rId4"/>
    <p:sldId id="1317" r:id="rId5"/>
    <p:sldId id="1205" r:id="rId6"/>
    <p:sldId id="1272" r:id="rId7"/>
    <p:sldId id="1300" r:id="rId8"/>
    <p:sldId id="1301" r:id="rId9"/>
    <p:sldId id="1302" r:id="rId10"/>
    <p:sldId id="1303" r:id="rId11"/>
    <p:sldId id="1304" r:id="rId12"/>
    <p:sldId id="1305" r:id="rId13"/>
    <p:sldId id="1306" r:id="rId14"/>
    <p:sldId id="1307" r:id="rId15"/>
    <p:sldId id="1308" r:id="rId16"/>
    <p:sldId id="1309" r:id="rId17"/>
    <p:sldId id="1310" r:id="rId18"/>
    <p:sldId id="1209" r:id="rId19"/>
    <p:sldId id="1265" r:id="rId20"/>
    <p:sldId id="1210" r:id="rId21"/>
    <p:sldId id="1211" r:id="rId22"/>
    <p:sldId id="1299" r:id="rId23"/>
    <p:sldId id="1275" r:id="rId24"/>
    <p:sldId id="1324" r:id="rId25"/>
    <p:sldId id="1325" r:id="rId26"/>
    <p:sldId id="1213" r:id="rId27"/>
    <p:sldId id="1319" r:id="rId28"/>
    <p:sldId id="1320" r:id="rId29"/>
    <p:sldId id="1321" r:id="rId30"/>
    <p:sldId id="1322" r:id="rId31"/>
    <p:sldId id="1323" r:id="rId32"/>
    <p:sldId id="1326" r:id="rId33"/>
    <p:sldId id="1217" r:id="rId34"/>
    <p:sldId id="1218" r:id="rId35"/>
    <p:sldId id="1219" r:id="rId36"/>
    <p:sldId id="1220" r:id="rId37"/>
    <p:sldId id="1276" r:id="rId38"/>
    <p:sldId id="1331" r:id="rId39"/>
    <p:sldId id="1222" r:id="rId40"/>
    <p:sldId id="1223" r:id="rId41"/>
    <p:sldId id="1224" r:id="rId42"/>
    <p:sldId id="1277" r:id="rId43"/>
    <p:sldId id="1226" r:id="rId44"/>
    <p:sldId id="1227" r:id="rId45"/>
    <p:sldId id="1278" r:id="rId46"/>
    <p:sldId id="1229" r:id="rId47"/>
    <p:sldId id="1230" r:id="rId48"/>
    <p:sldId id="1279" r:id="rId49"/>
    <p:sldId id="1280" r:id="rId50"/>
    <p:sldId id="1281" r:id="rId51"/>
    <p:sldId id="1282" r:id="rId52"/>
    <p:sldId id="1327" r:id="rId53"/>
    <p:sldId id="1328" r:id="rId54"/>
    <p:sldId id="1329" r:id="rId55"/>
    <p:sldId id="1332" r:id="rId56"/>
    <p:sldId id="1312" r:id="rId57"/>
    <p:sldId id="1311" r:id="rId58"/>
    <p:sldId id="1313" r:id="rId59"/>
    <p:sldId id="1286" r:id="rId60"/>
    <p:sldId id="1314" r:id="rId61"/>
    <p:sldId id="1330" r:id="rId62"/>
    <p:sldId id="1248" r:id="rId63"/>
    <p:sldId id="1315" r:id="rId64"/>
    <p:sldId id="1250" r:id="rId65"/>
    <p:sldId id="1289" r:id="rId66"/>
    <p:sldId id="1290" r:id="rId67"/>
    <p:sldId id="1291" r:id="rId68"/>
    <p:sldId id="1292" r:id="rId69"/>
    <p:sldId id="1269" r:id="rId70"/>
    <p:sldId id="1270" r:id="rId71"/>
    <p:sldId id="1293" r:id="rId72"/>
    <p:sldId id="1251" r:id="rId73"/>
  </p:sldIdLst>
  <p:sldSz cx="9144000" cy="6858000" type="screen4x3"/>
  <p:notesSz cx="7302500" cy="9586913"/>
  <p:custDataLst>
    <p:tags r:id="rId7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6F5BD"/>
    <a:srgbClr val="F1C7C7"/>
    <a:srgbClr val="BFBFBF"/>
    <a:srgbClr val="D5F1CF"/>
    <a:srgbClr val="E9E1C9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84154" autoAdjust="0"/>
  </p:normalViewPr>
  <p:slideViewPr>
    <p:cSldViewPr snapToObjects="1">
      <p:cViewPr varScale="1">
        <p:scale>
          <a:sx n="137" d="100"/>
          <a:sy n="137" d="100"/>
        </p:scale>
        <p:origin x="2496" y="13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9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7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5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70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5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60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7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1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7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0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6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3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2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4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1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4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81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5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9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5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0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4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3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1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48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</p:txBody>
      </p:sp>
    </p:spTree>
    <p:extLst>
      <p:ext uri="{BB962C8B-B14F-4D97-AF65-F5344CB8AC3E}">
        <p14:creationId xmlns:p14="http://schemas.microsoft.com/office/powerpoint/2010/main" val="1024622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  <p:extLst>
      <p:ext uri="{BB962C8B-B14F-4D97-AF65-F5344CB8AC3E}">
        <p14:creationId xmlns:p14="http://schemas.microsoft.com/office/powerpoint/2010/main" val="179356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./procmask1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./procmask1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Cntl</a:t>
            </a:r>
            <a:r>
              <a:rPr lang="en-US" baseline="0" dirty="0" smtClean="0"/>
              <a:t>-C to stop infinite loop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62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5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74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92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42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82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41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66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6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9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3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0" dirty="0" smtClean="0">
                <a:latin typeface="Calibri" pitchFamily="34" charset="0"/>
              </a:rPr>
              <a:t>will parse ‘</a:t>
            </a:r>
            <a:r>
              <a:rPr lang="en-US" b="0" dirty="0" err="1" smtClean="0">
                <a:latin typeface="Calibri" pitchFamily="34" charset="0"/>
              </a:rPr>
              <a:t>buf</a:t>
            </a:r>
            <a:r>
              <a:rPr lang="en-US" b="0" dirty="0" smtClean="0">
                <a:latin typeface="Calibri" pitchFamily="34" charset="0"/>
              </a:rPr>
              <a:t>’ into ‘</a:t>
            </a:r>
            <a:r>
              <a:rPr lang="en-US" b="0" dirty="0" err="1" smtClean="0">
                <a:latin typeface="Calibri" pitchFamily="34" charset="0"/>
              </a:rPr>
              <a:t>argv</a:t>
            </a:r>
            <a:r>
              <a:rPr lang="en-US" b="0" dirty="0" smtClean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747774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86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09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914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394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313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69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Oops.  </a:t>
            </a:r>
            <a:r>
              <a:rPr lang="en-US" sz="2800" b="0" i="1" dirty="0" smtClean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83754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52562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Shell designed to run indefinitely</a:t>
            </a:r>
          </a:p>
          <a:p>
            <a:pPr marL="684213" lvl="1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Should not accumulate unneeded resources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Memory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Child processes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File descriptors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143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(sleep 7200 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907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0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48400" y="1371600"/>
            <a:ext cx="232090" cy="1676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21291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400" y="3352800"/>
            <a:ext cx="152400" cy="146304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886200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6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412532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36909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2937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/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3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5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978226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840920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64863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last lecture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32433795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08094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9" name="矩形 8"/>
          <p:cNvSpPr/>
          <p:nvPr/>
        </p:nvSpPr>
        <p:spPr>
          <a:xfrm>
            <a:off x="3200400" y="4872335"/>
            <a:ext cx="531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A pending signal is received at most once</a:t>
            </a:r>
          </a:p>
        </p:txBody>
      </p:sp>
    </p:spTree>
    <p:extLst>
      <p:ext uri="{BB962C8B-B14F-4D97-AF65-F5344CB8AC3E}">
        <p14:creationId xmlns:p14="http://schemas.microsoft.com/office/powerpoint/2010/main" val="229401466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2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97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  <p:extLst>
      <p:ext uri="{BB962C8B-B14F-4D97-AF65-F5344CB8AC3E}">
        <p14:creationId xmlns:p14="http://schemas.microsoft.com/office/powerpoint/2010/main" val="373368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56409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5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  <p:extLst>
      <p:ext uri="{BB962C8B-B14F-4D97-AF65-F5344CB8AC3E}">
        <p14:creationId xmlns:p14="http://schemas.microsoft.com/office/powerpoint/2010/main" val="2059554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6179821"/>
            <a:ext cx="866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Important: All context switches are initiated by calling some exception hander. </a:t>
            </a:r>
          </a:p>
        </p:txBody>
      </p:sp>
    </p:spTree>
    <p:extLst>
      <p:ext uri="{BB962C8B-B14F-4D97-AF65-F5344CB8AC3E}">
        <p14:creationId xmlns:p14="http://schemas.microsoft.com/office/powerpoint/2010/main" val="309228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</a:p>
          <a:p>
            <a:pPr lvl="2"/>
            <a:r>
              <a:rPr lang="en-US" dirty="0"/>
              <a:t>Called once, never returns</a:t>
            </a:r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</a:p>
          <a:p>
            <a:pPr lvl="2"/>
            <a:r>
              <a:rPr lang="en-US" dirty="0"/>
              <a:t>Called once, (normally) never returns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  <a:p>
            <a:pPr lvl="1"/>
            <a:r>
              <a:rPr lang="en-US" dirty="0"/>
              <a:t>Understanding the nonstandard semantics of the functions</a:t>
            </a:r>
          </a:p>
          <a:p>
            <a:pPr lvl="1"/>
            <a:r>
              <a:rPr lang="en-US" dirty="0"/>
              <a:t>Avoiding improper use of system resources</a:t>
            </a:r>
          </a:p>
          <a:p>
            <a:pPr lvl="2"/>
            <a:r>
              <a:rPr lang="en-US" dirty="0"/>
              <a:t>E.g. “Fork bombs” can disable a system</a:t>
            </a:r>
          </a:p>
        </p:txBody>
      </p:sp>
    </p:spTree>
    <p:extLst>
      <p:ext uri="{BB962C8B-B14F-4D97-AF65-F5344CB8AC3E}">
        <p14:creationId xmlns:p14="http://schemas.microsoft.com/office/powerpoint/2010/main" val="24138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594725" cy="5276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2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3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  <p:extLst>
      <p:ext uri="{BB962C8B-B14F-4D97-AF65-F5344CB8AC3E}">
        <p14:creationId xmlns:p14="http://schemas.microsoft.com/office/powerpoint/2010/main" val="2605091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91600" cy="60016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857EA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0678" y="6356866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495800" y="26670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</a:t>
            </a:r>
            <a:r>
              <a:rPr lang="en-US" sz="1600" dirty="0" err="1" smtClean="0">
                <a:latin typeface="Courier New"/>
                <a:cs typeface="Courier New"/>
              </a:rPr>
              <a:t>sigint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So you think you can stop the bomb with ctrl-c, do you?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Well...OK. :-)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</a:p>
          <a:p>
            <a:r>
              <a:rPr lang="en-US" altLang="zh-CN" dirty="0"/>
              <a:t>But, this flow exists only until returns to main </a:t>
            </a:r>
            <a:r>
              <a:rPr lang="en-US" altLang="zh-CN" dirty="0" smtClean="0"/>
              <a:t>program</a:t>
            </a:r>
            <a:endParaRPr lang="en-US" altLang="zh-CN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15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30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1481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69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  <p:extLst>
      <p:ext uri="{BB962C8B-B14F-4D97-AF65-F5344CB8AC3E}">
        <p14:creationId xmlns:p14="http://schemas.microsoft.com/office/powerpoint/2010/main" val="35084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>
              <a:solidFill>
                <a:srgbClr val="9D206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           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928418" cy="547577"/>
          </a:xfrm>
        </p:spPr>
        <p:txBody>
          <a:bodyPr/>
          <a:lstStyle/>
          <a:p>
            <a:r>
              <a:rPr lang="en-US" dirty="0"/>
              <a:t>Use the new &amp; improved reentrant </a:t>
            </a:r>
            <a:r>
              <a:rPr lang="en-US" dirty="0" err="1"/>
              <a:t>sio_printf</a:t>
            </a:r>
            <a:r>
              <a:rPr lang="en-US" dirty="0"/>
              <a:t> !</a:t>
            </a:r>
          </a:p>
          <a:p>
            <a:pPr lvl="1"/>
            <a:r>
              <a:rPr lang="en-US" dirty="0"/>
              <a:t>Handles restricted class of </a:t>
            </a:r>
            <a:r>
              <a:rPr lang="en-US" dirty="0" err="1"/>
              <a:t>printf</a:t>
            </a:r>
            <a:r>
              <a:rPr lang="en-US" dirty="0"/>
              <a:t> format strings</a:t>
            </a:r>
          </a:p>
          <a:p>
            <a:pPr lvl="2"/>
            <a:r>
              <a:rPr lang="en-US" dirty="0"/>
              <a:t>Recognizes: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%c %s %d %u %x %%</a:t>
            </a:r>
          </a:p>
          <a:p>
            <a:pPr lvl="2"/>
            <a:r>
              <a:rPr lang="en-US" dirty="0"/>
              <a:t>Size designators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’ and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4945" y="2837120"/>
            <a:ext cx="8466761" cy="31383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Safe SIGINT handler */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 you think you can stop the bomb"</a:t>
            </a:r>
          </a:p>
          <a:p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 (process %d) with ctrl-%c, do you?\n"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800" dirty="0">
              <a:solidFill>
                <a:srgbClr val="AF37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"OK. :-)\n"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_exit(0);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3913A8"/>
                </a:solidFill>
                <a:latin typeface="Courier New"/>
                <a:cs typeface="Courier New"/>
              </a:rPr>
              <a:t>linux</a:t>
            </a:r>
            <a:r>
              <a:rPr lang="en-US" sz="1600" dirty="0" smtClean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  <p:extLst>
      <p:ext uri="{BB962C8B-B14F-4D97-AF65-F5344CB8AC3E}">
        <p14:creationId xmlns:p14="http://schemas.microsoft.com/office/powerpoint/2010/main" val="16266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3913A8"/>
                </a:solidFill>
                <a:latin typeface="Courier New"/>
                <a:cs typeface="Courier New"/>
              </a:rPr>
              <a:t>linux</a:t>
            </a:r>
            <a:r>
              <a:rPr lang="en-US" sz="1600" dirty="0" smtClean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smtClean="0">
                <a:solidFill>
                  <a:srgbClr val="3913A8"/>
                </a:solidFill>
                <a:latin typeface="Courier New"/>
                <a:cs typeface="Courier New"/>
              </a:rPr>
              <a:t>linux&gt;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9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7574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  <a:p>
            <a:pPr lvl="1"/>
            <a:r>
              <a:rPr lang="en-US" dirty="0" smtClean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03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12827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*/</a:t>
            </a:r>
            <a:endParaRPr lang="fi-FI" sz="1500" dirty="0">
              <a:solidFill>
                <a:srgbClr val="FF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7917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Courier New"/>
                <a:cs typeface="Courier New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ro-RO" sz="1500" dirty="0" smtClean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262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39293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is correct, but very wasteful</a:t>
            </a:r>
          </a:p>
          <a:p>
            <a:pPr lvl="1"/>
            <a:r>
              <a:rPr lang="en-US" dirty="0"/>
              <a:t>Program in busy-wait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race condition</a:t>
            </a:r>
          </a:p>
          <a:p>
            <a:pPr lvl="1"/>
            <a:r>
              <a:rPr lang="en-US" dirty="0"/>
              <a:t>Between checking </a:t>
            </a:r>
            <a:r>
              <a:rPr lang="en-US" dirty="0" err="1"/>
              <a:t>pid</a:t>
            </a:r>
            <a:r>
              <a:rPr lang="en-US" dirty="0"/>
              <a:t> and starting pause, might receive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Safe, but slow</a:t>
            </a:r>
          </a:p>
          <a:p>
            <a:pPr lvl="1"/>
            <a:r>
              <a:rPr lang="en-US" dirty="0"/>
              <a:t>Will take up to one second to </a:t>
            </a:r>
            <a:r>
              <a:rPr lang="en-US" dirty="0" smtClean="0"/>
              <a:t>respond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5416" y="281475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3517" y="460102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C4C11-D3FB-184A-ABB0-B6B45C9C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0847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655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90800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2353476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n = N; /* N = 10 *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2594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3701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70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4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61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 smtClean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 smtClean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925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3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altLang="zh-CN" dirty="0"/>
              <a:t>Be very careful when writing signal handlers</a:t>
            </a:r>
          </a:p>
          <a:p>
            <a:pPr lvl="1"/>
            <a:endParaRPr lang="en-US" dirty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  <p:extLst>
      <p:ext uri="{BB962C8B-B14F-4D97-AF65-F5344CB8AC3E}">
        <p14:creationId xmlns:p14="http://schemas.microsoft.com/office/powerpoint/2010/main" val="107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Example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 smtClean="0">
                <a:latin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bin/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 smtClean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2842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Implementation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 smtClean="0"/>
              <a:t>Basic loop</a:t>
            </a:r>
          </a:p>
          <a:p>
            <a:pPr lvl="1"/>
            <a:r>
              <a:rPr lang="en-US" sz="1400" dirty="0" smtClean="0"/>
              <a:t>Read line from command line</a:t>
            </a:r>
          </a:p>
          <a:p>
            <a:pPr lvl="1"/>
            <a:r>
              <a:rPr lang="en-US" sz="1400" dirty="0" smtClean="0"/>
              <a:t>Execute the requested operation</a:t>
            </a:r>
          </a:p>
          <a:p>
            <a:pPr lvl="2"/>
            <a:r>
              <a:rPr lang="en-US" sz="1400" dirty="0" smtClean="0"/>
              <a:t>Built-in command (only one implemented is </a:t>
            </a:r>
            <a:r>
              <a:rPr lang="en-US" sz="1400" b="1" dirty="0" smtClean="0">
                <a:latin typeface="Courier New"/>
                <a:cs typeface="Courier New"/>
              </a:rPr>
              <a:t>quit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Load and execute program from file</a:t>
            </a:r>
            <a:endParaRPr lang="en-US" sz="14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sv-S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11301</TotalTime>
  <Words>6130</Words>
  <Application>Microsoft Office PowerPoint</Application>
  <PresentationFormat>全屏显示(4:3)</PresentationFormat>
  <Paragraphs>1411</Paragraphs>
  <Slides>72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Menlo-Regular</vt:lpstr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Exceptional Control Flow:  Signals and Nonlocal Jumps  Introduction to Computer Systems</vt:lpstr>
      <vt:lpstr>ECF Exists at All Levels of a System</vt:lpstr>
      <vt:lpstr>Review from last lecture</vt:lpstr>
      <vt:lpstr>Programmer’s Model of Multitasking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What Is a “Background Job”?</vt:lpstr>
      <vt:lpstr>ECF to the Rescue!</vt:lpstr>
      <vt:lpstr>Today</vt:lpstr>
      <vt:lpstr> (partial) Taxonomy</vt:lpstr>
      <vt:lpstr>Signals</vt:lpstr>
      <vt:lpstr>Signal Concepts: Pending and Blocked Signals</vt:lpstr>
      <vt:lpstr>Signal Concepts: Pending/Blocked Bits 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Signal Concepts: Receiving a Signal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 Formatted Output: Option #1</vt:lpstr>
      <vt:lpstr>Safe Formatted Output: Option #2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550</cp:revision>
  <cp:lastPrinted>2013-10-10T00:06:34Z</cp:lastPrinted>
  <dcterms:created xsi:type="dcterms:W3CDTF">2011-10-13T14:55:16Z</dcterms:created>
  <dcterms:modified xsi:type="dcterms:W3CDTF">2018-11-24T12:10:03Z</dcterms:modified>
</cp:coreProperties>
</file>