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2" r:id="rId8"/>
    <p:sldId id="265" r:id="rId9"/>
    <p:sldId id="272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8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EB32-9108-4102-998E-E1A1CAF73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26618B-354B-4684-9A46-9335AF251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75176-8168-4D17-9925-BE0AD891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26DD4-D483-4912-9E5D-20521F0E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30E6B-C015-42BD-B281-D377F868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66CF1-043C-4E71-9524-FC589335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AF51E3-5879-4F4D-A9DD-BDC34DC00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777A3-C250-4BE5-9C39-A91AF85E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E3DEC-6B76-47B4-9FB9-60EBDC14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3F33C-46B8-46AF-BE54-219D0ECA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4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A30D69-6081-4D4E-9CCA-1673433BC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D8B08-97E1-4989-84A8-8171C2D5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03141-303F-4742-8830-0D209795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10F98-97A8-4B65-BB9E-C6D057AC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2F8B0-409C-4687-A04E-E04CDD2F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F566F-F724-4D37-AAA1-1F71BCD8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9550-6E10-400C-8029-1440BCFC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8171A-413D-408B-B81C-FA095AAF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AE7B7-64CB-4E4E-ACA1-227C59E4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A984E-D03B-418E-84A7-FEBBB72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422A9-0E01-4B1C-92A4-B933D91C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365C9-8FE6-4246-9CCE-1A1E9785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E9CED-B00F-48C0-B374-04448C84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C1D64-F156-43BF-8CE8-0B566058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B2C8A-992A-42D6-A6D3-02BD4C85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4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754CC-F7B2-444F-8A91-63F05429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F700A-34A2-40F0-BA67-440FEB347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77F6D-3887-4906-957E-D2130EF6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3D455-B1FD-459C-B102-1963CD4D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D7677-FF98-43B7-8CA8-2268ACC8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971C1-B7AE-4495-8EE8-ACF3A4C5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5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1BAF7-9032-4457-B3EC-9DF1DAD8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12B21-390C-4C78-9163-E676CCB52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040DC0-DDB7-4701-BD3F-EF7F73A0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A2C72A-A765-4B83-B1C8-EEFC9860E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AB6873-701E-4A12-AF94-92F0E5234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F4D381-BE1C-4E5E-A099-EBCEDE3B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CCA34D-7E01-45F0-A9AC-BF535F36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DCC437-867A-4EA0-93AF-3D2B959E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A71D8-0259-42ED-B864-296B2C36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9F5E1C-AEEE-422C-8245-C2996AA2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651B4D-3360-4DCC-8A0C-C02834B7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9D9D66-72F5-4F4E-87E3-13B97CE6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87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D0A146-BE03-499F-92BA-4906BC8C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2A899-850A-4A6E-BE1D-77BC27D2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0C714-ECA3-4112-AF6B-2FDDA51F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58046-6D76-4871-9388-831E8CB4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1F044-C1FA-4D56-BEE3-254644FB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826B08-A572-4547-B3C2-9837537EE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0AFB7-FC0E-4CF8-9413-C4881C38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04158-422D-460A-8BB2-02C39C9C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70AD1-31D5-4560-A1D7-3BA7A809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8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34C48-F3F8-4BE9-8292-4F357295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977172-E8AE-48DA-AAF8-37049D139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F76C0F-A6C7-4661-83C6-91C69DC8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70672-1398-4A9E-B4B2-EB11134D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363BB-CDCC-466B-9E4A-76B6B00F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AFF3E-5A48-422E-9D61-64951254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4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389768-78EF-4D3E-BDC9-8D57ADA3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E2310-1387-4036-8165-A2BF72D86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AE528-7632-48D9-B82A-ADE56FB11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9921-7110-4E6F-936C-25991FB8013A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F5EC8-051B-4BAB-B4C6-D8B463150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83D6B-7D97-4D32-A915-582C79C0F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1BF4-B508-4750-BB40-9C16E627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AD3FE-EB79-457F-8A5C-076851678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451017-4DB4-4B1C-9176-D5A725610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1700012989 </a:t>
            </a:r>
            <a:r>
              <a:rPr lang="zh-CN" altLang="en-US" dirty="0"/>
              <a:t>李维瑄</a:t>
            </a:r>
          </a:p>
        </p:txBody>
      </p:sp>
    </p:spTree>
    <p:extLst>
      <p:ext uri="{BB962C8B-B14F-4D97-AF65-F5344CB8AC3E}">
        <p14:creationId xmlns:p14="http://schemas.microsoft.com/office/powerpoint/2010/main" val="95917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55F2-1E13-4CF5-BCB1-2BD956E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放置已分配的块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F9C01-2117-46FD-972D-4202F7E0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首次配适：从头开始搜索空闲链表，选择第一个合适的空闲块</a:t>
            </a:r>
            <a:endParaRPr lang="en-US" altLang="zh-CN" dirty="0"/>
          </a:p>
          <a:p>
            <a:r>
              <a:rPr lang="zh-CN" altLang="en-US" sz="2400" dirty="0">
                <a:latin typeface="+mn-ea"/>
              </a:rPr>
              <a:t>可以在块总数（分配和空闲）中取线性时间 </a:t>
            </a:r>
          </a:p>
          <a:p>
            <a:r>
              <a:rPr lang="zh-CN" altLang="en-US" sz="2400" dirty="0">
                <a:latin typeface="+mn-ea"/>
              </a:rPr>
              <a:t>在实践中，它可以导致链表中的“碎片”。 </a:t>
            </a:r>
            <a:endParaRPr lang="en-US" altLang="zh-CN" sz="2400" dirty="0">
              <a:latin typeface="+mn-ea"/>
            </a:endParaRPr>
          </a:p>
          <a:p>
            <a:r>
              <a:rPr lang="zh-CN" altLang="en-US" dirty="0"/>
              <a:t>下一次配适：从上一次查询结束的地方开始</a:t>
            </a:r>
            <a:endParaRPr lang="en-US" altLang="zh-CN" dirty="0"/>
          </a:p>
          <a:p>
            <a:r>
              <a:rPr lang="zh-CN" altLang="en-US" sz="2400" dirty="0"/>
              <a:t>通常要比首次配适：避免重新扫描无用的块。 </a:t>
            </a:r>
          </a:p>
          <a:p>
            <a:r>
              <a:rPr lang="zh-CN" altLang="en-US" sz="2400" dirty="0"/>
              <a:t>一些研究表明碎片化更差。 </a:t>
            </a:r>
            <a:endParaRPr lang="en-US" altLang="zh-CN" dirty="0"/>
          </a:p>
          <a:p>
            <a:r>
              <a:rPr lang="zh-CN" altLang="en-US" dirty="0"/>
              <a:t>最佳配适：检查每一个空闲块，选择适合所需请求大小的最小空闲块</a:t>
            </a:r>
            <a:endParaRPr lang="en-US" altLang="zh-CN" dirty="0"/>
          </a:p>
          <a:p>
            <a:r>
              <a:rPr lang="zh-CN" altLang="en-US" sz="2400" dirty="0"/>
              <a:t>提高内存利用率 </a:t>
            </a:r>
          </a:p>
          <a:p>
            <a:r>
              <a:rPr lang="zh-CN" altLang="en-US" sz="2400" dirty="0"/>
              <a:t>通常会比首次配适运行慢。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48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FF755-F09C-4722-91E2-BCCC2751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分割空闲块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FC3F0-DC24-4546-AE29-1F91291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7720" cy="4351338"/>
          </a:xfrm>
        </p:spPr>
        <p:txBody>
          <a:bodyPr/>
          <a:lstStyle/>
          <a:p>
            <a:r>
              <a:rPr lang="zh-CN" altLang="en-US" dirty="0"/>
              <a:t>分配器会将这个空闲块分割为两部分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39FAC-872F-44DF-B032-1E05B016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66" y="833318"/>
            <a:ext cx="7018940" cy="24532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CA2FDD-33C2-4871-AED3-6B3055AFF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37" y="3286538"/>
            <a:ext cx="6957723" cy="245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1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BEB4D-241C-4255-A804-BC218DC2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合并空闲块：带边界标记的合并（</a:t>
            </a:r>
            <a:r>
              <a:rPr lang="en-GB" altLang="zh-CN" dirty="0"/>
              <a:t> Bidirectional Coalescing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F5EE0-14FF-407A-9B70-5F46DBE4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在的“底部”（末尾）复制</a:t>
            </a:r>
            <a:r>
              <a:rPr lang="en-US" altLang="zh-CN" dirty="0">
                <a:effectLst/>
              </a:rPr>
              <a:t>size</a:t>
            </a:r>
            <a:r>
              <a:rPr lang="zh-CN" altLang="en-US" dirty="0">
                <a:effectLst/>
              </a:rPr>
              <a:t>的大小和分配标识符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允许我们向后遍历“列表”，但是需要额外的空间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C4025C-7582-4C46-A4E2-9B2AD911F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72" y="3082071"/>
            <a:ext cx="6117043" cy="1325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913D40-A027-4E83-B3A1-F11BA728E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0" y="3038061"/>
            <a:ext cx="5054918" cy="27207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9228F2-CF5C-4180-A506-E151435F052D}"/>
              </a:ext>
            </a:extLst>
          </p:cNvPr>
          <p:cNvSpPr txBox="1"/>
          <p:nvPr/>
        </p:nvSpPr>
        <p:spPr>
          <a:xfrm>
            <a:off x="5454618" y="4650779"/>
            <a:ext cx="2781755" cy="19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Size: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Payload: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(allocated blocks only)</a:t>
            </a:r>
          </a:p>
        </p:txBody>
      </p:sp>
    </p:spTree>
    <p:extLst>
      <p:ext uri="{BB962C8B-B14F-4D97-AF65-F5344CB8AC3E}">
        <p14:creationId xmlns:p14="http://schemas.microsoft.com/office/powerpoint/2010/main" val="395404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51C26-EE63-4DD9-88D5-CDC50EF7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2EBFB-3628-4109-847B-77A85D5A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前后都已分配</a:t>
            </a:r>
            <a:endParaRPr lang="en-US" altLang="zh-CN" dirty="0"/>
          </a:p>
          <a:p>
            <a:r>
              <a:rPr lang="zh-CN" altLang="en-US" dirty="0"/>
              <a:t>前已分配，后空闲</a:t>
            </a:r>
            <a:endParaRPr lang="en-US" altLang="zh-CN" dirty="0"/>
          </a:p>
          <a:p>
            <a:r>
              <a:rPr lang="zh-CN" altLang="en-US" dirty="0"/>
              <a:t>前空闲，后已分配</a:t>
            </a:r>
            <a:endParaRPr lang="en-US" altLang="zh-CN" dirty="0"/>
          </a:p>
          <a:p>
            <a:r>
              <a:rPr lang="zh-CN" altLang="en-US" dirty="0"/>
              <a:t>前后都空闲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C491FB-BE49-4093-8975-A861171ED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84" y="322922"/>
            <a:ext cx="6529919" cy="146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CF1C12-C467-4039-894B-66FAD2B82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92" y="1764447"/>
            <a:ext cx="3515216" cy="2400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721737-4A4B-4761-8B70-F6F3DBC80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49" y="1848019"/>
            <a:ext cx="3543795" cy="22386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3C6462-54EF-40B3-ACEC-31DB61B64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02" y="4195390"/>
            <a:ext cx="3448531" cy="2152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CAB6ED-DA40-4589-B292-D53FBC8DD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73" y="4152525"/>
            <a:ext cx="3381847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9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3A894-AE14-46F6-83CC-441EA095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No Boundary Tag for Allocated Blocks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5290F-346E-4815-8724-C2E09E9E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28" y="2141537"/>
            <a:ext cx="10515600" cy="4351338"/>
          </a:xfrm>
        </p:spPr>
        <p:txBody>
          <a:bodyPr/>
          <a:lstStyle/>
          <a:p>
            <a:r>
              <a:rPr lang="zh-CN" altLang="en-US" dirty="0"/>
              <a:t>只在空闲块设置脚部（边界标记）</a:t>
            </a:r>
            <a:endParaRPr lang="en-US" altLang="zh-CN" dirty="0"/>
          </a:p>
          <a:p>
            <a:r>
              <a:rPr lang="en-US" altLang="zh-CN" dirty="0"/>
              <a:t>size</a:t>
            </a:r>
            <a:r>
              <a:rPr lang="zh-CN" altLang="en-US" dirty="0"/>
              <a:t>的末尾至少有两位为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9183D-62F3-4C0B-93FE-0D65604E5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43" y="3078278"/>
            <a:ext cx="6508435" cy="34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3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68C1BDF-4C62-4419-8FFF-D9DEB6928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5" y="1633802"/>
            <a:ext cx="4363059" cy="2343477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8D4B28-DA3C-4D02-8E30-7D0450847623}"/>
              </a:ext>
            </a:extLst>
          </p:cNvPr>
          <p:cNvSpPr txBox="1"/>
          <p:nvPr/>
        </p:nvSpPr>
        <p:spPr>
          <a:xfrm>
            <a:off x="464234" y="673963"/>
            <a:ext cx="8201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Header: </a:t>
            </a:r>
            <a:r>
              <a:rPr lang="en-US" altLang="zh-CN" sz="2000" dirty="0">
                <a:solidFill>
                  <a:srgbClr val="C00000"/>
                </a:solidFill>
              </a:rPr>
              <a:t>	</a:t>
            </a:r>
            <a:r>
              <a:rPr lang="en-US" altLang="zh-CN" sz="2000" dirty="0"/>
              <a:t>Use 2 bits (address bits always zero due to alignment):</a:t>
            </a:r>
            <a:br>
              <a:rPr lang="en-US" altLang="zh-CN" sz="2000" dirty="0"/>
            </a:br>
            <a:r>
              <a:rPr lang="en-US" altLang="zh-CN" sz="2000" dirty="0"/>
              <a:t>	(</a:t>
            </a:r>
            <a:r>
              <a:rPr lang="en-US" altLang="zh-CN" sz="2000" dirty="0">
                <a:solidFill>
                  <a:srgbClr val="C00000"/>
                </a:solidFill>
              </a:rPr>
              <a:t>previous block allocated</a:t>
            </a:r>
            <a:r>
              <a:rPr lang="en-US" altLang="zh-CN" sz="2000" dirty="0"/>
              <a:t>)&lt;&lt;1 | (</a:t>
            </a:r>
            <a:r>
              <a:rPr lang="en-US" altLang="zh-CN" sz="2000" dirty="0">
                <a:solidFill>
                  <a:srgbClr val="0070C0"/>
                </a:solidFill>
              </a:rPr>
              <a:t>current block allocated</a:t>
            </a:r>
            <a:r>
              <a:rPr lang="en-US" altLang="zh-CN" sz="2000" dirty="0"/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2FBD1B-D026-488B-85C3-9BF2B9D97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91" y="1680260"/>
            <a:ext cx="4505954" cy="23720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847695-2B40-46C3-8324-34D864E1A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16" y="3953356"/>
            <a:ext cx="4706007" cy="25244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A9AC26-D2EC-44A1-BF2F-BF70025DE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96" y="4049061"/>
            <a:ext cx="450595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B4C7E-D4BB-4CDA-9E5C-22A097ED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显式空闲链表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7DE11-B964-4772-8143-C9422797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354"/>
            <a:ext cx="6026834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双向空闲链表，在每个空闲块中，都包含一个</a:t>
            </a:r>
            <a:r>
              <a:rPr lang="en-US" altLang="zh-CN" dirty="0" err="1"/>
              <a:t>pred</a:t>
            </a:r>
            <a:r>
              <a:rPr lang="zh-CN" altLang="en-US" dirty="0"/>
              <a:t>和</a:t>
            </a:r>
            <a:r>
              <a:rPr lang="en-US" altLang="zh-CN" dirty="0" err="1"/>
              <a:t>succ</a:t>
            </a:r>
            <a:r>
              <a:rPr lang="zh-CN" altLang="en-US" dirty="0"/>
              <a:t>指针（</a:t>
            </a:r>
            <a:r>
              <a:rPr lang="en-US" altLang="zh-CN" dirty="0"/>
              <a:t>next</a:t>
            </a:r>
            <a:r>
              <a:rPr lang="zh-CN" altLang="en-US" dirty="0"/>
              <a:t>和</a:t>
            </a:r>
            <a:r>
              <a:rPr lang="en-US" altLang="zh-CN" dirty="0" err="1"/>
              <a:t>prev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effectLst/>
              </a:rPr>
              <a:t>维护空闲块的列表，而不是所有块 </a:t>
            </a:r>
          </a:p>
          <a:p>
            <a:r>
              <a:rPr lang="en-GB" altLang="zh-CN" dirty="0">
                <a:effectLst/>
              </a:rPr>
              <a:t>“</a:t>
            </a:r>
            <a:r>
              <a:rPr lang="zh-CN" altLang="en-US" dirty="0">
                <a:effectLst/>
              </a:rPr>
              <a:t>下一个”空闲块可以是任何地方 </a:t>
            </a:r>
          </a:p>
          <a:p>
            <a:r>
              <a:rPr lang="zh-CN" altLang="en-US" dirty="0">
                <a:effectLst/>
              </a:rPr>
              <a:t>所以我们需要存储前向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后向指针，而不仅仅是大小 </a:t>
            </a:r>
          </a:p>
          <a:p>
            <a:r>
              <a:rPr lang="zh-CN" altLang="en-US" dirty="0">
                <a:effectLst/>
              </a:rPr>
              <a:t>仍然需要用于合并的边界标记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E68C65-12BC-4002-B072-4B7531C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2" y="1930051"/>
            <a:ext cx="4870645" cy="26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B883D-13BA-4DD6-832B-CCAC67BF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5726797"/>
          </a:xfrm>
        </p:spPr>
        <p:txBody>
          <a:bodyPr/>
          <a:lstStyle/>
          <a:p>
            <a:r>
              <a:rPr lang="zh-CN" altLang="en-US" dirty="0"/>
              <a:t>逻辑上：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实际上：空闲块可以以任何顺序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37763E-5F4E-4A8C-94CB-8F20E093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3" y="887612"/>
            <a:ext cx="5948681" cy="9833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07856B-ACBA-4238-B5A9-EABB88183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71" y="2481983"/>
            <a:ext cx="841711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6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6EC23-D278-4A4B-A6A2-59DA8601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从显式空闲列表中分配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72982-C61D-4DED-88D9-26ED148A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E05C7A-F717-41FC-9985-563AE094F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5" y="1565785"/>
            <a:ext cx="6513099" cy="45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7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396AB-123D-4C70-B352-12B88839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维护显式空闲链表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A0B9B-4FB1-439E-89D3-238AFC1F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按照地址顺序：</a:t>
            </a:r>
            <a:r>
              <a:rPr lang="en-GB" altLang="zh-CN" i="1" dirty="0" err="1"/>
              <a:t>addr</a:t>
            </a:r>
            <a:r>
              <a:rPr lang="en-GB" altLang="zh-CN" i="1" dirty="0"/>
              <a:t>(</a:t>
            </a:r>
            <a:r>
              <a:rPr lang="en-GB" altLang="zh-CN" i="1" dirty="0" err="1"/>
              <a:t>prev</a:t>
            </a:r>
            <a:r>
              <a:rPr lang="en-GB" altLang="zh-CN" i="1" dirty="0"/>
              <a:t>) &lt; </a:t>
            </a:r>
            <a:r>
              <a:rPr lang="en-GB" altLang="zh-CN" i="1" dirty="0" err="1"/>
              <a:t>addr</a:t>
            </a:r>
            <a:r>
              <a:rPr lang="en-GB" altLang="zh-CN" i="1" dirty="0"/>
              <a:t>(</a:t>
            </a:r>
            <a:r>
              <a:rPr lang="en-GB" altLang="zh-CN" i="1" dirty="0" err="1"/>
              <a:t>curr</a:t>
            </a:r>
            <a:r>
              <a:rPr lang="en-GB" altLang="zh-CN" i="1" dirty="0"/>
              <a:t>) &lt; </a:t>
            </a:r>
            <a:r>
              <a:rPr lang="en-GB" altLang="zh-CN" i="1" dirty="0" err="1"/>
              <a:t>addr</a:t>
            </a:r>
            <a:r>
              <a:rPr lang="en-GB" altLang="zh-CN" i="1" dirty="0"/>
              <a:t>(next)</a:t>
            </a:r>
            <a:r>
              <a:rPr lang="zh-CN" altLang="en-US" i="1" dirty="0"/>
              <a:t>。</a:t>
            </a:r>
            <a:r>
              <a:rPr lang="zh-CN" altLang="en-US" dirty="0"/>
              <a:t>释放一个块需要线性的时间来搜索合适的前驱</a:t>
            </a:r>
            <a:endParaRPr lang="en-GB" altLang="zh-CN" dirty="0"/>
          </a:p>
          <a:p>
            <a:r>
              <a:rPr lang="zh-CN" altLang="en-US" dirty="0"/>
              <a:t>后进先出</a:t>
            </a:r>
            <a:r>
              <a:rPr lang="en-GB" altLang="zh-CN" dirty="0"/>
              <a:t>LIFO (last-in-first-out) policy</a:t>
            </a:r>
          </a:p>
          <a:p>
            <a:r>
              <a:rPr lang="zh-CN" altLang="en-US" dirty="0"/>
              <a:t>先进先出</a:t>
            </a:r>
            <a:r>
              <a:rPr lang="en-GB" altLang="zh-CN" dirty="0"/>
              <a:t>FIFO (first-in-first-out) policy</a:t>
            </a:r>
          </a:p>
        </p:txBody>
      </p:sp>
    </p:spTree>
    <p:extLst>
      <p:ext uri="{BB962C8B-B14F-4D97-AF65-F5344CB8AC3E}">
        <p14:creationId xmlns:p14="http://schemas.microsoft.com/office/powerpoint/2010/main" val="269089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FFBFE-1CAC-463B-95CE-F0F69557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1BC60-CDC8-452C-A153-B841A683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267872" cy="4351338"/>
          </a:xfrm>
        </p:spPr>
        <p:txBody>
          <a:bodyPr/>
          <a:lstStyle/>
          <a:p>
            <a:r>
              <a:rPr lang="zh-CN" altLang="en-US" dirty="0"/>
              <a:t>显式分配器，要求应用显式地释放任何已分配的块</a:t>
            </a:r>
            <a:endParaRPr lang="en-US" altLang="zh-CN" dirty="0"/>
          </a:p>
          <a:p>
            <a:r>
              <a:rPr lang="en-US" altLang="zh-CN" dirty="0"/>
              <a:t>malloc, free</a:t>
            </a:r>
          </a:p>
          <a:p>
            <a:r>
              <a:rPr lang="zh-CN" altLang="en-US" dirty="0"/>
              <a:t>隐式分配器，要求分配器检测一个已分配块何时不再被程序使用，那么就释放这个块（垃圾收集器）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7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>
            <a:grpSpLocks noChangeAspect="1"/>
          </p:cNvGrpSpPr>
          <p:nvPr/>
        </p:nvGrpSpPr>
        <p:grpSpPr>
          <a:xfrm>
            <a:off x="7595889" y="1158340"/>
            <a:ext cx="3976107" cy="4517454"/>
            <a:chOff x="3985528" y="1057491"/>
            <a:chExt cx="5172476" cy="5876709"/>
          </a:xfrm>
        </p:grpSpPr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38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41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46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47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446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48407-3525-4E9A-A5A4-994C1484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分离的空闲链表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5482D-D07C-4140-8A8B-F77C18BD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072" cy="4351338"/>
          </a:xfrm>
        </p:spPr>
        <p:txBody>
          <a:bodyPr/>
          <a:lstStyle/>
          <a:p>
            <a:r>
              <a:rPr lang="zh-CN" altLang="en-US" dirty="0"/>
              <a:t>维护多个空闲链表，每个链表中的块有大致相等的大小</a:t>
            </a:r>
            <a:endParaRPr lang="en-US" altLang="zh-CN" dirty="0"/>
          </a:p>
          <a:p>
            <a:r>
              <a:rPr lang="zh-CN" altLang="en-US" dirty="0"/>
              <a:t>将所有可能的块大小分成一些等价类（大小类）</a:t>
            </a:r>
            <a:endParaRPr lang="en-US" altLang="zh-CN" dirty="0"/>
          </a:p>
          <a:p>
            <a:r>
              <a:rPr lang="zh-CN" altLang="en-US" dirty="0"/>
              <a:t>很多时候小的块分派的它们自己的大小类中，大块按照</a:t>
            </a:r>
            <a:r>
              <a:rPr lang="en-US" altLang="zh-CN" dirty="0"/>
              <a:t>2</a:t>
            </a:r>
            <a:r>
              <a:rPr lang="zh-CN" altLang="en-US" dirty="0"/>
              <a:t>的幂次分类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1E2572-F957-4D6B-B193-B4C6341F5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792" y="1913955"/>
            <a:ext cx="5805156" cy="28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72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FF2BC-7C5F-46A4-9B47-6D52B3D9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分离适配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6F29A-E39D-445D-B4AD-7DB2FA7A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分配一个大小为</a:t>
            </a:r>
            <a:r>
              <a:rPr lang="en-GB" altLang="zh-CN" dirty="0"/>
              <a:t>n</a:t>
            </a:r>
            <a:r>
              <a:rPr lang="zh-CN" altLang="en-US" dirty="0"/>
              <a:t>的块： 查找大小为</a:t>
            </a:r>
            <a:r>
              <a:rPr lang="en-GB" altLang="zh-CN" dirty="0"/>
              <a:t>m</a:t>
            </a:r>
            <a:r>
              <a:rPr lang="zh-CN" altLang="en-GB" dirty="0"/>
              <a:t>＞</a:t>
            </a:r>
            <a:r>
              <a:rPr lang="en-GB" altLang="zh-CN" dirty="0"/>
              <a:t>n</a:t>
            </a:r>
            <a:r>
              <a:rPr lang="zh-CN" altLang="en-US" dirty="0"/>
              <a:t>的块的适当空闲链表 </a:t>
            </a:r>
          </a:p>
          <a:p>
            <a:r>
              <a:rPr lang="zh-CN" altLang="en-US" dirty="0"/>
              <a:t>如果找到合适： </a:t>
            </a:r>
          </a:p>
          <a:p>
            <a:r>
              <a:rPr lang="zh-CN" altLang="en-US" sz="2400" dirty="0"/>
              <a:t>在适当的链表中分割块和放置片段（可选） </a:t>
            </a:r>
          </a:p>
          <a:p>
            <a:r>
              <a:rPr lang="zh-CN" altLang="en-US" sz="2400" dirty="0"/>
              <a:t>如果没有找到块，则尝试下一个更大的类。 </a:t>
            </a:r>
          </a:p>
          <a:p>
            <a:r>
              <a:rPr lang="zh-CN" altLang="en-US" sz="2400" dirty="0"/>
              <a:t>重复直到找到块为止 </a:t>
            </a:r>
          </a:p>
          <a:p>
            <a:r>
              <a:rPr lang="zh-CN" altLang="en-US" dirty="0"/>
              <a:t>如果没有找到： </a:t>
            </a:r>
          </a:p>
          <a:p>
            <a:r>
              <a:rPr lang="zh-CN" altLang="en-US" sz="2400" dirty="0"/>
              <a:t>请求额外堆内存（使用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()</a:t>
            </a:r>
            <a:r>
              <a:rPr lang="zh-CN" altLang="en-GB" sz="2400" dirty="0"/>
              <a:t>） </a:t>
            </a:r>
          </a:p>
          <a:p>
            <a:r>
              <a:rPr lang="zh-CN" altLang="en-US" sz="2400" dirty="0"/>
              <a:t>从这个新内存分配</a:t>
            </a:r>
            <a:r>
              <a:rPr lang="en-GB" altLang="zh-CN" sz="2400" dirty="0"/>
              <a:t>n</a:t>
            </a:r>
            <a:r>
              <a:rPr lang="zh-CN" altLang="en-US" sz="2400" dirty="0"/>
              <a:t>字节块 </a:t>
            </a:r>
          </a:p>
          <a:p>
            <a:r>
              <a:rPr lang="zh-CN" altLang="en-US" sz="2400" dirty="0"/>
              <a:t>将剩余的大小作为最大空闲类中的单个空闲块。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65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7B79-BA53-411A-B36B-9A65C10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735646-FF7F-4F23-B1E8-2ADC694AD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effectLst/>
                  </a:rPr>
                  <a:t>更高的吞吐率</a:t>
                </a:r>
                <a:endParaRPr lang="en-US" altLang="zh-CN" dirty="0">
                  <a:effectLst/>
                </a:endParaRPr>
              </a:p>
              <a:p>
                <a:r>
                  <a:rPr lang="zh-CN" altLang="en-US" dirty="0"/>
                  <a:t>时间效率：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altLang="zh-CN" sz="24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altLang="zh-CN" sz="2400" i="0" smtClean="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2400" dirty="0">
                    <a:effectLst/>
                  </a:rPr>
                  <a:t> </a:t>
                </a:r>
                <a:r>
                  <a:rPr lang="en-US" altLang="zh-CN" sz="2400" i="1" dirty="0" err="1"/>
                  <a:t>v.s</a:t>
                </a:r>
                <a:r>
                  <a:rPr lang="en-US" altLang="zh-CN" sz="2400" i="1" dirty="0"/>
                  <a:t>. </a:t>
                </a:r>
                <a:r>
                  <a:rPr lang="zh-CN" altLang="en-US" sz="2400" dirty="0">
                    <a:effectLst/>
                  </a:rPr>
                  <a:t>线性</a:t>
                </a:r>
              </a:p>
              <a:p>
                <a:r>
                  <a:rPr lang="zh-CN" altLang="en-US" dirty="0">
                    <a:effectLst/>
                  </a:rPr>
                  <a:t>更好的内存利用率</a:t>
                </a:r>
              </a:p>
              <a:p>
                <a:r>
                  <a:rPr lang="zh-CN" altLang="en-US" sz="2400" dirty="0">
                    <a:effectLst/>
                  </a:rPr>
                  <a:t>分离的空闲链表的首次匹配搜索近似于整个堆的最佳匹配搜索。 </a:t>
                </a:r>
              </a:p>
              <a:p>
                <a:r>
                  <a:rPr lang="zh-CN" altLang="en-US" sz="2400" dirty="0">
                    <a:effectLst/>
                  </a:rPr>
                  <a:t>极端情况：给每个块赋予它自己的大小类等同于最佳匹配。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735646-FF7F-4F23-B1E8-2ADC694AD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4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7DFFD-77B8-4FFA-99C3-05E4CACF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垃圾收集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4F4A3-629B-4A92-AC79-DCAAEF6C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自动释放所有不在需要的已分配块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内存管理器如何知道何时可以释放内存？ </a:t>
            </a:r>
          </a:p>
          <a:p>
            <a:r>
              <a:rPr lang="zh-CN" altLang="en-US" sz="2400" dirty="0">
                <a:effectLst/>
              </a:rPr>
              <a:t>一般来说，我们不知道将来将使用什么，因为它取决于条件 </a:t>
            </a:r>
          </a:p>
          <a:p>
            <a:r>
              <a:rPr lang="zh-CN" altLang="en-US" sz="2400" dirty="0">
                <a:effectLst/>
              </a:rPr>
              <a:t>但是，如果没有指向某些块的指针，则无法使用某些块</a:t>
            </a:r>
            <a:endParaRPr lang="en-US" altLang="zh-CN" sz="2400" dirty="0">
              <a:effectLst/>
            </a:endParaRPr>
          </a:p>
          <a:p>
            <a:endParaRPr lang="en-US" altLang="zh-CN" sz="2400" dirty="0">
              <a:effectLst/>
            </a:endParaRPr>
          </a:p>
          <a:p>
            <a:r>
              <a:rPr lang="zh-CN" altLang="en-US" dirty="0">
                <a:effectLst/>
              </a:rPr>
              <a:t>必须对指针作出某些假设 </a:t>
            </a:r>
          </a:p>
          <a:p>
            <a:r>
              <a:rPr lang="zh-CN" altLang="en-US" sz="2400" dirty="0">
                <a:effectLst/>
              </a:rPr>
              <a:t>内存管理器可以区分指针和非指针 </a:t>
            </a:r>
          </a:p>
          <a:p>
            <a:r>
              <a:rPr lang="zh-CN" altLang="en-US" sz="2400" dirty="0">
                <a:effectLst/>
              </a:rPr>
              <a:t>所有指针都指向块的开始。 </a:t>
            </a:r>
          </a:p>
          <a:p>
            <a:r>
              <a:rPr lang="zh-CN" altLang="en-US" sz="2400" dirty="0">
                <a:effectLst/>
              </a:rPr>
              <a:t>无法隐藏指针（例如，通过将它们强制为</a:t>
            </a:r>
            <a:r>
              <a:rPr lang="en-GB" altLang="zh-CN" sz="2400" dirty="0">
                <a:effectLst/>
              </a:rPr>
              <a:t>int</a:t>
            </a:r>
            <a:r>
              <a:rPr lang="zh-CN" altLang="en-GB" sz="2400" dirty="0">
                <a:effectLst/>
              </a:rPr>
              <a:t>，</a:t>
            </a:r>
            <a:r>
              <a:rPr lang="zh-CN" altLang="en-US" sz="2400" dirty="0">
                <a:effectLst/>
              </a:rPr>
              <a:t>然后再次返回）</a:t>
            </a:r>
          </a:p>
        </p:txBody>
      </p:sp>
    </p:spTree>
    <p:extLst>
      <p:ext uri="{BB962C8B-B14F-4D97-AF65-F5344CB8AC3E}">
        <p14:creationId xmlns:p14="http://schemas.microsoft.com/office/powerpoint/2010/main" val="287839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15870-134D-427A-918D-E63DDFFC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8EFDB-8063-4921-B413-D97746A6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垃圾收集器将内存视为一张有向图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每个块是图中的节点 </a:t>
            </a:r>
          </a:p>
          <a:p>
            <a:r>
              <a:rPr lang="zh-CN" altLang="en-US" dirty="0">
                <a:effectLst/>
              </a:rPr>
              <a:t>每个指针是图中的边。 </a:t>
            </a:r>
          </a:p>
          <a:p>
            <a:r>
              <a:rPr lang="zh-CN" altLang="en-US" dirty="0">
                <a:effectLst/>
              </a:rPr>
              <a:t>堆中不包含指向堆的指针的位置称为根节点（例如，寄存器、堆栈上的位置、全局变量）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EBEB8C-A2A1-47B1-8402-C195379E5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870" y="4369527"/>
            <a:ext cx="6246371" cy="22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07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44D8-0C40-4D0E-9E74-CFC10C30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Mark </a:t>
            </a:r>
            <a:r>
              <a:rPr lang="en-US" altLang="zh-CN" dirty="0"/>
              <a:t>&amp;</a:t>
            </a:r>
            <a:r>
              <a:rPr lang="en-GB" altLang="zh-CN" dirty="0"/>
              <a:t> Sweep</a:t>
            </a:r>
            <a:r>
              <a:rPr lang="zh-CN" altLang="en-US" dirty="0"/>
              <a:t>收集器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6142F-117D-4CA2-971C-633CC17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在每个块的头部使用额外的标记位 </a:t>
            </a:r>
          </a:p>
          <a:p>
            <a:r>
              <a:rPr lang="en-GB" altLang="zh-CN" dirty="0">
                <a:effectLst/>
              </a:rPr>
              <a:t>Mark</a:t>
            </a:r>
            <a:r>
              <a:rPr lang="zh-CN" altLang="en-GB" dirty="0">
                <a:effectLst/>
              </a:rPr>
              <a:t>：</a:t>
            </a:r>
            <a:r>
              <a:rPr lang="zh-CN" altLang="en-US" dirty="0">
                <a:effectLst/>
              </a:rPr>
              <a:t>从根开始，在每个可到达块上设置标记位 </a:t>
            </a:r>
          </a:p>
          <a:p>
            <a:r>
              <a:rPr lang="en-US" altLang="zh-CN" dirty="0"/>
              <a:t>Sweep</a:t>
            </a:r>
            <a:r>
              <a:rPr lang="zh-CN" altLang="en-US" dirty="0">
                <a:effectLst/>
              </a:rPr>
              <a:t>：扫描所有未标记的块和空闲块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C581-5695-4F47-B65C-7A65EA5A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32" y="3298873"/>
            <a:ext cx="7888576" cy="29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3A047-0BD5-4FFE-ADC3-3A502E05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4AA5B-F7B8-49E0-BFEE-30E82123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程序的保守</a:t>
            </a:r>
            <a:r>
              <a:rPr lang="en-US" altLang="zh-CN" dirty="0"/>
              <a:t>Mark &amp; Sweep</a:t>
            </a:r>
          </a:p>
          <a:p>
            <a:r>
              <a:rPr lang="en-GB" altLang="zh-CN" dirty="0" err="1"/>
              <a:t>is_ptr</a:t>
            </a:r>
            <a:r>
              <a:rPr lang="en-GB" altLang="zh-CN" dirty="0"/>
              <a:t>(p): </a:t>
            </a:r>
            <a:r>
              <a:rPr lang="zh-CN" altLang="en-US" dirty="0"/>
              <a:t>如果</a:t>
            </a:r>
            <a:r>
              <a:rPr lang="en-US" altLang="zh-CN" dirty="0"/>
              <a:t>p</a:t>
            </a:r>
            <a:r>
              <a:rPr lang="zh-CN" altLang="en-US" dirty="0"/>
              <a:t>指向一个已分配块中的一个字，那么就返回一个指向这个块的起始位置的指针</a:t>
            </a:r>
            <a:r>
              <a:rPr lang="en-US" altLang="zh-CN" dirty="0"/>
              <a:t>b</a:t>
            </a:r>
            <a:r>
              <a:rPr lang="zh-CN" altLang="en-US" dirty="0"/>
              <a:t>。否则返回</a:t>
            </a:r>
            <a:r>
              <a:rPr lang="en-US" altLang="zh-CN" dirty="0"/>
              <a:t>NULL</a:t>
            </a:r>
          </a:p>
          <a:p>
            <a:r>
              <a:rPr lang="en-US" altLang="zh-CN" dirty="0" err="1">
                <a:effectLst/>
              </a:rPr>
              <a:t>is_ptr</a:t>
            </a:r>
            <a:r>
              <a:rPr lang="en-US" altLang="zh-CN" dirty="0">
                <a:effectLst/>
              </a:rPr>
              <a:t>( )</a:t>
            </a:r>
            <a:r>
              <a:rPr lang="zh-CN" altLang="en-US" dirty="0">
                <a:effectLst/>
              </a:rPr>
              <a:t>通过检查一个</a:t>
            </a:r>
            <a:r>
              <a:rPr lang="en-US" altLang="zh-CN" dirty="0">
                <a:effectLst/>
              </a:rPr>
              <a:t>word</a:t>
            </a:r>
            <a:r>
              <a:rPr lang="zh-CN" altLang="en-US" dirty="0">
                <a:effectLst/>
              </a:rPr>
              <a:t>是否指向分配的内存块来确定它是否是指针</a:t>
            </a:r>
            <a:endParaRPr lang="en-US" altLang="zh-CN" dirty="0"/>
          </a:p>
          <a:p>
            <a:r>
              <a:rPr lang="zh-CN" altLang="en-US" dirty="0">
                <a:effectLst/>
              </a:rPr>
              <a:t>在</a:t>
            </a:r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中，指针可以指向块的中间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D7B92F-65DD-4CEB-96DD-DBAA030E7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7" y="4927494"/>
            <a:ext cx="6110146" cy="12284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7963D6-2B67-49C7-8CBA-13FD468ED34D}"/>
              </a:ext>
            </a:extLst>
          </p:cNvPr>
          <p:cNvSpPr txBox="1"/>
          <p:nvPr/>
        </p:nvSpPr>
        <p:spPr>
          <a:xfrm>
            <a:off x="6794593" y="4966104"/>
            <a:ext cx="236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假设位于中间的</a:t>
            </a:r>
            <a:r>
              <a:rPr lang="en-US" altLang="zh-CN" dirty="0" err="1">
                <a:effectLst/>
              </a:rPr>
              <a:t>ptr</a:t>
            </a:r>
            <a:r>
              <a:rPr lang="zh-CN" altLang="en-US" dirty="0">
                <a:effectLst/>
              </a:rPr>
              <a:t>可以用于到达块中的任何位置，但是不能到达其他块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129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5A274-2539-46BC-8C58-6A319D86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16F92-9DD3-4607-B4F9-16A18D82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要标记</a:t>
            </a:r>
            <a:r>
              <a:rPr lang="en-US" altLang="zh-CN" dirty="0">
                <a:effectLst/>
              </a:rPr>
              <a:t>header</a:t>
            </a:r>
            <a:r>
              <a:rPr lang="zh-CN" altLang="en-US" dirty="0">
                <a:effectLst/>
              </a:rPr>
              <a:t>，需要找到块的开头 </a:t>
            </a:r>
          </a:p>
          <a:p>
            <a:r>
              <a:rPr lang="zh-CN" altLang="en-US" dirty="0">
                <a:effectLst/>
              </a:rPr>
              <a:t>可以使用平衡的二叉树来跟踪所有分配的块</a:t>
            </a:r>
          </a:p>
          <a:p>
            <a:r>
              <a:rPr lang="zh-CN" altLang="en-US" dirty="0">
                <a:effectLst/>
              </a:rPr>
              <a:t>平衡树指针可以存储在</a:t>
            </a:r>
            <a:r>
              <a:rPr lang="en-US" altLang="zh-CN" dirty="0">
                <a:effectLst/>
              </a:rPr>
              <a:t>header</a:t>
            </a:r>
            <a:r>
              <a:rPr lang="zh-CN" altLang="en-US" dirty="0">
                <a:effectLst/>
              </a:rPr>
              <a:t>中（使用两个附加的</a:t>
            </a:r>
            <a:r>
              <a:rPr lang="en-US" altLang="zh-CN" dirty="0">
                <a:effectLst/>
              </a:rPr>
              <a:t>word</a:t>
            </a:r>
            <a:r>
              <a:rPr lang="zh-CN" altLang="en-US" dirty="0">
                <a:effectLst/>
              </a:rPr>
              <a:t>）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FB3751-10DA-4C1E-B574-71E61A280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8" y="3428999"/>
            <a:ext cx="7171774" cy="148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89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D1207-66D3-4666-BE57-8D007A3B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D7C29-B60A-479C-86B6-EAC18768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30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6C7BD-C58E-4FFB-B6C1-B8AE1539E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9B7D07-A26D-4869-99B1-8811D84C7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7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FE776-E4E8-4E10-BF06-8C434D06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malloc</a:t>
            </a:r>
            <a:r>
              <a:rPr lang="zh-CN" altLang="en-US" dirty="0"/>
              <a:t>函数和</a:t>
            </a:r>
            <a:r>
              <a:rPr lang="en-US" altLang="zh-CN" dirty="0"/>
              <a:t>free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4EF7E-1CA6-4B2F-878E-AF4A9CA3B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/>
          </a:bodyPr>
          <a:lstStyle/>
          <a:p>
            <a:r>
              <a:rPr lang="en-US" altLang="zh-CN" dirty="0"/>
              <a:t>void *malloc(</a:t>
            </a:r>
            <a:r>
              <a:rPr lang="en-US" altLang="zh-CN" dirty="0" err="1"/>
              <a:t>size_t</a:t>
            </a:r>
            <a:r>
              <a:rPr lang="en-US" altLang="zh-CN" dirty="0"/>
              <a:t> size)</a:t>
            </a:r>
            <a:r>
              <a:rPr lang="zh-CN" altLang="en-US" dirty="0"/>
              <a:t>函数返回一个指针，指向大小至少为</a:t>
            </a:r>
            <a:r>
              <a:rPr lang="en-US" altLang="zh-CN" dirty="0"/>
              <a:t>size</a:t>
            </a:r>
            <a:r>
              <a:rPr lang="zh-CN" altLang="en-US" dirty="0"/>
              <a:t>的内存块（可能对齐）</a:t>
            </a:r>
            <a:endParaRPr lang="en-US" altLang="zh-CN" dirty="0"/>
          </a:p>
          <a:p>
            <a:r>
              <a:rPr lang="zh-CN" altLang="en-US" sz="2400" dirty="0"/>
              <a:t>若</a:t>
            </a:r>
            <a:r>
              <a:rPr lang="en-US" altLang="zh-CN" sz="2400" dirty="0"/>
              <a:t>size = 0</a:t>
            </a:r>
            <a:r>
              <a:rPr lang="zh-CN" altLang="en-US" sz="2400" dirty="0"/>
              <a:t>，返回值为</a:t>
            </a:r>
            <a:r>
              <a:rPr lang="en-US" altLang="zh-CN" sz="2400" dirty="0"/>
              <a:t>NULL</a:t>
            </a:r>
            <a:r>
              <a:rPr lang="zh-CN" altLang="en-US" sz="2400" dirty="0"/>
              <a:t>；若</a:t>
            </a:r>
            <a:r>
              <a:rPr lang="en-US" altLang="zh-CN" sz="2400" dirty="0"/>
              <a:t>malloc</a:t>
            </a:r>
            <a:r>
              <a:rPr lang="zh-CN" altLang="en-US" sz="2400" dirty="0"/>
              <a:t>遇到问题，那么返回</a:t>
            </a:r>
            <a:r>
              <a:rPr lang="en-US" altLang="zh-CN" sz="2400" dirty="0"/>
              <a:t>NULL</a:t>
            </a:r>
            <a:r>
              <a:rPr lang="zh-CN" altLang="en-US" sz="2400" dirty="0"/>
              <a:t>并且设置</a:t>
            </a:r>
            <a:r>
              <a:rPr lang="en-US" altLang="zh-CN" sz="2400" dirty="0" err="1"/>
              <a:t>errno</a:t>
            </a:r>
            <a:endParaRPr lang="en-US" altLang="zh-CN" sz="2400" dirty="0"/>
          </a:p>
          <a:p>
            <a:r>
              <a:rPr lang="en-US" altLang="zh-CN" dirty="0"/>
              <a:t>void *free(void *p)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参数必须指向一个从</a:t>
            </a:r>
            <a:r>
              <a:rPr lang="en-US" altLang="zh-CN" dirty="0"/>
              <a:t>malloc</a:t>
            </a:r>
            <a:r>
              <a:rPr lang="zh-CN" altLang="en-US" dirty="0"/>
              <a:t>，</a:t>
            </a:r>
            <a:r>
              <a:rPr lang="en-US" altLang="zh-CN" dirty="0" err="1"/>
              <a:t>calloc</a:t>
            </a:r>
            <a:r>
              <a:rPr lang="zh-CN" altLang="en-US" dirty="0"/>
              <a:t>或</a:t>
            </a:r>
            <a:r>
              <a:rPr lang="en-US" altLang="zh-CN" dirty="0" err="1"/>
              <a:t>realloc</a:t>
            </a:r>
            <a:r>
              <a:rPr lang="zh-CN" altLang="en-US" dirty="0"/>
              <a:t>获得的块的起始位置</a:t>
            </a:r>
            <a:endParaRPr lang="en-US" altLang="zh-CN" dirty="0"/>
          </a:p>
          <a:p>
            <a:r>
              <a:rPr lang="en-GB" altLang="zh-CN" dirty="0" err="1">
                <a:cs typeface="Courier New"/>
              </a:rPr>
              <a:t>calloc</a:t>
            </a:r>
            <a:r>
              <a:rPr lang="zh-CN" altLang="en-US" dirty="0"/>
              <a:t>在动态分配完内存后，自动初始化该内存空间为零，而</a:t>
            </a:r>
            <a:r>
              <a:rPr lang="en-US" altLang="zh-CN" dirty="0"/>
              <a:t>malloc</a:t>
            </a:r>
            <a:r>
              <a:rPr lang="zh-CN" altLang="en-US" dirty="0"/>
              <a:t>不初始化</a:t>
            </a:r>
            <a:endParaRPr lang="en-GB" altLang="zh-CN" dirty="0"/>
          </a:p>
          <a:p>
            <a:r>
              <a:rPr lang="en-GB" altLang="zh-CN" dirty="0" err="1">
                <a:cs typeface="Courier New"/>
              </a:rPr>
              <a:t>realloc</a:t>
            </a:r>
            <a:r>
              <a:rPr lang="zh-CN" altLang="en-US" dirty="0">
                <a:cs typeface="Courier New"/>
              </a:rPr>
              <a:t>修改先前分配的块的大小</a:t>
            </a:r>
            <a:endParaRPr lang="en-US" altLang="zh-CN" dirty="0">
              <a:cs typeface="Courier New"/>
            </a:endParaRPr>
          </a:p>
          <a:p>
            <a:r>
              <a:rPr lang="en-GB" altLang="zh-CN" dirty="0" err="1">
                <a:cs typeface="Courier New"/>
              </a:rPr>
              <a:t>sbrk</a:t>
            </a:r>
            <a:r>
              <a:rPr lang="zh-CN" altLang="en-US" dirty="0">
                <a:cs typeface="Courier New"/>
              </a:rPr>
              <a:t>扩展或收缩堆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11812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648D796-8168-4FC0-8D03-0F166A263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91" y="422030"/>
            <a:ext cx="5952052" cy="160371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084CB-5305-4CAA-86AC-61C67024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5726797"/>
          </a:xfrm>
        </p:spPr>
        <p:txBody>
          <a:bodyPr/>
          <a:lstStyle/>
          <a:p>
            <a:r>
              <a:rPr lang="zh-CN" altLang="en-US" dirty="0"/>
              <a:t>内存按字寻址</a:t>
            </a:r>
            <a:endParaRPr lang="en-US" altLang="zh-CN" dirty="0"/>
          </a:p>
          <a:p>
            <a:r>
              <a:rPr lang="zh-CN" altLang="en-US" dirty="0"/>
              <a:t>字（</a:t>
            </a:r>
            <a:r>
              <a:rPr lang="en-US" altLang="zh-CN" dirty="0"/>
              <a:t>word</a:t>
            </a:r>
            <a:r>
              <a:rPr lang="zh-CN" altLang="en-US" dirty="0"/>
              <a:t>）是</a:t>
            </a:r>
            <a:r>
              <a:rPr lang="en-US" altLang="zh-CN" dirty="0"/>
              <a:t>int</a:t>
            </a:r>
            <a:r>
              <a:rPr lang="zh-CN" altLang="en-US" dirty="0"/>
              <a:t>型大小的</a:t>
            </a:r>
            <a:endParaRPr lang="en-GB" altLang="zh-CN" dirty="0"/>
          </a:p>
          <a:p>
            <a:r>
              <a:rPr lang="zh-CN" altLang="en-US" dirty="0"/>
              <a:t>双字对齐</a:t>
            </a:r>
            <a:endParaRPr lang="en-GB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84FA17-3B87-41E9-A18D-4574EF13A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25746"/>
            <a:ext cx="8613913" cy="45720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02590E-4BF4-493C-AE8B-094D2F823A91}"/>
              </a:ext>
            </a:extLst>
          </p:cNvPr>
          <p:cNvSpPr txBox="1"/>
          <p:nvPr/>
        </p:nvSpPr>
        <p:spPr>
          <a:xfrm>
            <a:off x="3615397" y="2025746"/>
            <a:ext cx="45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956F39-7397-448F-AD51-1898021B9405}"/>
              </a:ext>
            </a:extLst>
          </p:cNvPr>
          <p:cNvSpPr txBox="1"/>
          <p:nvPr/>
        </p:nvSpPr>
        <p:spPr>
          <a:xfrm>
            <a:off x="4797086" y="2912015"/>
            <a:ext cx="45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EF3056-9A19-48ED-8A2D-D291B9DBBDEC}"/>
              </a:ext>
            </a:extLst>
          </p:cNvPr>
          <p:cNvSpPr txBox="1"/>
          <p:nvPr/>
        </p:nvSpPr>
        <p:spPr>
          <a:xfrm>
            <a:off x="3655254" y="2909668"/>
            <a:ext cx="45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CF232F-FA65-48C7-8839-A2087A2831D2}"/>
              </a:ext>
            </a:extLst>
          </p:cNvPr>
          <p:cNvSpPr txBox="1"/>
          <p:nvPr/>
        </p:nvSpPr>
        <p:spPr>
          <a:xfrm>
            <a:off x="3610703" y="3793583"/>
            <a:ext cx="45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473788-343E-4129-BA5D-7594E904B85B}"/>
              </a:ext>
            </a:extLst>
          </p:cNvPr>
          <p:cNvSpPr txBox="1"/>
          <p:nvPr/>
        </p:nvSpPr>
        <p:spPr>
          <a:xfrm>
            <a:off x="4808810" y="3795938"/>
            <a:ext cx="45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A73AD3-7550-471D-AEAF-7635CF45A844}"/>
              </a:ext>
            </a:extLst>
          </p:cNvPr>
          <p:cNvSpPr txBox="1"/>
          <p:nvPr/>
        </p:nvSpPr>
        <p:spPr>
          <a:xfrm>
            <a:off x="4808809" y="4682196"/>
            <a:ext cx="45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3E80BD-868E-45FE-A160-6309ED6EF0ED}"/>
              </a:ext>
            </a:extLst>
          </p:cNvPr>
          <p:cNvSpPr txBox="1"/>
          <p:nvPr/>
        </p:nvSpPr>
        <p:spPr>
          <a:xfrm>
            <a:off x="3566156" y="4677506"/>
            <a:ext cx="45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73E6D2-18DD-46F1-88AC-133212A2C646}"/>
              </a:ext>
            </a:extLst>
          </p:cNvPr>
          <p:cNvSpPr txBox="1"/>
          <p:nvPr/>
        </p:nvSpPr>
        <p:spPr>
          <a:xfrm>
            <a:off x="3608359" y="5577833"/>
            <a:ext cx="45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DA0A21-3A4C-4D72-A753-9F9524414EB4}"/>
              </a:ext>
            </a:extLst>
          </p:cNvPr>
          <p:cNvSpPr txBox="1"/>
          <p:nvPr/>
        </p:nvSpPr>
        <p:spPr>
          <a:xfrm>
            <a:off x="6639950" y="3793583"/>
            <a:ext cx="45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AEA562-9C76-4656-AE14-65AE54572E29}"/>
              </a:ext>
            </a:extLst>
          </p:cNvPr>
          <p:cNvSpPr txBox="1"/>
          <p:nvPr/>
        </p:nvSpPr>
        <p:spPr>
          <a:xfrm>
            <a:off x="6609471" y="4677500"/>
            <a:ext cx="45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B7EC4D-06C2-4513-96EF-87DC56FB5DA7}"/>
              </a:ext>
            </a:extLst>
          </p:cNvPr>
          <p:cNvSpPr txBox="1"/>
          <p:nvPr/>
        </p:nvSpPr>
        <p:spPr>
          <a:xfrm>
            <a:off x="6623535" y="5577835"/>
            <a:ext cx="45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4E8E24-B864-4EBF-ABB1-F3D2A696DD69}"/>
              </a:ext>
            </a:extLst>
          </p:cNvPr>
          <p:cNvSpPr txBox="1"/>
          <p:nvPr/>
        </p:nvSpPr>
        <p:spPr>
          <a:xfrm>
            <a:off x="4792398" y="5580183"/>
            <a:ext cx="45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FF15AB-71F3-47B1-9D43-606A49092B7F}"/>
              </a:ext>
            </a:extLst>
          </p:cNvPr>
          <p:cNvSpPr txBox="1"/>
          <p:nvPr/>
        </p:nvSpPr>
        <p:spPr>
          <a:xfrm>
            <a:off x="4783017" y="5387925"/>
            <a:ext cx="45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5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89160-651F-45DE-BEBF-ED7C3F20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分配器的要求和目标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B0399-0BF6-4F02-8627-6E77D145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处理任意请求序列</a:t>
            </a:r>
            <a:endParaRPr lang="en-US" altLang="zh-CN" dirty="0"/>
          </a:p>
          <a:p>
            <a:r>
              <a:rPr lang="zh-CN" altLang="en-US" dirty="0"/>
              <a:t>立即响应请求</a:t>
            </a:r>
            <a:endParaRPr lang="en-US" altLang="zh-CN" dirty="0"/>
          </a:p>
          <a:p>
            <a:r>
              <a:rPr lang="zh-CN" altLang="en-US" dirty="0"/>
              <a:t>只使用堆</a:t>
            </a:r>
            <a:endParaRPr lang="en-US" altLang="zh-CN" dirty="0"/>
          </a:p>
          <a:p>
            <a:r>
              <a:rPr lang="zh-CN" altLang="en-US" dirty="0"/>
              <a:t>对齐块</a:t>
            </a:r>
            <a:endParaRPr lang="en-US" altLang="zh-CN" dirty="0"/>
          </a:p>
          <a:p>
            <a:r>
              <a:rPr lang="zh-CN" altLang="en-US" dirty="0"/>
              <a:t>不修改已分配的块</a:t>
            </a: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1</a:t>
            </a:r>
            <a:r>
              <a:rPr lang="zh-CN" altLang="en-US" dirty="0"/>
              <a:t>：最大化吞吐率</a:t>
            </a: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2</a:t>
            </a:r>
            <a:r>
              <a:rPr lang="zh-CN" altLang="en-US" dirty="0"/>
              <a:t>：最大化内存利用率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132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C70C1-26F7-4CFC-8054-89C95CD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碎片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B5F41-D7A3-4CEE-BE22-7D4C0F5D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虽然有未使用的内存，但不能用来满足分配请求</a:t>
            </a:r>
            <a:endParaRPr lang="en-US" altLang="zh-CN" dirty="0"/>
          </a:p>
          <a:p>
            <a:r>
              <a:rPr lang="zh-CN" altLang="en-US" dirty="0"/>
              <a:t>内部碎片：已分配块比有效载荷大时发生（</a:t>
            </a:r>
            <a:r>
              <a:rPr lang="zh-CN" altLang="en-US" dirty="0">
                <a:effectLst/>
              </a:rPr>
              <a:t>维护堆数据结构的开销，数据对齐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外部碎片：空闲内存合计起来满足一个分配请求，但是没有一个单独的足够大的空闲块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2BF8FD-692D-4E59-BBB0-00EF30E0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85" y="4583647"/>
            <a:ext cx="7751282" cy="14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582F0-8F09-4A0B-895A-6A4A283E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6591E-777E-4758-AC73-9E2303AE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F0077E-AD4D-4782-9A05-79689512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0333"/>
            <a:ext cx="7948394" cy="29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94A31-4774-4945-81AC-156238AA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如何知道一个块大小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F10EB-CEFC-4A5E-8D45-9E5FBB07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一个块是由一个字（</a:t>
            </a:r>
            <a:r>
              <a:rPr lang="en-US" altLang="zh-CN" dirty="0"/>
              <a:t>word</a:t>
            </a:r>
            <a:r>
              <a:rPr lang="zh-CN" altLang="en-US" dirty="0"/>
              <a:t>）的</a:t>
            </a:r>
            <a:r>
              <a:rPr lang="en-US" altLang="zh-CN" dirty="0"/>
              <a:t>header</a:t>
            </a:r>
            <a:r>
              <a:rPr lang="zh-CN" altLang="en-US" dirty="0"/>
              <a:t>、有效载荷，以及一些可能的填充构成。头部编码了这个块的大小（包括头部和所有填充）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15588-D004-424D-B7B5-E140F20A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4" y="3083388"/>
            <a:ext cx="7619429" cy="35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0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F2496-946C-4C43-B2AA-1E29BDD4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隐式空闲链表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DC0E5-4751-4B05-ABE3-9DFBF154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对每一个块来说，我要知道这个块是已分配还是空闲的（可以用两个</a:t>
            </a:r>
            <a:r>
              <a:rPr lang="en-US" altLang="zh-CN" dirty="0"/>
              <a:t>word</a:t>
            </a:r>
            <a:r>
              <a:rPr lang="zh-CN" altLang="en-US" dirty="0"/>
              <a:t>存储，但是过于浪费空间）</a:t>
            </a:r>
            <a:endParaRPr lang="en-US" altLang="zh-CN" dirty="0"/>
          </a:p>
          <a:p>
            <a:r>
              <a:rPr lang="zh-CN" altLang="en-US" dirty="0"/>
              <a:t>如果加一个双字对齐的约束条件，那么这个块的大小就是</a:t>
            </a:r>
            <a:r>
              <a:rPr lang="en-US" altLang="zh-CN" dirty="0"/>
              <a:t>8</a:t>
            </a:r>
            <a:r>
              <a:rPr lang="zh-CN" altLang="en-US" dirty="0"/>
              <a:t>的倍数，则块大小的最低三位都为</a:t>
            </a:r>
            <a:r>
              <a:rPr lang="en-US" altLang="zh-CN" dirty="0"/>
              <a:t>0</a:t>
            </a:r>
            <a:r>
              <a:rPr lang="zh-CN" altLang="en-US" dirty="0"/>
              <a:t>，用这三位可以编码其他信息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F40506-D552-45A3-8C08-547AC803A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0" y="3484745"/>
            <a:ext cx="2348905" cy="33635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090142-B6C9-48F0-AA8A-E80F3ACD1CC1}"/>
              </a:ext>
            </a:extLst>
          </p:cNvPr>
          <p:cNvSpPr txBox="1"/>
          <p:nvPr/>
        </p:nvSpPr>
        <p:spPr>
          <a:xfrm>
            <a:off x="2437506" y="4519889"/>
            <a:ext cx="2623930" cy="19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Size: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Payload: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(allocated blocks only)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F6C49F-CB01-4246-A192-06374A521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52" y="3848364"/>
            <a:ext cx="7033597" cy="25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7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宋体-Times New Roma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1378</Words>
  <Application>Microsoft Office PowerPoint</Application>
  <PresentationFormat>宽屏</PresentationFormat>
  <Paragraphs>173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Arial</vt:lpstr>
      <vt:lpstr>Arial Narrow</vt:lpstr>
      <vt:lpstr>Calibri</vt:lpstr>
      <vt:lpstr>Cambria Math</vt:lpstr>
      <vt:lpstr>Courier New</vt:lpstr>
      <vt:lpstr>Times New Roman</vt:lpstr>
      <vt:lpstr>Office 主题​​</vt:lpstr>
      <vt:lpstr>动态内存分配</vt:lpstr>
      <vt:lpstr>基础概念</vt:lpstr>
      <vt:lpstr>malloc函数和free函数</vt:lpstr>
      <vt:lpstr>PowerPoint 演示文稿</vt:lpstr>
      <vt:lpstr>分配器的要求和目标</vt:lpstr>
      <vt:lpstr>碎片</vt:lpstr>
      <vt:lpstr>PowerPoint 演示文稿</vt:lpstr>
      <vt:lpstr>如何知道一个块大小</vt:lpstr>
      <vt:lpstr>隐式空闲链表</vt:lpstr>
      <vt:lpstr>放置已分配的块</vt:lpstr>
      <vt:lpstr>分割空闲块</vt:lpstr>
      <vt:lpstr>合并空闲块：带边界标记的合并（ Bidirectional Coalescing ）</vt:lpstr>
      <vt:lpstr>PowerPoint 演示文稿</vt:lpstr>
      <vt:lpstr>No Boundary Tag for Allocated Blocks</vt:lpstr>
      <vt:lpstr>PowerPoint 演示文稿</vt:lpstr>
      <vt:lpstr>显式空闲链表</vt:lpstr>
      <vt:lpstr>PowerPoint 演示文稿</vt:lpstr>
      <vt:lpstr>从显式空闲列表中分配 </vt:lpstr>
      <vt:lpstr>维护显式空闲链表</vt:lpstr>
      <vt:lpstr>分离的空闲链表</vt:lpstr>
      <vt:lpstr>分离适配</vt:lpstr>
      <vt:lpstr>PowerPoint 演示文稿</vt:lpstr>
      <vt:lpstr>垃圾收集</vt:lpstr>
      <vt:lpstr>PowerPoint 演示文稿</vt:lpstr>
      <vt:lpstr>Mark &amp; Sweep收集器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动态内存分配</dc:title>
  <dc:creator>李 维瑄</dc:creator>
  <cp:lastModifiedBy>李 维瑄</cp:lastModifiedBy>
  <cp:revision>23</cp:revision>
  <dcterms:created xsi:type="dcterms:W3CDTF">2018-12-12T05:11:46Z</dcterms:created>
  <dcterms:modified xsi:type="dcterms:W3CDTF">2018-12-13T10:26:11Z</dcterms:modified>
</cp:coreProperties>
</file>