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4" r:id="rId4"/>
    <p:sldId id="263" r:id="rId5"/>
    <p:sldId id="273" r:id="rId6"/>
    <p:sldId id="265" r:id="rId7"/>
    <p:sldId id="284" r:id="rId8"/>
    <p:sldId id="285" r:id="rId9"/>
    <p:sldId id="286" r:id="rId10"/>
    <p:sldId id="287" r:id="rId11"/>
    <p:sldId id="260" r:id="rId12"/>
    <p:sldId id="288" r:id="rId13"/>
    <p:sldId id="267" r:id="rId14"/>
    <p:sldId id="289" r:id="rId15"/>
    <p:sldId id="290" r:id="rId16"/>
    <p:sldId id="28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34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9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0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9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2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8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9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2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265" y="2246305"/>
            <a:ext cx="7255470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6600" b="1" dirty="0">
                <a:latin typeface="微软雅黑"/>
                <a:ea typeface="微软雅黑"/>
                <a:cs typeface="+mn-ea"/>
                <a:sym typeface="+mn-lt"/>
              </a:rPr>
              <a:t>并发编程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2018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12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月</a:t>
            </a:r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27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1497" y="3429000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/>
                <a:ea typeface="微软雅黑"/>
                <a:cs typeface="+mn-ea"/>
                <a:sym typeface="+mn-lt"/>
              </a:rPr>
              <a:t>1700012865 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杨春序</a:t>
            </a:r>
            <a:endParaRPr lang="en-US" altLang="zh-CN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3165" y="670266"/>
            <a:ext cx="4203131" cy="912494"/>
            <a:chOff x="4033163" y="670266"/>
            <a:chExt cx="4203131" cy="912494"/>
          </a:xfrm>
        </p:grpSpPr>
        <p:sp>
          <p:nvSpPr>
            <p:cNvPr id="3" name="文本框 2"/>
            <p:cNvSpPr txBox="1"/>
            <p:nvPr/>
          </p:nvSpPr>
          <p:spPr>
            <a:xfrm>
              <a:off x="4033163" y="670266"/>
              <a:ext cx="4203131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+mn-ea"/>
                  <a:sym typeface="+mn-lt"/>
                </a:rPr>
                <a:t>基于事件的并发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54831" y="1234395"/>
              <a:ext cx="1954742" cy="34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Event-based Servers</a:t>
              </a:r>
              <a:endParaRPr lang="en-US" altLang="zh-CN" sz="14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44AC10F-7941-4027-BEBD-42136FCB6D5A}"/>
              </a:ext>
            </a:extLst>
          </p:cNvPr>
          <p:cNvSpPr txBox="1"/>
          <p:nvPr/>
        </p:nvSpPr>
        <p:spPr>
          <a:xfrm>
            <a:off x="3748087" y="3906600"/>
            <a:ext cx="4870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并行处理事务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可以在编译器里单步调试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使用统一的虚拟地址空间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增加了额外的逻辑控制（和迭代服务器相比）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代码复杂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无法有效利用多核处理器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D25290-0C03-4D95-9E65-81CD7360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498748"/>
            <a:ext cx="3533775" cy="6238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42121B-39D0-4D16-9D00-A42723F38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11" y="1231958"/>
            <a:ext cx="2314575" cy="4019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CC8F6B-170A-4EC1-B6C6-1B0E13164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961" y="1117658"/>
            <a:ext cx="2581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E5C160-DC2F-4693-86CB-F20CA21B5F4F}"/>
              </a:ext>
            </a:extLst>
          </p:cNvPr>
          <p:cNvSpPr txBox="1"/>
          <p:nvPr/>
        </p:nvSpPr>
        <p:spPr>
          <a:xfrm>
            <a:off x="5353234" y="365598"/>
            <a:ext cx="382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BE6C4-1A2C-43A6-80B3-0F840F70DD28}"/>
              </a:ext>
            </a:extLst>
          </p:cNvPr>
          <p:cNvSpPr txBox="1"/>
          <p:nvPr/>
        </p:nvSpPr>
        <p:spPr>
          <a:xfrm>
            <a:off x="2814221" y="1722268"/>
            <a:ext cx="71909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一个程序可以通过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fork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产生多个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一个进程可以产生多个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（自身成为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主线程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线程和进程的区别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上下文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进程上下文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程序上下文：寄存器（栈指针）、条件码、程序计数器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内核上下文：虚存结构（包括堆栈）、文件描述符表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线程上下文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栈、寄存器、条件码、程序计数器、线程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</a:p>
          <a:p>
            <a:pPr lvl="1"/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BFDA6B-9B64-407B-A493-E5BE69A3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10" y="471074"/>
            <a:ext cx="4414144" cy="267304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A81FC7-1318-4253-9A9D-1A1775600472}"/>
              </a:ext>
            </a:extLst>
          </p:cNvPr>
          <p:cNvCxnSpPr/>
          <p:nvPr/>
        </p:nvCxnSpPr>
        <p:spPr>
          <a:xfrm flipV="1">
            <a:off x="4465468" y="2423604"/>
            <a:ext cx="3471169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E5C160-DC2F-4693-86CB-F20CA21B5F4F}"/>
              </a:ext>
            </a:extLst>
          </p:cNvPr>
          <p:cNvSpPr txBox="1"/>
          <p:nvPr/>
        </p:nvSpPr>
        <p:spPr>
          <a:xfrm>
            <a:off x="5353234" y="365598"/>
            <a:ext cx="382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9486DF-92AB-425F-8A80-1ACE28FA9608}"/>
              </a:ext>
            </a:extLst>
          </p:cNvPr>
          <p:cNvSpPr/>
          <p:nvPr/>
        </p:nvSpPr>
        <p:spPr>
          <a:xfrm>
            <a:off x="3172288" y="1348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线程上下文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栈、寄存器、条件码、程序计数器、线程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B203E0-0C32-4243-9052-9AB84288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2024062"/>
            <a:ext cx="6353175" cy="2809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810A4A-43D4-4E58-8E2F-2DCEC18D74A7}"/>
              </a:ext>
            </a:extLst>
          </p:cNvPr>
          <p:cNvSpPr/>
          <p:nvPr/>
        </p:nvSpPr>
        <p:spPr>
          <a:xfrm>
            <a:off x="3083510" y="50160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线程派生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没有层级关系（都是等价的）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共享虚拟地址空间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不共享局部变量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不共享栈区域，但不设防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1C879B5F-493A-4C8A-B280-BBB9D7726E2E}"/>
              </a:ext>
            </a:extLst>
          </p:cNvPr>
          <p:cNvSpPr/>
          <p:nvPr/>
        </p:nvSpPr>
        <p:spPr>
          <a:xfrm>
            <a:off x="2752078" y="1994387"/>
            <a:ext cx="2173548" cy="2769949"/>
          </a:xfrm>
          <a:prstGeom prst="frame">
            <a:avLst>
              <a:gd name="adj1" fmla="val 213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32DD0B5E-D9F9-4221-B0DB-971FFAB0C1C1}"/>
              </a:ext>
            </a:extLst>
          </p:cNvPr>
          <p:cNvSpPr/>
          <p:nvPr/>
        </p:nvSpPr>
        <p:spPr>
          <a:xfrm>
            <a:off x="4925626" y="1994387"/>
            <a:ext cx="2280082" cy="2769949"/>
          </a:xfrm>
          <a:prstGeom prst="frame">
            <a:avLst>
              <a:gd name="adj1" fmla="val 2136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EC6B0DF5-1B71-4CCD-BAAF-8B37BAA6E35D}"/>
              </a:ext>
            </a:extLst>
          </p:cNvPr>
          <p:cNvSpPr/>
          <p:nvPr/>
        </p:nvSpPr>
        <p:spPr>
          <a:xfrm>
            <a:off x="7266372" y="2024062"/>
            <a:ext cx="2099570" cy="2839552"/>
          </a:xfrm>
          <a:prstGeom prst="frame">
            <a:avLst>
              <a:gd name="adj1" fmla="val 2136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95D7AF-CA19-4B18-966A-6F122F69A345}"/>
              </a:ext>
            </a:extLst>
          </p:cNvPr>
          <p:cNvCxnSpPr/>
          <p:nvPr/>
        </p:nvCxnSpPr>
        <p:spPr>
          <a:xfrm>
            <a:off x="4554245" y="2734322"/>
            <a:ext cx="6569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ser-gold-cdn.xitu.io/2017/9/30/923cca55690b6438ed58e580c3d946a7?imageslim">
            <a:extLst>
              <a:ext uri="{FF2B5EF4-FFF2-40B4-BE49-F238E27FC236}">
                <a16:creationId xmlns:a16="http://schemas.microsoft.com/office/drawing/2014/main" id="{48ACFB7D-D04F-43FD-BA9D-DADC5562D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64" y="3106249"/>
            <a:ext cx="3639661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78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35462" y="75782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/>
                <a:ea typeface="微软雅黑"/>
                <a:cs typeface="+mn-ea"/>
                <a:sym typeface="+mn-lt"/>
              </a:rPr>
              <a:t>基于线程的并发编程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E4E7E9-9759-4023-A4D5-E5C9C7CB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46" y="1703772"/>
            <a:ext cx="5038725" cy="4267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14FA078-BE8D-4444-B687-909402E15BBA}"/>
              </a:ext>
            </a:extLst>
          </p:cNvPr>
          <p:cNvSpPr txBox="1"/>
          <p:nvPr/>
        </p:nvSpPr>
        <p:spPr>
          <a:xfrm>
            <a:off x="6395946" y="333973"/>
            <a:ext cx="4847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Pthread</a:t>
            </a:r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线程包：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pthread_t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：存储线程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</a:p>
          <a:p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Pthread_self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：获取自己的线程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47560057-A980-48EB-B14A-843AC3C2386A}"/>
              </a:ext>
            </a:extLst>
          </p:cNvPr>
          <p:cNvGrpSpPr/>
          <p:nvPr/>
        </p:nvGrpSpPr>
        <p:grpSpPr>
          <a:xfrm>
            <a:off x="3468207" y="2149765"/>
            <a:ext cx="4615658" cy="1108349"/>
            <a:chOff x="5033710" y="838977"/>
            <a:chExt cx="10079303" cy="1695152"/>
          </a:xfrm>
        </p:grpSpPr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702112BB-802E-48BA-A49F-32BAF614C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5005" y="838977"/>
              <a:ext cx="2628008" cy="6119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>
                  <a:latin typeface="+mn-lt"/>
                </a:rPr>
                <a:t>线程</a:t>
              </a:r>
              <a:r>
                <a:rPr lang="en-US" altLang="zh-CN" sz="2000" dirty="0">
                  <a:latin typeface="+mn-lt"/>
                </a:rPr>
                <a:t>ID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7DD2944D-019C-435B-B8F1-A1F5E097B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3710" y="1091906"/>
              <a:ext cx="7421714" cy="1442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8809358-8451-4776-97F0-D3D404F72E75}"/>
              </a:ext>
            </a:extLst>
          </p:cNvPr>
          <p:cNvGrpSpPr/>
          <p:nvPr/>
        </p:nvGrpSpPr>
        <p:grpSpPr>
          <a:xfrm>
            <a:off x="4598596" y="2771745"/>
            <a:ext cx="3485270" cy="542955"/>
            <a:chOff x="5360594" y="1743045"/>
            <a:chExt cx="3485270" cy="542955"/>
          </a:xfrm>
        </p:grpSpPr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9C6C288E-4F0E-4850-99F3-AD4D4AE3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8864" y="1743045"/>
              <a:ext cx="12170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+mn-lt"/>
                </a:rPr>
                <a:t>线程例程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17FE09C4-426E-4F5C-B643-161513E5E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0594" y="19431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C2843155-BE41-46DC-A29A-F005B76FE4E4}"/>
              </a:ext>
            </a:extLst>
          </p:cNvPr>
          <p:cNvGrpSpPr/>
          <p:nvPr/>
        </p:nvGrpSpPr>
        <p:grpSpPr>
          <a:xfrm>
            <a:off x="5307466" y="3514754"/>
            <a:ext cx="2776400" cy="758527"/>
            <a:chOff x="5917066" y="3257440"/>
            <a:chExt cx="2776400" cy="758527"/>
          </a:xfrm>
        </p:grpSpPr>
        <p:sp>
          <p:nvSpPr>
            <p:cNvPr id="35" name="Text Box 6">
              <a:extLst>
                <a:ext uri="{FF2B5EF4-FFF2-40B4-BE49-F238E27FC236}">
                  <a16:creationId xmlns:a16="http://schemas.microsoft.com/office/drawing/2014/main" id="{3CF788B5-D51D-49B5-A6EE-3DD9B75A6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6466" y="3615857"/>
              <a:ext cx="121700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>
                  <a:latin typeface="+mn-lt"/>
                </a:rPr>
                <a:t>参数指针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2FB35918-8F8D-4BF9-ABE7-027ACEA4D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7066" y="3257440"/>
              <a:ext cx="1559399" cy="5778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9" name="Line 7">
            <a:extLst>
              <a:ext uri="{FF2B5EF4-FFF2-40B4-BE49-F238E27FC236}">
                <a16:creationId xmlns:a16="http://schemas.microsoft.com/office/drawing/2014/main" id="{FCA2EBF3-9CD0-408D-B42D-14EA0F331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4007" y="2991774"/>
            <a:ext cx="4722920" cy="16778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9338B036-1670-4B31-AAEC-3417CE3FA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860" y="4114829"/>
            <a:ext cx="3591004" cy="5548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9916A4-C993-4298-91A2-351FC8B5E22A}"/>
              </a:ext>
            </a:extLst>
          </p:cNvPr>
          <p:cNvSpPr txBox="1"/>
          <p:nvPr/>
        </p:nvSpPr>
        <p:spPr>
          <a:xfrm>
            <a:off x="8611340" y="1837678"/>
            <a:ext cx="3746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相关函数：</a:t>
            </a:r>
            <a:endParaRPr lang="en-US" altLang="zh-CN" dirty="0"/>
          </a:p>
          <a:p>
            <a:r>
              <a:rPr lang="en-US" altLang="zh-CN" dirty="0" err="1"/>
              <a:t>Pthread_create</a:t>
            </a:r>
            <a:r>
              <a:rPr lang="zh-CN" altLang="en-US" dirty="0"/>
              <a:t>：创建线程</a:t>
            </a:r>
            <a:endParaRPr lang="en-US" altLang="zh-CN" dirty="0"/>
          </a:p>
          <a:p>
            <a:r>
              <a:rPr lang="en-US" altLang="zh-CN" dirty="0" err="1"/>
              <a:t>Pthread_join</a:t>
            </a:r>
            <a:r>
              <a:rPr lang="zh-CN" altLang="en-US" dirty="0"/>
              <a:t>：显示等待进程终止</a:t>
            </a:r>
            <a:r>
              <a:rPr lang="en-US" altLang="zh-CN" dirty="0" err="1"/>
              <a:t>Pthread_exit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主线程调用：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等待所有子线程终止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然后终止主线程和这个进程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对等线程调用：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线程显式终止</a:t>
            </a:r>
            <a:endParaRPr lang="en-US" altLang="zh-CN" dirty="0"/>
          </a:p>
          <a:p>
            <a:r>
              <a:rPr lang="en-US" altLang="zh-CN" dirty="0" err="1"/>
              <a:t>Pthread_cancel</a:t>
            </a:r>
            <a:r>
              <a:rPr lang="zh-CN" altLang="en-US" dirty="0"/>
              <a:t>：终止线程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1887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9739" y="797664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/>
                <a:ea typeface="微软雅黑"/>
                <a:cs typeface="+mn-ea"/>
                <a:sym typeface="+mn-lt"/>
              </a:rPr>
              <a:t>基于线程的并发编程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C682B-E8B2-4B70-A9AA-A08762F8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9" y="1660078"/>
            <a:ext cx="7143750" cy="4638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7BAA21-3E55-4015-AF7C-5C046E0F7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02" y="1580179"/>
            <a:ext cx="3848100" cy="2609850"/>
          </a:xfrm>
          <a:prstGeom prst="rect">
            <a:avLst/>
          </a:prstGeom>
        </p:spPr>
      </p:pic>
      <p:sp>
        <p:nvSpPr>
          <p:cNvPr id="6" name="图文框 5">
            <a:extLst>
              <a:ext uri="{FF2B5EF4-FFF2-40B4-BE49-F238E27FC236}">
                <a16:creationId xmlns:a16="http://schemas.microsoft.com/office/drawing/2014/main" id="{753A2A71-C151-442D-A76A-88178F0586D0}"/>
              </a:ext>
            </a:extLst>
          </p:cNvPr>
          <p:cNvSpPr/>
          <p:nvPr/>
        </p:nvSpPr>
        <p:spPr>
          <a:xfrm>
            <a:off x="1562470" y="4572000"/>
            <a:ext cx="3506680" cy="33735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31CE2D5B-D730-4854-B9A7-5BEB11793509}"/>
              </a:ext>
            </a:extLst>
          </p:cNvPr>
          <p:cNvSpPr/>
          <p:nvPr/>
        </p:nvSpPr>
        <p:spPr>
          <a:xfrm>
            <a:off x="6702641" y="2707689"/>
            <a:ext cx="1447060" cy="28408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7C971CDB-57E2-4C68-8664-FA033B2D3648}"/>
              </a:ext>
            </a:extLst>
          </p:cNvPr>
          <p:cNvSpPr/>
          <p:nvPr/>
        </p:nvSpPr>
        <p:spPr>
          <a:xfrm>
            <a:off x="6702641" y="2441359"/>
            <a:ext cx="3346881" cy="275208"/>
          </a:xfrm>
          <a:prstGeom prst="fram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58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69E21B-E001-4F2F-AA8E-66346EC57E23}"/>
              </a:ext>
            </a:extLst>
          </p:cNvPr>
          <p:cNvSpPr/>
          <p:nvPr/>
        </p:nvSpPr>
        <p:spPr>
          <a:xfrm>
            <a:off x="444777" y="38198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zh-CN" altLang="en-US" sz="3200" b="1" dirty="0">
                <a:latin typeface="微软雅黑"/>
                <a:ea typeface="微软雅黑"/>
                <a:cs typeface="+mn-ea"/>
                <a:sym typeface="+mn-lt"/>
              </a:rPr>
              <a:t>并发与并行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28AEDB-FDCC-413E-81E0-2384BA7F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218598"/>
            <a:ext cx="6829425" cy="30003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D569C6-94C0-4623-BE1C-33903A5662B6}"/>
              </a:ext>
            </a:extLst>
          </p:cNvPr>
          <p:cNvSpPr txBox="1"/>
          <p:nvPr/>
        </p:nvSpPr>
        <p:spPr>
          <a:xfrm>
            <a:off x="168907" y="1722267"/>
            <a:ext cx="25123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并发：</a:t>
            </a:r>
            <a:endParaRPr lang="en-US" altLang="zh-CN" b="1" dirty="0"/>
          </a:p>
          <a:p>
            <a:r>
              <a:rPr lang="zh-CN" altLang="en-US" sz="1600" dirty="0"/>
              <a:t>实际上同一时间只有一个线程运行、单核运行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Thread A</a:t>
            </a:r>
            <a:r>
              <a:rPr lang="zh-CN" altLang="en-US" sz="1600" dirty="0"/>
              <a:t>与</a:t>
            </a:r>
            <a:r>
              <a:rPr lang="en-US" altLang="zh-CN" sz="1600" dirty="0"/>
              <a:t>Thread B</a:t>
            </a:r>
            <a:r>
              <a:rPr lang="zh-CN" altLang="en-US" sz="1600" dirty="0"/>
              <a:t>并发</a:t>
            </a:r>
            <a:endParaRPr lang="en-US" altLang="zh-CN" sz="1600" dirty="0"/>
          </a:p>
          <a:p>
            <a:r>
              <a:rPr lang="en-US" altLang="zh-CN" sz="1600" dirty="0"/>
              <a:t>Thread A</a:t>
            </a:r>
            <a:r>
              <a:rPr lang="zh-CN" altLang="en-US" sz="1600" dirty="0"/>
              <a:t>与</a:t>
            </a:r>
            <a:r>
              <a:rPr lang="en-US" altLang="zh-CN" sz="1600" dirty="0"/>
              <a:t>Thread C</a:t>
            </a:r>
            <a:r>
              <a:rPr lang="zh-CN" altLang="en-US" sz="1600" dirty="0"/>
              <a:t>并发</a:t>
            </a:r>
            <a:endParaRPr lang="en-US" altLang="zh-CN" sz="1600" dirty="0"/>
          </a:p>
          <a:p>
            <a:r>
              <a:rPr lang="en-US" altLang="zh-CN" sz="1600" dirty="0"/>
              <a:t>Thread B</a:t>
            </a:r>
            <a:r>
              <a:rPr lang="zh-CN" altLang="en-US" sz="1600" dirty="0"/>
              <a:t>与</a:t>
            </a:r>
            <a:r>
              <a:rPr lang="en-US" altLang="zh-CN" sz="1600" dirty="0"/>
              <a:t>Thread C</a:t>
            </a:r>
            <a:r>
              <a:rPr lang="zh-CN" altLang="en-US" sz="1600" dirty="0"/>
              <a:t>不并发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7F3D78-51B2-4FED-AF47-13E2D3A8A13F}"/>
              </a:ext>
            </a:extLst>
          </p:cNvPr>
          <p:cNvSpPr txBox="1"/>
          <p:nvPr/>
        </p:nvSpPr>
        <p:spPr>
          <a:xfrm>
            <a:off x="9679620" y="2287898"/>
            <a:ext cx="251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并行：</a:t>
            </a:r>
            <a:endParaRPr lang="en-US" altLang="zh-CN" b="1" dirty="0"/>
          </a:p>
          <a:p>
            <a:r>
              <a:rPr lang="zh-CN" altLang="en-US" sz="1600" dirty="0"/>
              <a:t>同时间有多个线程运行、多核处理器</a:t>
            </a:r>
            <a:endParaRPr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C30D11-0711-44E4-AF31-66D09FBF778C}"/>
              </a:ext>
            </a:extLst>
          </p:cNvPr>
          <p:cNvSpPr txBox="1"/>
          <p:nvPr/>
        </p:nvSpPr>
        <p:spPr>
          <a:xfrm>
            <a:off x="630315" y="4218973"/>
            <a:ext cx="9747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使用线程的优点：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线程之间共享虚拟内存空间，数据交换方便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多线程的性能高于多进程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缺点：不易找到错误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544480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857804"/>
            <a:chOff x="4474435" y="2848154"/>
            <a:chExt cx="3217484" cy="857804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3705958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71146" y="970953"/>
            <a:ext cx="2420856" cy="968900"/>
            <a:chOff x="7745476" y="970953"/>
            <a:chExt cx="2420856" cy="968900"/>
          </a:xfrm>
        </p:grpSpPr>
        <p:sp>
          <p:nvSpPr>
            <p:cNvPr id="13" name="矩形 12"/>
            <p:cNvSpPr/>
            <p:nvPr/>
          </p:nvSpPr>
          <p:spPr>
            <a:xfrm>
              <a:off x="7745476" y="1601299"/>
              <a:ext cx="24208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并发编程的必要性与困难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142455" y="2222427"/>
            <a:ext cx="2031325" cy="975071"/>
            <a:chOff x="7716785" y="2222427"/>
            <a:chExt cx="2031325" cy="975071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7716785" y="2858944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基于进程的并发编程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42454" y="3473901"/>
            <a:ext cx="2031325" cy="875500"/>
            <a:chOff x="7716784" y="3473901"/>
            <a:chExt cx="2031325" cy="875500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矩形 26"/>
            <p:cNvSpPr/>
            <p:nvPr/>
          </p:nvSpPr>
          <p:spPr>
            <a:xfrm>
              <a:off x="7716784" y="4010847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基于事件的并发编程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71146" y="4725375"/>
            <a:ext cx="2031325" cy="876158"/>
            <a:chOff x="7745476" y="4725375"/>
            <a:chExt cx="2031325" cy="876158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矩形 35"/>
            <p:cNvSpPr/>
            <p:nvPr/>
          </p:nvSpPr>
          <p:spPr>
            <a:xfrm>
              <a:off x="7745476" y="5262979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基于线程的并发编程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7BC3F98-A42A-4494-BD17-FA5E3D00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" y="0"/>
            <a:ext cx="9753600" cy="6296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24963" y="20552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400" b="1" dirty="0">
                <a:latin typeface="微软雅黑"/>
                <a:ea typeface="微软雅黑"/>
                <a:cs typeface="+mn-ea"/>
                <a:sym typeface="+mn-lt"/>
              </a:rPr>
              <a:t>并发编程的必要性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6CB26BC-7413-432B-833A-AA69484B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94" y="1072815"/>
            <a:ext cx="9201150" cy="49720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57E91CC-4447-43BA-BFDC-5A6740CFC994}"/>
              </a:ext>
            </a:extLst>
          </p:cNvPr>
          <p:cNvSpPr txBox="1"/>
          <p:nvPr/>
        </p:nvSpPr>
        <p:spPr>
          <a:xfrm>
            <a:off x="8700116" y="821655"/>
            <a:ext cx="3364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迭代服务器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每次只能处理一个请求，</a:t>
            </a:r>
            <a:endParaRPr lang="en-US" altLang="zh-CN" dirty="0"/>
          </a:p>
          <a:p>
            <a:r>
              <a:rPr lang="zh-CN" altLang="en-US" dirty="0"/>
              <a:t>只有处理完后才能开始下一次。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阻塞：</a:t>
            </a:r>
            <a:endParaRPr lang="en-US" altLang="zh-CN" b="1" dirty="0"/>
          </a:p>
          <a:p>
            <a:r>
              <a:rPr lang="zh-CN" altLang="en-US" dirty="0"/>
              <a:t>客户端的</a:t>
            </a:r>
            <a:r>
              <a:rPr lang="en-US" altLang="zh-CN" dirty="0"/>
              <a:t>Connect</a:t>
            </a:r>
            <a:r>
              <a:rPr lang="zh-CN" altLang="en-US" dirty="0"/>
              <a:t>请求瞬间完成</a:t>
            </a:r>
            <a:endParaRPr lang="en-US" altLang="zh-CN" dirty="0"/>
          </a:p>
          <a:p>
            <a:r>
              <a:rPr lang="zh-CN" altLang="en-US" dirty="0"/>
              <a:t>连接已经建立</a:t>
            </a:r>
            <a:endParaRPr lang="en-US" altLang="zh-CN" dirty="0"/>
          </a:p>
          <a:p>
            <a:r>
              <a:rPr lang="zh-CN" altLang="en-US" dirty="0"/>
              <a:t>阻塞在</a:t>
            </a:r>
            <a:r>
              <a:rPr lang="en-US" altLang="zh-CN" dirty="0"/>
              <a:t>write</a:t>
            </a:r>
            <a:r>
              <a:rPr lang="zh-CN" altLang="en-US" dirty="0"/>
              <a:t>阶段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并发服务器：</a:t>
            </a:r>
            <a:endParaRPr lang="en-US" altLang="zh-CN" b="1" dirty="0"/>
          </a:p>
          <a:p>
            <a:r>
              <a:rPr lang="zh-CN" altLang="en-US" dirty="0"/>
              <a:t>同时处理多个请求</a:t>
            </a:r>
          </a:p>
        </p:txBody>
      </p:sp>
    </p:spTree>
    <p:extLst>
      <p:ext uri="{BB962C8B-B14F-4D97-AF65-F5344CB8AC3E}">
        <p14:creationId xmlns:p14="http://schemas.microsoft.com/office/powerpoint/2010/main" val="31403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2397" y="1070860"/>
            <a:ext cx="545314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并发编程的必要性与困难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53569" y="4146856"/>
            <a:ext cx="940842" cy="940842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7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83636" y="2347839"/>
            <a:ext cx="940842" cy="940842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10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11563" y="4146856"/>
            <a:ext cx="924075" cy="940842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497623" y="2434819"/>
            <a:ext cx="1932770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死锁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173465" y="2347839"/>
            <a:ext cx="939725" cy="940842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19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solidFill>
              <a:srgbClr val="294F73"/>
            </a:solidFill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7317127" y="2434819"/>
            <a:ext cx="194968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数据竞争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497623" y="4233836"/>
            <a:ext cx="3598377" cy="809158"/>
            <a:chOff x="3455288" y="4016694"/>
            <a:chExt cx="2608551" cy="809158"/>
          </a:xfrm>
        </p:grpSpPr>
        <p:sp>
          <p:nvSpPr>
            <p:cNvPr id="25" name="TextBox 13"/>
            <p:cNvSpPr txBox="1"/>
            <p:nvPr/>
          </p:nvSpPr>
          <p:spPr>
            <a:xfrm>
              <a:off x="3455288" y="4016694"/>
              <a:ext cx="1401112" cy="2462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16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饥饿</a:t>
              </a: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3634340" y="4330716"/>
              <a:ext cx="2429499" cy="49513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  <a:sym typeface="+mn-lt"/>
                </a:rPr>
                <a:t>由分配策略产生</a:t>
              </a:r>
              <a:endParaRPr lang="en-US" altLang="zh-CN" sz="1400" dirty="0">
                <a:solidFill>
                  <a:schemeClr val="tx1"/>
                </a:solidFill>
                <a:sym typeface="+mn-lt"/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  <a:sym typeface="+mn-lt"/>
                </a:rPr>
                <a:t>部分并行始终无法获得资源</a:t>
              </a:r>
              <a:endParaRPr lang="en-US" altLang="zh-CN" sz="1400" dirty="0">
                <a:solidFill>
                  <a:schemeClr val="tx1"/>
                </a:solidFill>
                <a:sym typeface="+mn-lt"/>
              </a:endParaRPr>
            </a:p>
          </p:txBody>
        </p:sp>
      </p:grpSp>
      <p:sp>
        <p:nvSpPr>
          <p:cNvPr id="28" name="TextBox 13"/>
          <p:cNvSpPr txBox="1"/>
          <p:nvPr/>
        </p:nvSpPr>
        <p:spPr>
          <a:xfrm>
            <a:off x="7317127" y="4494166"/>
            <a:ext cx="194968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其他</a:t>
            </a:r>
            <a:r>
              <a:rPr lang="en-US" altLang="zh-CN" sz="1600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……</a:t>
            </a:r>
            <a:endParaRPr lang="zh-CN" altLang="en-US" sz="1600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06546524-00A9-4F58-AF90-DEE4C0F99BBE}"/>
              </a:ext>
            </a:extLst>
          </p:cNvPr>
          <p:cNvSpPr txBox="1"/>
          <p:nvPr/>
        </p:nvSpPr>
        <p:spPr>
          <a:xfrm>
            <a:off x="7591123" y="2714734"/>
            <a:ext cx="3351383" cy="49513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由分配策略产生</a:t>
            </a:r>
            <a:endParaRPr lang="en-US" altLang="zh-CN" sz="1400" dirty="0">
              <a:solidFill>
                <a:schemeClr val="tx1"/>
              </a:solidFill>
              <a:sym typeface="+mn-lt"/>
            </a:endParaRPr>
          </a:p>
          <a:p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两个并行控制流之间存在数据依赖</a:t>
            </a:r>
            <a:endParaRPr lang="en-US" altLang="zh-CN" sz="14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32AD80A6-387C-4B4F-9A62-B7ABE15D311A}"/>
              </a:ext>
            </a:extLst>
          </p:cNvPr>
          <p:cNvSpPr txBox="1"/>
          <p:nvPr/>
        </p:nvSpPr>
        <p:spPr>
          <a:xfrm>
            <a:off x="2744617" y="2748841"/>
            <a:ext cx="3351383" cy="23660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kumimoji="1" sz="105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进程等待永远无法为真的条件</a:t>
            </a:r>
            <a:endParaRPr lang="en-US" altLang="zh-CN" sz="1400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4298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77264" y="278176"/>
            <a:ext cx="4864963" cy="5620025"/>
            <a:chOff x="716110" y="-247353"/>
            <a:chExt cx="19444330" cy="1089967"/>
          </a:xfrm>
        </p:grpSpPr>
        <p:sp>
          <p:nvSpPr>
            <p:cNvPr id="3" name="文本框 2"/>
            <p:cNvSpPr txBox="1"/>
            <p:nvPr/>
          </p:nvSpPr>
          <p:spPr>
            <a:xfrm>
              <a:off x="15957309" y="-2473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死锁</a:t>
              </a:r>
            </a:p>
          </p:txBody>
        </p: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4304525" y="-90386"/>
              <a:ext cx="1478177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1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321216D-6B0A-4565-A7EA-B94C6383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953890"/>
            <a:ext cx="5657850" cy="485775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B479C90-AFBF-4D80-BD37-03D2879727F8}"/>
              </a:ext>
            </a:extLst>
          </p:cNvPr>
          <p:cNvSpPr/>
          <p:nvPr/>
        </p:nvSpPr>
        <p:spPr>
          <a:xfrm>
            <a:off x="10406759" y="727064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B568C5B-6825-4062-BD6D-DB68235D4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754" y="2189395"/>
            <a:ext cx="2428875" cy="3571875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164B62-1A58-4DC4-A145-D3432F792094}"/>
              </a:ext>
            </a:extLst>
          </p:cNvPr>
          <p:cNvCxnSpPr/>
          <p:nvPr/>
        </p:nvCxnSpPr>
        <p:spPr>
          <a:xfrm flipV="1">
            <a:off x="4554244" y="2396260"/>
            <a:ext cx="1242874" cy="208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FEEE16F-4377-4ECD-8753-F6B43D3A5D6D}"/>
              </a:ext>
            </a:extLst>
          </p:cNvPr>
          <p:cNvCxnSpPr/>
          <p:nvPr/>
        </p:nvCxnSpPr>
        <p:spPr>
          <a:xfrm flipV="1">
            <a:off x="4616388" y="2671468"/>
            <a:ext cx="1180730" cy="18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0517449-8C4C-4305-8D26-6DF9663E005C}"/>
              </a:ext>
            </a:extLst>
          </p:cNvPr>
          <p:cNvCxnSpPr/>
          <p:nvPr/>
        </p:nvCxnSpPr>
        <p:spPr>
          <a:xfrm>
            <a:off x="3497802" y="1480955"/>
            <a:ext cx="2299316" cy="195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7D899E5-E36D-4624-8FC7-F8EB67D73CB8}"/>
              </a:ext>
            </a:extLst>
          </p:cNvPr>
          <p:cNvSpPr txBox="1"/>
          <p:nvPr/>
        </p:nvSpPr>
        <p:spPr>
          <a:xfrm>
            <a:off x="7883371" y="1480955"/>
            <a:ext cx="384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printf()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函数需要用到锁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06AF738-4A4B-442B-AD93-7E0DCE65C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28" y="1964921"/>
            <a:ext cx="4229100" cy="197167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A93FBA5-D02A-4575-BE91-033877621C5D}"/>
              </a:ext>
            </a:extLst>
          </p:cNvPr>
          <p:cNvSpPr txBox="1"/>
          <p:nvPr/>
        </p:nvSpPr>
        <p:spPr>
          <a:xfrm>
            <a:off x="7883371" y="40482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printf()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开始时，会将缓冲区锁住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如果执行时被打断，则会保持锁定状态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让下一次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printf()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继续阻塞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3DBAC-AEF0-411B-BFDF-98122A367480}"/>
              </a:ext>
            </a:extLst>
          </p:cNvPr>
          <p:cNvCxnSpPr>
            <a:cxnSpLocks/>
          </p:cNvCxnSpPr>
          <p:nvPr/>
        </p:nvCxnSpPr>
        <p:spPr>
          <a:xfrm>
            <a:off x="2734322" y="4900474"/>
            <a:ext cx="2931432" cy="6747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D226D0-8AFA-496F-BEEE-DCB617904080}"/>
              </a:ext>
            </a:extLst>
          </p:cNvPr>
          <p:cNvCxnSpPr/>
          <p:nvPr/>
        </p:nvCxnSpPr>
        <p:spPr>
          <a:xfrm>
            <a:off x="3391270" y="1480955"/>
            <a:ext cx="2274484" cy="402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97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3165" y="670266"/>
            <a:ext cx="4203131" cy="815403"/>
            <a:chOff x="4033163" y="670266"/>
            <a:chExt cx="4203131" cy="815403"/>
          </a:xfrm>
        </p:grpSpPr>
        <p:sp>
          <p:nvSpPr>
            <p:cNvPr id="3" name="文本框 2"/>
            <p:cNvSpPr txBox="1"/>
            <p:nvPr/>
          </p:nvSpPr>
          <p:spPr>
            <a:xfrm>
              <a:off x="4033163" y="670266"/>
              <a:ext cx="4203131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+mn-ea"/>
                  <a:sym typeface="+mn-lt"/>
                </a:rPr>
                <a:t>基于进程的并发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62627" y="1137304"/>
              <a:ext cx="1954742" cy="34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Process-based Servers</a:t>
              </a:r>
              <a:endParaRPr lang="en-US" altLang="zh-CN" sz="14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01B6CD4-05E6-40FF-8542-3B174394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8" y="1736410"/>
            <a:ext cx="4810125" cy="381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8E89BCF-3551-426A-829B-D3E11EF17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8" y="1550073"/>
            <a:ext cx="7134225" cy="40576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DB71CDA-72D2-46C9-B084-4B7E223B4908}"/>
              </a:ext>
            </a:extLst>
          </p:cNvPr>
          <p:cNvSpPr txBox="1"/>
          <p:nvPr/>
        </p:nvSpPr>
        <p:spPr>
          <a:xfrm>
            <a:off x="7830105" y="1391015"/>
            <a:ext cx="397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利用</a:t>
            </a:r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fork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函数创建新进程：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5BC635-8C36-4B66-B8D1-62CC65F74B48}"/>
              </a:ext>
            </a:extLst>
          </p:cNvPr>
          <p:cNvSpPr txBox="1"/>
          <p:nvPr/>
        </p:nvSpPr>
        <p:spPr>
          <a:xfrm>
            <a:off x="7989902" y="1890944"/>
            <a:ext cx="4130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Client 1</a:t>
            </a:r>
            <a:r>
              <a:rPr lang="zh-CN" altLang="en-US" dirty="0"/>
              <a:t>发送连接请求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服务器接受请求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服务器</a:t>
            </a:r>
            <a:r>
              <a:rPr lang="en-US" altLang="zh-CN" dirty="0"/>
              <a:t>fork</a:t>
            </a:r>
            <a:r>
              <a:rPr lang="zh-CN" altLang="en-US" dirty="0"/>
              <a:t>出新进程</a:t>
            </a:r>
            <a:r>
              <a:rPr lang="en-US" altLang="zh-CN" dirty="0"/>
              <a:t>child 1</a:t>
            </a:r>
            <a:r>
              <a:rPr lang="zh-CN" altLang="en-US" dirty="0"/>
              <a:t>处理请求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Client 2</a:t>
            </a:r>
            <a:r>
              <a:rPr lang="zh-CN" altLang="en-US" dirty="0"/>
              <a:t>发送连接请求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服务器接受请求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服务器</a:t>
            </a:r>
            <a:r>
              <a:rPr lang="en-US" altLang="zh-CN" dirty="0"/>
              <a:t>fork</a:t>
            </a:r>
            <a:r>
              <a:rPr lang="zh-CN" altLang="en-US" dirty="0"/>
              <a:t>出新进程</a:t>
            </a:r>
            <a:r>
              <a:rPr lang="en-US" altLang="zh-CN" dirty="0"/>
              <a:t>child 2</a:t>
            </a:r>
            <a:r>
              <a:rPr lang="zh-CN" altLang="en-US" dirty="0"/>
              <a:t>处理请求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Child 1</a:t>
            </a:r>
            <a:r>
              <a:rPr lang="zh-CN" altLang="en-US" dirty="0"/>
              <a:t>、</a:t>
            </a:r>
            <a:r>
              <a:rPr lang="en-US" altLang="zh-CN" dirty="0"/>
              <a:t>Child 2</a:t>
            </a:r>
            <a:r>
              <a:rPr lang="zh-CN" altLang="en-US" dirty="0"/>
              <a:t>并行处理</a:t>
            </a:r>
            <a:endParaRPr lang="en-US" altLang="zh-CN" dirty="0"/>
          </a:p>
          <a:p>
            <a:r>
              <a:rPr lang="en-US" altLang="zh-CN" dirty="0"/>
              <a:t>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已经完成的子进程由父进程回收。</a:t>
            </a:r>
          </a:p>
        </p:txBody>
      </p:sp>
    </p:spTree>
    <p:extLst>
      <p:ext uri="{BB962C8B-B14F-4D97-AF65-F5344CB8AC3E}">
        <p14:creationId xmlns:p14="http://schemas.microsoft.com/office/powerpoint/2010/main" val="22844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3165" y="670266"/>
            <a:ext cx="4203131" cy="910057"/>
            <a:chOff x="4033163" y="670266"/>
            <a:chExt cx="4203131" cy="910057"/>
          </a:xfrm>
        </p:grpSpPr>
        <p:sp>
          <p:nvSpPr>
            <p:cNvPr id="3" name="文本框 2"/>
            <p:cNvSpPr txBox="1"/>
            <p:nvPr/>
          </p:nvSpPr>
          <p:spPr>
            <a:xfrm>
              <a:off x="4033163" y="670266"/>
              <a:ext cx="4203131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+mn-ea"/>
                  <a:sym typeface="+mn-lt"/>
                </a:rPr>
                <a:t>基于进程的并发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39421" y="1231958"/>
              <a:ext cx="1954742" cy="34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Process-based Servers</a:t>
              </a:r>
              <a:endParaRPr lang="en-US" altLang="zh-CN" sz="14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3F5CC60-D4B5-462A-9FC5-523B2E39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03" y="1660725"/>
            <a:ext cx="719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06317" y="121626"/>
            <a:ext cx="4203131" cy="910057"/>
            <a:chOff x="4033163" y="670266"/>
            <a:chExt cx="4203131" cy="910057"/>
          </a:xfrm>
        </p:grpSpPr>
        <p:sp>
          <p:nvSpPr>
            <p:cNvPr id="3" name="文本框 2"/>
            <p:cNvSpPr txBox="1"/>
            <p:nvPr/>
          </p:nvSpPr>
          <p:spPr>
            <a:xfrm>
              <a:off x="4033163" y="670266"/>
              <a:ext cx="4203131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+mn-ea"/>
                  <a:sym typeface="+mn-lt"/>
                </a:rPr>
                <a:t>基于进程的并发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39421" y="1231958"/>
              <a:ext cx="1954742" cy="34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Process-based Servers</a:t>
              </a:r>
              <a:endParaRPr lang="en-US" altLang="zh-CN" sz="14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9921C41-C2F5-4B99-A5EC-40E792F6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07" y="1245010"/>
            <a:ext cx="7524750" cy="5591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16BF85-379D-44B4-89C3-F8B04E589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07" y="1245010"/>
            <a:ext cx="7734300" cy="5514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5E7958-A14B-4FC3-9830-406E1E98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994" y="857500"/>
            <a:ext cx="4200525" cy="16002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D75F29D-EFFA-42C2-B9E3-6BD4C8EBB6C8}"/>
              </a:ext>
            </a:extLst>
          </p:cNvPr>
          <p:cNvCxnSpPr/>
          <p:nvPr/>
        </p:nvCxnSpPr>
        <p:spPr>
          <a:xfrm flipV="1">
            <a:off x="6542843" y="1031683"/>
            <a:ext cx="1327151" cy="203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E564635-674D-4E42-8A12-E27C1E955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71" y="2198481"/>
            <a:ext cx="2412586" cy="944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1EA8D9-0C95-4EB6-8F6F-BA7B75177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10" y="3429000"/>
            <a:ext cx="2556770" cy="9552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B1C8AA-08B2-4868-8E50-CE85AABAD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57" y="4779552"/>
            <a:ext cx="2556771" cy="122584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F901DA-E33F-4700-9F70-FE8BEB05426F}"/>
              </a:ext>
            </a:extLst>
          </p:cNvPr>
          <p:cNvCxnSpPr>
            <a:endCxn id="13" idx="3"/>
          </p:cNvCxnSpPr>
          <p:nvPr/>
        </p:nvCxnSpPr>
        <p:spPr>
          <a:xfrm flipH="1">
            <a:off x="2709228" y="4384277"/>
            <a:ext cx="717553" cy="10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AA310D-49BF-4F7D-817B-6CBB4830D593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52080" y="3906639"/>
            <a:ext cx="674701" cy="2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3165" y="670266"/>
            <a:ext cx="4203131" cy="910057"/>
            <a:chOff x="4033163" y="670266"/>
            <a:chExt cx="4203131" cy="910057"/>
          </a:xfrm>
        </p:grpSpPr>
        <p:sp>
          <p:nvSpPr>
            <p:cNvPr id="3" name="文本框 2"/>
            <p:cNvSpPr txBox="1"/>
            <p:nvPr/>
          </p:nvSpPr>
          <p:spPr>
            <a:xfrm>
              <a:off x="4033163" y="670266"/>
              <a:ext cx="4203131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+mn-ea"/>
                  <a:sym typeface="+mn-lt"/>
                </a:rPr>
                <a:t>基于进程的并发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39421" y="1231958"/>
              <a:ext cx="1954742" cy="34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Process-based Servers</a:t>
              </a:r>
              <a:endParaRPr lang="en-US" altLang="zh-CN" sz="14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C5A68D-77BB-464F-B088-56B3EBFA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9" y="2452734"/>
            <a:ext cx="5705475" cy="2343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4AC10F-7941-4027-BEBD-42136FCB6D5A}"/>
              </a:ext>
            </a:extLst>
          </p:cNvPr>
          <p:cNvSpPr txBox="1"/>
          <p:nvPr/>
        </p:nvSpPr>
        <p:spPr>
          <a:xfrm>
            <a:off x="6892323" y="2193148"/>
            <a:ext cx="4870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并行处理事务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逻辑简单，代码简洁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进程：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共享打开文件表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不共享描述符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不共享变量</a:t>
            </a:r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增加了额外的逻辑控制（和迭代服务器相比）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进程之间传递信息困难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1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625</Words>
  <Application>Microsoft Office PowerPoint</Application>
  <PresentationFormat>宽屏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Microsoft YaHei Light</vt:lpstr>
      <vt:lpstr>思源黑体 CN Bold</vt:lpstr>
      <vt:lpstr>思源黑体 CN Heavy</vt:lpstr>
      <vt:lpstr>思源黑体 CN Light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春序 杨</cp:lastModifiedBy>
  <cp:revision>63</cp:revision>
  <dcterms:created xsi:type="dcterms:W3CDTF">2018-09-17T11:33:34Z</dcterms:created>
  <dcterms:modified xsi:type="dcterms:W3CDTF">2018-12-27T10:36:27Z</dcterms:modified>
</cp:coreProperties>
</file>