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5" r:id="rId7"/>
    <p:sldId id="262" r:id="rId8"/>
    <p:sldId id="263" r:id="rId9"/>
    <p:sldId id="264" r:id="rId10"/>
    <p:sldId id="281" r:id="rId11"/>
    <p:sldId id="265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84" r:id="rId25"/>
    <p:sldId id="278" r:id="rId26"/>
    <p:sldId id="28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660"/>
  </p:normalViewPr>
  <p:slideViewPr>
    <p:cSldViewPr snapToGrid="0">
      <p:cViewPr>
        <p:scale>
          <a:sx n="66" d="100"/>
          <a:sy n="66" d="100"/>
        </p:scale>
        <p:origin x="4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17746-CC6A-4802-9065-F48F6C0946B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1911-EFD3-4FC4-B6BE-EC4DE47D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答案：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错误，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是默认端口而非必须；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错误，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协议本身不基于连接，传输层中的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协议便不基于连接；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错误，可以通过网卡驱动接口直接收发数据。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1911-EFD3-4FC4-B6BE-EC4DE47DAC4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9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1911-EFD3-4FC4-B6BE-EC4DE47DAC4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1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1911-EFD3-4FC4-B6BE-EC4DE47DAC4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答案</a:t>
            </a: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filename</a:t>
            </a: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动态，因为调用了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函数启动新的程序（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execve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执行文件），而非静态</a:t>
            </a: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name</a:t>
            </a: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可以通过多进程、多线程或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多路复用进行更改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1911-EFD3-4FC4-B6BE-EC4DE47DAC4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8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8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1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4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0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9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tent_filter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Web SERVER</a:t>
            </a:r>
            <a:endParaRPr lang="zh-CN" altLang="en-US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：赵旭峰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945368" cy="395935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GET     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指定的页面信息，并返回实体主体。</a:t>
            </a:r>
          </a:p>
          <a:p>
            <a:r>
              <a:rPr lang="en-US" altLang="zh-CN" sz="2000" dirty="0"/>
              <a:t>HEAD 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类似于</a:t>
            </a:r>
            <a:r>
              <a:rPr lang="en-US" altLang="zh-CN" sz="2000" dirty="0"/>
              <a:t>get</a:t>
            </a:r>
            <a:r>
              <a:rPr lang="zh-CN" altLang="en-US" sz="2000" dirty="0"/>
              <a:t>请求，只不过返回的响应中没有具体的内容，用于获取报头</a:t>
            </a:r>
          </a:p>
          <a:p>
            <a:r>
              <a:rPr lang="en-US" altLang="zh-CN" sz="2000" dirty="0"/>
              <a:t>POST 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向</a:t>
            </a:r>
            <a:r>
              <a:rPr lang="zh-CN" altLang="en-US" sz="2000" dirty="0"/>
              <a:t>指定资源提交数据进行处理请求（例如提交表单或者上传文件）。数据</a:t>
            </a:r>
            <a:r>
              <a:rPr lang="zh-CN" altLang="en-US" sz="2000" dirty="0" smtClean="0"/>
              <a:t>被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包含</a:t>
            </a:r>
            <a:r>
              <a:rPr lang="zh-CN" altLang="en-US" sz="2000" dirty="0"/>
              <a:t>在请求体中。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请求可能会导致新的资源的建立和</a:t>
            </a:r>
            <a:r>
              <a:rPr lang="en-US" altLang="zh-CN" sz="2000" dirty="0"/>
              <a:t>/</a:t>
            </a:r>
            <a:r>
              <a:rPr lang="zh-CN" altLang="en-US" sz="2000" dirty="0"/>
              <a:t>或已有资源的修改。</a:t>
            </a:r>
          </a:p>
          <a:p>
            <a:r>
              <a:rPr lang="en-US" altLang="zh-CN" sz="2000" dirty="0"/>
              <a:t>PUT    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客户端向服务器传送的数据取代指定的文档的内容。</a:t>
            </a:r>
          </a:p>
          <a:p>
            <a:r>
              <a:rPr lang="en-US" altLang="zh-CN" sz="2000" dirty="0"/>
              <a:t>DELETE     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服务器删除指定的页面。</a:t>
            </a:r>
          </a:p>
          <a:p>
            <a:r>
              <a:rPr lang="en-US" altLang="zh-CN" sz="2000" dirty="0"/>
              <a:t>CONNECT    </a:t>
            </a:r>
            <a:r>
              <a:rPr lang="en-US" altLang="zh-CN" sz="2000" dirty="0" smtClean="0"/>
              <a:t>	 </a:t>
            </a:r>
            <a:r>
              <a:rPr lang="en-US" altLang="zh-CN" sz="2000" dirty="0"/>
              <a:t>HTTP/1.1</a:t>
            </a:r>
            <a:r>
              <a:rPr lang="zh-CN" altLang="en-US" sz="2000" dirty="0"/>
              <a:t>协议中预留给能够将连接改为管道方式的代理服务器。</a:t>
            </a:r>
          </a:p>
          <a:p>
            <a:r>
              <a:rPr lang="en-US" altLang="zh-CN" sz="2000" dirty="0"/>
              <a:t>OPTIONS    </a:t>
            </a:r>
            <a:r>
              <a:rPr lang="en-US" altLang="zh-CN" sz="2000" dirty="0" smtClean="0"/>
              <a:t>	 </a:t>
            </a:r>
            <a:r>
              <a:rPr lang="zh-CN" altLang="en-US" sz="2000" dirty="0"/>
              <a:t>允许客户端查看服务器的性能。</a:t>
            </a:r>
          </a:p>
          <a:p>
            <a:r>
              <a:rPr lang="en-US" altLang="zh-CN" sz="2000" dirty="0"/>
              <a:t>TRACE    </a:t>
            </a:r>
            <a:r>
              <a:rPr lang="en-US" altLang="zh-CN" sz="2000" dirty="0" smtClean="0"/>
              <a:t>	 </a:t>
            </a:r>
            <a:r>
              <a:rPr lang="zh-CN" altLang="en-US" sz="2000" dirty="0"/>
              <a:t>回显服务器收到的请求，主要用于测试或诊断</a:t>
            </a:r>
          </a:p>
        </p:txBody>
      </p:sp>
    </p:spTree>
    <p:extLst>
      <p:ext uri="{BB962C8B-B14F-4D97-AF65-F5344CB8AC3E}">
        <p14:creationId xmlns:p14="http://schemas.microsoft.com/office/powerpoint/2010/main" val="394026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4753155"/>
            <a:ext cx="10753725" cy="175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Response line: </a:t>
            </a:r>
            <a:r>
              <a:rPr lang="en-US" altLang="zh-CN" dirty="0" smtClean="0"/>
              <a:t>&lt;</a:t>
            </a:r>
            <a:r>
              <a:rPr lang="en-US" altLang="zh-CN" dirty="0"/>
              <a:t>version&gt; &lt;status code&gt; &lt;status </a:t>
            </a:r>
            <a:r>
              <a:rPr lang="en-US" altLang="zh-CN" dirty="0" err="1"/>
              <a:t>msg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&lt;version&gt; is HTTP version of the response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&lt;status code&gt; is numeric status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&lt;status </a:t>
            </a:r>
            <a:r>
              <a:rPr lang="en-US" altLang="zh-CN" dirty="0" err="1"/>
              <a:t>msg</a:t>
            </a:r>
            <a:r>
              <a:rPr lang="en-US" altLang="zh-CN" dirty="0"/>
              <a:t>&gt; is corresponding English text</a:t>
            </a:r>
          </a:p>
          <a:p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6656" y="1655073"/>
            <a:ext cx="9269602" cy="2862322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200 OK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8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4753155"/>
            <a:ext cx="10753725" cy="175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Response </a:t>
            </a:r>
            <a:r>
              <a:rPr lang="en-US" altLang="zh-CN" dirty="0"/>
              <a:t>headers: &lt;header name&gt;: &lt;header data&gt;</a:t>
            </a:r>
          </a:p>
          <a:p>
            <a:pPr lvl="1"/>
            <a:r>
              <a:rPr lang="en-US" altLang="zh-CN" dirty="0"/>
              <a:t>Provide additional information about response</a:t>
            </a:r>
          </a:p>
          <a:p>
            <a:pPr lvl="1"/>
            <a:r>
              <a:rPr lang="en-US" altLang="zh-CN" dirty="0"/>
              <a:t>Content-Type: MIME type of content in response body</a:t>
            </a:r>
          </a:p>
          <a:p>
            <a:pPr lvl="1"/>
            <a:r>
              <a:rPr lang="en-US" altLang="zh-CN" dirty="0"/>
              <a:t>Content-Length: Length of content in response body</a:t>
            </a:r>
          </a:p>
          <a:p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656" y="1695330"/>
            <a:ext cx="9269602" cy="309315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200 OK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GMT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followed by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FF0000"/>
                </a:solidFill>
                <a:latin typeface="Courier New"/>
                <a:cs typeface="Courier New"/>
              </a:rPr>
              <a:t>Transfer-Encoding: standard</a:t>
            </a:r>
          </a:p>
          <a:p>
            <a:r>
              <a:rPr lang="sk-SK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Content-Type</a:t>
            </a:r>
            <a:r>
              <a:rPr lang="sk-SK" sz="1500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sk-SK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text/html</a:t>
            </a:r>
            <a:endParaRPr lang="en-US" sz="15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Content-Length: ...</a:t>
            </a:r>
            <a:r>
              <a:rPr lang="sk-SK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sk-SK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7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HTTP/1.1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i="1" dirty="0" smtClean="0"/>
              <a:t>persistent </a:t>
            </a:r>
            <a:r>
              <a:rPr lang="en-US" i="1" dirty="0"/>
              <a:t>connections</a:t>
            </a:r>
            <a:r>
              <a:rPr lang="en-US" dirty="0"/>
              <a:t> </a:t>
            </a:r>
          </a:p>
          <a:p>
            <a:pPr lvl="2"/>
            <a:r>
              <a:rPr lang="zh-CN" altLang="en-US" dirty="0" smtClean="0">
                <a:latin typeface="Courier New" pitchFamily="49" charset="0"/>
              </a:rPr>
              <a:t>（</a:t>
            </a:r>
            <a:r>
              <a:rPr lang="en-US" altLang="zh-CN" dirty="0" smtClean="0">
                <a:latin typeface="Courier New" pitchFamily="49" charset="0"/>
              </a:rPr>
              <a:t>1.1</a:t>
            </a:r>
            <a:r>
              <a:rPr lang="zh-CN" altLang="en-US" dirty="0" smtClean="0">
                <a:latin typeface="Courier New" pitchFamily="49" charset="0"/>
              </a:rPr>
              <a:t>默认</a:t>
            </a:r>
            <a:r>
              <a:rPr lang="en-US" dirty="0" smtClean="0">
                <a:latin typeface="Courier New" pitchFamily="49" charset="0"/>
              </a:rPr>
              <a:t>Keep-Alive</a:t>
            </a:r>
            <a:r>
              <a:rPr lang="zh-CN" altLang="en-US" dirty="0" smtClean="0">
                <a:latin typeface="Courier New" pitchFamily="49" charset="0"/>
              </a:rPr>
              <a:t>，除非启用</a:t>
            </a:r>
            <a:r>
              <a:rPr lang="en-US" altLang="zh-CN" dirty="0"/>
              <a:t>Connection: close </a:t>
            </a:r>
            <a:r>
              <a:rPr lang="zh-CN" altLang="en-US" dirty="0" smtClean="0">
                <a:latin typeface="Courier New" pitchFamily="49" charset="0"/>
              </a:rPr>
              <a:t>）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</a:rPr>
              <a:t>HOST</a:t>
            </a:r>
            <a:r>
              <a:rPr lang="en-US" dirty="0" smtClean="0"/>
              <a:t> </a:t>
            </a:r>
            <a:r>
              <a:rPr lang="en-US" dirty="0"/>
              <a:t>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</a:t>
            </a:r>
            <a:r>
              <a:rPr lang="en-US" dirty="0" smtClean="0">
                <a:latin typeface="Courier New" pitchFamily="49" charset="0"/>
              </a:rPr>
              <a:t>www.cmu.edu</a:t>
            </a:r>
          </a:p>
          <a:p>
            <a:pPr lvl="2"/>
            <a:r>
              <a:rPr lang="en-US" dirty="0" smtClean="0"/>
              <a:t>Makes it possible to host multiple websites at single Internet host</a:t>
            </a:r>
            <a:endParaRPr lang="en-US" dirty="0"/>
          </a:p>
          <a:p>
            <a:pPr lvl="1"/>
            <a:r>
              <a:rPr lang="en-US" i="1" dirty="0" smtClean="0"/>
              <a:t>chunked encoding</a:t>
            </a:r>
          </a:p>
          <a:p>
            <a:pPr lvl="2"/>
            <a:r>
              <a:rPr lang="en-US" dirty="0">
                <a:latin typeface="Courier New" pitchFamily="49" charset="0"/>
              </a:rPr>
              <a:t>Break data into blocks. Prefix each block with number of bytes (Hex coded) </a:t>
            </a:r>
          </a:p>
          <a:p>
            <a:pPr lvl="1"/>
            <a:r>
              <a:rPr lang="en-US" dirty="0" smtClean="0"/>
              <a:t>additional support for caching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两者仍然兼容</a:t>
            </a:r>
            <a:r>
              <a:rPr lang="en-US" altLang="zh-CN" dirty="0" smtClean="0"/>
              <a:t>!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234" y="103517"/>
            <a:ext cx="4669766" cy="29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34" y="499533"/>
            <a:ext cx="9269601" cy="56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Two: TINY Web Server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64" y="0"/>
            <a:ext cx="8929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rgbClr val="282C34"/>
          </a:solidFill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656350"/>
            <a:ext cx="10673346" cy="41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533"/>
            <a:ext cx="12204333" cy="54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6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Three: Proxies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OVERVIEW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Web and HTTP</a:t>
            </a:r>
          </a:p>
          <a:p>
            <a:r>
              <a:rPr lang="en-US" altLang="zh-CN" sz="3600" dirty="0"/>
              <a:t>Tiny web </a:t>
            </a:r>
            <a:r>
              <a:rPr lang="en-US" altLang="zh-CN" sz="3600" dirty="0" smtClean="0"/>
              <a:t>server</a:t>
            </a:r>
          </a:p>
          <a:p>
            <a:r>
              <a:rPr lang="en-US" altLang="zh-CN" sz="3600" dirty="0"/>
              <a:t>Proxy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8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55" y="1127869"/>
            <a:ext cx="10235525" cy="42003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-27126"/>
          <a:stretch/>
        </p:blipFill>
        <p:spPr>
          <a:xfrm>
            <a:off x="3109196" y="763804"/>
            <a:ext cx="8191443" cy="50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proxy?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1038016" cy="444950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Caching</a:t>
            </a:r>
            <a:endParaRPr kumimoji="1" lang="zh-CN" altLang="en-US" dirty="0"/>
          </a:p>
          <a:p>
            <a:r>
              <a:rPr kumimoji="1" lang="en-US" altLang="zh-CN" dirty="0" smtClean="0"/>
              <a:t>Anonymization</a:t>
            </a:r>
          </a:p>
          <a:p>
            <a:pPr lvl="1"/>
            <a:r>
              <a:rPr lang="en-US" altLang="zh-CN" i="1" dirty="0" smtClean="0"/>
              <a:t>By </a:t>
            </a:r>
            <a:r>
              <a:rPr lang="en-US" altLang="zh-CN" i="1" dirty="0"/>
              <a:t>stripping requests of all identifying information, a proxy can make the browser anonymous to web servers. </a:t>
            </a:r>
            <a:endParaRPr lang="en-US" altLang="zh-CN" sz="2800" i="1" dirty="0"/>
          </a:p>
          <a:p>
            <a:r>
              <a:rPr kumimoji="1" lang="en-US" altLang="zh-CN" dirty="0"/>
              <a:t>Logging</a:t>
            </a:r>
            <a:endParaRPr kumimoji="1" lang="zh-CN" altLang="en-US" dirty="0"/>
          </a:p>
          <a:p>
            <a:pPr lvl="1"/>
            <a:r>
              <a:rPr lang="en-US" altLang="zh-CN" i="1" dirty="0"/>
              <a:t>Proxies can be installed in order to </a:t>
            </a:r>
            <a:r>
              <a:rPr lang="en-US" altLang="zh-CN" b="1" i="1" dirty="0"/>
              <a:t>eavesdrop upon the data-flow </a:t>
            </a:r>
            <a:r>
              <a:rPr lang="en-US" altLang="zh-CN" i="1" dirty="0"/>
              <a:t>between the client machine and the web. </a:t>
            </a:r>
            <a:r>
              <a:rPr lang="en-US" altLang="zh-CN" i="1" dirty="0">
                <a:hlinkClick r:id="rId2"/>
              </a:rPr>
              <a:t>A </a:t>
            </a:r>
            <a:r>
              <a:rPr lang="en-US" altLang="zh-CN" i="1" dirty="0" err="1">
                <a:hlinkClick r:id="rId2"/>
              </a:rPr>
              <a:t>conntent</a:t>
            </a:r>
            <a:r>
              <a:rPr lang="en-US" altLang="zh-CN" i="1" dirty="0">
                <a:hlinkClick r:id="rId2"/>
              </a:rPr>
              <a:t>-filtering web proxy server provides administrative control over the content that may be relayed in one or both directions through the proxy.</a:t>
            </a:r>
            <a:endParaRPr lang="zh-CN" altLang="en-US" i="1" dirty="0"/>
          </a:p>
          <a:p>
            <a:r>
              <a:rPr kumimoji="1" lang="en-US" altLang="zh-CN" dirty="0" err="1"/>
              <a:t>Transloation</a:t>
            </a:r>
            <a:endParaRPr kumimoji="1" lang="zh-CN" altLang="en-US" dirty="0"/>
          </a:p>
          <a:p>
            <a:pPr lvl="1"/>
            <a:r>
              <a:rPr lang="en-US" altLang="zh-CN" i="1" dirty="0"/>
              <a:t>A translation proxy is a proxy server that is used to localize a website experience for different markets.</a:t>
            </a:r>
            <a:endParaRPr kumimoji="1" lang="zh-CN" altLang="en-US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0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web proxy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Explicit </a:t>
            </a:r>
            <a:r>
              <a:rPr lang="en-US" altLang="zh-CN" dirty="0"/>
              <a:t>(browser-known) proxies </a:t>
            </a:r>
          </a:p>
          <a:p>
            <a:pPr marL="256032" lvl="1" indent="0">
              <a:buNone/>
            </a:pPr>
            <a:r>
              <a:rPr lang="en-US" altLang="zh-CN" dirty="0" smtClean="0"/>
              <a:t>Used </a:t>
            </a:r>
            <a:r>
              <a:rPr lang="en-US" altLang="zh-CN" dirty="0"/>
              <a:t>by configuring browser to send requests to proxy </a:t>
            </a:r>
          </a:p>
          <a:p>
            <a:pPr marL="256032" lvl="1" indent="0">
              <a:buNone/>
            </a:pPr>
            <a:r>
              <a:rPr lang="en-US" altLang="zh-CN" dirty="0" smtClean="0"/>
              <a:t>Each </a:t>
            </a:r>
            <a:r>
              <a:rPr lang="en-US" altLang="zh-CN" dirty="0"/>
              <a:t>request specifies entire </a:t>
            </a:r>
            <a:r>
              <a:rPr lang="en-US" altLang="zh-CN" dirty="0" smtClean="0"/>
              <a:t>URL</a:t>
            </a:r>
          </a:p>
          <a:p>
            <a:pPr marL="256032" lvl="1" indent="0">
              <a:buNone/>
            </a:pPr>
            <a:r>
              <a:rPr lang="en-US" altLang="zh-CN" dirty="0" smtClean="0"/>
              <a:t>allowing </a:t>
            </a:r>
            <a:r>
              <a:rPr lang="en-US" altLang="zh-CN" dirty="0"/>
              <a:t>proxy to know target server </a:t>
            </a:r>
          </a:p>
          <a:p>
            <a:pPr marL="0" indent="0">
              <a:buNone/>
            </a:pPr>
            <a:r>
              <a:rPr lang="en-US" altLang="zh-CN" dirty="0" smtClean="0"/>
              <a:t>Transparent </a:t>
            </a:r>
            <a:r>
              <a:rPr lang="en-US" altLang="zh-CN" dirty="0"/>
              <a:t>proxies </a:t>
            </a:r>
            <a:endParaRPr lang="en-US" altLang="zh-CN" dirty="0" smtClean="0"/>
          </a:p>
          <a:p>
            <a:pPr marL="256032" lvl="1" indent="0">
              <a:buNone/>
            </a:pPr>
            <a:r>
              <a:rPr lang="en-US" altLang="zh-CN" dirty="0" smtClean="0"/>
              <a:t>Browser/client </a:t>
            </a:r>
            <a:r>
              <a:rPr lang="en-US" altLang="zh-CN" dirty="0"/>
              <a:t>behaves as though there is no proxy </a:t>
            </a:r>
          </a:p>
          <a:p>
            <a:pPr marL="256032" lvl="1" indent="0">
              <a:buNone/>
            </a:pPr>
            <a:r>
              <a:rPr lang="en-US" altLang="zh-CN" dirty="0" smtClean="0"/>
              <a:t>Proxy </a:t>
            </a:r>
            <a:r>
              <a:rPr lang="en-US" altLang="zh-CN" dirty="0"/>
              <a:t>runs on network component in route between client and server </a:t>
            </a:r>
          </a:p>
          <a:p>
            <a:pPr marL="256032" lvl="1" indent="0">
              <a:buNone/>
            </a:pPr>
            <a:r>
              <a:rPr lang="en-US" altLang="zh-CN" dirty="0" smtClean="0"/>
              <a:t>intercepting </a:t>
            </a:r>
            <a:r>
              <a:rPr lang="en-US" altLang="zh-CN" dirty="0"/>
              <a:t>and interposing on web requests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0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18" y="2157731"/>
            <a:ext cx="8534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5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985962"/>
            <a:ext cx="109156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05535" y="2011680"/>
            <a:ext cx="9495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charset="0"/>
                <a:cs typeface="Times New Roman" charset="0"/>
              </a:rPr>
              <a:t>13</a:t>
            </a:r>
            <a:r>
              <a:rPr lang="zh-CN" altLang="zh-CN" sz="2400" kern="100" dirty="0">
                <a:latin typeface="Calibri" charset="0"/>
                <a:cs typeface="Times New Roman" charset="0"/>
              </a:rPr>
              <a:t>、关于</a:t>
            </a:r>
            <a:r>
              <a:rPr lang="en-US" altLang="zh-CN" sz="2400" kern="100" dirty="0">
                <a:latin typeface="Calibri" charset="0"/>
                <a:cs typeface="Times New Roman" charset="0"/>
              </a:rPr>
              <a:t>web service</a:t>
            </a:r>
            <a:r>
              <a:rPr lang="zh-CN" altLang="zh-CN" sz="2400" kern="100" dirty="0">
                <a:latin typeface="Calibri" charset="0"/>
                <a:cs typeface="Times New Roman" charset="0"/>
              </a:rPr>
              <a:t>，以下说法是不正确的是：</a:t>
            </a:r>
            <a:endParaRPr lang="zh-CN" altLang="zh-CN" sz="2800" kern="100" dirty="0">
              <a:latin typeface="Calibri" charset="0"/>
              <a:cs typeface="Calibri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charset="0"/>
                <a:cs typeface="Calibri" charset="0"/>
              </a:rPr>
              <a:t>A. HTTP/1.0 </a:t>
            </a:r>
            <a:r>
              <a:rPr lang="zh-CN" altLang="zh-CN" sz="2400" kern="100" dirty="0">
                <a:latin typeface="Calibri" charset="0"/>
                <a:cs typeface="Calibri" charset="0"/>
              </a:rPr>
              <a:t>和</a:t>
            </a:r>
            <a:r>
              <a:rPr lang="en-US" altLang="zh-CN" sz="2400" kern="100" dirty="0">
                <a:latin typeface="Calibri" charset="0"/>
                <a:cs typeface="Calibri" charset="0"/>
              </a:rPr>
              <a:t>HTTP/1.1 </a:t>
            </a:r>
            <a:r>
              <a:rPr lang="zh-CN" altLang="zh-CN" sz="2400" kern="100" dirty="0">
                <a:latin typeface="Calibri" charset="0"/>
                <a:cs typeface="Calibri" charset="0"/>
              </a:rPr>
              <a:t>都支持</a:t>
            </a:r>
            <a:r>
              <a:rPr lang="en-US" altLang="zh-CN" sz="2400" kern="100" dirty="0">
                <a:latin typeface="Calibri" charset="0"/>
                <a:cs typeface="Calibri" charset="0"/>
              </a:rPr>
              <a:t>persistent connections</a:t>
            </a:r>
            <a:r>
              <a:rPr lang="zh-CN" altLang="zh-CN" sz="2400" kern="100" dirty="0">
                <a:latin typeface="Calibri" charset="0"/>
                <a:cs typeface="Calibri" charset="0"/>
              </a:rPr>
              <a:t>。</a:t>
            </a:r>
            <a:endParaRPr lang="zh-CN" altLang="zh-CN" sz="2800" kern="100" dirty="0">
              <a:latin typeface="Calibri" charset="0"/>
              <a:cs typeface="Calibri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charset="0"/>
                <a:cs typeface="Calibri" charset="0"/>
              </a:rPr>
              <a:t>B. </a:t>
            </a:r>
            <a:r>
              <a:rPr lang="zh-CN" altLang="zh-CN" sz="2400" kern="100" dirty="0">
                <a:latin typeface="Calibri" charset="0"/>
                <a:cs typeface="Calibri" charset="0"/>
              </a:rPr>
              <a:t>代理（</a:t>
            </a:r>
            <a:r>
              <a:rPr lang="en-US" altLang="zh-CN" sz="2400" kern="100" dirty="0">
                <a:latin typeface="Calibri" charset="0"/>
                <a:cs typeface="Calibri" charset="0"/>
              </a:rPr>
              <a:t>proxy</a:t>
            </a:r>
            <a:r>
              <a:rPr lang="zh-CN" altLang="zh-CN" sz="2400" kern="100" dirty="0">
                <a:latin typeface="Calibri" charset="0"/>
                <a:cs typeface="Calibri" charset="0"/>
              </a:rPr>
              <a:t>）的使用和设置对用户来说是透明的。</a:t>
            </a:r>
            <a:endParaRPr lang="zh-CN" altLang="zh-CN" sz="2800" kern="100" dirty="0">
              <a:latin typeface="Calibri" charset="0"/>
              <a:cs typeface="Calibri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charset="0"/>
                <a:cs typeface="Calibri" charset="0"/>
              </a:rPr>
              <a:t>C. </a:t>
            </a:r>
            <a:r>
              <a:rPr lang="zh-CN" altLang="zh-CN" sz="2400" kern="100" dirty="0">
                <a:latin typeface="Calibri" charset="0"/>
                <a:cs typeface="Calibri" charset="0"/>
              </a:rPr>
              <a:t>北大主页的布局是左侧是校园风光图片，中间是新闻通告，右侧是图文热点，上下分别为菜单链接。所以说北大主页只包含动态内容。</a:t>
            </a:r>
            <a:endParaRPr lang="zh-CN" altLang="zh-CN" sz="2800" kern="100" dirty="0">
              <a:latin typeface="Calibri" charset="0"/>
              <a:cs typeface="Calibri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charset="0"/>
                <a:cs typeface="Calibri" charset="0"/>
              </a:rPr>
              <a:t>D. URI</a:t>
            </a:r>
            <a:r>
              <a:rPr lang="zh-CN" altLang="zh-CN" sz="2400" kern="100" dirty="0">
                <a:latin typeface="Calibri" charset="0"/>
                <a:cs typeface="Calibri" charset="0"/>
              </a:rPr>
              <a:t>是</a:t>
            </a:r>
            <a:r>
              <a:rPr lang="en-US" altLang="zh-CN" sz="2400" kern="100" dirty="0">
                <a:latin typeface="Calibri" charset="0"/>
                <a:cs typeface="Calibri" charset="0"/>
              </a:rPr>
              <a:t>URL </a:t>
            </a:r>
            <a:r>
              <a:rPr lang="zh-CN" altLang="zh-CN" sz="2400" kern="100" dirty="0">
                <a:latin typeface="Calibri" charset="0"/>
                <a:cs typeface="Calibri" charset="0"/>
              </a:rPr>
              <a:t>的一个子集。</a:t>
            </a:r>
            <a:endParaRPr lang="zh-CN" altLang="zh-CN" sz="2800" kern="1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2576" y="2157731"/>
            <a:ext cx="10753725" cy="3766185"/>
          </a:xfrm>
        </p:spPr>
        <p:txBody>
          <a:bodyPr/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HTTP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协议中，哪个命令可以用来获取动态内容？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CN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HEAD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CN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GET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CN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POST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CN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PUT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62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95303" y="1328632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181100" algn="l"/>
              </a:tabLst>
            </a:pPr>
            <a:r>
              <a:rPr lang="en-US" altLang="zh-CN" kern="100" dirty="0">
                <a:latin typeface="Courier New" charset="0"/>
                <a:cs typeface="Times New Roman" charset="0"/>
              </a:rPr>
              <a:t>4.</a:t>
            </a:r>
            <a:r>
              <a:rPr lang="zh-CN" altLang="zh-CN" kern="100" dirty="0">
                <a:latin typeface="Courier New" charset="0"/>
              </a:rPr>
              <a:t>关于</a:t>
            </a:r>
            <a:r>
              <a:rPr lang="en-US" altLang="zh-CN" kern="100" dirty="0">
                <a:latin typeface="Courier New" charset="0"/>
                <a:cs typeface="Times New Roman" charset="0"/>
              </a:rPr>
              <a:t>Tiny Server </a:t>
            </a:r>
            <a:r>
              <a:rPr lang="zh-CN" altLang="zh-CN" kern="100" dirty="0">
                <a:latin typeface="Courier New" charset="0"/>
              </a:rPr>
              <a:t>程序，请回答下列问题。</a:t>
            </a:r>
            <a:endParaRPr lang="zh-CN" altLang="zh-CN" kern="100" dirty="0">
              <a:latin typeface="Times New Roman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kern="100" dirty="0">
                <a:latin typeface="Courier New" charset="0"/>
                <a:cs typeface="Times New Roman" charset="0"/>
              </a:rPr>
              <a:t>a.</a:t>
            </a:r>
            <a:r>
              <a:rPr lang="zh-CN" altLang="zh-CN" kern="100" dirty="0">
                <a:latin typeface="Courier New" charset="0"/>
              </a:rPr>
              <a:t>（</a:t>
            </a:r>
            <a:r>
              <a:rPr lang="en-US" altLang="zh-CN" kern="100" dirty="0">
                <a:latin typeface="Courier New" charset="0"/>
                <a:cs typeface="Times New Roman" charset="0"/>
              </a:rPr>
              <a:t>1</a:t>
            </a:r>
            <a:r>
              <a:rPr lang="zh-CN" altLang="zh-CN" kern="100" dirty="0">
                <a:latin typeface="Courier New" charset="0"/>
              </a:rPr>
              <a:t>分）下面这段服务器代码用来生成内容的文件是哪个参数？</a:t>
            </a:r>
            <a:r>
              <a:rPr lang="zh-CN" altLang="zh-CN" kern="100" dirty="0">
                <a:latin typeface="Times New Roman" charset="0"/>
                <a:ea typeface="Courier New" charset="0"/>
                <a:cs typeface="Times New Roman" charset="0"/>
              </a:rPr>
              <a:t> </a:t>
            </a:r>
            <a:endParaRPr lang="zh-CN" altLang="zh-CN" kern="100" dirty="0">
              <a:latin typeface="Times New Roman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kern="100" dirty="0">
                <a:latin typeface="Courier New" charset="0"/>
                <a:cs typeface="Times New Roman" charset="0"/>
              </a:rPr>
              <a:t>b.</a:t>
            </a:r>
            <a:r>
              <a:rPr lang="zh-CN" altLang="zh-CN" kern="100" dirty="0">
                <a:latin typeface="Courier New" charset="0"/>
              </a:rPr>
              <a:t>（</a:t>
            </a:r>
            <a:r>
              <a:rPr lang="en-US" altLang="zh-CN" kern="100" dirty="0">
                <a:latin typeface="Courier New" charset="0"/>
                <a:cs typeface="Times New Roman" charset="0"/>
              </a:rPr>
              <a:t>1</a:t>
            </a:r>
            <a:r>
              <a:rPr lang="zh-CN" altLang="zh-CN" kern="100" dirty="0">
                <a:latin typeface="Courier New" charset="0"/>
              </a:rPr>
              <a:t>分）所生成的内容是静态还是动态？请简述原因。</a:t>
            </a:r>
            <a:endParaRPr lang="zh-CN" altLang="zh-CN" kern="100" dirty="0">
              <a:latin typeface="Times New Roman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kern="100" dirty="0">
                <a:latin typeface="Courier New" charset="0"/>
                <a:cs typeface="Times New Roman" charset="0"/>
              </a:rPr>
              <a:t>c.</a:t>
            </a:r>
            <a:r>
              <a:rPr lang="zh-CN" altLang="zh-CN" kern="100" dirty="0">
                <a:latin typeface="Courier New" charset="0"/>
              </a:rPr>
              <a:t>（</a:t>
            </a:r>
            <a:r>
              <a:rPr lang="en-US" altLang="zh-CN" kern="100" dirty="0">
                <a:latin typeface="Courier New" charset="0"/>
                <a:cs typeface="Times New Roman" charset="0"/>
              </a:rPr>
              <a:t>1</a:t>
            </a:r>
            <a:r>
              <a:rPr lang="zh-CN" altLang="zh-CN" kern="100" dirty="0">
                <a:latin typeface="Courier New" charset="0"/>
              </a:rPr>
              <a:t>分）如果支持多个客户端请求，下面程序需要添加一个什么功能？</a:t>
            </a:r>
            <a:r>
              <a:rPr lang="zh-CN" altLang="zh-CN" kern="100" dirty="0">
                <a:latin typeface="Times New Roman" charset="0"/>
                <a:ea typeface="Courier New" charset="0"/>
                <a:cs typeface="Times New Roman" charset="0"/>
              </a:rPr>
              <a:t> </a:t>
            </a:r>
            <a:endParaRPr lang="zh-CN" altLang="zh-CN" kern="100" dirty="0">
              <a:latin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charset="0"/>
                <a:cs typeface="Times New Roman" charset="0"/>
              </a:rPr>
              <a:t> </a:t>
            </a:r>
            <a:endParaRPr lang="zh-CN" altLang="zh-CN" kern="100" dirty="0">
              <a:latin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charset="0"/>
                <a:cs typeface="Times New Roman" charset="0"/>
              </a:rPr>
              <a:t>/* Return first part of HTTP response */</a:t>
            </a:r>
            <a:endParaRPr lang="zh-CN" altLang="zh-CN" kern="100" dirty="0">
              <a:latin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latin typeface="Courier New" charset="0"/>
                <a:cs typeface="Times New Roman" charset="0"/>
              </a:rPr>
              <a:t>   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sprintf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(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buf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"HTTP/1.0 200 OK\r\n");</a:t>
            </a:r>
            <a:endParaRPr lang="zh-CN" altLang="zh-CN" b="1" kern="100" dirty="0">
              <a:latin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latin typeface="Courier New" charset="0"/>
                <a:cs typeface="Times New Roman" charset="0"/>
              </a:rPr>
              <a:t>   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Rio_writen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(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fd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buf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strlen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(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buf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));</a:t>
            </a:r>
            <a:endParaRPr lang="zh-CN" altLang="zh-CN" b="1" kern="100" dirty="0">
              <a:latin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latin typeface="Courier New" charset="0"/>
                <a:cs typeface="Times New Roman" charset="0"/>
              </a:rPr>
              <a:t>   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sprintf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(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buf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"Server: Tiny Web Server\r\n");</a:t>
            </a:r>
            <a:endParaRPr lang="zh-CN" altLang="zh-CN" b="1" kern="100" dirty="0">
              <a:latin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latin typeface="Courier New" charset="0"/>
                <a:cs typeface="Times New Roman" charset="0"/>
              </a:rPr>
              <a:t>   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Rio_writen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(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fd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buf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strlen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(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buf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));</a:t>
            </a:r>
            <a:endParaRPr lang="zh-CN" altLang="zh-CN" b="1" kern="100" dirty="0">
              <a:latin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latin typeface="Courier New" charset="0"/>
                <a:cs typeface="Times New Roman" charset="0"/>
              </a:rPr>
              <a:t>  </a:t>
            </a:r>
            <a:endParaRPr lang="zh-CN" altLang="zh-CN" b="1" kern="100" dirty="0">
              <a:latin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 smtClean="0">
                <a:latin typeface="Courier New" charset="0"/>
                <a:cs typeface="Times New Roman" charset="0"/>
              </a:rPr>
              <a:t>    </a:t>
            </a:r>
            <a:r>
              <a:rPr lang="en-US" altLang="zh-CN" b="1" kern="100" dirty="0" err="1" smtClean="0">
                <a:latin typeface="Courier New" charset="0"/>
                <a:cs typeface="Times New Roman" charset="0"/>
              </a:rPr>
              <a:t>setenv</a:t>
            </a:r>
            <a:r>
              <a:rPr lang="en-US" altLang="zh-CN" b="1" kern="100" dirty="0" smtClean="0">
                <a:latin typeface="Courier New" charset="0"/>
                <a:cs typeface="Times New Roman" charset="0"/>
              </a:rPr>
              <a:t>(“QUERY_STRING”,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cgiargs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1); </a:t>
            </a:r>
            <a:endParaRPr lang="zh-CN" altLang="zh-CN" b="1" kern="100" dirty="0">
              <a:latin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 smtClean="0">
                <a:latin typeface="Courier New" charset="0"/>
                <a:cs typeface="Times New Roman" charset="0"/>
              </a:rPr>
              <a:t>    Dup2(</a:t>
            </a:r>
            <a:r>
              <a:rPr lang="en-US" altLang="zh-CN" b="1" kern="100" dirty="0" err="1" smtClean="0">
                <a:latin typeface="Courier New" charset="0"/>
                <a:cs typeface="Times New Roman" charset="0"/>
              </a:rPr>
              <a:t>fd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</a:t>
            </a:r>
            <a:r>
              <a:rPr lang="en-US" altLang="zh-CN" b="1" kern="100" dirty="0" smtClean="0">
                <a:latin typeface="Courier New" charset="0"/>
                <a:cs typeface="Times New Roman" charset="0"/>
              </a:rPr>
              <a:t>STDOUT_FILENO</a:t>
            </a:r>
            <a:r>
              <a:rPr lang="zh-CN" altLang="en-US" b="1" kern="100" dirty="0" smtClean="0">
                <a:latin typeface="Courier New" charset="0"/>
                <a:cs typeface="Times New Roman" charset="0"/>
              </a:rPr>
              <a:t>）</a:t>
            </a:r>
            <a:r>
              <a:rPr lang="en-US" altLang="zh-CN" b="1" kern="100" dirty="0" smtClean="0">
                <a:latin typeface="Courier New" charset="0"/>
                <a:cs typeface="Times New Roman" charset="0"/>
              </a:rPr>
              <a:t>;</a:t>
            </a:r>
            <a:endParaRPr lang="zh-CN" altLang="en-US" b="1" kern="100" dirty="0" smtClean="0">
              <a:latin typeface="Courier New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 smtClean="0">
                <a:latin typeface="Courier New" charset="0"/>
                <a:cs typeface="Times New Roman" charset="0"/>
              </a:rPr>
              <a:t>    </a:t>
            </a:r>
            <a:r>
              <a:rPr lang="en-US" altLang="zh-CN" b="1" kern="100" dirty="0" err="1" smtClean="0">
                <a:latin typeface="Courier New" charset="0"/>
                <a:cs typeface="Times New Roman" charset="0"/>
              </a:rPr>
              <a:t>Execve</a:t>
            </a:r>
            <a:r>
              <a:rPr lang="en-US" altLang="zh-CN" b="1" kern="100" dirty="0" smtClean="0">
                <a:latin typeface="Courier New" charset="0"/>
                <a:cs typeface="Times New Roman" charset="0"/>
              </a:rPr>
              <a:t>(filename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</a:t>
            </a:r>
            <a:r>
              <a:rPr lang="en-US" altLang="zh-CN" b="1" kern="100" dirty="0" err="1">
                <a:latin typeface="Courier New" charset="0"/>
                <a:cs typeface="Times New Roman" charset="0"/>
              </a:rPr>
              <a:t>emptylist</a:t>
            </a:r>
            <a:r>
              <a:rPr lang="en-US" altLang="zh-CN" b="1" kern="100" dirty="0">
                <a:latin typeface="Courier New" charset="0"/>
                <a:cs typeface="Times New Roman" charset="0"/>
              </a:rPr>
              <a:t>, </a:t>
            </a:r>
            <a:r>
              <a:rPr lang="en-US" altLang="zh-CN" b="1" kern="100" dirty="0" smtClean="0">
                <a:latin typeface="Courier New" charset="0"/>
                <a:cs typeface="Times New Roman" charset="0"/>
              </a:rPr>
              <a:t>environ);</a:t>
            </a:r>
            <a:endParaRPr lang="zh-CN" altLang="zh-CN" b="1" kern="1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Part </a:t>
            </a:r>
            <a:r>
              <a:rPr lang="en-US" altLang="zh-CN" dirty="0" smtClean="0">
                <a:latin typeface="+mn-lt"/>
              </a:rPr>
              <a:t>One</a:t>
            </a:r>
            <a:r>
              <a:rPr lang="en-US" altLang="zh-CN" dirty="0">
                <a:latin typeface="+mn-lt"/>
              </a:rPr>
              <a:t>: 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r>
              <a:rPr lang="en-US" altLang="zh-CN" dirty="0" smtClean="0">
                <a:latin typeface="+mn-lt"/>
              </a:rPr>
              <a:t>Web </a:t>
            </a:r>
            <a:r>
              <a:rPr lang="en-US" altLang="zh-CN" dirty="0">
                <a:latin typeface="+mn-lt"/>
              </a:rPr>
              <a:t>Server </a:t>
            </a:r>
            <a:r>
              <a:rPr lang="en-US" altLang="zh-CN" dirty="0" smtClean="0">
                <a:latin typeface="+mn-lt"/>
              </a:rPr>
              <a:t>Basic</a:t>
            </a:r>
            <a:br>
              <a:rPr lang="en-US" altLang="zh-CN" dirty="0" smtClean="0">
                <a:latin typeface="+mn-lt"/>
              </a:rPr>
            </a:br>
            <a:r>
              <a:rPr lang="en-US" altLang="zh-CN" dirty="0" smtClean="0">
                <a:latin typeface="+mn-lt"/>
              </a:rPr>
              <a:t>and HTTP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全称：</a:t>
            </a:r>
            <a:r>
              <a:rPr lang="en-US" altLang="zh-CN" dirty="0"/>
              <a:t>the </a:t>
            </a:r>
            <a:r>
              <a:rPr lang="en-US" altLang="zh-CN" dirty="0" err="1"/>
              <a:t>HyperText</a:t>
            </a:r>
            <a:r>
              <a:rPr lang="en-US" altLang="zh-CN" dirty="0"/>
              <a:t> Transfer Protocol </a:t>
            </a:r>
            <a:endParaRPr lang="en-US" altLang="zh-CN" dirty="0" smtClean="0"/>
          </a:p>
          <a:p>
            <a:r>
              <a:rPr lang="zh-CN" altLang="en-US" dirty="0" smtClean="0"/>
              <a:t>层次：应用层</a:t>
            </a:r>
            <a:endParaRPr lang="en-US" altLang="zh-CN" dirty="0" smtClean="0"/>
          </a:p>
          <a:p>
            <a:r>
              <a:rPr lang="zh-CN" altLang="en-US" dirty="0" smtClean="0"/>
              <a:t>特征：</a:t>
            </a:r>
            <a:r>
              <a:rPr lang="en-US" altLang="zh-CN" dirty="0" smtClean="0"/>
              <a:t>HTML(Hypertext Markup Language)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3515556"/>
            <a:ext cx="6515566" cy="302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45736"/>
          <a:stretch/>
        </p:blipFill>
        <p:spPr>
          <a:xfrm>
            <a:off x="7192222" y="2011680"/>
            <a:ext cx="5003335" cy="46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478"/>
            <a:ext cx="7640388" cy="6504317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3"/>
          <a:stretch/>
        </p:blipFill>
        <p:spPr>
          <a:xfrm>
            <a:off x="7504294" y="1623069"/>
            <a:ext cx="3925705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8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343" cy="43525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HTTP</a:t>
            </a:r>
            <a:r>
              <a:rPr lang="zh-CN" altLang="en-US" sz="2000" dirty="0"/>
              <a:t>协议传输的数据都是未加密的，也就是明文的，因此使用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协议传输隐私信息非常不安全，为了保证这些隐私数据能加密传输，于是网景公司设计了</a:t>
            </a:r>
            <a:r>
              <a:rPr lang="en-US" altLang="zh-CN" sz="2000" dirty="0"/>
              <a:t>SSL</a:t>
            </a:r>
            <a:r>
              <a:rPr lang="zh-CN" altLang="en-US" sz="2000" dirty="0"/>
              <a:t>（</a:t>
            </a:r>
            <a:r>
              <a:rPr lang="en-US" altLang="zh-CN" sz="2000" dirty="0"/>
              <a:t>Secure Sockets Layer</a:t>
            </a:r>
            <a:r>
              <a:rPr lang="zh-CN" altLang="en-US" sz="2000" dirty="0"/>
              <a:t>）协议用于对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协议传输的数据进行加密，从而就诞生了</a:t>
            </a:r>
            <a:r>
              <a:rPr lang="en-US" altLang="zh-CN" sz="2000" dirty="0"/>
              <a:t>HTTPS</a:t>
            </a:r>
            <a:r>
              <a:rPr lang="zh-CN" altLang="en-US" sz="2000" dirty="0"/>
              <a:t>。简单来说，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协议是由</a:t>
            </a:r>
            <a:r>
              <a:rPr lang="en-US" altLang="zh-CN" sz="2000" dirty="0"/>
              <a:t>SSL+HTTP</a:t>
            </a:r>
            <a:r>
              <a:rPr lang="zh-CN" altLang="en-US" sz="2000" dirty="0"/>
              <a:t>协议构建的可进行加密传输、身份认证的网络协议，要比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协议安全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协议需要到</a:t>
            </a:r>
            <a:r>
              <a:rPr lang="en-US" altLang="zh-CN" sz="2000" dirty="0"/>
              <a:t>ca</a:t>
            </a:r>
            <a:r>
              <a:rPr lang="zh-CN" altLang="en-US" sz="2000" dirty="0"/>
              <a:t>申请证书，一般免费证书较少，因而需要一定费用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、安全性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ssl</a:t>
            </a:r>
            <a:r>
              <a:rPr lang="zh-CN" altLang="en-US" sz="2000" dirty="0"/>
              <a:t>加密传输协议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、用</a:t>
            </a:r>
            <a:r>
              <a:rPr lang="zh-CN" altLang="en-US" sz="2000" dirty="0"/>
              <a:t>的端口也不一样，前者是</a:t>
            </a:r>
            <a:r>
              <a:rPr lang="en-US" altLang="zh-CN" sz="2000" dirty="0"/>
              <a:t>80</a:t>
            </a:r>
            <a:r>
              <a:rPr lang="zh-CN" altLang="en-US" sz="2000" dirty="0"/>
              <a:t>，后者是</a:t>
            </a:r>
            <a:r>
              <a:rPr lang="en-US" altLang="zh-CN" sz="2000" dirty="0"/>
              <a:t>443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http</a:t>
            </a:r>
            <a:r>
              <a:rPr lang="zh-CN" altLang="en-US" sz="2000" dirty="0"/>
              <a:t>的连接很简单，是无状态的；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协议是由</a:t>
            </a:r>
            <a:r>
              <a:rPr lang="en-US" altLang="zh-CN" sz="2000" dirty="0"/>
              <a:t>SSL+HTTP</a:t>
            </a:r>
            <a:r>
              <a:rPr lang="zh-CN" altLang="en-US" sz="2000" dirty="0"/>
              <a:t>协议构建的可进行加密传输、身份认证的网络协议，比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协议安全。</a:t>
            </a:r>
          </a:p>
        </p:txBody>
      </p:sp>
    </p:spTree>
    <p:extLst>
      <p:ext uri="{BB962C8B-B14F-4D97-AF65-F5344CB8AC3E}">
        <p14:creationId xmlns:p14="http://schemas.microsoft.com/office/powerpoint/2010/main" val="326289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274" y="1998209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类型</a:t>
            </a:r>
            <a:r>
              <a:rPr lang="en-US" altLang="zh-CN" dirty="0" smtClean="0"/>
              <a:t>(MIME)	text/html</a:t>
            </a:r>
            <a:r>
              <a:rPr lang="en-US" altLang="zh-CN" dirty="0"/>
              <a:t>	HTML document</a:t>
            </a:r>
          </a:p>
          <a:p>
            <a:pPr marL="256032" lvl="1" indent="0">
              <a:buNone/>
            </a:pPr>
            <a:r>
              <a:rPr lang="en-US" altLang="zh-CN" dirty="0" smtClean="0"/>
              <a:t>		text/plain</a:t>
            </a:r>
            <a:r>
              <a:rPr lang="en-US" altLang="zh-CN" dirty="0"/>
              <a:t>	Unformatted text</a:t>
            </a:r>
          </a:p>
          <a:p>
            <a:pPr marL="256032" lvl="1" indent="0">
              <a:buNone/>
            </a:pPr>
            <a:r>
              <a:rPr lang="en-US" altLang="zh-CN" dirty="0" smtClean="0"/>
              <a:t>		image/gif</a:t>
            </a:r>
            <a:r>
              <a:rPr lang="en-US" altLang="zh-CN" dirty="0"/>
              <a:t>	Binary image encoded in GIF format</a:t>
            </a:r>
          </a:p>
          <a:p>
            <a:pPr marL="256032" lvl="1" indent="0">
              <a:buNone/>
            </a:pPr>
            <a:r>
              <a:rPr lang="en-US" altLang="zh-CN" dirty="0" smtClean="0"/>
              <a:t>		image/</a:t>
            </a:r>
            <a:r>
              <a:rPr lang="en-US" altLang="zh-CN" dirty="0" err="1" smtClean="0"/>
              <a:t>png</a:t>
            </a:r>
            <a:r>
              <a:rPr lang="en-US" altLang="zh-CN" dirty="0"/>
              <a:t>	</a:t>
            </a:r>
            <a:r>
              <a:rPr lang="en-US" altLang="zh-CN" dirty="0" err="1"/>
              <a:t>Binar</a:t>
            </a:r>
            <a:r>
              <a:rPr lang="en-US" altLang="zh-CN" dirty="0"/>
              <a:t> image encoded in PNG format</a:t>
            </a:r>
          </a:p>
          <a:p>
            <a:pPr marL="256032" lvl="1" indent="0">
              <a:buNone/>
            </a:pPr>
            <a:r>
              <a:rPr lang="en-US" altLang="zh-CN" dirty="0" smtClean="0"/>
              <a:t>		image/jpeg</a:t>
            </a:r>
            <a:r>
              <a:rPr lang="en-US" altLang="zh-CN" dirty="0"/>
              <a:t>	Binary image encoded in JPEG </a:t>
            </a:r>
            <a:r>
              <a:rPr lang="en-US" altLang="zh-CN" dirty="0" smtClean="0"/>
              <a:t>format</a:t>
            </a:r>
          </a:p>
          <a:p>
            <a:pPr marL="0" indent="0">
              <a:buNone/>
            </a:pPr>
            <a:r>
              <a:rPr lang="zh-CN" altLang="en-US" dirty="0" smtClean="0"/>
              <a:t>分类</a:t>
            </a:r>
            <a:r>
              <a:rPr lang="en-US" altLang="zh-CN" dirty="0" smtClean="0"/>
              <a:t>		</a:t>
            </a:r>
            <a:r>
              <a:rPr lang="zh-CN" altLang="en-US" dirty="0" smtClean="0"/>
              <a:t>静态内容、动态内容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文件标识</a:t>
            </a:r>
            <a:r>
              <a:rPr lang="en-US" altLang="zh-CN" dirty="0"/>
              <a:t>	URL(Universal Resource </a:t>
            </a:r>
            <a:r>
              <a:rPr lang="en-US" altLang="zh-CN" dirty="0" smtClean="0"/>
              <a:t>Locator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2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3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http://www.cs.cmu.edu:8000</a:t>
            </a:r>
            <a:r>
              <a:rPr lang="en-US" altLang="zh-CN" dirty="0">
                <a:solidFill>
                  <a:srgbClr val="00B0F0"/>
                </a:solidFill>
              </a:rPr>
              <a:t>/cgi-bin/proc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  <a:r>
              <a:rPr lang="en-US" altLang="zh-CN" dirty="0">
                <a:solidFill>
                  <a:srgbClr val="00B050"/>
                </a:solidFill>
              </a:rPr>
              <a:t>15000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en-US" altLang="zh-CN" dirty="0">
                <a:solidFill>
                  <a:srgbClr val="00B050"/>
                </a:solidFill>
              </a:rPr>
              <a:t>213</a:t>
            </a:r>
          </a:p>
          <a:p>
            <a:pPr marL="0" lvl="1" indent="0">
              <a:spcBef>
                <a:spcPts val="130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en-US" altLang="zh-CN" dirty="0">
                <a:solidFill>
                  <a:srgbClr val="FF0000"/>
                </a:solidFill>
              </a:rPr>
              <a:t>://</a:t>
            </a:r>
            <a:r>
              <a:rPr lang="en-US" altLang="zh-CN" dirty="0" smtClean="0">
                <a:solidFill>
                  <a:srgbClr val="FF0000"/>
                </a:solidFill>
              </a:rPr>
              <a:t>www.cs.cmu.edu:80</a:t>
            </a:r>
            <a:r>
              <a:rPr lang="en-US" altLang="zh-CN" dirty="0" smtClean="0">
                <a:solidFill>
                  <a:srgbClr val="00B0F0"/>
                </a:solidFill>
              </a:rPr>
              <a:t>/index.html</a:t>
            </a:r>
          </a:p>
          <a:p>
            <a:pPr marL="457200" lvl="1" indent="-457200">
              <a:spcBef>
                <a:spcPts val="1300"/>
              </a:spcBef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端口号：默认</a:t>
            </a:r>
            <a:r>
              <a:rPr lang="en-US" altLang="zh-CN" dirty="0" smtClean="0">
                <a:solidFill>
                  <a:schemeClr val="tx1"/>
                </a:solidFill>
              </a:rPr>
              <a:t>80</a:t>
            </a:r>
            <a:r>
              <a:rPr lang="zh-CN" altLang="en-US" dirty="0" smtClean="0">
                <a:solidFill>
                  <a:schemeClr val="tx1"/>
                </a:solidFill>
              </a:rPr>
              <a:t>，可选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-457200">
              <a:spcBef>
                <a:spcPts val="1300"/>
              </a:spcBef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表示请求内容类型的主目录，若无后缀默认为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，补全为某个默认主页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-457200">
              <a:spcBef>
                <a:spcPts val="1300"/>
              </a:spcBef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zh-CN" altLang="en-US" dirty="0" smtClean="0">
                <a:solidFill>
                  <a:schemeClr val="tx1"/>
                </a:solidFill>
              </a:rPr>
              <a:t>中不能有空格，用</a:t>
            </a:r>
            <a:r>
              <a:rPr lang="en-US" altLang="zh-CN" dirty="0" smtClean="0">
                <a:solidFill>
                  <a:schemeClr val="tx1"/>
                </a:solidFill>
              </a:rPr>
              <a:t>%20</a:t>
            </a:r>
            <a:r>
              <a:rPr lang="zh-CN" altLang="en-US" dirty="0" smtClean="0">
                <a:solidFill>
                  <a:schemeClr val="tx1"/>
                </a:solidFill>
              </a:rPr>
              <a:t>替代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-457200">
              <a:spcBef>
                <a:spcPts val="1300"/>
              </a:spcBef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静态和动态的判断：没有固定方法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" lvl="1" indent="-91440">
              <a:spcBef>
                <a:spcPts val="1300"/>
              </a:spcBef>
            </a:pPr>
            <a:endParaRPr lang="en-US" altLang="zh-CN" sz="1800" dirty="0">
              <a:latin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6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842" y="1735634"/>
            <a:ext cx="10753725" cy="376618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2800" dirty="0"/>
          </a:p>
          <a:p>
            <a:r>
              <a:rPr lang="en-US" altLang="zh-CN" dirty="0"/>
              <a:t>Request line: &lt;method&gt; &lt;</a:t>
            </a:r>
            <a:r>
              <a:rPr lang="en-US" altLang="zh-CN" dirty="0" err="1"/>
              <a:t>uri</a:t>
            </a:r>
            <a:r>
              <a:rPr lang="en-US" altLang="zh-CN" dirty="0"/>
              <a:t>&gt; &lt;version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/>
              <a:t>&lt;method&gt; is one of  GET, POST, OPTIONS, HEAD, PUT, DELETE, or TRACE</a:t>
            </a:r>
          </a:p>
          <a:p>
            <a:pPr lvl="1"/>
            <a:r>
              <a:rPr lang="en-US" altLang="zh-CN" dirty="0">
                <a:latin typeface="+mj-lt"/>
              </a:rPr>
              <a:t>&lt;</a:t>
            </a:r>
            <a:r>
              <a:rPr lang="en-US" altLang="zh-CN" dirty="0" err="1">
                <a:latin typeface="+mj-lt"/>
              </a:rPr>
              <a:t>uri</a:t>
            </a:r>
            <a:r>
              <a:rPr lang="en-US" altLang="zh-CN" dirty="0">
                <a:latin typeface="+mj-lt"/>
              </a:rPr>
              <a:t>&gt; is typically URL for proxies, URL suffix for </a:t>
            </a:r>
            <a:r>
              <a:rPr lang="en-US" altLang="zh-CN" dirty="0" smtClean="0">
                <a:latin typeface="+mj-lt"/>
              </a:rPr>
              <a:t>servers</a:t>
            </a:r>
          </a:p>
          <a:p>
            <a:pPr lvl="1"/>
            <a:r>
              <a:rPr lang="en-US" altLang="zh-CN" dirty="0"/>
              <a:t>&lt;version&gt; is HTTP version of request (HTTP/1.0 or HTTP/1.1</a:t>
            </a:r>
            <a:r>
              <a:rPr lang="en-US" altLang="zh-CN" dirty="0" smtClean="0"/>
              <a:t>)</a:t>
            </a:r>
          </a:p>
          <a:p>
            <a:pPr marL="4572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7032" y="1847778"/>
            <a:ext cx="10773157" cy="1708160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www.cmu.edu 80      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Telnet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GET / HTTP/1.1                         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		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empty line terminates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headers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03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480</TotalTime>
  <Words>975</Words>
  <Application>Microsoft Office PowerPoint</Application>
  <PresentationFormat>宽屏</PresentationFormat>
  <Paragraphs>159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宋体</vt:lpstr>
      <vt:lpstr>Arial</vt:lpstr>
      <vt:lpstr>Calibri</vt:lpstr>
      <vt:lpstr>Calibri Light</vt:lpstr>
      <vt:lpstr>Courier New</vt:lpstr>
      <vt:lpstr>Times New Roman</vt:lpstr>
      <vt:lpstr>大都市</vt:lpstr>
      <vt:lpstr>Web SERVER</vt:lpstr>
      <vt:lpstr>OVERVIEW</vt:lpstr>
      <vt:lpstr>Part One:  Web Server Basic and HTTP</vt:lpstr>
      <vt:lpstr>HTTP</vt:lpstr>
      <vt:lpstr>PowerPoint 演示文稿</vt:lpstr>
      <vt:lpstr>HTTPS</vt:lpstr>
      <vt:lpstr>内容</vt:lpstr>
      <vt:lpstr>URLs</vt:lpstr>
      <vt:lpstr>HTTP请求</vt:lpstr>
      <vt:lpstr>Method</vt:lpstr>
      <vt:lpstr>HTTP响应</vt:lpstr>
      <vt:lpstr>HTTP响应</vt:lpstr>
      <vt:lpstr>HTTP/1.1新特性</vt:lpstr>
      <vt:lpstr>PowerPoint 演示文稿</vt:lpstr>
      <vt:lpstr>Part Two: TINY Web Server</vt:lpstr>
      <vt:lpstr>PowerPoint 演示文稿</vt:lpstr>
      <vt:lpstr>PowerPoint 演示文稿</vt:lpstr>
      <vt:lpstr>PowerPoint 演示文稿</vt:lpstr>
      <vt:lpstr>Part Three: Proxies</vt:lpstr>
      <vt:lpstr>PowerPoint 演示文稿</vt:lpstr>
      <vt:lpstr>Why proxy?</vt:lpstr>
      <vt:lpstr>Two types of web proxy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</dc:title>
  <dc:creator>赵 旭峰</dc:creator>
  <cp:lastModifiedBy>赵 旭峰</cp:lastModifiedBy>
  <cp:revision>33</cp:revision>
  <dcterms:created xsi:type="dcterms:W3CDTF">2018-12-26T15:52:17Z</dcterms:created>
  <dcterms:modified xsi:type="dcterms:W3CDTF">2018-12-27T10:20:57Z</dcterms:modified>
</cp:coreProperties>
</file>