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542" r:id="rId2"/>
    <p:sldId id="1204" r:id="rId3"/>
    <p:sldId id="1294" r:id="rId4"/>
    <p:sldId id="1317" r:id="rId5"/>
    <p:sldId id="1205" r:id="rId6"/>
    <p:sldId id="1272" r:id="rId7"/>
    <p:sldId id="1300" r:id="rId8"/>
    <p:sldId id="1301" r:id="rId9"/>
    <p:sldId id="1302" r:id="rId10"/>
    <p:sldId id="1303" r:id="rId11"/>
    <p:sldId id="1304" r:id="rId12"/>
    <p:sldId id="1305" r:id="rId13"/>
    <p:sldId id="1306" r:id="rId14"/>
    <p:sldId id="1307" r:id="rId15"/>
    <p:sldId id="1308" r:id="rId16"/>
    <p:sldId id="1309" r:id="rId17"/>
    <p:sldId id="1310" r:id="rId18"/>
    <p:sldId id="1209" r:id="rId19"/>
    <p:sldId id="1265" r:id="rId20"/>
    <p:sldId id="1210" r:id="rId21"/>
    <p:sldId id="1211" r:id="rId22"/>
    <p:sldId id="1275" r:id="rId23"/>
    <p:sldId id="1299" r:id="rId24"/>
    <p:sldId id="1213" r:id="rId25"/>
    <p:sldId id="1214" r:id="rId26"/>
    <p:sldId id="1215" r:id="rId27"/>
    <p:sldId id="1216" r:id="rId28"/>
    <p:sldId id="1217" r:id="rId29"/>
    <p:sldId id="1218" r:id="rId30"/>
    <p:sldId id="1219" r:id="rId31"/>
    <p:sldId id="1220" r:id="rId32"/>
    <p:sldId id="1276" r:id="rId33"/>
    <p:sldId id="1222" r:id="rId34"/>
    <p:sldId id="1223" r:id="rId35"/>
    <p:sldId id="1224" r:id="rId36"/>
    <p:sldId id="1277" r:id="rId37"/>
    <p:sldId id="1226" r:id="rId38"/>
    <p:sldId id="1227" r:id="rId39"/>
    <p:sldId id="1278" r:id="rId40"/>
    <p:sldId id="1229" r:id="rId41"/>
    <p:sldId id="1230" r:id="rId42"/>
    <p:sldId id="1279" r:id="rId43"/>
    <p:sldId id="1280" r:id="rId44"/>
    <p:sldId id="1281" r:id="rId45"/>
    <p:sldId id="1282" r:id="rId46"/>
    <p:sldId id="1235" r:id="rId47"/>
    <p:sldId id="1236" r:id="rId48"/>
    <p:sldId id="1283" r:id="rId49"/>
    <p:sldId id="1284" r:id="rId50"/>
    <p:sldId id="1312" r:id="rId51"/>
    <p:sldId id="1311" r:id="rId52"/>
    <p:sldId id="1313" r:id="rId53"/>
    <p:sldId id="1286" r:id="rId54"/>
    <p:sldId id="1314" r:id="rId55"/>
    <p:sldId id="1247" r:id="rId56"/>
    <p:sldId id="1248" r:id="rId57"/>
    <p:sldId id="1315" r:id="rId58"/>
    <p:sldId id="1250" r:id="rId59"/>
    <p:sldId id="1289" r:id="rId60"/>
    <p:sldId id="1290" r:id="rId61"/>
    <p:sldId id="1291" r:id="rId62"/>
    <p:sldId id="1292" r:id="rId63"/>
    <p:sldId id="1269" r:id="rId64"/>
    <p:sldId id="1270" r:id="rId65"/>
    <p:sldId id="1293" r:id="rId66"/>
    <p:sldId id="1251" r:id="rId67"/>
  </p:sldIdLst>
  <p:sldSz cx="9144000" cy="6858000" type="screen4x3"/>
  <p:notesSz cx="7302500" cy="9586913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6F5BD"/>
    <a:srgbClr val="F1C7C7"/>
    <a:srgbClr val="BFBFBF"/>
    <a:srgbClr val="D5F1CF"/>
    <a:srgbClr val="E9E1C9"/>
    <a:srgbClr val="DED8C4"/>
    <a:srgbClr val="E7DDBB"/>
    <a:srgbClr val="DDCE9F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92" d="100"/>
          <a:sy n="92" d="100"/>
        </p:scale>
        <p:origin x="948" y="78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94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7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6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9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9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6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5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403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56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5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60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7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0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0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2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90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46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8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9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1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30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4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3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61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4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5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18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./procmask1</a:t>
            </a:r>
          </a:p>
          <a:p>
            <a:endParaRPr lang="en-US" dirty="0" smtClean="0"/>
          </a:p>
          <a:p>
            <a:r>
              <a:rPr lang="en-US" dirty="0" err="1" smtClean="0"/>
              <a:t>setenv</a:t>
            </a:r>
            <a:r>
              <a:rPr lang="en-US" baseline="0" dirty="0" smtClean="0"/>
              <a:t> CHILD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./procmask1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Cntl</a:t>
            </a:r>
            <a:r>
              <a:rPr lang="en-US" baseline="0" dirty="0" smtClean="0"/>
              <a:t>-C to stop infinite loop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62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./procmask2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58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95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921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4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682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4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66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74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64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9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36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Try:</a:t>
            </a:r>
          </a:p>
          <a:p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shellx</a:t>
            </a:r>
            <a:endParaRPr lang="en-US" dirty="0" smtClean="0"/>
          </a:p>
          <a:p>
            <a:r>
              <a:rPr lang="en-US" dirty="0" smtClean="0"/>
              <a:t>&gt;/bin/</a:t>
            </a:r>
            <a:r>
              <a:rPr lang="en-US" dirty="0" err="1" smtClean="0"/>
              <a:t>ls</a:t>
            </a:r>
            <a:r>
              <a:rPr lang="en-US" dirty="0" smtClean="0"/>
              <a:t> –l </a:t>
            </a:r>
            <a:r>
              <a:rPr lang="en-US" dirty="0" err="1" smtClean="0"/>
              <a:t>csapp.c</a:t>
            </a:r>
            <a:endParaRPr lang="en-US" dirty="0" smtClean="0"/>
          </a:p>
          <a:p>
            <a:r>
              <a:rPr lang="en-US" dirty="0" smtClean="0"/>
              <a:t>&gt;./delay</a:t>
            </a:r>
            <a:r>
              <a:rPr lang="en-US" baseline="0" dirty="0" smtClean="0"/>
              <a:t> 5</a:t>
            </a:r>
          </a:p>
          <a:p>
            <a:r>
              <a:rPr lang="en-US" baseline="0" dirty="0" smtClean="0"/>
              <a:t>&gt;./delay 5 &amp;</a:t>
            </a:r>
          </a:p>
          <a:p>
            <a:r>
              <a:rPr lang="en-US" baseline="0" dirty="0" smtClean="0"/>
              <a:t>&gt;/bin/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csapp.c</a:t>
            </a:r>
            <a:endParaRPr lang="en-US" baseline="0" dirty="0" smtClean="0"/>
          </a:p>
          <a:p>
            <a:r>
              <a:rPr lang="en-US" baseline="0" dirty="0" smtClean="0"/>
              <a:t>&gt;quit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if ((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= Fork()) == 0) {   /* Child runs user job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("%s: Command not found.\n",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/* Parent waits for foreground job to terminate */</a:t>
            </a:r>
          </a:p>
          <a:p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F6F5BD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F6F5BD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F6F5BD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F6F5BD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if 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("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error");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F6F5BD"/>
                </a:solidFill>
                <a:latin typeface="Courier New"/>
                <a:cs typeface="Courier New"/>
              </a:rPr>
              <a:t>        else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printf("%d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%s",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F6F5BD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F6F5BD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F6F5BD"/>
                </a:solidFill>
                <a:latin typeface="Courier New"/>
                <a:cs typeface="Courier New"/>
              </a:rPr>
              <a:t>    return;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2598645"/>
            <a:ext cx="8340725" cy="4183155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2013" y="2810493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parseline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b="0" dirty="0" smtClean="0">
                <a:latin typeface="Calibri" pitchFamily="34" charset="0"/>
              </a:rPr>
              <a:t>will parse ‘</a:t>
            </a:r>
            <a:r>
              <a:rPr lang="en-US" b="0" dirty="0" err="1" smtClean="0">
                <a:latin typeface="Calibri" pitchFamily="34" charset="0"/>
              </a:rPr>
              <a:t>buf</a:t>
            </a:r>
            <a:r>
              <a:rPr lang="en-US" b="0" dirty="0" smtClean="0">
                <a:latin typeface="Calibri" pitchFamily="34" charset="0"/>
              </a:rPr>
              <a:t>’ into ‘</a:t>
            </a:r>
            <a:r>
              <a:rPr lang="en-US" b="0" dirty="0" err="1" smtClean="0">
                <a:latin typeface="Calibri" pitchFamily="34" charset="0"/>
              </a:rPr>
              <a:t>argv</a:t>
            </a:r>
            <a:r>
              <a:rPr lang="en-US" b="0" dirty="0" smtClean="0">
                <a:latin typeface="Calibri" pitchFamily="34" charset="0"/>
              </a:rPr>
              <a:t>’ and return whether or not input line ended in ‘&amp;’</a:t>
            </a:r>
          </a:p>
        </p:txBody>
      </p:sp>
    </p:spTree>
    <p:extLst>
      <p:ext uri="{BB962C8B-B14F-4D97-AF65-F5344CB8AC3E}">
        <p14:creationId xmlns:p14="http://schemas.microsoft.com/office/powerpoint/2010/main" val="747774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048000"/>
            <a:ext cx="8340725" cy="3733800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5791" y="2586335"/>
            <a:ext cx="2736309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Ignore empty lines.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286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345180"/>
            <a:ext cx="8340725" cy="343661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it is a ‘built in’ command, then handle it here in this program.  Otherwise fork/exec the program specified in </a:t>
            </a:r>
            <a:r>
              <a:rPr lang="en-US" b="0" dirty="0" err="1" smtClean="0">
                <a:latin typeface="+mn-lt"/>
                <a:cs typeface="Courier New" panose="02070309020205020404" pitchFamily="49" charset="0"/>
              </a:rPr>
              <a:t>argv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[0]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09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3505200"/>
            <a:ext cx="8340725" cy="3276599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086135"/>
            <a:ext cx="4800600" cy="46166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Create child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914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4547801"/>
            <a:ext cx="8340725" cy="223399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6287" y="5203134"/>
            <a:ext cx="4800600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Start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Remember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 only returns on error.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394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9400" y="5734050"/>
            <a:ext cx="8340725" cy="1047748"/>
          </a:xfrm>
          <a:prstGeom prst="rect">
            <a:avLst/>
          </a:prstGeom>
          <a:solidFill>
            <a:srgbClr val="F6F5BD"/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/>
          </a:bodyPr>
          <a:lstStyle/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2584" y="5581471"/>
            <a:ext cx="2979391" cy="1200329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running child in foreground, wait until it is done.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313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609" y="4925815"/>
            <a:ext cx="2979391" cy="1569660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  <a:cs typeface="Courier New" panose="02070309020205020404" pitchFamily="49" charset="0"/>
              </a:rPr>
              <a:t>If running child in background, print </a:t>
            </a:r>
            <a:r>
              <a:rPr lang="en-US" b="0" dirty="0" err="1" smtClean="0">
                <a:latin typeface="+mn-lt"/>
                <a:cs typeface="Courier New" panose="02070309020205020404" pitchFamily="49" charset="0"/>
              </a:rPr>
              <a:t>pid</a:t>
            </a:r>
            <a:r>
              <a:rPr lang="en-US" b="0" dirty="0" smtClean="0">
                <a:latin typeface="+mn-lt"/>
                <a:cs typeface="Courier New" panose="02070309020205020404" pitchFamily="49" charset="0"/>
              </a:rPr>
              <a:t> and continue doing other stuff.</a:t>
            </a:r>
            <a:endParaRPr lang="en-US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69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?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id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de-DE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(!bg)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Courier New"/>
                <a:cs typeface="Courier New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7740" y="6477000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7099" y="5088078"/>
            <a:ext cx="2615951" cy="1384995"/>
          </a:xfrm>
          <a:prstGeom prst="rect">
            <a:avLst/>
          </a:prstGeom>
          <a:solidFill>
            <a:srgbClr val="DEDFF5"/>
          </a:solidFill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Calibri" pitchFamily="34" charset="0"/>
              </a:rPr>
              <a:t>Oops.  </a:t>
            </a:r>
            <a:r>
              <a:rPr lang="en-US" sz="2800" b="0" i="1" dirty="0" smtClean="0">
                <a:latin typeface="Calibri" pitchFamily="34" charset="0"/>
              </a:rPr>
              <a:t>There is a problem with this code.</a:t>
            </a:r>
          </a:p>
        </p:txBody>
      </p:sp>
    </p:spTree>
    <p:extLst>
      <p:ext uri="{BB962C8B-B14F-4D97-AF65-F5344CB8AC3E}">
        <p14:creationId xmlns:p14="http://schemas.microsoft.com/office/powerpoint/2010/main" val="1837548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</a:t>
            </a:r>
            <a:r>
              <a:rPr lang="en-GB" dirty="0" smtClean="0"/>
              <a:t>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143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4800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Is a “Background </a:t>
            </a:r>
            <a:r>
              <a:rPr lang="en-GB" dirty="0"/>
              <a:t>Job”?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20788"/>
            <a:ext cx="8728075" cy="522605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Users </a:t>
            </a:r>
            <a:r>
              <a:rPr lang="en-GB" dirty="0"/>
              <a:t>generally run one command at a time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Type command, read output, type another command</a:t>
            </a:r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programs run “for a long time”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 “delete this file in two hours”</a:t>
            </a:r>
            <a:endParaRPr lang="en-GB" dirty="0" smtClean="0"/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</a:t>
            </a:r>
            <a:r>
              <a:rPr lang="en-GB" dirty="0"/>
              <a:t>“background” job is a process we don't want to wait for</a:t>
            </a:r>
            <a:endParaRPr lang="en-GB" dirty="0" smtClean="0"/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377624"/>
            <a:ext cx="8153400" cy="584776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sleep 7200;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  # shell stuck for 2 hours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953000"/>
            <a:ext cx="4876800" cy="883346"/>
          </a:xfrm>
          <a:prstGeom prst="rect">
            <a:avLst/>
          </a:prstGeom>
          <a:solidFill>
            <a:srgbClr val="E0E0E0"/>
          </a:solidFill>
        </p:spPr>
        <p:txBody>
          <a:bodyPr wrap="square" lIns="91440" rtlCol="0">
            <a:no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(sleep 7200 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/junk) &amp;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>
                <a:latin typeface="Courier New" pitchFamily="49" charset="0"/>
              </a:rPr>
              <a:t>[1] 907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# ready for next command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0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Hardware and operating system kernel software</a:t>
            </a:r>
          </a:p>
          <a:p>
            <a:r>
              <a:rPr lang="en-US" dirty="0" smtClean="0"/>
              <a:t>Process Context Switch</a:t>
            </a:r>
          </a:p>
          <a:p>
            <a:pPr lvl="1"/>
            <a:r>
              <a:rPr lang="en-US" dirty="0" smtClean="0"/>
              <a:t>Hardware timer and kernel software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Kernel software and application software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48400" y="1371600"/>
            <a:ext cx="232090" cy="1676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21291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400" y="3352800"/>
            <a:ext cx="152400" cy="146304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886200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412532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36909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kin </a:t>
            </a:r>
            <a:r>
              <a:rPr lang="en-US" dirty="0"/>
              <a:t>to exceptions and interrupts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</a:t>
            </a:r>
            <a:r>
              <a:rPr lang="en-US" dirty="0"/>
              <a:t>from the kernel (sometimes at the request of another process) to a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type is identified by small integer ID’s (1-30)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/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3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(partial) Taxonomy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895600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Asynchronous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Synchronous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Interrupts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Traps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Faults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8038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Aborts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 bwMode="auto">
          <a:xfrm flipH="1">
            <a:off x="876300" y="3357265"/>
            <a:ext cx="1066800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 bwMode="auto">
          <a:xfrm flipH="1">
            <a:off x="4229100" y="3509665"/>
            <a:ext cx="16764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 bwMode="auto">
          <a:xfrm>
            <a:off x="5905500" y="3509665"/>
            <a:ext cx="1143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 bwMode="auto">
          <a:xfrm>
            <a:off x="5905500" y="3509665"/>
            <a:ext cx="1905000" cy="8707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4435" y="121556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ECF</a:t>
            </a:r>
          </a:p>
        </p:txBody>
      </p:sp>
      <p:cxnSp>
        <p:nvCxnSpPr>
          <p:cNvPr id="20" name="Straight Connector 19"/>
          <p:cNvCxnSpPr>
            <a:stCxn id="18" idx="2"/>
            <a:endCxn id="4" idx="0"/>
          </p:cNvCxnSpPr>
          <p:nvPr/>
        </p:nvCxnSpPr>
        <p:spPr bwMode="auto">
          <a:xfrm flipH="1">
            <a:off x="1943100" y="1677225"/>
            <a:ext cx="2251435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2"/>
            <a:endCxn id="5" idx="0"/>
          </p:cNvCxnSpPr>
          <p:nvPr/>
        </p:nvCxnSpPr>
        <p:spPr bwMode="auto">
          <a:xfrm>
            <a:off x="4194535" y="1677225"/>
            <a:ext cx="1710965" cy="13707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03760" y="5029200"/>
            <a:ext cx="16002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Signals</a:t>
            </a:r>
          </a:p>
        </p:txBody>
      </p:sp>
      <p:cxnSp>
        <p:nvCxnSpPr>
          <p:cNvPr id="21" name="Straight Connector 20"/>
          <p:cNvCxnSpPr>
            <a:stCxn id="4" idx="2"/>
            <a:endCxn id="19" idx="0"/>
          </p:cNvCxnSpPr>
          <p:nvPr/>
        </p:nvCxnSpPr>
        <p:spPr bwMode="auto">
          <a:xfrm>
            <a:off x="1943100" y="3357265"/>
            <a:ext cx="660760" cy="167193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74241" y="729139"/>
            <a:ext cx="24565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Handled in user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2800" y="304800"/>
            <a:ext cx="1867947" cy="369332"/>
          </a:xfrm>
          <a:prstGeom prst="rect">
            <a:avLst/>
          </a:prstGeom>
          <a:solidFill>
            <a:srgbClr val="E7DDBB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Handled in kernel</a:t>
            </a:r>
          </a:p>
        </p:txBody>
      </p:sp>
    </p:spTree>
    <p:extLst>
      <p:ext uri="{BB962C8B-B14F-4D97-AF65-F5344CB8AC3E}">
        <p14:creationId xmlns:p14="http://schemas.microsoft.com/office/powerpoint/2010/main" val="2937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smtClean="0"/>
              <a:t>Kernel </a:t>
            </a:r>
            <a:r>
              <a:rPr lang="en-US" i="1" smtClean="0">
                <a:solidFill>
                  <a:srgbClr val="C00000"/>
                </a:solidFill>
              </a:rPr>
              <a:t>sends</a:t>
            </a:r>
            <a:r>
              <a:rPr lang="en-US" smtClean="0"/>
              <a:t> (delivers) a signal to a </a:t>
            </a:r>
            <a:r>
              <a:rPr lang="en-US" i="1" smtClean="0">
                <a:solidFill>
                  <a:srgbClr val="C00000"/>
                </a:solidFill>
              </a:rPr>
              <a:t>destination process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by updating some state in the context of the destination process</a:t>
            </a:r>
          </a:p>
          <a:p>
            <a:endParaRPr lang="en-US" smtClean="0"/>
          </a:p>
          <a:p>
            <a:r>
              <a:rPr lang="en-US" smtClean="0"/>
              <a:t>Kernel sends a signal for one of the following reasons:</a:t>
            </a:r>
          </a:p>
          <a:p>
            <a:pPr lvl="1"/>
            <a:r>
              <a:rPr lang="en-US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smtClean="0"/>
              <a:t>Another process has invoked the </a:t>
            </a:r>
            <a:r>
              <a:rPr lang="en-US" b="1" smtClean="0">
                <a:latin typeface="Courier New" pitchFamily="49" charset="0"/>
              </a:rPr>
              <a:t>kill</a:t>
            </a:r>
            <a:r>
              <a:rPr lang="en-US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6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Some possible </a:t>
            </a:r>
            <a:r>
              <a:rPr lang="en-US" dirty="0"/>
              <a:t>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</a:t>
            </a:r>
            <a:r>
              <a:rPr lang="en-US" dirty="0" smtClean="0"/>
              <a:t>interrupt: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  <p:extLst>
      <p:ext uri="{BB962C8B-B14F-4D97-AF65-F5344CB8AC3E}">
        <p14:creationId xmlns:p14="http://schemas.microsoft.com/office/powerpoint/2010/main" val="18116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 smtClean="0"/>
              <a:t>Signal Concepts: 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39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Pending/Blocked Bits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Also referred to as the </a:t>
            </a:r>
            <a:r>
              <a:rPr lang="en-US" i="1" dirty="0" smtClean="0"/>
              <a:t>signal mask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28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 smtClean="0"/>
              <a:t>Sending Signals: Process </a:t>
            </a:r>
            <a:r>
              <a:rPr lang="en-US" dirty="0"/>
              <a:t>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20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/bin/</a:t>
            </a:r>
            <a:r>
              <a:rPr lang="en-US" dirty="0" smtClean="0">
                <a:latin typeface="Courier New" pitchFamily="49" charset="0"/>
              </a:rPr>
              <a:t>kill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97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last lecture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any single core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</a:t>
            </a:r>
            <a:r>
              <a:rPr lang="en-US" sz="2000" dirty="0" smtClean="0"/>
              <a:t>causes the kernel to send </a:t>
            </a:r>
            <a:r>
              <a:rPr lang="en-US" sz="2000" dirty="0"/>
              <a:t>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  <p:extLst>
      <p:ext uri="{BB962C8B-B14F-4D97-AF65-F5344CB8AC3E}">
        <p14:creationId xmlns:p14="http://schemas.microsoft.com/office/powerpoint/2010/main" val="3733683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564091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endParaRPr lang="da-DK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4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5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 err="1"/>
              <a:t>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46453" y="5943600"/>
            <a:ext cx="748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Important: All context switches are initiated by calling some exception hander. </a:t>
            </a:r>
          </a:p>
        </p:txBody>
      </p:sp>
    </p:spTree>
    <p:extLst>
      <p:ext uri="{BB962C8B-B14F-4D97-AF65-F5344CB8AC3E}">
        <p14:creationId xmlns:p14="http://schemas.microsoft.com/office/powerpoint/2010/main" val="3092289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2"/>
            <a:r>
              <a:rPr lang="en-US" dirty="0"/>
              <a:t>The process terminates and dumps core</a:t>
            </a:r>
          </a:p>
          <a:p>
            <a:pPr lvl="1"/>
            <a:r>
              <a:rPr lang="en-US" dirty="0"/>
              <a:t>The 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37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</a:t>
            </a:r>
            <a:r>
              <a:rPr lang="en-US" dirty="0" smtClean="0"/>
              <a:t>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  <p:extLst>
      <p:ext uri="{BB962C8B-B14F-4D97-AF65-F5344CB8AC3E}">
        <p14:creationId xmlns:p14="http://schemas.microsoft.com/office/powerpoint/2010/main" val="2605091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8991600" cy="60016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857EA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0678" y="6356866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495800" y="2667000"/>
            <a:ext cx="4572000" cy="1569660"/>
          </a:xfrm>
          <a:prstGeom prst="rect">
            <a:avLst/>
          </a:prstGeom>
          <a:solidFill>
            <a:srgbClr val="E0E0E0"/>
          </a:solidFill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</a:t>
            </a:r>
            <a:r>
              <a:rPr lang="en-US" sz="1600" dirty="0" err="1" smtClean="0">
                <a:latin typeface="Courier New"/>
                <a:cs typeface="Courier New"/>
              </a:rPr>
              <a:t>sigint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&lt;ctrl-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So you think you can stop the bomb with ctrl-c, do you?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Well...OK. :-)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0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</a:t>
            </a:r>
            <a:r>
              <a:rPr lang="en-US" dirty="0" smtClean="0"/>
              <a:t>program</a:t>
            </a:r>
          </a:p>
          <a:p>
            <a:r>
              <a:rPr lang="en-US" altLang="zh-CN" dirty="0"/>
              <a:t>But, this flow exists only until returns to main </a:t>
            </a:r>
            <a:r>
              <a:rPr lang="en-US" altLang="zh-CN" dirty="0" smtClean="0"/>
              <a:t>program</a:t>
            </a:r>
            <a:endParaRPr lang="en-US" altLang="zh-CN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15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delivered</a:t>
            </a:r>
          </a:p>
          <a:p>
            <a:r>
              <a:rPr lang="en-US" sz="1800" dirty="0" smtClean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received</a:t>
            </a:r>
          </a:p>
          <a:p>
            <a:r>
              <a:rPr lang="en-US" sz="1800" dirty="0" smtClean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12200" cy="573087"/>
          </a:xfrm>
        </p:spPr>
        <p:txBody>
          <a:bodyPr/>
          <a:lstStyle/>
          <a:p>
            <a:r>
              <a:rPr lang="en-US" dirty="0"/>
              <a:t>Programmer’s Model of Multitasking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624887" cy="5484812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fork</a:t>
            </a:r>
            <a:r>
              <a:rPr lang="en-US" b="1" dirty="0" smtClean="0"/>
              <a:t> </a:t>
            </a:r>
            <a:r>
              <a:rPr lang="en-US" dirty="0"/>
              <a:t>spawns new process</a:t>
            </a:r>
          </a:p>
          <a:p>
            <a:pPr lvl="2"/>
            <a:r>
              <a:rPr lang="en-US" dirty="0"/>
              <a:t>Called once, returns twice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exit</a:t>
            </a:r>
            <a:r>
              <a:rPr lang="en-US" b="1" dirty="0" smtClean="0"/>
              <a:t> </a:t>
            </a:r>
            <a:r>
              <a:rPr lang="en-US" dirty="0"/>
              <a:t>terminates own process</a:t>
            </a:r>
          </a:p>
          <a:p>
            <a:pPr lvl="2"/>
            <a:r>
              <a:rPr lang="en-US" dirty="0"/>
              <a:t>Called once, never returns</a:t>
            </a:r>
          </a:p>
          <a:p>
            <a:pPr lvl="2"/>
            <a:r>
              <a:rPr lang="en-US" dirty="0"/>
              <a:t>Puts it into “zombie” status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wait</a:t>
            </a:r>
            <a:r>
              <a:rPr lang="en-US" b="1" dirty="0" smtClean="0"/>
              <a:t> 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b="1" dirty="0" smtClean="0"/>
              <a:t> </a:t>
            </a:r>
            <a:r>
              <a:rPr lang="en-US" dirty="0"/>
              <a:t>wait for and reap terminated children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 pitchFamily="49" charset="0"/>
              </a:rPr>
              <a:t>execve</a:t>
            </a:r>
            <a:r>
              <a:rPr lang="en-US" b="1" dirty="0" smtClean="0"/>
              <a:t> </a:t>
            </a:r>
            <a:r>
              <a:rPr lang="en-US" dirty="0" smtClean="0"/>
              <a:t>runs </a:t>
            </a:r>
            <a:r>
              <a:rPr lang="en-US" dirty="0"/>
              <a:t>new program in existing process</a:t>
            </a:r>
          </a:p>
          <a:p>
            <a:pPr lvl="2"/>
            <a:r>
              <a:rPr lang="en-US" dirty="0"/>
              <a:t>Called once, (normally) never returns</a:t>
            </a:r>
          </a:p>
          <a:p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  <a:p>
            <a:pPr lvl="1"/>
            <a:r>
              <a:rPr lang="en-US" dirty="0"/>
              <a:t>Understanding the nonstandard semantics of the functions</a:t>
            </a:r>
          </a:p>
          <a:p>
            <a:pPr lvl="1"/>
            <a:r>
              <a:rPr lang="en-US" dirty="0"/>
              <a:t>Avoiding improper use of system resources</a:t>
            </a:r>
          </a:p>
          <a:p>
            <a:pPr lvl="2"/>
            <a:r>
              <a:rPr lang="en-US" dirty="0"/>
              <a:t>E.g. “Fork bombs” can disable a system</a:t>
            </a:r>
          </a:p>
        </p:txBody>
      </p:sp>
    </p:spTree>
    <p:extLst>
      <p:ext uri="{BB962C8B-B14F-4D97-AF65-F5344CB8AC3E}">
        <p14:creationId xmlns:p14="http://schemas.microsoft.com/office/powerpoint/2010/main" val="24138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Signal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(2) Control </a:t>
            </a:r>
            <a:r>
              <a:rPr lang="en-US" sz="1600" i="1" dirty="0">
                <a:latin typeface="Helvetica" charset="0"/>
              </a:rPr>
              <a:t>passes </a:t>
            </a:r>
            <a:r>
              <a:rPr lang="en-US" sz="1600" i="1" dirty="0" smtClean="0">
                <a:latin typeface="Helvetica" charset="0"/>
              </a:rPr>
              <a:t>to 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(5) Handler T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(1) Program catches signal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(3) Program catches signal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(4)  </a:t>
            </a:r>
            <a:r>
              <a:rPr lang="en-US" sz="1600" i="1" dirty="0">
                <a:latin typeface="Helvetica" charset="0"/>
              </a:rPr>
              <a:t>Control passes </a:t>
            </a:r>
            <a:r>
              <a:rPr lang="en-US" sz="1600" i="1" dirty="0" smtClean="0">
                <a:latin typeface="Helvetica" charset="0"/>
              </a:rPr>
              <a:t>to handler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(6) Handler S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main program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(7) Main program resumes </a:t>
            </a:r>
            <a:endParaRPr lang="en-US" sz="160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Unblocking Signals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blocking mechanism	</a:t>
            </a:r>
          </a:p>
          <a:p>
            <a:pPr lvl="1"/>
            <a:r>
              <a:rPr lang="en-US" dirty="0" smtClean="0"/>
              <a:t>Kernel blocks any pending signals of type currently being handled. </a:t>
            </a:r>
          </a:p>
          <a:p>
            <a:pPr lvl="1"/>
            <a:r>
              <a:rPr lang="en-US" dirty="0" smtClean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 blocking and unblocking mechanism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sigprocmask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r>
              <a:rPr lang="en-US" dirty="0" smtClean="0"/>
              <a:t>Supporting functions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sigemptyset</a:t>
            </a:r>
            <a:r>
              <a:rPr lang="en-US" dirty="0" smtClean="0"/>
              <a:t> – create empty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sigfillset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add every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sigaddset</a:t>
            </a:r>
            <a:r>
              <a:rPr lang="en-US" dirty="0" smtClean="0"/>
              <a:t> – add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sigdelset</a:t>
            </a:r>
            <a:r>
              <a:rPr lang="en-US" dirty="0" smtClean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 smtClean="0"/>
              <a:t>Temporarily Blocking Signals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/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* C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ode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30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 smtClean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 smtClean="0"/>
              <a:t>Shared data structures can become corrupted.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now here are some guidelines to help you avoid trouble.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Guidelines for Writing Safe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G0: Keep your handlers as simple as possible</a:t>
            </a:r>
          </a:p>
          <a:p>
            <a:pPr lvl="1"/>
            <a:r>
              <a:rPr lang="en-US" dirty="0" smtClean="0"/>
              <a:t>e.g., Set a global flag and return</a:t>
            </a:r>
          </a:p>
          <a:p>
            <a:r>
              <a:rPr lang="en-US" dirty="0" smtClean="0"/>
              <a:t>G1: Call only </a:t>
            </a:r>
            <a:r>
              <a:rPr lang="en-US" dirty="0" err="1" smtClean="0"/>
              <a:t>async</a:t>
            </a:r>
            <a:r>
              <a:rPr lang="en-US" dirty="0" smtClean="0"/>
              <a:t>-signal-safe functions in your handlers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are not safe!</a:t>
            </a:r>
          </a:p>
          <a:p>
            <a:r>
              <a:rPr lang="en-US" dirty="0" smtClean="0"/>
              <a:t>G2: Save and restore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on entry and exit</a:t>
            </a:r>
          </a:p>
          <a:p>
            <a:pPr lvl="1"/>
            <a:r>
              <a:rPr lang="en-US" dirty="0" smtClean="0"/>
              <a:t>So that other handlers don’t overwrite your value of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	</a:t>
            </a:r>
          </a:p>
          <a:p>
            <a:r>
              <a:rPr lang="en-US" dirty="0" smtClean="0"/>
              <a:t>G3: Protect accesses to shared data structures by temporarily blocking all signals. </a:t>
            </a:r>
          </a:p>
          <a:p>
            <a:pPr lvl="1"/>
            <a:r>
              <a:rPr lang="en-US" dirty="0" smtClean="0"/>
              <a:t>To prevent possible corruption</a:t>
            </a:r>
          </a:p>
          <a:p>
            <a:r>
              <a:rPr lang="en-US" dirty="0" smtClean="0"/>
              <a:t>G4: Declare global variables as </a:t>
            </a:r>
            <a:r>
              <a:rPr lang="en-US" dirty="0" smtClean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 smtClean="0">
                <a:latin typeface="+mn-lt"/>
                <a:cs typeface="Courier New"/>
              </a:rPr>
              <a:t>G5: Declare global flags as </a:t>
            </a:r>
            <a:r>
              <a:rPr lang="en-US" dirty="0" smtClean="0">
                <a:latin typeface="Courier New"/>
                <a:cs typeface="Courier New"/>
              </a:rPr>
              <a:t>volatile </a:t>
            </a:r>
            <a:r>
              <a:rPr lang="en-US" dirty="0" err="1" smtClean="0">
                <a:latin typeface="Courier New"/>
                <a:cs typeface="Courier New"/>
              </a:rPr>
              <a:t>sig_atomic_t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flag</a:t>
            </a:r>
            <a:r>
              <a:rPr lang="en-US" dirty="0" smtClean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</a:t>
            </a:r>
            <a:r>
              <a:rPr lang="en-US" dirty="0" smtClean="0">
                <a:latin typeface="+mn-lt"/>
                <a:cs typeface="Courier New"/>
              </a:rPr>
              <a:t>lag declared this way does not need to be protected  like other </a:t>
            </a:r>
            <a:r>
              <a:rPr lang="en-US" dirty="0" err="1" smtClean="0">
                <a:latin typeface="+mn-lt"/>
                <a:cs typeface="Courier New"/>
              </a:rPr>
              <a:t>globals</a:t>
            </a:r>
            <a:endParaRPr lang="en-US" dirty="0" smtClean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69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Source: “</a:t>
            </a:r>
            <a:r>
              <a:rPr lang="en-US" dirty="0" smtClean="0">
                <a:latin typeface="Courier New"/>
                <a:cs typeface="Courier New"/>
              </a:rPr>
              <a:t>man 7 signal</a:t>
            </a:r>
            <a:r>
              <a:rPr lang="en-US" dirty="0" smtClean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_exit, write, wait,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that are </a:t>
            </a:r>
            <a:r>
              <a:rPr lang="en-US" b="1" dirty="0" smtClean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 smtClean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+mn-lt"/>
                <a:cs typeface="Courier New"/>
              </a:rPr>
              <a:t>, 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+mn-lt"/>
                <a:cs typeface="Courier New"/>
              </a:rPr>
              <a:t>,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Unfortunate fact: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>
                <a:latin typeface="Calibri"/>
                <a:cs typeface="Calibri"/>
              </a:rPr>
              <a:t> is the only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output function</a:t>
            </a:r>
          </a:p>
        </p:txBody>
      </p:sp>
    </p:spTree>
    <p:extLst>
      <p:ext uri="{BB962C8B-B14F-4D97-AF65-F5344CB8AC3E}">
        <p14:creationId xmlns:p14="http://schemas.microsoft.com/office/powerpoint/2010/main" val="35084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Safely Generating 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7896225" cy="847725"/>
          </a:xfrm>
        </p:spPr>
        <p:txBody>
          <a:bodyPr/>
          <a:lstStyle/>
          <a:p>
            <a:r>
              <a:rPr lang="en-US" dirty="0" smtClean="0"/>
              <a:t>Option 1: temporarily block all signals during each call to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EVERYWHERE in the program.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>
              <a:cs typeface="Courier New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5899" y="2133600"/>
            <a:ext cx="8405982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safe_printf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 –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async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-signal-safe wrapper for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safe_printf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...)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Courier New"/>
                <a:cs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format);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vsnprintf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), format,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va_end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(args);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write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(1,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sv-SE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prev_mask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sv-SE" sz="1600" dirty="0">
                <a:solidFill>
                  <a:srgbClr val="61B6B4"/>
                </a:solidFill>
                <a:latin typeface="Courier New"/>
                <a:cs typeface="Courier New"/>
              </a:rPr>
              <a:t>NULL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sv-SE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03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Safely Generating 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819400"/>
          </a:xfrm>
        </p:spPr>
        <p:txBody>
          <a:bodyPr/>
          <a:lstStyle/>
          <a:p>
            <a:r>
              <a:rPr lang="en-US" dirty="0" smtClean="0"/>
              <a:t>Option 2: Use the reentrant SIO (Safe I/O library) from </a:t>
            </a:r>
            <a:r>
              <a:rPr lang="en-US" dirty="0" err="1" smtClean="0">
                <a:latin typeface="Courier New"/>
                <a:cs typeface="Courier New"/>
              </a:rPr>
              <a:t>csapp.c</a:t>
            </a:r>
            <a:r>
              <a:rPr lang="en-US" dirty="0" smtClean="0"/>
              <a:t> in your handlers.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sio_puts</a:t>
            </a:r>
            <a:r>
              <a:rPr lang="en-US" dirty="0" smtClean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sio_putl</a:t>
            </a:r>
            <a:r>
              <a:rPr lang="en-US" dirty="0" smtClean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sio_error</a:t>
            </a:r>
            <a:r>
              <a:rPr lang="en-US" dirty="0" smtClean="0">
                <a:latin typeface="Courier New"/>
                <a:cs typeface="Courier New"/>
              </a:rPr>
              <a:t>(char s[])   /* Put </a:t>
            </a:r>
            <a:r>
              <a:rPr lang="en-US" dirty="0" err="1" smtClean="0">
                <a:latin typeface="Courier New"/>
                <a:cs typeface="Courier New"/>
              </a:rPr>
              <a:t>msg</a:t>
            </a:r>
            <a:r>
              <a:rPr lang="en-US" dirty="0" smtClean="0">
                <a:latin typeface="Courier New"/>
                <a:cs typeface="Courier New"/>
              </a:rPr>
              <a:t> &amp; exit */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9719" y="3679954"/>
            <a:ext cx="8665681" cy="241604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BA8C1C"/>
                </a:solidFill>
                <a:latin typeface="Courier New"/>
                <a:cs typeface="Courier New"/>
              </a:rPr>
              <a:t>sig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Safe SIGINT handler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io_puts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B7898A"/>
                </a:solidFill>
                <a:latin typeface="Courier New"/>
                <a:cs typeface="Courier New"/>
              </a:rPr>
              <a:t>"So you think you can stop the bomb with ctrl-c, do you?\n"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    sleep(2);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io_puts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e-DE" sz="1500" dirty="0">
                <a:solidFill>
                  <a:srgbClr val="B7898A"/>
                </a:solidFill>
                <a:latin typeface="Courier New"/>
                <a:cs typeface="Courier New"/>
              </a:rPr>
              <a:t>"Well..."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    sleep(1);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altLang="zh-CN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nl-NL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io_puts</a:t>
            </a:r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500" dirty="0">
                <a:solidFill>
                  <a:srgbClr val="B7898A"/>
                </a:solidFill>
                <a:latin typeface="Courier New"/>
                <a:cs typeface="Courier New"/>
              </a:rPr>
              <a:t>"OK. :-)\n"</a:t>
            </a:r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    _exit(0);</a:t>
            </a:r>
          </a:p>
          <a:p>
            <a:r>
              <a:rPr lang="nl-NL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5715000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 smtClean="0">
                <a:solidFill>
                  <a:srgbClr val="7F7F7F"/>
                </a:solidFill>
                <a:latin typeface="Calibri" pitchFamily="34" charset="0"/>
              </a:rPr>
              <a:t>sigintsafe</a:t>
            </a:r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6019800" y="1113503"/>
            <a:ext cx="2971800" cy="4227699"/>
          </a:xfrm>
        </p:spPr>
        <p:txBody>
          <a:bodyPr/>
          <a:lstStyle/>
          <a:p>
            <a:pPr marL="230188" indent="-230188"/>
            <a:r>
              <a:rPr lang="en-US" sz="2200" dirty="0" smtClean="0"/>
              <a:t>Pending </a:t>
            </a:r>
            <a:r>
              <a:rPr lang="en-US" sz="2200" dirty="0"/>
              <a:t>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</a:t>
            </a:r>
            <a:r>
              <a:rPr lang="en-US" sz="1800" dirty="0" smtClean="0"/>
              <a:t>one bit indicates </a:t>
            </a:r>
            <a:r>
              <a:rPr lang="en-US" sz="1800" dirty="0"/>
              <a:t>whether or not signal is </a:t>
            </a:r>
            <a:r>
              <a:rPr lang="en-US" sz="1800" dirty="0" smtClean="0"/>
              <a:t>pending…</a:t>
            </a:r>
          </a:p>
          <a:p>
            <a:pPr marL="401638" lvl="1" indent="-171450"/>
            <a:r>
              <a:rPr lang="en-US" sz="1800" dirty="0" smtClean="0"/>
              <a:t>…thus at most one pending signal of any particular type. </a:t>
            </a:r>
            <a:endParaRPr lang="en-US" sz="1800" dirty="0"/>
          </a:p>
          <a:p>
            <a:pPr marL="1588" indent="-171450"/>
            <a:r>
              <a:rPr lang="en-US" sz="2200" dirty="0" smtClean="0"/>
              <a:t> You can’t use signals to count events, such as children terminating.</a:t>
            </a:r>
          </a:p>
          <a:p>
            <a:pPr marL="401638" lvl="1" indent="-171450"/>
            <a:r>
              <a:rPr lang="en-US" altLang="zh-CN" sz="1800" dirty="0"/>
              <a:t>This program may get stuck in final </a:t>
            </a:r>
            <a:r>
              <a:rPr lang="en-US" altLang="zh-CN" sz="1800" dirty="0" smtClean="0"/>
              <a:t>loop</a:t>
            </a:r>
            <a:endParaRPr lang="en-US" altLang="zh-CN" sz="18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5486400"/>
            <a:ext cx="358140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14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23241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38918" y="422900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  <p:sp>
        <p:nvSpPr>
          <p:cNvPr id="8" name="TextBox 1"/>
          <p:cNvSpPr txBox="1"/>
          <p:nvPr/>
        </p:nvSpPr>
        <p:spPr>
          <a:xfrm>
            <a:off x="2819400" y="3010361"/>
            <a:ext cx="2966527" cy="461665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This code is incorrect!</a:t>
            </a:r>
          </a:p>
        </p:txBody>
      </p:sp>
    </p:spTree>
    <p:extLst>
      <p:ext uri="{BB962C8B-B14F-4D97-AF65-F5344CB8AC3E}">
        <p14:creationId xmlns:p14="http://schemas.microsoft.com/office/powerpoint/2010/main" val="19116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altLang="zh-CN" dirty="0"/>
              <a:t>Living With </a:t>
            </a:r>
            <a:r>
              <a:rPr lang="en-US" altLang="zh-CN" dirty="0" err="1"/>
              <a:t>Nonqueuing</a:t>
            </a:r>
            <a:r>
              <a:rPr lang="en-US" altLang="zh-CN" dirty="0"/>
              <a:t> Signals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480796" y="1295400"/>
            <a:ext cx="8382000" cy="9906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</a:t>
            </a:r>
            <a:r>
              <a:rPr lang="en-US" dirty="0" smtClean="0"/>
              <a:t>child processes</a:t>
            </a:r>
            <a:endParaRPr lang="en-US" dirty="0"/>
          </a:p>
          <a:p>
            <a:pPr lvl="1"/>
            <a:r>
              <a:rPr lang="en-US" altLang="zh-CN" dirty="0"/>
              <a:t>Have handler loop with </a:t>
            </a:r>
            <a:r>
              <a:rPr lang="en-US" altLang="zh-CN" b="1" dirty="0" err="1">
                <a:latin typeface="Courier New" pitchFamily="49" charset="0"/>
              </a:rPr>
              <a:t>waitpid</a:t>
            </a:r>
            <a:r>
              <a:rPr lang="en-US" altLang="zh-CN" sz="1800" dirty="0"/>
              <a:t> to get all </a:t>
            </a:r>
            <a:r>
              <a:rPr lang="en-US" altLang="zh-CN" sz="1800" dirty="0" smtClean="0"/>
              <a:t>jobs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Or put  </a:t>
            </a:r>
            <a:r>
              <a:rPr lang="en-US" altLang="zh-CN" dirty="0">
                <a:latin typeface="Courier New" pitchFamily="49" charset="0"/>
              </a:rPr>
              <a:t>wait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dirty="0"/>
              <a:t>in a loop to reap all terminated </a:t>
            </a:r>
            <a:r>
              <a:rPr lang="en-US" altLang="zh-CN" dirty="0" smtClean="0"/>
              <a:t>children</a:t>
            </a:r>
            <a:endParaRPr lang="en-US" altLang="zh-CN" dirty="0"/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098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(-1, 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WNOHANG))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3465512"/>
            <a:ext cx="3376396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15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23246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23247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23249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23250</a:t>
            </a:r>
          </a:p>
          <a:p>
            <a:r>
              <a:rPr lang="en-US" sz="1600" b="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8665" y="5828801"/>
            <a:ext cx="4633187" cy="41959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8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&gt; 0)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57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1481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 /* N = 5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Child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Parent *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 smtClean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7574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Reap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child *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SIGCHLD handler for a simple shell</a:t>
            </a:r>
          </a:p>
          <a:p>
            <a:pPr lvl="1"/>
            <a:r>
              <a:rPr lang="en-US" dirty="0" smtClean="0"/>
              <a:t>Blocks all signals while running critical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03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 smtClean="0"/>
              <a:t>Corrected Shell Program without Race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Courier New"/>
                <a:cs typeface="Courier New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i-FI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/* N = 5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Courier New"/>
                <a:cs typeface="Courier New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Courier New"/>
                <a:cs typeface="Courier New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12827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 smtClean="0"/>
              <a:t>Handlers for program explicitly waiting for SIGCHLD to arrive.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0)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/* Main is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*/</a:t>
            </a:r>
            <a:endParaRPr lang="fi-FI" sz="1500" dirty="0">
              <a:solidFill>
                <a:srgbClr val="FF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ro-RO" sz="15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72540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994856"/>
            <a:ext cx="8034095" cy="586314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n = N; /* N = 10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(</a:t>
            </a:r>
            <a:r>
              <a:rPr lang="fr-FR" sz="15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wasteful</a:t>
            </a:r>
            <a:r>
              <a:rPr lang="fr-FR" sz="1500" dirty="0" smtClean="0">
                <a:solidFill>
                  <a:srgbClr val="CB2418"/>
                </a:solidFill>
                <a:latin typeface="Courier New"/>
                <a:cs typeface="Courier New"/>
              </a:rPr>
              <a:t>!) 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fr-F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ro-RO" sz="1500" dirty="0" smtClean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 smtClean="0">
                <a:latin typeface="Calibri" pitchFamily="34" charset="0"/>
              </a:rPr>
              <a:t>Similar to a shell waiting</a:t>
            </a:r>
          </a:p>
          <a:p>
            <a:r>
              <a:rPr lang="en-US" sz="1800" dirty="0" smtClean="0">
                <a:latin typeface="Calibri" pitchFamily="34" charset="0"/>
              </a:rPr>
              <a:t>for a foreground job to </a:t>
            </a:r>
          </a:p>
          <a:p>
            <a:r>
              <a:rPr lang="en-US" sz="1800" dirty="0" smtClean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2622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smtClean="0"/>
              <a:t>Program is correct, but very wasteful</a:t>
            </a:r>
          </a:p>
          <a:p>
            <a:r>
              <a:rPr lang="en-US" dirty="0" smtClean="0"/>
              <a:t>Other options: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Too slow!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    sleep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(1);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8101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90800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sigset_t</a:t>
            </a:r>
            <a:r>
              <a:rPr lang="en-US" dirty="0" smtClean="0">
                <a:latin typeface="Courier New"/>
                <a:cs typeface="Courier New"/>
              </a:rPr>
              <a:t> *mask)</a:t>
            </a:r>
          </a:p>
          <a:p>
            <a:r>
              <a:rPr lang="en-US" dirty="0" smtClean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2353476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n = N; /* N = 10 *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(n--)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de-DE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ro-RO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2594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37015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 smtClean="0">
                <a:latin typeface="Courier New"/>
                <a:cs typeface="Courier New"/>
              </a:rPr>
              <a:t>pstree</a:t>
            </a:r>
            <a:r>
              <a:rPr lang="en-US" sz="1800" dirty="0" smtClean="0">
                <a:latin typeface="Calibri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7917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708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setjmp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 smtClean="0"/>
              <a:t>Goal: return directly to original caller from a deeply-nested function</a:t>
            </a:r>
            <a:endParaRPr 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45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</a:t>
            </a:r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61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Menlo-Regular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38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</a:t>
            </a:r>
            <a:r>
              <a:rPr lang="en-US" dirty="0" smtClean="0"/>
              <a:t>handler</a:t>
            </a:r>
          </a:p>
          <a:p>
            <a:pPr lvl="1"/>
            <a:r>
              <a:rPr lang="en-US" altLang="zh-CN" dirty="0"/>
              <a:t>Be very careful when writing signal handlers</a:t>
            </a:r>
          </a:p>
          <a:p>
            <a:pPr lvl="1"/>
            <a:endParaRPr lang="en-US" dirty="0"/>
          </a:p>
          <a:p>
            <a:r>
              <a:rPr lang="en-US" dirty="0" smtClean="0"/>
              <a:t>Nonlocal </a:t>
            </a:r>
            <a:r>
              <a:rPr lang="en-US" dirty="0"/>
              <a:t>jumps provide exceptional control flow within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  <p:extLst>
      <p:ext uri="{BB962C8B-B14F-4D97-AF65-F5344CB8AC3E}">
        <p14:creationId xmlns:p14="http://schemas.microsoft.com/office/powerpoint/2010/main" val="107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	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b="1" dirty="0" smtClean="0">
                <a:latin typeface="Courier New" pitchFamily="49" charset="0"/>
              </a:rPr>
              <a:t>/</a:t>
            </a:r>
            <a:r>
              <a:rPr lang="en-US" sz="1800" b="1" dirty="0" err="1" smtClean="0">
                <a:latin typeface="Courier New" pitchFamily="49" charset="0"/>
              </a:rPr>
              <a:t>tcsh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</a:t>
            </a:r>
            <a:r>
              <a:rPr lang="en-US" sz="1800" dirty="0" smtClean="0"/>
              <a:t>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+mn-lt"/>
              </a:rPr>
              <a:t>(default Linux shell)</a:t>
            </a:r>
          </a:p>
          <a:p>
            <a:pPr>
              <a:tabLst>
                <a:tab pos="1485900" algn="l"/>
              </a:tabLst>
            </a:pPr>
            <a:r>
              <a:rPr lang="en-US" sz="2200" dirty="0" smtClean="0">
                <a:latin typeface="+mn-lt"/>
              </a:rPr>
              <a:t>Simple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Described in the textbook, starting at p. 753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Implementation of a very elementary shell</a:t>
            </a:r>
          </a:p>
          <a:p>
            <a:pPr lvl="1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Purpose</a:t>
            </a:r>
          </a:p>
          <a:p>
            <a:pPr lvl="2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Understand what happens when you type commands</a:t>
            </a:r>
          </a:p>
          <a:p>
            <a:pPr lvl="2">
              <a:tabLst>
                <a:tab pos="1485900" algn="l"/>
              </a:tabLst>
            </a:pPr>
            <a:r>
              <a:rPr lang="en-US" sz="1800" dirty="0" smtClean="0">
                <a:latin typeface="+mn-lt"/>
              </a:rPr>
              <a:t>Understand use and operation of process control operations</a:t>
            </a:r>
          </a:p>
          <a:p>
            <a:pPr lvl="2">
              <a:tabLst>
                <a:tab pos="1485900" algn="l"/>
              </a:tabLst>
            </a:pPr>
            <a:endParaRPr lang="en-US" sz="1800" dirty="0" smtClean="0">
              <a:latin typeface="+mn-lt"/>
            </a:endParaRPr>
          </a:p>
          <a:p>
            <a:pPr lvl="2">
              <a:tabLst>
                <a:tab pos="1485900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925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Shell Example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57762" y="1207070"/>
            <a:ext cx="6587461" cy="4524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dirty="0" smtClean="0">
                <a:solidFill>
                  <a:srgbClr val="3366FF"/>
                </a:solidFill>
                <a:latin typeface="Courier New" pitchFamily="49" charset="0"/>
              </a:rPr>
              <a:t>./</a:t>
            </a:r>
            <a:r>
              <a:rPr lang="en-US" sz="1600" dirty="0" err="1" smtClean="0">
                <a:solidFill>
                  <a:srgbClr val="3366FF"/>
                </a:solidFill>
                <a:latin typeface="Courier New" pitchFamily="49" charset="0"/>
              </a:rPr>
              <a:t>shellex</a:t>
            </a:r>
            <a:endParaRPr lang="en-US" sz="1600" dirty="0" smtClean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hu-HU" sz="1600" dirty="0">
                <a:latin typeface="Courier New" pitchFamily="49" charset="0"/>
              </a:rPr>
              <a:t>&gt; /bin/ls -l csapp.c</a:t>
            </a:r>
          </a:p>
          <a:p>
            <a:r>
              <a:rPr lang="hu-HU" sz="1600" dirty="0">
                <a:latin typeface="Courier New" pitchFamily="49" charset="0"/>
              </a:rPr>
              <a:t>-rw-r--r-- 1 bryant users 23053 Jun 15  2015 csapp.c</a:t>
            </a:r>
          </a:p>
          <a:p>
            <a:r>
              <a:rPr lang="hu-HU" sz="1600" dirty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/bin/ps</a:t>
            </a:r>
          </a:p>
          <a:p>
            <a:r>
              <a:rPr lang="hu-HU" sz="1600" dirty="0">
                <a:latin typeface="Courier New" pitchFamily="49" charset="0"/>
              </a:rPr>
              <a:t>  PID TTY          TIME CMD</a:t>
            </a:r>
          </a:p>
          <a:p>
            <a:r>
              <a:rPr lang="hu-HU" sz="1600" dirty="0">
                <a:latin typeface="Courier New" pitchFamily="49" charset="0"/>
              </a:rPr>
              <a:t>31542 pts/2    00:00:01 tcsh</a:t>
            </a:r>
          </a:p>
          <a:p>
            <a:r>
              <a:rPr lang="hu-HU" sz="1600" dirty="0">
                <a:latin typeface="Courier New" pitchFamily="49" charset="0"/>
              </a:rPr>
              <a:t>32017 pts/2    00:00:00 shellex</a:t>
            </a:r>
          </a:p>
          <a:p>
            <a:r>
              <a:rPr lang="hu-HU" sz="1600" dirty="0">
                <a:latin typeface="Courier New" pitchFamily="49" charset="0"/>
              </a:rPr>
              <a:t>32019 pts/2    00:00:00 ps</a:t>
            </a:r>
          </a:p>
          <a:p>
            <a:r>
              <a:rPr lang="hu-HU" sz="1600" dirty="0" smtClean="0">
                <a:latin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/bin/sleep 10 &amp;</a:t>
            </a:r>
          </a:p>
          <a:p>
            <a:r>
              <a:rPr lang="en-US" sz="1600" dirty="0">
                <a:latin typeface="Courier New" pitchFamily="49" charset="0"/>
              </a:rPr>
              <a:t>32031 /bin/sleep 10 &amp;</a:t>
            </a:r>
          </a:p>
          <a:p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 smtClean="0">
                <a:solidFill>
                  <a:srgbClr val="3366FF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3366FF"/>
                </a:solidFill>
                <a:latin typeface="Courier New" pitchFamily="49" charset="0"/>
              </a:rPr>
              <a:t>bin/</a:t>
            </a:r>
            <a:r>
              <a:rPr lang="en-US" sz="1600" dirty="0" err="1" smtClean="0">
                <a:solidFill>
                  <a:srgbClr val="3366FF"/>
                </a:solidFill>
                <a:latin typeface="Courier New" pitchFamily="49" charset="0"/>
              </a:rPr>
              <a:t>ps</a:t>
            </a:r>
            <a:endParaRPr lang="en-US" sz="1600" dirty="0" smtClean="0">
              <a:solidFill>
                <a:srgbClr val="3366FF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PID TTY          TIME CMD</a:t>
            </a:r>
          </a:p>
          <a:p>
            <a:r>
              <a:rPr lang="en-US" sz="1600" dirty="0">
                <a:latin typeface="Courier New" pitchFamily="49" charset="0"/>
              </a:rPr>
              <a:t>31542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00:00:01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32024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emacs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32030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>
                <a:latin typeface="Courier New" pitchFamily="49" charset="0"/>
              </a:rPr>
              <a:t>shellex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32031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sleep</a:t>
            </a:r>
          </a:p>
          <a:p>
            <a:r>
              <a:rPr lang="en-US" sz="1600" dirty="0">
                <a:latin typeface="Courier New" pitchFamily="49" charset="0"/>
              </a:rPr>
              <a:t>32033 </a:t>
            </a:r>
            <a:r>
              <a:rPr lang="en-US" sz="1600" dirty="0" err="1">
                <a:latin typeface="Courier New" pitchFamily="49" charset="0"/>
              </a:rPr>
              <a:t>pts</a:t>
            </a:r>
            <a:r>
              <a:rPr lang="en-US" sz="1600" dirty="0">
                <a:latin typeface="Courier New" pitchFamily="49" charset="0"/>
              </a:rPr>
              <a:t>/2    00:00:00 </a:t>
            </a:r>
            <a:r>
              <a:rPr lang="en-US" sz="1600" dirty="0" err="1" smtClean="0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r>
              <a:rPr lang="hu-HU" sz="1600" dirty="0" smtClean="0">
                <a:latin typeface="Courier New" pitchFamily="49" charset="0"/>
              </a:rPr>
              <a:t>&gt; </a:t>
            </a:r>
            <a:r>
              <a:rPr lang="hu-HU" sz="1600" dirty="0">
                <a:solidFill>
                  <a:srgbClr val="3366FF"/>
                </a:solidFill>
                <a:latin typeface="Courier New" pitchFamily="49" charset="0"/>
              </a:rPr>
              <a:t>quit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8766" y="1394575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Must give full pathnames for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3658" y="3167995"/>
            <a:ext cx="285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Run program in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1223" y="4849502"/>
            <a:ext cx="189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Sleep is running</a:t>
            </a:r>
          </a:p>
          <a:p>
            <a:pPr marL="63500" indent="287338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in background</a:t>
            </a:r>
          </a:p>
        </p:txBody>
      </p:sp>
    </p:spTree>
    <p:extLst>
      <p:ext uri="{BB962C8B-B14F-4D97-AF65-F5344CB8AC3E}">
        <p14:creationId xmlns:p14="http://schemas.microsoft.com/office/powerpoint/2010/main" val="328425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Shell Implementation</a:t>
            </a: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 smtClean="0"/>
              <a:t>Basic loop</a:t>
            </a:r>
          </a:p>
          <a:p>
            <a:pPr lvl="1"/>
            <a:r>
              <a:rPr lang="en-US" sz="1400" dirty="0" smtClean="0"/>
              <a:t>Read line from command line</a:t>
            </a:r>
          </a:p>
          <a:p>
            <a:pPr lvl="1"/>
            <a:r>
              <a:rPr lang="en-US" sz="1400" dirty="0" smtClean="0"/>
              <a:t>Execute the requested operation</a:t>
            </a:r>
          </a:p>
          <a:p>
            <a:pPr lvl="2"/>
            <a:r>
              <a:rPr lang="en-US" sz="1400" dirty="0" smtClean="0"/>
              <a:t>Built-in command (only one implemented is </a:t>
            </a:r>
            <a:r>
              <a:rPr lang="en-US" sz="1400" b="1" dirty="0" smtClean="0">
                <a:latin typeface="Courier New"/>
                <a:cs typeface="Courier New"/>
              </a:rPr>
              <a:t>quit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Load and execute program from file</a:t>
            </a:r>
            <a:endParaRPr lang="en-US" sz="14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evaluate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ourier New"/>
                <a:cs typeface="Courier New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sv-SE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...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9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11171</TotalTime>
  <Words>5923</Words>
  <Application>Microsoft Office PowerPoint</Application>
  <PresentationFormat>全屏显示(4:3)</PresentationFormat>
  <Paragraphs>1326</Paragraphs>
  <Slides>66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Menlo-Bold</vt:lpstr>
      <vt:lpstr>Menlo-Regular</vt:lpstr>
      <vt:lpstr>ＭＳ Ｐゴシック</vt:lpstr>
      <vt:lpstr>msgothic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Exceptional Control Flow:  Signals and Nonlocal Jumps  Introduction to Computer Systems</vt:lpstr>
      <vt:lpstr>ECF Exists at All Levels of a System</vt:lpstr>
      <vt:lpstr>Review from last lecture</vt:lpstr>
      <vt:lpstr>Programmer’s Model of Multitasking</vt:lpstr>
      <vt:lpstr>Today</vt:lpstr>
      <vt:lpstr>Linux Process Hierarchy</vt:lpstr>
      <vt:lpstr>Shell Programs</vt:lpstr>
      <vt:lpstr>Simple Shell Example</vt:lpstr>
      <vt:lpstr>Simple Shell Implementation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Simple Shell eval Function</vt:lpstr>
      <vt:lpstr>Problem with Simple Shell Example</vt:lpstr>
      <vt:lpstr>What Is a “Background Job”?</vt:lpstr>
      <vt:lpstr>ECF to the Rescue!</vt:lpstr>
      <vt:lpstr>Today</vt:lpstr>
      <vt:lpstr>Signals</vt:lpstr>
      <vt:lpstr> (partial) Taxonomy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Safely Generating Formatted Output</vt:lpstr>
      <vt:lpstr>Correct Signal Handling</vt:lpstr>
      <vt:lpstr>Living With Nonqueuing Signals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540</cp:revision>
  <cp:lastPrinted>2013-10-10T00:06:34Z</cp:lastPrinted>
  <dcterms:created xsi:type="dcterms:W3CDTF">2011-10-13T14:55:16Z</dcterms:created>
  <dcterms:modified xsi:type="dcterms:W3CDTF">2017-11-15T14:14:07Z</dcterms:modified>
</cp:coreProperties>
</file>