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1626" r:id="rId2"/>
    <p:sldId id="1627" r:id="rId3"/>
    <p:sldId id="1628" r:id="rId4"/>
    <p:sldId id="1629" r:id="rId5"/>
    <p:sldId id="1630" r:id="rId6"/>
    <p:sldId id="1631" r:id="rId7"/>
    <p:sldId id="1632" r:id="rId8"/>
    <p:sldId id="1633" r:id="rId9"/>
    <p:sldId id="1634" r:id="rId10"/>
    <p:sldId id="1635" r:id="rId11"/>
    <p:sldId id="1636" r:id="rId12"/>
    <p:sldId id="1637" r:id="rId13"/>
    <p:sldId id="1638" r:id="rId14"/>
    <p:sldId id="1639" r:id="rId15"/>
    <p:sldId id="1640" r:id="rId16"/>
    <p:sldId id="1641" r:id="rId17"/>
    <p:sldId id="1642" r:id="rId18"/>
    <p:sldId id="1643" r:id="rId19"/>
    <p:sldId id="1685" r:id="rId20"/>
    <p:sldId id="1644" r:id="rId21"/>
    <p:sldId id="1645" r:id="rId22"/>
    <p:sldId id="1646" r:id="rId23"/>
    <p:sldId id="1647" r:id="rId24"/>
    <p:sldId id="1648" r:id="rId25"/>
    <p:sldId id="1649" r:id="rId26"/>
    <p:sldId id="1650" r:id="rId27"/>
    <p:sldId id="1651" r:id="rId28"/>
    <p:sldId id="1652" r:id="rId29"/>
    <p:sldId id="1653" r:id="rId30"/>
    <p:sldId id="1654" r:id="rId31"/>
    <p:sldId id="1655" r:id="rId32"/>
    <p:sldId id="1656" r:id="rId33"/>
    <p:sldId id="1657" r:id="rId34"/>
    <p:sldId id="1658" r:id="rId35"/>
    <p:sldId id="1659" r:id="rId36"/>
    <p:sldId id="1660" r:id="rId37"/>
    <p:sldId id="1661" r:id="rId38"/>
    <p:sldId id="1662" r:id="rId39"/>
    <p:sldId id="1663" r:id="rId40"/>
    <p:sldId id="1664" r:id="rId41"/>
    <p:sldId id="1665" r:id="rId42"/>
    <p:sldId id="1666" r:id="rId43"/>
    <p:sldId id="1667" r:id="rId44"/>
    <p:sldId id="1668" r:id="rId45"/>
    <p:sldId id="1669" r:id="rId46"/>
    <p:sldId id="1670" r:id="rId47"/>
    <p:sldId id="1671" r:id="rId48"/>
    <p:sldId id="1672" r:id="rId49"/>
    <p:sldId id="1673" r:id="rId50"/>
    <p:sldId id="1674" r:id="rId51"/>
    <p:sldId id="1675" r:id="rId52"/>
    <p:sldId id="1676" r:id="rId53"/>
    <p:sldId id="1677" r:id="rId54"/>
    <p:sldId id="1682" r:id="rId55"/>
    <p:sldId id="1684" r:id="rId56"/>
  </p:sldIdLst>
  <p:sldSz cx="9144000" cy="6858000" type="screen4x3"/>
  <p:notesSz cx="7302500" cy="9586913"/>
  <p:custDataLst>
    <p:tags r:id="rId5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0000"/>
    <a:srgbClr val="F6F5BD"/>
    <a:srgbClr val="F1C7C7"/>
    <a:srgbClr val="D5F1CF"/>
    <a:srgbClr val="EBAFAF"/>
    <a:srgbClr val="ACE3A1"/>
    <a:srgbClr val="CCCCCC"/>
    <a:srgbClr val="8DBA84"/>
    <a:srgbClr val="8AD87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92" d="100"/>
          <a:sy n="92" d="100"/>
        </p:scale>
        <p:origin x="9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456"/>
    </p:cViewPr>
  </p:sorterViewPr>
  <p:notesViewPr>
    <p:cSldViewPr snapToObjects="1">
      <p:cViewPr varScale="1">
        <p:scale>
          <a:sx n="66" d="100"/>
          <a:sy n="66" d="100"/>
        </p:scale>
        <p:origin x="-2814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0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8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5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0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4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88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7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4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11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94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22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9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5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8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1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54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8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4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26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7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6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6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4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1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0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529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69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04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7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0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3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89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0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ode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</a:t>
            </a:r>
            <a:r>
              <a:rPr lang="en-US" sz="2000" b="0" dirty="0" smtClean="0"/>
              <a:t>to Computer Systems	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03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../home/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  <a:cs typeface="Courier New"/>
              </a:rPr>
              <a:t>cwd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69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</a:t>
            </a:r>
            <a:r>
              <a:rPr lang="en-US" dirty="0" smtClean="0"/>
              <a:t>Linux </a:t>
            </a:r>
            <a:r>
              <a:rPr lang="en-US" dirty="0"/>
              <a:t>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</a:t>
            </a:r>
            <a:r>
              <a:rPr lang="en-US" dirty="0" smtClean="0"/>
              <a:t>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1: standard </a:t>
            </a:r>
            <a:r>
              <a:rPr lang="en-US" dirty="0" smtClean="0"/>
              <a:t>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2: standard </a:t>
            </a:r>
            <a:r>
              <a:rPr lang="en-US" dirty="0" smtClean="0"/>
              <a:t>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1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525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3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24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2295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</p:spTree>
    <p:extLst>
      <p:ext uri="{BB962C8B-B14F-4D97-AF65-F5344CB8AC3E}">
        <p14:creationId xmlns:p14="http://schemas.microsoft.com/office/powerpoint/2010/main" val="37826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Protection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User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Group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Total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</a:t>
            </a:r>
            <a:r>
              <a:rPr lang="en-US" sz="1600" dirty="0" smtClean="0">
                <a:latin typeface="Courier New" pitchFamily="49" charset="0"/>
              </a:rPr>
              <a:t>yes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7927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 smtClean="0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77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51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</p:cxn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9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334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770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=0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5715" y="6183868"/>
            <a:ext cx="37835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Two descriptors point to the same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5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148557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3286117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07493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I/O and C Standard I/O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sets: system-</a:t>
            </a:r>
            <a:r>
              <a:rPr lang="en-US" dirty="0"/>
              <a:t>l</a:t>
            </a:r>
            <a:r>
              <a:rPr lang="en-US" dirty="0" smtClean="0"/>
              <a:t>evel and C level </a:t>
            </a:r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20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1060445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723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38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getc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putc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ungetc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gets,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561990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63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194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RIO (robust I/O) package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I/O, C Standard I/O, and RIO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i="1" dirty="0" smtClean="0"/>
              <a:t>incompatible</a:t>
            </a:r>
            <a:r>
              <a:rPr lang="en-US" dirty="0" smtClean="0"/>
              <a:t> libraries building on Unix I/O</a:t>
            </a:r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15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Unix I/O Recap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7896225" cy="20002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Best practice is to always allow for short counts.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Read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file into buffer.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read,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read(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409074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Write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buffer to file.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written,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write(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136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The RIO Package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(15-213/CS:APP Package)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text lines and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http://csapp.cs.cmu.edu/3e/code.html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203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42204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Robustly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while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nleft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&gt; 0)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Interrupted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else 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nread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eturn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9755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rio_readnb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reads up to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bytes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b="1" kern="1200" dirty="0">
                <a:solidFill>
                  <a:srgbClr val="990000"/>
                </a:solidFill>
                <a:ea typeface="+mn-ea"/>
                <a:cs typeface="+mn-cs"/>
              </a:rPr>
              <a:t>Warning: </a:t>
            </a:r>
            <a:r>
              <a:rPr lang="en-US" dirty="0"/>
              <a:t>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25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290513" y="54526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 smtClean="0">
                <a:latin typeface="Calibri" pitchFamily="34" charset="0"/>
              </a:rPr>
              <a:t>no longer </a:t>
            </a:r>
            <a:r>
              <a:rPr lang="en-US" sz="2000" dirty="0">
                <a:latin typeface="Calibri" pitchFamily="34" charset="0"/>
              </a:rPr>
              <a:t>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2908466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1308429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39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15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132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55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01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Inside signal handlers, because Unix I/O is </a:t>
            </a:r>
            <a:r>
              <a:rPr lang="en-US" i="1" dirty="0" err="1" smtClean="0">
                <a:solidFill>
                  <a:srgbClr val="C00000"/>
                </a:solidFill>
              </a:rPr>
              <a:t>async</a:t>
            </a:r>
            <a:r>
              <a:rPr lang="en-US" i="1" dirty="0" smtClean="0">
                <a:solidFill>
                  <a:srgbClr val="C00000"/>
                </a:solidFill>
              </a:rPr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When you are reading and writing network</a:t>
            </a:r>
            <a:r>
              <a:rPr lang="en-US" i="1" dirty="0" smtClean="0">
                <a:solidFill>
                  <a:srgbClr val="C00000"/>
                </a:solidFill>
              </a:rPr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Functions </a:t>
            </a:r>
            <a:r>
              <a:rPr lang="en-US" dirty="0">
                <a:solidFill>
                  <a:srgbClr val="C00000"/>
                </a:solidFill>
              </a:rPr>
              <a:t>you </a:t>
            </a:r>
            <a:r>
              <a:rPr lang="en-US" dirty="0" smtClean="0">
                <a:solidFill>
                  <a:srgbClr val="C00000"/>
                </a:solidFill>
              </a:rPr>
              <a:t>should </a:t>
            </a:r>
            <a:r>
              <a:rPr lang="en-US" i="1" dirty="0" smtClean="0">
                <a:solidFill>
                  <a:srgbClr val="C00000"/>
                </a:solidFill>
              </a:rPr>
              <a:t>never</a:t>
            </a:r>
            <a:r>
              <a:rPr lang="en-US" dirty="0" smtClean="0">
                <a:solidFill>
                  <a:srgbClr val="C00000"/>
                </a:solidFill>
              </a:rPr>
              <a:t> use on binary files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Text-</a:t>
            </a:r>
            <a:r>
              <a:rPr lang="en-US" b="1" dirty="0">
                <a:solidFill>
                  <a:srgbClr val="C00000"/>
                </a:solidFill>
              </a:rPr>
              <a:t>oriented </a:t>
            </a:r>
            <a:r>
              <a:rPr lang="en-US" b="1" dirty="0" smtClean="0">
                <a:solidFill>
                  <a:srgbClr val="C00000"/>
                </a:solidFill>
              </a:rPr>
              <a:t>I/O: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characters. </a:t>
            </a:r>
          </a:p>
          <a:p>
            <a:pPr lvl="2"/>
            <a:r>
              <a:rPr lang="en-US" dirty="0" smtClean="0"/>
              <a:t>Use functions like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761796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284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 smtClean="0"/>
              <a:t>The Unix bible:</a:t>
            </a:r>
          </a:p>
          <a:p>
            <a:pPr lvl="1"/>
            <a:r>
              <a:rPr lang="en-US" dirty="0" smtClean="0"/>
              <a:t>W. Richard  Stevens &amp; Stephen A. </a:t>
            </a:r>
            <a:r>
              <a:rPr lang="en-US" dirty="0" err="1" smtClean="0"/>
              <a:t>Rago</a:t>
            </a:r>
            <a:r>
              <a:rPr lang="en-US" dirty="0" smtClean="0"/>
              <a:t>, </a:t>
            </a:r>
            <a:r>
              <a:rPr lang="en-US" b="1" i="1" dirty="0" smtClean="0"/>
              <a:t>Advanced Programming in the Unix Environment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Addison Wesley, 2005</a:t>
            </a:r>
          </a:p>
          <a:p>
            <a:pPr lvl="2"/>
            <a:r>
              <a:rPr lang="en-US" dirty="0" smtClean="0"/>
              <a:t>Updated from </a:t>
            </a:r>
            <a:r>
              <a:rPr lang="en-US" dirty="0" err="1" smtClean="0"/>
              <a:t>Stevens’s</a:t>
            </a:r>
            <a:r>
              <a:rPr lang="en-US" dirty="0" smtClean="0"/>
              <a:t> 1993 classic text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Linux bible: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The Linux Programming Interface, No Starch Press, 2010</a:t>
            </a:r>
          </a:p>
          <a:p>
            <a:pPr lvl="2"/>
            <a:r>
              <a:rPr lang="en-US" dirty="0" smtClean="0"/>
              <a:t>Encyclopedic and authoritative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9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pPr lvl="1"/>
            <a:r>
              <a:rPr lang="en-US" i="1" dirty="0" smtClean="0"/>
              <a:t>Socket:</a:t>
            </a:r>
            <a:r>
              <a:rPr lang="en-US" dirty="0" smtClean="0"/>
              <a:t> For communicating with a process on another machine</a:t>
            </a:r>
          </a:p>
          <a:p>
            <a:endParaRPr lang="en-US" dirty="0" smtClean="0"/>
          </a:p>
          <a:p>
            <a:r>
              <a:rPr lang="en-US" dirty="0" smtClean="0"/>
              <a:t>Other file types beyond our scope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14194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dirty="0" smtClean="0"/>
              <a:t>e.g., object files, JPEG images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’)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Newline is 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</a:t>
            </a:r>
            <a:r>
              <a:rPr lang="en-US" dirty="0" smtClean="0"/>
              <a:t>character </a:t>
            </a:r>
            <a:r>
              <a:rPr lang="en-US" dirty="0"/>
              <a:t>(LF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\n</a:t>
            </a:r>
            <a:r>
              <a:rPr lang="en-US" b="1" dirty="0" smtClean="0"/>
              <a:t>’</a:t>
            </a:r>
            <a:r>
              <a:rPr lang="en-US" dirty="0" smtClean="0"/>
              <a:t> (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line feed (LF)</a:t>
            </a:r>
          </a:p>
          <a:p>
            <a:pPr lvl="1"/>
            <a:r>
              <a:rPr lang="en-US" dirty="0" smtClean="0"/>
              <a:t>Windows and Internet protocols: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\r\n</a:t>
            </a:r>
            <a:r>
              <a:rPr lang="en-US" b="1" dirty="0" smtClean="0"/>
              <a:t>’ </a:t>
            </a:r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b="1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bryant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0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17028</TotalTime>
  <Words>4538</Words>
  <Application>Microsoft Office PowerPoint</Application>
  <PresentationFormat>全屏显示(4:3)</PresentationFormat>
  <Paragraphs>1028</Paragraphs>
  <Slides>55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System-Level I/O  Introduction to Computer Systems </vt:lpstr>
      <vt:lpstr>Today</vt:lpstr>
      <vt:lpstr>Today: Unix I/O and C Standard I/O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Warm-Up: I/O and Redirection Example </vt:lpstr>
      <vt:lpstr>Warm-Up: I/O and Redirection Example </vt:lpstr>
      <vt:lpstr>Master Class: Process Control and I/O</vt:lpstr>
      <vt:lpstr>Master Class: Process Control and I/O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Today: Unix I/O, C Standard I/O, and RIO</vt:lpstr>
      <vt:lpstr>Unix I/O Recap</vt:lpstr>
      <vt:lpstr>The RIO Package (15-213/CS:APP Package)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Accessing Directories</vt:lpstr>
      <vt:lpstr>For Further Information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733</cp:revision>
  <cp:lastPrinted>2012-10-14T00:20:59Z</cp:lastPrinted>
  <dcterms:created xsi:type="dcterms:W3CDTF">2012-10-14T00:20:18Z</dcterms:created>
  <dcterms:modified xsi:type="dcterms:W3CDTF">2017-11-16T11:44:21Z</dcterms:modified>
</cp:coreProperties>
</file>