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2" r:id="rId2"/>
    <p:sldId id="1580" r:id="rId3"/>
    <p:sldId id="1626" r:id="rId4"/>
    <p:sldId id="1601" r:id="rId5"/>
    <p:sldId id="1590" r:id="rId6"/>
    <p:sldId id="1629" r:id="rId7"/>
    <p:sldId id="1630" r:id="rId8"/>
    <p:sldId id="1604" r:id="rId9"/>
    <p:sldId id="1605" r:id="rId10"/>
    <p:sldId id="1606" r:id="rId11"/>
    <p:sldId id="1607" r:id="rId12"/>
    <p:sldId id="1587" r:id="rId13"/>
    <p:sldId id="1628" r:id="rId14"/>
    <p:sldId id="1608" r:id="rId15"/>
    <p:sldId id="1609" r:id="rId16"/>
    <p:sldId id="1610" r:id="rId17"/>
    <p:sldId id="1611" r:id="rId18"/>
    <p:sldId id="1581" r:id="rId19"/>
    <p:sldId id="1612" r:id="rId20"/>
    <p:sldId id="1613" r:id="rId21"/>
    <p:sldId id="1622" r:id="rId22"/>
    <p:sldId id="1623" r:id="rId23"/>
    <p:sldId id="1582" r:id="rId24"/>
    <p:sldId id="1614" r:id="rId25"/>
    <p:sldId id="1637" r:id="rId26"/>
    <p:sldId id="1616" r:id="rId27"/>
    <p:sldId id="1617" r:id="rId28"/>
    <p:sldId id="1555" r:id="rId29"/>
    <p:sldId id="1632" r:id="rId30"/>
    <p:sldId id="1596" r:id="rId31"/>
    <p:sldId id="1593" r:id="rId32"/>
    <p:sldId id="1594" r:id="rId33"/>
    <p:sldId id="1633" r:id="rId34"/>
    <p:sldId id="1597" r:id="rId35"/>
    <p:sldId id="1559" r:id="rId36"/>
    <p:sldId id="1572" r:id="rId37"/>
    <p:sldId id="1560" r:id="rId38"/>
    <p:sldId id="1619" r:id="rId39"/>
    <p:sldId id="1634" r:id="rId40"/>
    <p:sldId id="1620" r:id="rId41"/>
    <p:sldId id="1621" r:id="rId42"/>
    <p:sldId id="1635" r:id="rId43"/>
    <p:sldId id="1636" r:id="rId44"/>
    <p:sldId id="1583" r:id="rId45"/>
    <p:sldId id="1624" r:id="rId46"/>
    <p:sldId id="1575" r:id="rId47"/>
    <p:sldId id="1625" r:id="rId48"/>
    <p:sldId id="1563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FF5050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678" autoAdjust="0"/>
  </p:normalViewPr>
  <p:slideViewPr>
    <p:cSldViewPr snapToObjects="1">
      <p:cViewPr>
        <p:scale>
          <a:sx n="125" d="100"/>
          <a:sy n="125" d="100"/>
        </p:scale>
        <p:origin x="281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4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2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2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0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9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6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7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2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1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5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7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5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8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1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74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94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2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43400" y="-26987"/>
            <a:ext cx="47879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/>
              <a:t>Internetworking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b="0" dirty="0"/>
              <a:t>Introduction to Computer </a:t>
            </a:r>
            <a:r>
              <a:rPr lang="en-US" altLang="zh-CN" sz="2400" b="0" dirty="0" smtClean="0"/>
              <a:t>Systems</a:t>
            </a:r>
            <a:endParaRPr lang="en-US" sz="140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Ethernet,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382601" cy="497205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omputer networking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protocol?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altLang="zh-CN" sz="2800" dirty="0"/>
              <a:t>Protocol = Pre-agreed rules</a:t>
            </a:r>
          </a:p>
          <a:p>
            <a:pPr lvl="1"/>
            <a:r>
              <a:rPr lang="en-US" altLang="zh-CN" sz="2400" dirty="0"/>
              <a:t>Smile = </a:t>
            </a:r>
            <a:r>
              <a:rPr lang="en-US" altLang="zh-CN" sz="2400" dirty="0" smtClean="0"/>
              <a:t>Happiness</a:t>
            </a:r>
            <a:endParaRPr lang="en-US" altLang="zh-CN" sz="2400" dirty="0"/>
          </a:p>
          <a:p>
            <a:pPr lvl="1"/>
            <a:r>
              <a:rPr lang="en-US" altLang="zh-CN" sz="2400" dirty="0"/>
              <a:t>Cry = Sadness</a:t>
            </a:r>
          </a:p>
          <a:p>
            <a:pPr lvl="1"/>
            <a:r>
              <a:rPr lang="en-US" altLang="zh-CN" sz="2400" dirty="0"/>
              <a:t>Nod one's head = YES</a:t>
            </a:r>
          </a:p>
          <a:p>
            <a:pPr lvl="1"/>
            <a:r>
              <a:rPr lang="en-US" altLang="zh-CN" sz="2400" dirty="0"/>
              <a:t>Shake  one's head = NO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protocols:</a:t>
            </a:r>
          </a:p>
          <a:p>
            <a:pPr lvl="1"/>
            <a:r>
              <a:rPr lang="en-US" altLang="zh-CN" sz="2400" dirty="0"/>
              <a:t>What's the time?</a:t>
            </a:r>
          </a:p>
          <a:p>
            <a:pPr lvl="1"/>
            <a:r>
              <a:rPr lang="en-US" altLang="zh-CN" sz="2400" dirty="0"/>
              <a:t>Specific 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 sent</a:t>
            </a:r>
          </a:p>
          <a:p>
            <a:pPr lvl="1"/>
            <a:r>
              <a:rPr lang="en-US" altLang="zh-CN" sz="2400" dirty="0"/>
              <a:t>Specific actions taken when 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 received, or other </a:t>
            </a:r>
            <a:r>
              <a:rPr lang="en-US" altLang="zh-CN" sz="2400" dirty="0" smtClean="0"/>
              <a:t>events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388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mooths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</a:t>
            </a:r>
            <a:r>
              <a:rPr lang="en-US" dirty="0" smtClean="0"/>
              <a:t>internet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21225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25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230201" cy="4972050"/>
          </a:xfrm>
        </p:spPr>
        <p:txBody>
          <a:bodyPr/>
          <a:lstStyle/>
          <a:p>
            <a:r>
              <a:rPr lang="en-US" altLang="zh-CN" sz="3200" dirty="0">
                <a:solidFill>
                  <a:srgbClr val="B3B3B3"/>
                </a:solidFill>
              </a:rPr>
              <a:t>Computer networking </a:t>
            </a:r>
            <a:endParaRPr lang="en-US" altLang="zh-CN" sz="3200" dirty="0" smtClean="0">
              <a:solidFill>
                <a:srgbClr val="B3B3B3"/>
              </a:solidFill>
            </a:endParaRPr>
          </a:p>
          <a:p>
            <a:r>
              <a:rPr lang="en-US" sz="3200" dirty="0" smtClean="0">
                <a:solidFill>
                  <a:srgbClr val="B3B3B3"/>
                </a:solidFill>
              </a:rPr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Evolution of </a:t>
            </a:r>
            <a:r>
              <a:rPr lang="en-US" sz="3200" dirty="0" smtClean="0">
                <a:solidFill>
                  <a:srgbClr val="B3B3B3"/>
                </a:solidFill>
              </a:rPr>
              <a:t>Internet</a:t>
            </a:r>
            <a:endParaRPr lang="en-US" sz="3200" dirty="0" smtClean="0">
              <a:solidFill>
                <a:srgbClr val="B3B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 smtClean="0">
                <a:solidFill>
                  <a:srgbClr val="FF0000"/>
                </a:solidFill>
              </a:rPr>
              <a:t>host-to-host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process-to-process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 smtClean="0">
                <a:solidFill>
                  <a:srgbClr val="FF0000"/>
                </a:solidFill>
              </a:rPr>
              <a:t>connections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230201" cy="4972050"/>
          </a:xfrm>
        </p:spPr>
        <p:txBody>
          <a:bodyPr/>
          <a:lstStyle/>
          <a:p>
            <a:r>
              <a:rPr lang="en-US" sz="3200" dirty="0" smtClean="0"/>
              <a:t>Computer networking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Evolution of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Internet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077801" cy="4972050"/>
          </a:xfrm>
        </p:spPr>
        <p:txBody>
          <a:bodyPr/>
          <a:lstStyle/>
          <a:p>
            <a:r>
              <a:rPr lang="en-US" altLang="zh-CN" sz="3200" dirty="0">
                <a:solidFill>
                  <a:srgbClr val="B3B3B3"/>
                </a:solidFill>
              </a:rPr>
              <a:t>Computer networking </a:t>
            </a:r>
            <a:endParaRPr lang="en-US" altLang="zh-CN" sz="3200" dirty="0" smtClean="0">
              <a:solidFill>
                <a:srgbClr val="B3B3B3"/>
              </a:solidFill>
            </a:endParaRPr>
          </a:p>
          <a:p>
            <a:r>
              <a:rPr lang="en-US" sz="3200" dirty="0" smtClean="0">
                <a:solidFill>
                  <a:srgbClr val="B3B3B3"/>
                </a:solidFill>
              </a:rPr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Evolution of </a:t>
            </a:r>
            <a:r>
              <a:rPr lang="en-US" sz="3200" dirty="0" smtClean="0">
                <a:solidFill>
                  <a:srgbClr val="B3B3B3"/>
                </a:solidFill>
              </a:rPr>
              <a:t>Internet</a:t>
            </a:r>
            <a:endParaRPr lang="en-US" sz="3200" dirty="0" smtClean="0">
              <a:solidFill>
                <a:srgbClr val="B3B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128.2.217.3 </a:t>
            </a:r>
            <a:r>
              <a:rPr lang="en-US" dirty="0"/>
              <a:t>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r>
              <a:rPr lang="en-US" dirty="0"/>
              <a:t>Majority of Internet traffic still carried by IPv4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focus on IPv4, but will show you how to write networking code that is protocol-independent.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01513"/>
            <a:ext cx="4572000" cy="210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4633874"/>
            <a:ext cx="21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IPv6 traffic at Google</a:t>
            </a:r>
          </a:p>
        </p:txBody>
      </p:sp>
    </p:spTree>
    <p:extLst>
      <p:ext uri="{BB962C8B-B14F-4D97-AF65-F5344CB8AC3E}">
        <p14:creationId xmlns:p14="http://schemas.microsoft.com/office/powerpoint/2010/main" val="777235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(1) 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uint32_t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hton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ntoh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Functions</a:t>
            </a:r>
            <a:r>
              <a:rPr lang="en-US" altLang="zh-CN" dirty="0"/>
              <a:t> for converting between binary IP addresses and dotted decimal strings: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pton</a:t>
            </a:r>
            <a:r>
              <a:rPr lang="en-US" altLang="zh-CN" b="1" dirty="0"/>
              <a:t>:</a:t>
            </a:r>
            <a:r>
              <a:rPr lang="en-US" altLang="zh-CN" dirty="0"/>
              <a:t>  dotted decimal string → IP address in network byte order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ntop</a:t>
            </a:r>
            <a:r>
              <a:rPr lang="en-US" altLang="zh-CN" b="1" dirty="0"/>
              <a:t>:</a:t>
            </a:r>
            <a:r>
              <a:rPr lang="en-US" altLang="zh-CN" dirty="0"/>
              <a:t>  IP address in network byte order → dotted decimal </a:t>
            </a:r>
            <a:r>
              <a:rPr lang="en-US" altLang="zh-CN" dirty="0" smtClean="0"/>
              <a:t>string</a:t>
            </a:r>
            <a:endParaRPr lang="en-US" altLang="zh-CN" dirty="0"/>
          </a:p>
          <a:p>
            <a:pPr lvl="1"/>
            <a:r>
              <a:rPr lang="en-US" altLang="zh-CN" dirty="0"/>
              <a:t>“n” denotes </a:t>
            </a:r>
            <a:r>
              <a:rPr lang="en-US" altLang="zh-CN" dirty="0" smtClean="0"/>
              <a:t>network, “</a:t>
            </a:r>
            <a:r>
              <a:rPr lang="en-US" altLang="zh-CN" dirty="0"/>
              <a:t>p” denotes presentation</a:t>
            </a:r>
          </a:p>
          <a:p>
            <a:pPr lvl="1"/>
            <a:r>
              <a:rPr lang="en-US" altLang="zh-CN" dirty="0" smtClean="0"/>
              <a:t>Out-of-date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</a:t>
            </a:r>
            <a:r>
              <a:rPr lang="en-US" dirty="0" smtClean="0"/>
              <a:t>128.2.0.0/16, PKU written as 162.105.0.0/16</a:t>
            </a:r>
            <a:endParaRPr 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 smtClean="0"/>
              <a:t>Class B address</a:t>
            </a:r>
          </a:p>
          <a:p>
            <a:r>
              <a:rPr lang="en-US" dirty="0" smtClean="0"/>
              <a:t>Un</a:t>
            </a:r>
            <a:r>
              <a:rPr lang="en-US" altLang="zh-CN" dirty="0" smtClean="0"/>
              <a:t>-</a:t>
            </a:r>
            <a:r>
              <a:rPr lang="en-US" dirty="0" smtClean="0"/>
              <a:t>routed </a:t>
            </a:r>
            <a:r>
              <a:rPr lang="en-US" dirty="0"/>
              <a:t>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99392" y="3926576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35516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Know how, and know 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altLang="zh-CN" sz="3200" dirty="0"/>
              <a:t>Using Internet?</a:t>
            </a:r>
          </a:p>
          <a:p>
            <a:pPr lvl="1"/>
            <a:r>
              <a:rPr lang="en-US" altLang="zh-CN" sz="2800" dirty="0"/>
              <a:t>Web surfing</a:t>
            </a:r>
          </a:p>
          <a:p>
            <a:pPr lvl="1"/>
            <a:r>
              <a:rPr lang="en-US" altLang="zh-CN" sz="2800" dirty="0"/>
              <a:t>IM (Instant Message)</a:t>
            </a:r>
          </a:p>
          <a:p>
            <a:pPr lvl="1"/>
            <a:r>
              <a:rPr lang="en-US" altLang="zh-CN" sz="2800" dirty="0"/>
              <a:t>Online Games</a:t>
            </a:r>
          </a:p>
          <a:p>
            <a:r>
              <a:rPr lang="en-US" altLang="zh-CN" sz="3200" dirty="0" smtClean="0"/>
              <a:t>Troubleshooting and Network programming</a:t>
            </a:r>
            <a:r>
              <a:rPr lang="en-US" altLang="zh-CN" sz="3200" dirty="0"/>
              <a:t>?</a:t>
            </a:r>
          </a:p>
          <a:p>
            <a:pPr lvl="1"/>
            <a:r>
              <a:rPr lang="en-US" altLang="zh-CN" sz="2800" dirty="0"/>
              <a:t>What is computer network? </a:t>
            </a:r>
          </a:p>
          <a:p>
            <a:pPr lvl="1"/>
            <a:r>
              <a:rPr lang="en-US" altLang="zh-CN" sz="2800" dirty="0"/>
              <a:t>Socket interface</a:t>
            </a:r>
          </a:p>
          <a:p>
            <a:pPr lvl="1"/>
            <a:r>
              <a:rPr lang="en-US" altLang="zh-CN" sz="2800" dirty="0"/>
              <a:t>Web server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372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0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(Output edited for 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2508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8288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125289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5" y="441737"/>
            <a:ext cx="8489681" cy="573087"/>
          </a:xfrm>
        </p:spPr>
        <p:txBody>
          <a:bodyPr/>
          <a:lstStyle/>
          <a:p>
            <a:r>
              <a:rPr lang="en-US" altLang="zh-CN" dirty="0"/>
              <a:t>Properties of DNS Host </a:t>
            </a:r>
            <a:r>
              <a:rPr lang="en-US" altLang="zh-CN" dirty="0" smtClean="0"/>
              <a:t>Entries (obsolete)</a:t>
            </a:r>
            <a:endParaRPr 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r>
              <a:rPr lang="en-US" altLang="zh-CN" dirty="0"/>
              <a:t>Each host entry is an equivalence class of domain names and </a:t>
            </a:r>
            <a:br>
              <a:rPr lang="en-US" altLang="zh-CN" dirty="0"/>
            </a:br>
            <a:r>
              <a:rPr lang="en-US" altLang="zh-CN" dirty="0"/>
              <a:t>IP </a:t>
            </a:r>
            <a:r>
              <a:rPr lang="en-US" altLang="zh-CN" dirty="0" smtClean="0"/>
              <a:t>addresses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sz="2600" b="1" i="1" u="sng" dirty="0">
                <a:solidFill>
                  <a:srgbClr val="FF0000"/>
                </a:solidFill>
              </a:rPr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 smtClean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312057" y="2915959"/>
            <a:ext cx="8458200" cy="20928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029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 dirty="0"/>
              <a:t>A Program That Queries </a:t>
            </a:r>
            <a:r>
              <a:rPr lang="en-US" dirty="0" smtClean="0"/>
              <a:t>DNS </a:t>
            </a:r>
            <a:r>
              <a:rPr lang="en-US" altLang="zh-CN" dirty="0" smtClean="0"/>
              <a:t>(</a:t>
            </a:r>
            <a:r>
              <a:rPr lang="en-US" altLang="zh-CN" dirty="0"/>
              <a:t>obsolete)</a:t>
            </a:r>
            <a:endParaRPr lang="en-US" dirty="0"/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76200" y="1241425"/>
            <a:ext cx="9026830" cy="557075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pointer to a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DNS host entry structure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inet_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host 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alias names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addresses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3379113"/>
            <a:ext cx="495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128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194</a:t>
            </a:r>
            <a:r>
              <a:rPr lang="en-US" sz="2200" dirty="0" smtClean="0">
                <a:latin typeface="Courier New" pitchFamily="49" charset="0"/>
              </a:rPr>
              <a:t>.242 to 0x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80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02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C2</a:t>
            </a:r>
            <a:r>
              <a:rPr lang="en-US" sz="2200" dirty="0" smtClean="0">
                <a:latin typeface="Courier New" pitchFamily="49" charset="0"/>
              </a:rPr>
              <a:t>F2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</a:t>
            </a:r>
            <a:r>
              <a:rPr lang="en-US" dirty="0" smtClean="0"/>
              <a:t>Program </a:t>
            </a:r>
            <a:r>
              <a:rPr lang="en-US" altLang="zh-CN" dirty="0"/>
              <a:t>(obsolete)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1143000" y="1419284"/>
            <a:ext cx="7197804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greatwhite.ics.cs.cmu.edu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 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128.2.220.11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ANGELSHARK.ICS.CS.CMU.EDU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128.2.220.11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official hostname: www.l.google.com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alias: www.google.com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72.14.204.147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794952" y="2514600"/>
            <a:ext cx="6250429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128.2.220.11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ANGELSHARK.ICS.CS.CMU.EDU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google.com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72.14.204.147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72.14.204.99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8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Web servers:    http 80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2853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461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7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altLang="zh-CN" sz="3200" dirty="0">
                <a:solidFill>
                  <a:srgbClr val="B3B3B3"/>
                </a:solidFill>
              </a:rPr>
              <a:t>Computer </a:t>
            </a:r>
            <a:r>
              <a:rPr lang="en-US" altLang="zh-CN" sz="3200" dirty="0" smtClean="0">
                <a:solidFill>
                  <a:srgbClr val="B3B3B3"/>
                </a:solidFill>
              </a:rPr>
              <a:t>networking</a:t>
            </a:r>
            <a:r>
              <a:rPr lang="en-US" sz="3200" dirty="0" smtClean="0">
                <a:solidFill>
                  <a:srgbClr val="B3B3B3"/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B3B3B3"/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</a:t>
            </a:r>
            <a:r>
              <a:rPr lang="en-US" sz="3200" dirty="0" smtClean="0"/>
              <a:t>Internet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1468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assignment</a:t>
            </a:r>
            <a:endParaRPr lang="en-US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 smtClean="0"/>
              <a:t>Most hosts don't need to have known address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  <p:extLst>
      <p:ext uri="{BB962C8B-B14F-4D97-AF65-F5344CB8AC3E}">
        <p14:creationId xmlns:p14="http://schemas.microsoft.com/office/powerpoint/2010/main" val="1403432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303838" cy="573087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37" y="1200150"/>
            <a:ext cx="7896225" cy="4972050"/>
          </a:xfrm>
        </p:spPr>
        <p:txBody>
          <a:bodyPr/>
          <a:lstStyle/>
          <a:p>
            <a:r>
              <a:rPr lang="en-US" dirty="0"/>
              <a:t>How to use  the sockets interface to </a:t>
            </a:r>
            <a:r>
              <a:rPr lang="en-US" i="1" u="sng" dirty="0">
                <a:solidFill>
                  <a:srgbClr val="FF0000"/>
                </a:solidFill>
              </a:rPr>
              <a:t>establish Internet connections</a:t>
            </a:r>
            <a:r>
              <a:rPr lang="en-US" dirty="0"/>
              <a:t> between clients and servers </a:t>
            </a:r>
          </a:p>
          <a:p>
            <a:r>
              <a:rPr lang="en-US" dirty="0"/>
              <a:t>How to use Unix I/O to </a:t>
            </a:r>
            <a:r>
              <a:rPr lang="en-US" i="1" u="sng" dirty="0">
                <a:solidFill>
                  <a:srgbClr val="FF0000"/>
                </a:solidFill>
              </a:rPr>
              <a:t>copy data </a:t>
            </a:r>
            <a:r>
              <a:rPr lang="en-US" dirty="0"/>
              <a:t>from one host to another over an </a:t>
            </a:r>
            <a:r>
              <a:rPr lang="en-US" altLang="zh-CN" dirty="0" smtClean="0"/>
              <a:t>established </a:t>
            </a:r>
            <a:r>
              <a:rPr lang="en-US" dirty="0" smtClean="0"/>
              <a:t>Internet connection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Calibri" pitchFamily="34" charset="0"/>
              </a:rPr>
              <a:t>Bus Interface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44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dirty="0"/>
              <a:t> (System Area Network) spans cluster or machine room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Switched 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(Local Area Network)  spans a building or campus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high-speed point-to-point phone lines</a:t>
            </a:r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Global 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an internet is built from the ground up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C11F2-18E7-42DE-8490-7457A91A62F9}"/>
              </a:ext>
            </a:extLst>
          </p:cNvPr>
          <p:cNvSpPr txBox="1"/>
          <p:nvPr/>
        </p:nvSpPr>
        <p:spPr>
          <a:xfrm>
            <a:off x="4156416" y="6324600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* Not to be confused with a 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4358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848" y="2949913"/>
            <a:ext cx="8429352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Every host sees every bit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(Note: Hubs are obsolete. Bridges (switches, routers) became cheap enough to replace them)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232605" y="2458626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79" y="2122487"/>
            <a:ext cx="535767" cy="50482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31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60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17788</TotalTime>
  <Words>2998</Words>
  <Application>Microsoft Office PowerPoint</Application>
  <PresentationFormat>全屏显示(4:3)</PresentationFormat>
  <Paragraphs>735</Paragraphs>
  <Slides>48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ＭＳ Ｐゴシック</vt:lpstr>
      <vt:lpstr>宋体</vt:lpstr>
      <vt:lpstr>微软雅黑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Internetworking  Introduction to Computer Systems</vt:lpstr>
      <vt:lpstr>Outline</vt:lpstr>
      <vt:lpstr>Know how, and know why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Outline</vt:lpstr>
      <vt:lpstr>What is a protocol?</vt:lpstr>
      <vt:lpstr>The Notion of an internet Protocol</vt:lpstr>
      <vt:lpstr>What Does an internet Protocol Do?</vt:lpstr>
      <vt:lpstr>Transferring internet Data Via Encapsulation</vt:lpstr>
      <vt:lpstr>Other Issues</vt:lpstr>
      <vt:lpstr>Outline</vt:lpstr>
      <vt:lpstr>Global IP Internet (upper case)</vt:lpstr>
      <vt:lpstr>Hardware and Software Organization  of an Internet Application</vt:lpstr>
      <vt:lpstr>Basic Internet Components</vt:lpstr>
      <vt:lpstr>Internet Connection Hierarchy</vt:lpstr>
      <vt:lpstr>Outline</vt:lpstr>
      <vt:lpstr>A Programmer’s View of the Internet</vt:lpstr>
      <vt:lpstr>Aside: IPv4 and IPv6</vt:lpstr>
      <vt:lpstr>(1) IP Addresses</vt:lpstr>
      <vt:lpstr>Dotted Decimal Notation</vt:lpstr>
      <vt:lpstr>IP Address Structure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Properties of DNS Host Entries (obsolete)</vt:lpstr>
      <vt:lpstr>A Program That Queries DNS (obsolete)</vt:lpstr>
      <vt:lpstr>Using DNS Program (obsolete)</vt:lpstr>
      <vt:lpstr>Querying DIG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Outline</vt:lpstr>
      <vt:lpstr>Evolution of Internet</vt:lpstr>
      <vt:lpstr>Evolution of Internet: Naming</vt:lpstr>
      <vt:lpstr>Evolution of Internet: Firewalls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930</cp:revision>
  <cp:lastPrinted>1999-09-20T15:19:18Z</cp:lastPrinted>
  <dcterms:created xsi:type="dcterms:W3CDTF">2011-11-08T14:31:03Z</dcterms:created>
  <dcterms:modified xsi:type="dcterms:W3CDTF">2018-12-14T01:37:29Z</dcterms:modified>
</cp:coreProperties>
</file>