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542" r:id="rId2"/>
    <p:sldId id="1618" r:id="rId3"/>
    <p:sldId id="1685" r:id="rId4"/>
    <p:sldId id="1686" r:id="rId5"/>
    <p:sldId id="1687" r:id="rId6"/>
    <p:sldId id="1688" r:id="rId7"/>
    <p:sldId id="1573" r:id="rId8"/>
    <p:sldId id="1689" r:id="rId9"/>
    <p:sldId id="1575" r:id="rId10"/>
    <p:sldId id="1576" r:id="rId11"/>
    <p:sldId id="1737" r:id="rId12"/>
    <p:sldId id="1778" r:id="rId13"/>
    <p:sldId id="1779" r:id="rId14"/>
    <p:sldId id="1780" r:id="rId15"/>
    <p:sldId id="1738" r:id="rId16"/>
    <p:sldId id="1739" r:id="rId17"/>
    <p:sldId id="1740" r:id="rId18"/>
    <p:sldId id="1741" r:id="rId19"/>
    <p:sldId id="1764" r:id="rId20"/>
    <p:sldId id="1742" r:id="rId21"/>
    <p:sldId id="1743" r:id="rId22"/>
    <p:sldId id="1745" r:id="rId23"/>
    <p:sldId id="1746" r:id="rId24"/>
    <p:sldId id="1747" r:id="rId25"/>
    <p:sldId id="1749" r:id="rId26"/>
    <p:sldId id="1748" r:id="rId27"/>
    <p:sldId id="1761" r:id="rId28"/>
    <p:sldId id="1732" r:id="rId29"/>
    <p:sldId id="1750" r:id="rId30"/>
    <p:sldId id="1752" r:id="rId31"/>
    <p:sldId id="1754" r:id="rId32"/>
    <p:sldId id="1755" r:id="rId33"/>
    <p:sldId id="1756" r:id="rId34"/>
    <p:sldId id="1757" r:id="rId35"/>
    <p:sldId id="1758" r:id="rId36"/>
    <p:sldId id="1759" r:id="rId37"/>
    <p:sldId id="1782" r:id="rId38"/>
    <p:sldId id="1765" r:id="rId39"/>
    <p:sldId id="1731" r:id="rId40"/>
    <p:sldId id="1762" r:id="rId41"/>
    <p:sldId id="1766" r:id="rId42"/>
    <p:sldId id="1767" r:id="rId43"/>
    <p:sldId id="1768" r:id="rId44"/>
    <p:sldId id="1769" r:id="rId45"/>
    <p:sldId id="1770" r:id="rId46"/>
    <p:sldId id="1771" r:id="rId47"/>
    <p:sldId id="1773" r:id="rId48"/>
    <p:sldId id="1774" r:id="rId49"/>
    <p:sldId id="1775" r:id="rId50"/>
    <p:sldId id="1776" r:id="rId51"/>
    <p:sldId id="1777" r:id="rId52"/>
    <p:sldId id="1627" r:id="rId53"/>
    <p:sldId id="1717" r:id="rId54"/>
    <p:sldId id="1718" r:id="rId55"/>
    <p:sldId id="1719" r:id="rId56"/>
    <p:sldId id="1721" r:id="rId57"/>
    <p:sldId id="1722" r:id="rId58"/>
    <p:sldId id="1723" r:id="rId59"/>
    <p:sldId id="1724" r:id="rId60"/>
    <p:sldId id="1729" r:id="rId61"/>
    <p:sldId id="1781" r:id="rId62"/>
    <p:sldId id="1677" r:id="rId63"/>
    <p:sldId id="1678" r:id="rId64"/>
    <p:sldId id="1680" r:id="rId65"/>
  </p:sldIdLst>
  <p:sldSz cx="9144000" cy="6858000" type="screen4x3"/>
  <p:notesSz cx="7302500" cy="9586913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F6F5BD"/>
    <a:srgbClr val="990000"/>
    <a:srgbClr val="D5F1CF"/>
    <a:srgbClr val="B3B3B3"/>
    <a:srgbClr val="E6E6E6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394" autoAdjust="0"/>
  </p:normalViewPr>
  <p:slideViewPr>
    <p:cSldViewPr snapToObjects="1">
      <p:cViewPr>
        <p:scale>
          <a:sx n="125" d="100"/>
          <a:sy n="125" d="100"/>
        </p:scale>
        <p:origin x="282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9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0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87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8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7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6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6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07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7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0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7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4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28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4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2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0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5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7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3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0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8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51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3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7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9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6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7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6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5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75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327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28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32905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33800" y="-26988"/>
            <a:ext cx="54737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514600"/>
          </a:xfrm>
        </p:spPr>
        <p:txBody>
          <a:bodyPr/>
          <a:lstStyle/>
          <a:p>
            <a:pPr marL="0" indent="0"/>
            <a:r>
              <a:rPr lang="en-US" altLang="zh-CN" dirty="0"/>
              <a:t>Socket</a:t>
            </a:r>
            <a:r>
              <a:rPr lang="en-US" dirty="0" smtClean="0"/>
              <a:t>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Examples</a:t>
            </a:r>
          </a:p>
        </p:txBody>
      </p:sp>
      <p:sp>
        <p:nvSpPr>
          <p:cNvPr id="715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0539" y="1225551"/>
            <a:ext cx="8326261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Web server (port 80)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files/compute cycles (CGI programs)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retrieves files and runs CGI programs on behalf of the client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FTP </a:t>
            </a:r>
            <a:r>
              <a:rPr lang="en-US" dirty="0"/>
              <a:t>server (20, 21)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and retrieve files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Telnet </a:t>
            </a:r>
            <a:r>
              <a:rPr lang="en-US" dirty="0"/>
              <a:t>server (23)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terminal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proxies a terminal on the server machine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Mail </a:t>
            </a:r>
            <a:r>
              <a:rPr lang="en-US" dirty="0"/>
              <a:t>server (25)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email “spool”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mail messages in spool file </a:t>
            </a: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5715000" y="2759075"/>
            <a:ext cx="3124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See </a:t>
            </a:r>
            <a:r>
              <a:rPr lang="en-US" sz="1800" dirty="0">
                <a:latin typeface="Courier New" pitchFamily="49" charset="0"/>
              </a:rPr>
              <a:t>/etc/services</a:t>
            </a:r>
            <a:r>
              <a:rPr lang="en-US" sz="1800" dirty="0">
                <a:latin typeface="Calibri" pitchFamily="34" charset="0"/>
              </a:rPr>
              <a:t> for a comprehensive list of the </a:t>
            </a:r>
            <a:r>
              <a:rPr lang="en-US" sz="1800" dirty="0" smtClean="0">
                <a:latin typeface="Calibri" pitchFamily="34" charset="0"/>
              </a:rPr>
              <a:t>port mappings on </a:t>
            </a:r>
            <a:r>
              <a:rPr lang="en-US" sz="1800" dirty="0">
                <a:latin typeface="Calibri" pitchFamily="34" charset="0"/>
              </a:rPr>
              <a:t>a Linux </a:t>
            </a:r>
            <a:r>
              <a:rPr lang="en-US" sz="1800" dirty="0" smtClean="0">
                <a:latin typeface="Calibri" pitchFamily="34" charset="0"/>
              </a:rPr>
              <a:t>machine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 Programmer’s View of the Internet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Socket </a:t>
            </a:r>
            <a:r>
              <a:rPr lang="en-US" altLang="zh-CN" sz="3200" dirty="0"/>
              <a:t>programming 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related functions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Put it together, and test it</a:t>
            </a:r>
          </a:p>
        </p:txBody>
      </p:sp>
    </p:spTree>
    <p:extLst>
      <p:ext uri="{BB962C8B-B14F-4D97-AF65-F5344CB8AC3E}">
        <p14:creationId xmlns:p14="http://schemas.microsoft.com/office/powerpoint/2010/main" val="28764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 and client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Accepts connection request</a:t>
            </a:r>
          </a:p>
          <a:p>
            <a:pPr lvl="1"/>
            <a:r>
              <a:rPr lang="en-US" dirty="0"/>
              <a:t>Repeats back lines as they are typed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Requests connection to server</a:t>
            </a:r>
          </a:p>
          <a:p>
            <a:pPr lvl="1"/>
            <a:r>
              <a:rPr lang="en-US" dirty="0"/>
              <a:t>Repeatedly:</a:t>
            </a:r>
          </a:p>
          <a:p>
            <a:pPr lvl="2"/>
            <a:r>
              <a:rPr lang="en-US" dirty="0"/>
              <a:t>Read line from terminal</a:t>
            </a:r>
          </a:p>
          <a:p>
            <a:pPr lvl="2"/>
            <a:r>
              <a:rPr lang="en-US" dirty="0"/>
              <a:t>Send to server</a:t>
            </a:r>
          </a:p>
          <a:p>
            <a:pPr lvl="2"/>
            <a:r>
              <a:rPr lang="en-US" dirty="0"/>
              <a:t>Read reply from server</a:t>
            </a:r>
          </a:p>
          <a:p>
            <a:pPr lvl="2"/>
            <a:r>
              <a:rPr lang="en-US" dirty="0"/>
              <a:t>Print line to terminal</a:t>
            </a:r>
          </a:p>
        </p:txBody>
      </p:sp>
    </p:spTree>
    <p:extLst>
      <p:ext uri="{BB962C8B-B14F-4D97-AF65-F5344CB8AC3E}">
        <p14:creationId xmlns:p14="http://schemas.microsoft.com/office/powerpoint/2010/main" val="3256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Server/Client Session Example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97389" y="4876800"/>
            <a:ext cx="7490589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796088" algn="l"/>
              </a:tabLst>
            </a:pPr>
            <a:r>
              <a:rPr lang="en-US" sz="1600" dirty="0" smtClean="0">
                <a:latin typeface="Courier New" pitchFamily="49" charset="0"/>
              </a:rPr>
              <a:t>ics12&gt;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echoserveri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</a:rPr>
              <a:t>15213</a:t>
            </a:r>
            <a:endParaRPr lang="en-US" sz="1600" i="1" dirty="0">
              <a:latin typeface="Courier New" pitchFamily="49" charset="0"/>
            </a:endParaRP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</a:t>
            </a:r>
            <a:r>
              <a:rPr lang="en-US" sz="1600" dirty="0" smtClean="0">
                <a:latin typeface="Courier New" pitchFamily="49" charset="0"/>
              </a:rPr>
              <a:t>(ics12.pku.edu.cn, 52069)</a:t>
            </a:r>
            <a:r>
              <a:rPr lang="en-US" sz="1600" dirty="0">
                <a:latin typeface="Courier New" pitchFamily="49" charset="0"/>
              </a:rPr>
              <a:t>	(A)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26 bytes	(B)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17 bytes	(C)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</a:t>
            </a:r>
            <a:r>
              <a:rPr lang="en-US" sz="1600" dirty="0" smtClean="0">
                <a:latin typeface="Courier New" pitchFamily="49" charset="0"/>
              </a:rPr>
              <a:t>(ics12.pku.edu.cn, 52070)</a:t>
            </a:r>
            <a:r>
              <a:rPr lang="en-US" sz="1600" dirty="0">
                <a:latin typeface="Courier New" pitchFamily="49" charset="0"/>
              </a:rPr>
              <a:t>	(D)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29 bytes	(E)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752600"/>
            <a:ext cx="8001000" cy="2554545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ics12 15213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		(</a:t>
            </a:r>
            <a:r>
              <a:rPr lang="en-US" sz="1600" dirty="0">
                <a:latin typeface="Courier New" pitchFamily="49" charset="0"/>
              </a:rPr>
              <a:t>A)</a:t>
            </a:r>
          </a:p>
          <a:p>
            <a:r>
              <a:rPr lang="en-US" sz="1600" i="1" dirty="0">
                <a:latin typeface="Courier New" pitchFamily="49" charset="0"/>
              </a:rPr>
              <a:t>This line is being </a:t>
            </a:r>
            <a:r>
              <a:rPr lang="en-US" sz="1600" i="1" dirty="0" smtClean="0">
                <a:latin typeface="Courier New" pitchFamily="49" charset="0"/>
              </a:rPr>
              <a:t>echoed</a:t>
            </a:r>
            <a:r>
              <a:rPr lang="en-US" sz="1600" dirty="0" smtClean="0">
                <a:latin typeface="Courier New" pitchFamily="49" charset="0"/>
              </a:rPr>
              <a:t>				(</a:t>
            </a:r>
            <a:r>
              <a:rPr lang="en-US" sz="1600" dirty="0">
                <a:latin typeface="Courier New" pitchFamily="49" charset="0"/>
              </a:rPr>
              <a:t>B)</a:t>
            </a:r>
          </a:p>
          <a:p>
            <a:r>
              <a:rPr lang="en-US" sz="1600" dirty="0">
                <a:latin typeface="Courier New" pitchFamily="49" charset="0"/>
              </a:rPr>
              <a:t>This line is being </a:t>
            </a:r>
            <a:r>
              <a:rPr lang="en-US" sz="1600" dirty="0" smtClean="0">
                <a:latin typeface="Courier New" pitchFamily="49" charset="0"/>
              </a:rPr>
              <a:t>echoed</a:t>
            </a:r>
          </a:p>
          <a:p>
            <a:r>
              <a:rPr lang="en-US" sz="1600" i="1" dirty="0" smtClean="0">
                <a:latin typeface="Courier New" pitchFamily="49" charset="0"/>
              </a:rPr>
              <a:t>This one is, too</a:t>
            </a:r>
            <a:r>
              <a:rPr lang="en-US" sz="1600" dirty="0" smtClean="0">
                <a:latin typeface="Courier New" pitchFamily="49" charset="0"/>
              </a:rPr>
              <a:t>					(C)</a:t>
            </a:r>
          </a:p>
          <a:p>
            <a:r>
              <a:rPr lang="en-US" sz="1600" dirty="0" smtClean="0">
                <a:latin typeface="Courier New" pitchFamily="49" charset="0"/>
              </a:rPr>
              <a:t>This </a:t>
            </a:r>
            <a:r>
              <a:rPr lang="en-US" sz="1600" dirty="0">
                <a:latin typeface="Courier New" pitchFamily="49" charset="0"/>
              </a:rPr>
              <a:t>one is, too</a:t>
            </a:r>
          </a:p>
          <a:p>
            <a:r>
              <a:rPr lang="en-US" sz="1600" i="1" dirty="0">
                <a:latin typeface="Courier New" pitchFamily="49" charset="0"/>
              </a:rPr>
              <a:t>^D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ics12 </a:t>
            </a:r>
            <a:r>
              <a:rPr lang="en-US" sz="1600" i="1" dirty="0" smtClean="0">
                <a:latin typeface="Courier New" pitchFamily="49" charset="0"/>
              </a:rPr>
              <a:t>15213</a:t>
            </a:r>
            <a:r>
              <a:rPr lang="en-US" sz="1600" dirty="0" smtClean="0">
                <a:latin typeface="Courier New" pitchFamily="49" charset="0"/>
              </a:rPr>
              <a:t>			(</a:t>
            </a:r>
            <a:r>
              <a:rPr lang="en-US" sz="1600" dirty="0">
                <a:latin typeface="Courier New" pitchFamily="49" charset="0"/>
              </a:rPr>
              <a:t>D)</a:t>
            </a:r>
          </a:p>
          <a:p>
            <a:r>
              <a:rPr lang="en-US" sz="1600" i="1" dirty="0">
                <a:latin typeface="Courier New" pitchFamily="49" charset="0"/>
              </a:rPr>
              <a:t>This one is a new </a:t>
            </a:r>
            <a:r>
              <a:rPr lang="en-US" sz="1600" i="1" dirty="0" smtClean="0">
                <a:latin typeface="Courier New" pitchFamily="49" charset="0"/>
              </a:rPr>
              <a:t>connection</a:t>
            </a:r>
            <a:r>
              <a:rPr lang="en-US" sz="1600" dirty="0" smtClean="0">
                <a:latin typeface="Courier New" pitchFamily="49" charset="0"/>
              </a:rPr>
              <a:t>				(</a:t>
            </a:r>
            <a:r>
              <a:rPr lang="en-US" sz="1600" dirty="0">
                <a:latin typeface="Courier New" pitchFamily="49" charset="0"/>
              </a:rPr>
              <a:t>E)</a:t>
            </a:r>
          </a:p>
          <a:p>
            <a:r>
              <a:rPr lang="en-US" sz="1600" dirty="0">
                <a:latin typeface="Courier New" pitchFamily="49" charset="0"/>
              </a:rPr>
              <a:t>This one is a new connection</a:t>
            </a:r>
          </a:p>
          <a:p>
            <a:r>
              <a:rPr lang="en-US" sz="1600" i="1" dirty="0">
                <a:latin typeface="Courier New" pitchFamily="49" charset="0"/>
              </a:rPr>
              <a:t>^D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17" y="1276290"/>
            <a:ext cx="79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Client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7355" y="4472820"/>
            <a:ext cx="8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Server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2667000" y="381000"/>
            <a:ext cx="6324600" cy="4038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ics12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</a:t>
            </a:r>
            <a:r>
              <a:rPr lang="en-US" sz="1600" i="1" dirty="0" err="1" smtClean="0">
                <a:latin typeface="Courier New" pitchFamily="49" charset="0"/>
              </a:rPr>
              <a:t>echoserveri</a:t>
            </a:r>
            <a:r>
              <a:rPr lang="en-US" sz="1600" i="1" dirty="0" smtClean="0">
                <a:latin typeface="Courier New" pitchFamily="49" charset="0"/>
              </a:rPr>
              <a:t> 15213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29400" y="3742379"/>
            <a:ext cx="2330378" cy="3681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Connection closed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2022495"/>
            <a:ext cx="6324600" cy="36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received 26 bytes			(B)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667000" y="1260495"/>
            <a:ext cx="6324600" cy="3817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>
                <a:latin typeface="Courier New" pitchFamily="49" charset="0"/>
              </a:rPr>
              <a:t>Connected to (ics12.pku.edu.cn, 52069</a:t>
            </a:r>
            <a:r>
              <a:rPr lang="en-US" sz="1600" i="1" dirty="0" smtClean="0">
                <a:latin typeface="Courier New" pitchFamily="49" charset="0"/>
              </a:rPr>
              <a:t>)	(A)</a:t>
            </a:r>
            <a:endParaRPr lang="en-US" sz="1600" i="1" dirty="0">
              <a:latin typeface="Courier New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3500495"/>
            <a:ext cx="6368978" cy="577693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altLang="zh-CN" sz="1600" dirty="0" smtClean="0">
                <a:latin typeface="Courier New" pitchFamily="49" charset="0"/>
              </a:rPr>
              <a:t>This one is, too				(echo)</a:t>
            </a:r>
          </a:p>
          <a:p>
            <a:r>
              <a:rPr lang="en-US" sz="1600" i="1" dirty="0" smtClean="0">
                <a:latin typeface="Courier New" pitchFamily="49" charset="0"/>
              </a:rPr>
              <a:t>^D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2400" y="1680716"/>
            <a:ext cx="6368978" cy="30048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This line is being echoed</a:t>
            </a:r>
            <a:r>
              <a:rPr lang="en-US" sz="1600" dirty="0" smtClean="0">
                <a:latin typeface="Courier New" pitchFamily="49" charset="0"/>
              </a:rPr>
              <a:t>			(B)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52400" y="879495"/>
            <a:ext cx="6368978" cy="30048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</a:t>
            </a:r>
            <a:r>
              <a:rPr lang="en-US" sz="1600" i="1" dirty="0" err="1" smtClean="0">
                <a:latin typeface="Courier New" pitchFamily="49" charset="0"/>
              </a:rPr>
              <a:t>echoclient</a:t>
            </a:r>
            <a:r>
              <a:rPr lang="en-US" sz="1600" i="1" dirty="0" smtClean="0">
                <a:latin typeface="Courier New" pitchFamily="49" charset="0"/>
              </a:rPr>
              <a:t> ics12 15213</a:t>
            </a:r>
            <a:r>
              <a:rPr lang="en-US" sz="1600" dirty="0" smtClean="0">
                <a:latin typeface="Courier New" pitchFamily="49" charset="0"/>
              </a:rPr>
              <a:t>		(A)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67000" y="5486400"/>
            <a:ext cx="6324600" cy="36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received 29 bytes			(E)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67000" y="4648200"/>
            <a:ext cx="6324600" cy="3944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>
                <a:latin typeface="Courier New" pitchFamily="49" charset="0"/>
              </a:rPr>
              <a:t>Connected to (ics12.pku.edu.cn, 52070</a:t>
            </a:r>
            <a:r>
              <a:rPr lang="en-US" sz="1600" i="1" dirty="0" smtClean="0">
                <a:latin typeface="Courier New" pitchFamily="49" charset="0"/>
              </a:rPr>
              <a:t>)	(D)</a:t>
            </a:r>
            <a:endParaRPr lang="en-US" sz="1600" i="1" dirty="0">
              <a:latin typeface="Courier New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52400" y="5943600"/>
            <a:ext cx="6368978" cy="581801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This one is a new connection			(echo)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1600" i="1" dirty="0" smtClean="0">
                <a:latin typeface="Courier New" pitchFamily="49" charset="0"/>
              </a:rPr>
              <a:t>^D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52400" y="5105400"/>
            <a:ext cx="6368978" cy="30048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This one is a new connection</a:t>
            </a:r>
            <a:r>
              <a:rPr lang="en-US" sz="1600" dirty="0" smtClean="0">
                <a:latin typeface="Courier New" pitchFamily="49" charset="0"/>
              </a:rPr>
              <a:t>			(E)</a:t>
            </a:r>
            <a:endParaRPr lang="en-US" sz="2600" dirty="0">
              <a:latin typeface="Courier New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52400" y="4232295"/>
            <a:ext cx="6368978" cy="30048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</a:t>
            </a:r>
            <a:r>
              <a:rPr lang="en-US" sz="1600" i="1" dirty="0" err="1" smtClean="0">
                <a:latin typeface="Courier New" pitchFamily="49" charset="0"/>
              </a:rPr>
              <a:t>echoclient</a:t>
            </a:r>
            <a:r>
              <a:rPr lang="en-US" sz="1600" i="1" dirty="0" smtClean="0">
                <a:latin typeface="Courier New" pitchFamily="49" charset="0"/>
              </a:rPr>
              <a:t> ics12 15213</a:t>
            </a:r>
            <a:r>
              <a:rPr lang="en-US" sz="1600" dirty="0" smtClean="0">
                <a:latin typeface="Courier New" pitchFamily="49" charset="0"/>
              </a:rPr>
              <a:t>		(D)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629400" y="6201119"/>
            <a:ext cx="2306052" cy="3681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Connection closed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38659" y="2443932"/>
            <a:ext cx="6368978" cy="604068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altLang="zh-CN" sz="1600" dirty="0" smtClean="0">
                <a:latin typeface="Courier New" pitchFamily="49" charset="0"/>
              </a:rPr>
              <a:t>This </a:t>
            </a:r>
            <a:r>
              <a:rPr lang="en-US" altLang="zh-CN" sz="1600" dirty="0">
                <a:latin typeface="Courier New" pitchFamily="49" charset="0"/>
              </a:rPr>
              <a:t>line is being </a:t>
            </a:r>
            <a:r>
              <a:rPr lang="en-US" altLang="zh-CN" sz="1600" dirty="0" smtClean="0">
                <a:latin typeface="Courier New" pitchFamily="49" charset="0"/>
              </a:rPr>
              <a:t>echoed			(echo)</a:t>
            </a:r>
          </a:p>
          <a:p>
            <a:r>
              <a:rPr lang="en-US" sz="1600" i="1" dirty="0" smtClean="0">
                <a:latin typeface="Courier New" pitchFamily="49" charset="0"/>
              </a:rPr>
              <a:t>This one is, too</a:t>
            </a:r>
            <a:r>
              <a:rPr lang="en-US" sz="1600" dirty="0" smtClean="0">
                <a:latin typeface="Courier New" pitchFamily="49" charset="0"/>
              </a:rPr>
              <a:t>				(C)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667000" y="3133021"/>
            <a:ext cx="6324600" cy="36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received 17 bytes			(C)</a:t>
            </a:r>
          </a:p>
        </p:txBody>
      </p:sp>
    </p:spTree>
    <p:extLst>
      <p:ext uri="{BB962C8B-B14F-4D97-AF65-F5344CB8AC3E}">
        <p14:creationId xmlns:p14="http://schemas.microsoft.com/office/powerpoint/2010/main" val="18595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</a:t>
            </a:r>
            <a:r>
              <a:rPr lang="en-US" dirty="0"/>
              <a:t>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 smtClean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 smtClean="0"/>
              <a:t>Created </a:t>
            </a:r>
            <a:r>
              <a:rPr lang="en-US" dirty="0"/>
              <a:t>in the early 80’s as part of the original Berkeley distribution of Unix that contained an early version of the Internet </a:t>
            </a:r>
            <a:r>
              <a:rPr lang="en-US" dirty="0" smtClean="0"/>
              <a:t>protocols.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Available on all modern systems	</a:t>
            </a:r>
          </a:p>
          <a:p>
            <a:pPr lvl="1"/>
            <a:r>
              <a:rPr lang="en-US" dirty="0" smtClean="0"/>
              <a:t>Unix variants, Windows, OS X, IOS, Android, ARM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</a:t>
            </a:r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/>
              <a:t>To an application, a socket is a file descriptor that lets the application read/write from/to the </a:t>
            </a:r>
            <a:r>
              <a:rPr lang="en-US" dirty="0" smtClean="0"/>
              <a:t>network</a:t>
            </a:r>
            <a:endParaRPr lang="en-US" dirty="0"/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Clients </a:t>
            </a:r>
            <a:r>
              <a:rPr lang="en-US" dirty="0"/>
              <a:t>and servers communicate with each other by reading from and writing to socket </a:t>
            </a:r>
            <a:r>
              <a:rPr lang="en-US" dirty="0" smtClean="0"/>
              <a:t>descriptors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distinction between regular file I/O and socket I/O is how the application “opens” the socket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233143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83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Re</a:t>
            </a:r>
            <a:r>
              <a:rPr lang="en-US" altLang="zh-CN" dirty="0" smtClean="0"/>
              <a:t>call</a:t>
            </a:r>
            <a:r>
              <a:rPr lang="en-US" dirty="0" smtClean="0"/>
              <a:t>: </a:t>
            </a:r>
            <a:r>
              <a:rPr lang="en-US" dirty="0"/>
              <a:t>C Standard I/O, Unix I/O and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Robust I/O (RIO): 15-213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20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/>
              <a:t>A Programmer’s View of the Internet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programming 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detail: related functions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Put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it together</a:t>
            </a: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, and test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Unbuffered RIO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if it encounters EOF</a:t>
            </a:r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never returns a short count</a:t>
            </a:r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descriptor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6148633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864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Client: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host 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0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Iterative Echo Server: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”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Enough room for any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Important!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46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>
                <a:latin typeface="Courier New" pitchFamily="49" charset="0"/>
              </a:rPr>
              <a:t>echo</a:t>
            </a:r>
            <a:r>
              <a:rPr lang="en-US" dirty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condition is encountered.</a:t>
            </a:r>
          </a:p>
          <a:p>
            <a:pPr lvl="1"/>
            <a:r>
              <a:rPr lang="en-US" dirty="0"/>
              <a:t>EOF condition 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5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79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 Programmer’s View of the Internet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programming 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related functions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Put it together, and test it</a:t>
            </a:r>
          </a:p>
        </p:txBody>
      </p:sp>
    </p:spTree>
    <p:extLst>
      <p:ext uri="{BB962C8B-B14F-4D97-AF65-F5344CB8AC3E}">
        <p14:creationId xmlns:p14="http://schemas.microsoft.com/office/powerpoint/2010/main" val="28116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3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</a:t>
            </a:r>
            <a:r>
              <a:rPr lang="en-US" dirty="0" smtClean="0"/>
              <a:t>designed</a:t>
            </a:r>
          </a:p>
          <a:p>
            <a:pPr lvl="1"/>
            <a:r>
              <a:rPr lang="en-US" dirty="0" smtClean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 smtClean="0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Address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9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704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 dirty="0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gethostbyname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eentrant (can be safely used by threaded programs).</a:t>
            </a:r>
          </a:p>
          <a:p>
            <a:pPr lvl="1"/>
            <a:r>
              <a:rPr lang="en-US" dirty="0" smtClean="0"/>
              <a:t>Allows us to write portable protocol-independent code</a:t>
            </a:r>
          </a:p>
          <a:p>
            <a:pPr lvl="2"/>
            <a:r>
              <a:rPr lang="en-US" dirty="0" smtClean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Somewhat complex</a:t>
            </a:r>
          </a:p>
          <a:p>
            <a:pPr lvl="1"/>
            <a:r>
              <a:rPr lang="en-US" dirty="0" smtClean="0"/>
              <a:t>Fortunately, a small number of usage patterns suffice in most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urier New"/>
              </a:rPr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54197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host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service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result</a:t>
            </a:r>
            <a:r>
              <a:rPr lang="en-US" dirty="0" smtClean="0"/>
              <a:t> that points to a linked list of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, each of which points to a corresponding socket address </a:t>
            </a:r>
            <a:r>
              <a:rPr lang="en-US" dirty="0" err="1" smtClean="0"/>
              <a:t>struct</a:t>
            </a:r>
            <a:r>
              <a:rPr lang="en-US" dirty="0" smtClean="0"/>
              <a:t>, and which contains arguments for the sockets interface functions.</a:t>
            </a:r>
          </a:p>
          <a:p>
            <a:r>
              <a:rPr lang="en-US" dirty="0" smtClean="0"/>
              <a:t>Helper functions: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freeadderinfo</a:t>
            </a:r>
            <a:r>
              <a:rPr lang="en-US" dirty="0" smtClean="0"/>
              <a:t> frees the entire linked list.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gai_strerror</a:t>
            </a:r>
            <a:r>
              <a:rPr lang="en-US" dirty="0" smtClean="0"/>
              <a:t> converts error code to an error message.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" y="1595497"/>
            <a:ext cx="8991600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*host,   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ostname or address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*service,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*hints,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**result);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freeaddrinfo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*result);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</a:t>
            </a:r>
            <a:r>
              <a:rPr lang="en-US" sz="1600" dirty="0" err="1" smtClean="0">
                <a:latin typeface="Courier New" pitchFamily="49" charset="0"/>
              </a:rPr>
              <a:t>gai_strerror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errcode</a:t>
            </a:r>
            <a:r>
              <a:rPr lang="en-US" sz="1600" dirty="0" smtClean="0">
                <a:latin typeface="Courier New" pitchFamily="49" charset="0"/>
              </a:rPr>
              <a:t>);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Linked List Returned by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 smtClean="0"/>
              <a:t>Clients: walk this list, trying each socket address in turn, until the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/>
              <a:t> succeed.</a:t>
            </a:r>
          </a:p>
          <a:p>
            <a:r>
              <a:rPr lang="en-US" dirty="0" smtClean="0"/>
              <a:t>Servers: walk the list until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r>
              <a:rPr lang="en-US" dirty="0" smtClean="0"/>
              <a:t> succeed.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result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  <a:cs typeface="Courier New"/>
              </a:rPr>
              <a:t>addrinfo</a:t>
            </a:r>
            <a:r>
              <a:rPr lang="en-US" sz="1600" dirty="0" smtClean="0">
                <a:latin typeface="+mn-lt"/>
                <a:cs typeface="Courier New"/>
              </a:rPr>
              <a:t>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/>
              </a:rPr>
              <a:t>Socket address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28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</a:t>
            </a:r>
            <a:r>
              <a:rPr lang="en-US" dirty="0" err="1" smtClean="0">
                <a:latin typeface="Courier New"/>
                <a:cs typeface="Courier New"/>
              </a:rPr>
              <a:t>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returned by </a:t>
            </a:r>
            <a:r>
              <a:rPr lang="en-US" dirty="0" err="1" smtClean="0"/>
              <a:t>getaddrinfo</a:t>
            </a:r>
            <a:r>
              <a:rPr lang="en-US" dirty="0" smtClean="0"/>
              <a:t> contains arguments that can be passed directly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Also points to a socket address </a:t>
            </a:r>
            <a:r>
              <a:rPr lang="en-US" dirty="0" err="1" smtClean="0"/>
              <a:t>struct</a:t>
            </a:r>
            <a:r>
              <a:rPr lang="en-US" dirty="0" smtClean="0"/>
              <a:t> that can be passed directly to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bind </a:t>
            </a:r>
            <a:r>
              <a:rPr lang="en-US" dirty="0" smtClean="0">
                <a:latin typeface="+mn-lt"/>
                <a:cs typeface="Courier New"/>
              </a:rPr>
              <a:t>functions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smtClean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35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is the inverse of </a:t>
            </a:r>
            <a:r>
              <a:rPr lang="en-US" dirty="0" err="1" smtClean="0"/>
              <a:t>getaddrinfo</a:t>
            </a:r>
            <a:r>
              <a:rPr lang="en-US" dirty="0" smtClean="0"/>
              <a:t>, converting a socket address to the corresponding host and service.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gethostbyaddr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getservbyport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getnameinfo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SA *</a:t>
            </a:r>
            <a:r>
              <a:rPr lang="en-US" sz="1600" dirty="0" err="1" smtClean="0">
                <a:latin typeface="Courier New" pitchFamily="49" charset="0"/>
              </a:rPr>
              <a:t>sa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salen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In: socket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*host,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hostlen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</a:t>
            </a:r>
            <a:r>
              <a:rPr lang="en-US" sz="1600" dirty="0" err="1" smtClean="0">
                <a:latin typeface="Courier New" pitchFamily="49" charset="0"/>
              </a:rPr>
              <a:t>serv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servlen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Out: service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address instead of name */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localhost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127.0.0.1</a:t>
            </a:r>
          </a:p>
          <a:p>
            <a:endParaRPr lang="en-US" sz="1600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128.2.210.175</a:t>
            </a:r>
          </a:p>
          <a:p>
            <a:endParaRPr lang="en-US" sz="1600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199.16.156.230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199.16.156.38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199.16.156.102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199.16.156.198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172.217.15.110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2607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:f8b0:4004:802: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:200e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1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8D1CE-A1A1-4868-9D04-1CF8EE627A4B}"/>
              </a:ext>
            </a:extLst>
          </p:cNvPr>
          <p:cNvSpPr txBox="1"/>
          <p:nvPr/>
        </p:nvSpPr>
        <p:spPr>
          <a:xfrm>
            <a:off x="4496158" y="1287135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D8D91-374B-48E5-9D80-B9CDAF8B4B61}"/>
              </a:ext>
            </a:extLst>
          </p:cNvPr>
          <p:cNvSpPr txBox="1"/>
          <p:nvPr/>
        </p:nvSpPr>
        <p:spPr>
          <a:xfrm>
            <a:off x="3271492" y="1274501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381494984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Clients and servers use the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 to create a </a:t>
            </a:r>
            <a:r>
              <a:rPr lang="en-US" i="1" dirty="0" smtClean="0"/>
              <a:t>socket descriptor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Protocol specific! 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socket(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domain,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type,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protocol)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clientfd</a:t>
            </a:r>
            <a:r>
              <a:rPr lang="en-US" sz="1600" dirty="0" smtClean="0">
                <a:latin typeface="Courier New" pitchFamily="49" charset="0"/>
              </a:rPr>
              <a:t> = Socket(AF_INET, SOCK_STREAM, 0);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356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C00000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7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 Programmer’s View of the Internet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programming 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Socket detail: related functions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Put it together, and test it</a:t>
            </a:r>
          </a:p>
        </p:txBody>
      </p:sp>
    </p:spTree>
    <p:extLst>
      <p:ext uri="{BB962C8B-B14F-4D97-AF65-F5344CB8AC3E}">
        <p14:creationId xmlns:p14="http://schemas.microsoft.com/office/powerpoint/2010/main" val="3137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29FDF-FA01-4A00-8E6F-70300793A766}"/>
              </a:ext>
            </a:extLst>
          </p:cNvPr>
          <p:cNvSpPr txBox="1"/>
          <p:nvPr/>
        </p:nvSpPr>
        <p:spPr>
          <a:xfrm>
            <a:off x="4402853" y="1966300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531E52-A675-4E20-87E6-1287B78241B2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0DB4F-39CD-4117-A979-B03818B83DA9}"/>
              </a:ext>
            </a:extLst>
          </p:cNvPr>
          <p:cNvSpPr txBox="1"/>
          <p:nvPr/>
        </p:nvSpPr>
        <p:spPr>
          <a:xfrm>
            <a:off x="3325703" y="126931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D58F0-1EA6-4CA5-B9F1-88775A92F96D}"/>
              </a:ext>
            </a:extLst>
          </p:cNvPr>
          <p:cNvSpPr txBox="1"/>
          <p:nvPr/>
        </p:nvSpPr>
        <p:spPr>
          <a:xfrm>
            <a:off x="4481317" y="129084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27286945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sz="2000" dirty="0">
                <a:cs typeface="Calibri" panose="020F0502020204030204" pitchFamily="34" charset="0"/>
              </a:rPr>
              <a:t>Recall: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dirty="0"/>
          </a:p>
          <a:p>
            <a:r>
              <a:rPr lang="en-US" dirty="0"/>
              <a:t>Process can read bytes that arrive on the connection whose endpoint is 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endParaRPr lang="en-US" dirty="0"/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214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B7502-79D7-473E-B60E-F03C706E6664}"/>
              </a:ext>
            </a:extLst>
          </p:cNvPr>
          <p:cNvSpPr txBox="1"/>
          <p:nvPr/>
        </p:nvSpPr>
        <p:spPr>
          <a:xfrm>
            <a:off x="4460147" y="129821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DE22D8-D0F5-4C7A-A275-9E7DC29C114E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EC9257-6CC8-4F3E-AC34-4A1EEF2AAC69}"/>
              </a:ext>
            </a:extLst>
          </p:cNvPr>
          <p:cNvSpPr txBox="1"/>
          <p:nvPr/>
        </p:nvSpPr>
        <p:spPr>
          <a:xfrm>
            <a:off x="3998367" y="2639652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&lt;-&gt; SA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B6828D-518C-4A69-B891-1C673125AB3F}"/>
              </a:ext>
            </a:extLst>
          </p:cNvPr>
          <p:cNvSpPr txBox="1"/>
          <p:nvPr/>
        </p:nvSpPr>
        <p:spPr>
          <a:xfrm>
            <a:off x="3253362" y="1291127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760A8-A3B3-4E14-969C-811AB2330F73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6352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By default, 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 of a connection.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505200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2640801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A24AF-089D-40D3-879F-BA334380BCBA}"/>
              </a:ext>
            </a:extLst>
          </p:cNvPr>
          <p:cNvSpPr txBox="1"/>
          <p:nvPr/>
        </p:nvSpPr>
        <p:spPr>
          <a:xfrm>
            <a:off x="3159894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9183C-E367-420F-B022-6CF7DF735CB1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98754-7918-4205-8102-650AE86D983E}"/>
              </a:ext>
            </a:extLst>
          </p:cNvPr>
          <p:cNvSpPr txBox="1"/>
          <p:nvPr/>
        </p:nvSpPr>
        <p:spPr>
          <a:xfrm>
            <a:off x="4435475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14D17-B209-4772-94B1-A64BF5A69909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1BA6D-FB28-4AA5-B7C5-5CD1C8E2488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28761-455A-402B-905C-C00320E7B7FE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962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4573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198747" y="1270858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35475" y="1292810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34783761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771525"/>
          </a:xfrm>
        </p:spPr>
        <p:txBody>
          <a:bodyPr/>
          <a:lstStyle/>
          <a:p>
            <a:r>
              <a:rPr lang="en-US" dirty="0"/>
              <a:t>A client establishes a connection with a server by calling connect: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b="1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3364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connect/accept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 and 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36519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u="sng" dirty="0"/>
              <a:t>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</a:t>
            </a:r>
            <a:r>
              <a:rPr lang="en-US" u="sng" dirty="0"/>
              <a:t>connection</a:t>
            </a:r>
            <a:r>
              <a:rPr lang="en-US" dirty="0"/>
              <a:t>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C37F7-3721-4CC0-9720-EDE45DAFC591}"/>
              </a:ext>
            </a:extLst>
          </p:cNvPr>
          <p:cNvSpPr txBox="1"/>
          <p:nvPr/>
        </p:nvSpPr>
        <p:spPr>
          <a:xfrm>
            <a:off x="6052653" y="3970303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connfd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974AF-B15D-46DA-9D4A-9632368BD0E9}"/>
              </a:ext>
            </a:extLst>
          </p:cNvPr>
          <p:cNvSpPr txBox="1"/>
          <p:nvPr/>
        </p:nvSpPr>
        <p:spPr>
          <a:xfrm>
            <a:off x="2770111" y="3970303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(to SA)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266503" y="1296384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85141" y="1302276"/>
            <a:ext cx="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52469370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 Programmer’s View of the Internet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Socket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programming example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socket address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Socket detail: related functions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Put it together, and test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05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a connection with a server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…using numeric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(</a:t>
            </a:r>
            <a:r>
              <a:rPr lang="en-US" dirty="0" err="1" smtClean="0">
                <a:latin typeface="+mn-lt"/>
                <a:cs typeface="Courier New"/>
              </a:rPr>
              <a:t>cont</a:t>
            </a:r>
            <a:r>
              <a:rPr lang="en-US" dirty="0" smtClean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38800" y="4267200"/>
            <a:ext cx="3208189" cy="2398781"/>
            <a:chOff x="381016" y="1014438"/>
            <a:chExt cx="5769260" cy="4149035"/>
          </a:xfrm>
        </p:grpSpPr>
        <p:sp>
          <p:nvSpPr>
            <p:cNvPr id="39" name="Rectangle 379"/>
            <p:cNvSpPr>
              <a:spLocks noChangeArrowheads="1"/>
            </p:cNvSpPr>
            <p:nvPr/>
          </p:nvSpPr>
          <p:spPr bwMode="auto">
            <a:xfrm>
              <a:off x="2472274" y="1868157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smtClean="0">
                  <a:latin typeface="Courier New"/>
                  <a:cs typeface="Courier New"/>
                </a:rPr>
                <a:t>name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40" name="Rectangle 379"/>
            <p:cNvSpPr>
              <a:spLocks noChangeArrowheads="1"/>
            </p:cNvSpPr>
            <p:nvPr/>
          </p:nvSpPr>
          <p:spPr bwMode="auto">
            <a:xfrm>
              <a:off x="381016" y="1361186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>
                  <a:latin typeface="Courier New"/>
                  <a:cs typeface="Courier New"/>
                </a:rPr>
                <a:t>result</a:t>
              </a:r>
            </a:p>
          </p:txBody>
        </p:sp>
        <p:sp>
          <p:nvSpPr>
            <p:cNvPr id="41" name="Rectangle 379"/>
            <p:cNvSpPr>
              <a:spLocks noChangeArrowheads="1"/>
            </p:cNvSpPr>
            <p:nvPr/>
          </p:nvSpPr>
          <p:spPr bwMode="auto">
            <a:xfrm>
              <a:off x="2472274" y="2121643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err="1" smtClean="0">
                  <a:latin typeface="Courier New"/>
                  <a:cs typeface="Courier New"/>
                </a:rPr>
                <a:t>addr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42" name="Rectangle 379"/>
            <p:cNvSpPr>
              <a:spLocks noChangeArrowheads="1"/>
            </p:cNvSpPr>
            <p:nvPr/>
          </p:nvSpPr>
          <p:spPr bwMode="auto">
            <a:xfrm>
              <a:off x="2472274" y="2375129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smtClean="0">
                  <a:latin typeface="Courier New"/>
                  <a:cs typeface="Courier New"/>
                </a:rPr>
                <a:t>next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43" name="Rectangle 379"/>
            <p:cNvSpPr>
              <a:spLocks noChangeArrowheads="1"/>
            </p:cNvSpPr>
            <p:nvPr/>
          </p:nvSpPr>
          <p:spPr bwMode="auto">
            <a:xfrm>
              <a:off x="2472274" y="1487929"/>
              <a:ext cx="1330800" cy="380229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44" name="Straight Arrow Connector 8"/>
            <p:cNvCxnSpPr>
              <a:stCxn id="41" idx="3"/>
            </p:cNvCxnSpPr>
            <p:nvPr/>
          </p:nvCxnSpPr>
          <p:spPr bwMode="auto">
            <a:xfrm>
              <a:off x="3803074" y="2248386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379"/>
            <p:cNvSpPr>
              <a:spLocks noChangeArrowheads="1"/>
            </p:cNvSpPr>
            <p:nvPr/>
          </p:nvSpPr>
          <p:spPr bwMode="auto">
            <a:xfrm>
              <a:off x="4563532" y="1994900"/>
              <a:ext cx="1330800" cy="443600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46" name="Straight Arrow Connector 10"/>
            <p:cNvCxnSpPr/>
            <p:nvPr/>
          </p:nvCxnSpPr>
          <p:spPr bwMode="auto">
            <a:xfrm>
              <a:off x="1711816" y="1487929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11"/>
            <p:cNvSpPr txBox="1"/>
            <p:nvPr/>
          </p:nvSpPr>
          <p:spPr>
            <a:xfrm>
              <a:off x="2367470" y="1014438"/>
              <a:ext cx="1472814" cy="532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  <a:cs typeface="Courier New"/>
                </a:rPr>
                <a:t>addrinfo</a:t>
              </a:r>
              <a:endParaRPr lang="en-US" sz="1400" dirty="0">
                <a:latin typeface="+mn-lt"/>
                <a:cs typeface="Courier New"/>
              </a:endParaRPr>
            </a:p>
          </p:txBody>
        </p:sp>
        <p:sp>
          <p:nvSpPr>
            <p:cNvPr id="48" name="TextBox 12"/>
            <p:cNvSpPr txBox="1"/>
            <p:nvPr/>
          </p:nvSpPr>
          <p:spPr>
            <a:xfrm>
              <a:off x="4246676" y="1542211"/>
              <a:ext cx="1903600" cy="532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  <a:cs typeface="Courier New"/>
                </a:rPr>
                <a:t>Socket </a:t>
              </a:r>
              <a:r>
                <a:rPr lang="en-US" sz="1400" dirty="0" err="1" smtClean="0">
                  <a:latin typeface="+mn-lt"/>
                  <a:cs typeface="Courier New"/>
                </a:rPr>
                <a:t>addr</a:t>
              </a:r>
              <a:endParaRPr lang="en-US" sz="1400" dirty="0">
                <a:latin typeface="+mn-lt"/>
                <a:cs typeface="Courier New"/>
              </a:endParaRPr>
            </a:p>
          </p:txBody>
        </p:sp>
        <p:cxnSp>
          <p:nvCxnSpPr>
            <p:cNvPr id="49" name="Straight Arrow Connector 13"/>
            <p:cNvCxnSpPr/>
            <p:nvPr/>
          </p:nvCxnSpPr>
          <p:spPr bwMode="auto">
            <a:xfrm flipH="1">
              <a:off x="1711816" y="1994900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Rectangle 379"/>
            <p:cNvSpPr>
              <a:spLocks noChangeArrowheads="1"/>
            </p:cNvSpPr>
            <p:nvPr/>
          </p:nvSpPr>
          <p:spPr bwMode="auto">
            <a:xfrm>
              <a:off x="381016" y="1868157"/>
              <a:ext cx="1330800" cy="253486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51" name="Straight Connector 15"/>
            <p:cNvCxnSpPr>
              <a:stCxn id="42" idx="1"/>
            </p:cNvCxnSpPr>
            <p:nvPr/>
          </p:nvCxnSpPr>
          <p:spPr bwMode="auto">
            <a:xfrm flipH="1">
              <a:off x="2092045" y="2501872"/>
              <a:ext cx="3802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16"/>
            <p:cNvCxnSpPr/>
            <p:nvPr/>
          </p:nvCxnSpPr>
          <p:spPr bwMode="auto">
            <a:xfrm>
              <a:off x="2092045" y="2501872"/>
              <a:ext cx="0" cy="25348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Rectangle 379"/>
            <p:cNvSpPr>
              <a:spLocks noChangeArrowheads="1"/>
            </p:cNvSpPr>
            <p:nvPr/>
          </p:nvSpPr>
          <p:spPr bwMode="auto">
            <a:xfrm>
              <a:off x="2472274" y="3135586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>
                  <a:latin typeface="Courier New"/>
                  <a:cs typeface="Courier New"/>
                </a:rPr>
                <a:t>NULL</a:t>
              </a:r>
            </a:p>
          </p:txBody>
        </p:sp>
        <p:sp>
          <p:nvSpPr>
            <p:cNvPr id="54" name="Rectangle 379"/>
            <p:cNvSpPr>
              <a:spLocks noChangeArrowheads="1"/>
            </p:cNvSpPr>
            <p:nvPr/>
          </p:nvSpPr>
          <p:spPr bwMode="auto">
            <a:xfrm>
              <a:off x="2472274" y="3389072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err="1" smtClean="0">
                  <a:latin typeface="Courier New"/>
                  <a:cs typeface="Courier New"/>
                </a:rPr>
                <a:t>addr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55" name="Rectangle 379"/>
            <p:cNvSpPr>
              <a:spLocks noChangeArrowheads="1"/>
            </p:cNvSpPr>
            <p:nvPr/>
          </p:nvSpPr>
          <p:spPr bwMode="auto">
            <a:xfrm>
              <a:off x="2472274" y="3642558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smtClean="0">
                  <a:latin typeface="Courier New"/>
                  <a:cs typeface="Courier New"/>
                </a:rPr>
                <a:t>next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56" name="Rectangle 379"/>
            <p:cNvSpPr>
              <a:spLocks noChangeArrowheads="1"/>
            </p:cNvSpPr>
            <p:nvPr/>
          </p:nvSpPr>
          <p:spPr bwMode="auto">
            <a:xfrm>
              <a:off x="2472274" y="2755358"/>
              <a:ext cx="1330800" cy="380229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57" name="Straight Arrow Connector 21"/>
            <p:cNvCxnSpPr>
              <a:stCxn id="54" idx="3"/>
            </p:cNvCxnSpPr>
            <p:nvPr/>
          </p:nvCxnSpPr>
          <p:spPr bwMode="auto">
            <a:xfrm>
              <a:off x="3803074" y="3515815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Rectangle 379"/>
            <p:cNvSpPr>
              <a:spLocks noChangeArrowheads="1"/>
            </p:cNvSpPr>
            <p:nvPr/>
          </p:nvSpPr>
          <p:spPr bwMode="auto">
            <a:xfrm>
              <a:off x="4563532" y="3262329"/>
              <a:ext cx="1330800" cy="443600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59" name="Straight Arrow Connector 23"/>
            <p:cNvCxnSpPr/>
            <p:nvPr/>
          </p:nvCxnSpPr>
          <p:spPr bwMode="auto">
            <a:xfrm>
              <a:off x="2092045" y="2755358"/>
              <a:ext cx="380229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24"/>
            <p:cNvCxnSpPr/>
            <p:nvPr/>
          </p:nvCxnSpPr>
          <p:spPr bwMode="auto">
            <a:xfrm flipH="1">
              <a:off x="2092045" y="3769301"/>
              <a:ext cx="38022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25"/>
            <p:cNvCxnSpPr/>
            <p:nvPr/>
          </p:nvCxnSpPr>
          <p:spPr bwMode="auto">
            <a:xfrm>
              <a:off x="2092045" y="3769301"/>
              <a:ext cx="0" cy="25348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26"/>
            <p:cNvCxnSpPr/>
            <p:nvPr/>
          </p:nvCxnSpPr>
          <p:spPr bwMode="auto">
            <a:xfrm>
              <a:off x="2092045" y="4022787"/>
              <a:ext cx="380229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Rectangle 379"/>
            <p:cNvSpPr>
              <a:spLocks noChangeArrowheads="1"/>
            </p:cNvSpPr>
            <p:nvPr/>
          </p:nvSpPr>
          <p:spPr bwMode="auto">
            <a:xfrm>
              <a:off x="2472274" y="4403016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>
                  <a:latin typeface="Courier New"/>
                  <a:cs typeface="Courier New"/>
                </a:rPr>
                <a:t>NULL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64" name="Rectangle 379"/>
            <p:cNvSpPr>
              <a:spLocks noChangeArrowheads="1"/>
            </p:cNvSpPr>
            <p:nvPr/>
          </p:nvSpPr>
          <p:spPr bwMode="auto">
            <a:xfrm>
              <a:off x="2472274" y="4656501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 err="1" smtClean="0">
                  <a:latin typeface="Courier New"/>
                  <a:cs typeface="Courier New"/>
                </a:rPr>
                <a:t>addr</a:t>
              </a:r>
              <a:endParaRPr lang="en-US" sz="1200" dirty="0">
                <a:latin typeface="Courier New"/>
                <a:cs typeface="Courier New"/>
              </a:endParaRPr>
            </a:p>
          </p:txBody>
        </p:sp>
        <p:sp>
          <p:nvSpPr>
            <p:cNvPr id="65" name="Rectangle 379"/>
            <p:cNvSpPr>
              <a:spLocks noChangeArrowheads="1"/>
            </p:cNvSpPr>
            <p:nvPr/>
          </p:nvSpPr>
          <p:spPr bwMode="auto">
            <a:xfrm>
              <a:off x="2472274" y="4909987"/>
              <a:ext cx="1330800" cy="2534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 dirty="0">
                  <a:latin typeface="Courier New"/>
                  <a:cs typeface="Courier New"/>
                </a:rPr>
                <a:t>NULL</a:t>
              </a:r>
            </a:p>
          </p:txBody>
        </p:sp>
        <p:sp>
          <p:nvSpPr>
            <p:cNvPr id="66" name="Rectangle 379"/>
            <p:cNvSpPr>
              <a:spLocks noChangeArrowheads="1"/>
            </p:cNvSpPr>
            <p:nvPr/>
          </p:nvSpPr>
          <p:spPr bwMode="auto">
            <a:xfrm>
              <a:off x="2472274" y="4022787"/>
              <a:ext cx="1330800" cy="380229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  <p:cxnSp>
          <p:nvCxnSpPr>
            <p:cNvPr id="67" name="Straight Arrow Connector 31"/>
            <p:cNvCxnSpPr/>
            <p:nvPr/>
          </p:nvCxnSpPr>
          <p:spPr bwMode="auto">
            <a:xfrm>
              <a:off x="3803074" y="4783244"/>
              <a:ext cx="76045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Rectangle 379"/>
            <p:cNvSpPr>
              <a:spLocks noChangeArrowheads="1"/>
            </p:cNvSpPr>
            <p:nvPr/>
          </p:nvSpPr>
          <p:spPr bwMode="auto">
            <a:xfrm>
              <a:off x="4563532" y="4529758"/>
              <a:ext cx="1330800" cy="443600"/>
            </a:xfrm>
            <a:prstGeom prst="rect">
              <a:avLst/>
            </a:prstGeom>
            <a:solidFill>
              <a:srgbClr val="D5F2D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9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98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 smtClean="0"/>
              <a:t>Sockets </a:t>
            </a: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elper</a:t>
            </a:r>
            <a:r>
              <a:rPr lang="en-US" dirty="0" smtClean="0">
                <a:latin typeface="+mn-lt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listening descriptor that can be used to accept connection requests from clients.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connect.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…on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any IP </a:t>
            </a:r>
            <a:r>
              <a:rPr lang="en-US" sz="16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…using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port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no.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conn.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Key point: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7848600" cy="1095375"/>
          </a:xfrm>
        </p:spPr>
        <p:txBody>
          <a:bodyPr/>
          <a:lstStyle/>
          <a:p>
            <a:pPr marL="0" indent="0"/>
            <a:r>
              <a:rPr lang="en-US" dirty="0" smtClean="0"/>
              <a:t>Sockets Attributes: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setsockopt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7388" cy="4876800"/>
          </a:xfrm>
        </p:spPr>
        <p:txBody>
          <a:bodyPr/>
          <a:lstStyle/>
          <a:p>
            <a:r>
              <a:rPr lang="en-US" dirty="0"/>
              <a:t>The socket can be given some </a:t>
            </a:r>
            <a:r>
              <a:rPr lang="en-US" dirty="0" smtClean="0"/>
              <a:t>attributes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Handy </a:t>
            </a:r>
            <a:r>
              <a:rPr lang="en-US" dirty="0"/>
              <a:t>trick that allows us to rerun the server immediately after we kill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/>
              <a:t>Otherwise we would have to wait about 15 </a:t>
            </a:r>
            <a:r>
              <a:rPr lang="en-US" dirty="0" smtClean="0"/>
              <a:t>seconds</a:t>
            </a:r>
            <a:endParaRPr lang="en-US" dirty="0"/>
          </a:p>
          <a:p>
            <a:pPr lvl="1"/>
            <a:r>
              <a:rPr lang="en-US" dirty="0"/>
              <a:t>Eliminates “Address already in use” error from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/>
          </a:p>
          <a:p>
            <a:r>
              <a:rPr lang="en-US" dirty="0"/>
              <a:t>Strongly suggest you do this for all your servers to simplify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826088" y="2254250"/>
            <a:ext cx="7713971" cy="13849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...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Eliminates "Address already in use" error from bind(). */ </a:t>
            </a:r>
          </a:p>
          <a:p>
            <a:r>
              <a:rPr lang="en-US" sz="1600" dirty="0">
                <a:latin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</a:rPr>
              <a:t>setsockopt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SOL_SOCKET,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SO_REUSEADDR</a:t>
            </a:r>
            <a:r>
              <a:rPr lang="en-US" sz="1600" dirty="0">
                <a:latin typeface="Courier New" pitchFamily="49" charset="0"/>
              </a:rPr>
              <a:t>,  </a:t>
            </a:r>
          </a:p>
          <a:p>
            <a:r>
              <a:rPr lang="en-US" sz="1600" dirty="0">
                <a:latin typeface="Courier New" pitchFamily="49" charset="0"/>
              </a:rPr>
              <a:t>              (const void *)&amp;</a:t>
            </a:r>
            <a:r>
              <a:rPr lang="en-US" sz="1600" dirty="0" err="1">
                <a:latin typeface="Courier New" pitchFamily="49" charset="0"/>
              </a:rPr>
              <a:t>optval</a:t>
            </a:r>
            <a:r>
              <a:rPr lang="en-US" sz="1600" dirty="0">
                <a:latin typeface="Courier New" pitchFamily="49" charset="0"/>
              </a:rPr>
              <a:t> ,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)) &lt; 0) </a:t>
            </a:r>
          </a:p>
          <a:p>
            <a:r>
              <a:rPr lang="en-US" sz="1600" dirty="0">
                <a:latin typeface="Courier New" pitchFamily="49" charset="0"/>
              </a:rPr>
              <a:t>    return -1; </a:t>
            </a:r>
          </a:p>
        </p:txBody>
      </p:sp>
    </p:spTree>
    <p:extLst>
      <p:ext uri="{BB962C8B-B14F-4D97-AF65-F5344CB8AC3E}">
        <p14:creationId xmlns:p14="http://schemas.microsoft.com/office/powerpoint/2010/main" val="38482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285296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41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unix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 smtClean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1009282" y="1219200"/>
            <a:ext cx="6077318" cy="5078313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ics12&gt; 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./</a:t>
            </a:r>
            <a:r>
              <a:rPr lang="en-US" sz="1800" i="1" dirty="0" err="1">
                <a:solidFill>
                  <a:srgbClr val="000000"/>
                </a:solidFill>
                <a:latin typeface="Menlo-Regular"/>
              </a:rPr>
              <a:t>echoserveri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i="1" dirty="0" smtClean="0">
                <a:solidFill>
                  <a:srgbClr val="000000"/>
                </a:solidFill>
                <a:latin typeface="Menlo-Regular"/>
              </a:rPr>
              <a:t>15213</a:t>
            </a:r>
            <a:endParaRPr lang="en-US" sz="1800" i="1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Connected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to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(ics12,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50280)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server received 11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bytes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server received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8 bytes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ics11&gt; 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telnet </a:t>
            </a:r>
            <a:r>
              <a:rPr lang="en-US" sz="1800" i="1" dirty="0" smtClean="0">
                <a:solidFill>
                  <a:srgbClr val="000000"/>
                </a:solidFill>
                <a:latin typeface="Menlo-Regular"/>
              </a:rPr>
              <a:t>ics12 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15213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Trying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192.168.168.112...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Connected to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ics12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192.168.168.112).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Escape character is '^]'.</a:t>
            </a:r>
          </a:p>
          <a:p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Hi there!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Hi there!</a:t>
            </a:r>
          </a:p>
          <a:p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Howdy!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Howdy!</a:t>
            </a:r>
          </a:p>
          <a:p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^]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telnet&gt; </a:t>
            </a:r>
            <a:r>
              <a:rPr lang="en-US" sz="1800" i="1" dirty="0">
                <a:solidFill>
                  <a:srgbClr val="000000"/>
                </a:solidFill>
                <a:latin typeface="Menlo-Regular"/>
              </a:rPr>
              <a:t>quit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Connection closed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.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ics11&gt;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Stevens, “Unix Network Programming: Networking APIs: Sockets and XTI”, Volume 1, Second Edition, Prentice Hall, </a:t>
            </a:r>
            <a:r>
              <a:rPr lang="en-US" dirty="0" smtClean="0"/>
              <a:t>1998</a:t>
            </a:r>
            <a:endParaRPr lang="en-US" dirty="0"/>
          </a:p>
          <a:p>
            <a:pPr lvl="1"/>
            <a:r>
              <a:rPr lang="en-US" dirty="0"/>
              <a:t>THE network programming </a:t>
            </a:r>
            <a:r>
              <a:rPr lang="en-US" dirty="0" smtClean="0"/>
              <a:t>bible</a:t>
            </a:r>
            <a:endParaRPr lang="en-US" dirty="0"/>
          </a:p>
          <a:p>
            <a:r>
              <a:rPr lang="en-US" dirty="0"/>
              <a:t>Unix Man Pages</a:t>
            </a:r>
          </a:p>
          <a:p>
            <a:pPr lvl="1"/>
            <a:r>
              <a:rPr lang="en-US" dirty="0"/>
              <a:t>Good for detailed information about specific functions</a:t>
            </a:r>
          </a:p>
          <a:p>
            <a:r>
              <a:rPr lang="en-US" dirty="0"/>
              <a:t>Complete versions of the echo client and server are developed in the </a:t>
            </a:r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Updated versions linked to course website</a:t>
            </a:r>
          </a:p>
          <a:p>
            <a:pPr lvl="1"/>
            <a:r>
              <a:rPr lang="en-US" dirty="0" smtClean="0"/>
              <a:t>Feel free to use this code in your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Clients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61245" y="1220788"/>
            <a:ext cx="8307387" cy="5408612"/>
          </a:xfrm>
        </p:spPr>
        <p:txBody>
          <a:bodyPr/>
          <a:lstStyle/>
          <a:p>
            <a:r>
              <a:rPr lang="en-US" dirty="0"/>
              <a:t>Examples of client programs</a:t>
            </a:r>
          </a:p>
          <a:p>
            <a:pPr lvl="1"/>
            <a:r>
              <a:rPr lang="en-US" dirty="0"/>
              <a:t>Web browsers, </a:t>
            </a:r>
            <a:r>
              <a:rPr lang="en-US" b="1" dirty="0">
                <a:latin typeface="Courier New" pitchFamily="49" charset="0"/>
              </a:rPr>
              <a:t>ftp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telnet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ssh</a:t>
            </a:r>
            <a:endParaRPr lang="en-US" b="1" dirty="0"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a client find the server?</a:t>
            </a:r>
          </a:p>
          <a:p>
            <a:pPr lvl="1"/>
            <a:r>
              <a:rPr lang="en-US" dirty="0"/>
              <a:t>The IP address in the server socket address </a:t>
            </a:r>
            <a:r>
              <a:rPr lang="en-US" b="1" i="1" u="sng" dirty="0">
                <a:solidFill>
                  <a:srgbClr val="FF0000"/>
                </a:solidFill>
              </a:rPr>
              <a:t>identifies the host  </a:t>
            </a:r>
            <a:r>
              <a:rPr lang="en-US" b="1" i="1" u="sng" dirty="0" smtClean="0">
                <a:solidFill>
                  <a:srgbClr val="FF0000"/>
                </a:solidFill>
              </a:rPr>
              <a:t/>
            </a:r>
            <a:br>
              <a:rPr lang="en-US" b="1" i="1" u="sng" dirty="0" smtClean="0">
                <a:solidFill>
                  <a:srgbClr val="FF0000"/>
                </a:solidFill>
              </a:rPr>
            </a:br>
            <a:r>
              <a:rPr lang="en-US" dirty="0" smtClean="0"/>
              <a:t>(</a:t>
            </a:r>
            <a:r>
              <a:rPr lang="en-US" dirty="0"/>
              <a:t>more precisely, an adapter on the host)</a:t>
            </a:r>
          </a:p>
          <a:p>
            <a:pPr lvl="1"/>
            <a:r>
              <a:rPr lang="en-US" dirty="0"/>
              <a:t>The (well-known) port in the server socket address </a:t>
            </a:r>
            <a:r>
              <a:rPr lang="en-US" b="1" i="1" u="sng" dirty="0">
                <a:solidFill>
                  <a:srgbClr val="FF0000"/>
                </a:solidFill>
              </a:rPr>
              <a:t>identifies the service</a:t>
            </a:r>
            <a:r>
              <a:rPr lang="en-US" dirty="0"/>
              <a:t>, and thus implicitly identifies the server process that performs that service.</a:t>
            </a:r>
          </a:p>
          <a:p>
            <a:pPr lvl="1"/>
            <a:r>
              <a:rPr lang="en-US" dirty="0"/>
              <a:t>Examples of well know ports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Port 7: Echo server</a:t>
            </a:r>
          </a:p>
          <a:p>
            <a:pPr lvl="2"/>
            <a:r>
              <a:rPr lang="en-US" dirty="0"/>
              <a:t>Port 23: Telnet server</a:t>
            </a:r>
          </a:p>
          <a:p>
            <a:pPr lvl="2"/>
            <a:r>
              <a:rPr lang="en-US" dirty="0"/>
              <a:t>Port 25: Mail server</a:t>
            </a:r>
          </a:p>
          <a:p>
            <a:pPr lvl="2"/>
            <a:r>
              <a:rPr lang="en-US" dirty="0"/>
              <a:t>Port 80: Web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433935"/>
            <a:ext cx="269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: port #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874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Servers</a:t>
            </a:r>
          </a:p>
        </p:txBody>
      </p:sp>
      <p:sp>
        <p:nvSpPr>
          <p:cNvPr id="71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489" y="990600"/>
            <a:ext cx="8420511" cy="5224462"/>
          </a:xfrm>
        </p:spPr>
        <p:txBody>
          <a:bodyPr/>
          <a:lstStyle/>
          <a:p>
            <a:r>
              <a:rPr lang="en-US" dirty="0"/>
              <a:t>Servers are long-running processes (</a:t>
            </a:r>
            <a:r>
              <a:rPr lang="en-US" dirty="0" smtClean="0">
                <a:solidFill>
                  <a:schemeClr val="accent2"/>
                </a:solidFill>
              </a:rPr>
              <a:t>daemons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Created at boot-time (typically) by the init process (process 1)</a:t>
            </a:r>
          </a:p>
          <a:p>
            <a:pPr lvl="1"/>
            <a:r>
              <a:rPr lang="en-US" dirty="0"/>
              <a:t>Run continuously until the machine is turned </a:t>
            </a:r>
            <a:r>
              <a:rPr lang="en-US" dirty="0" smtClean="0"/>
              <a:t>off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server </a:t>
            </a:r>
            <a:r>
              <a:rPr lang="en-US" dirty="0">
                <a:solidFill>
                  <a:schemeClr val="accent2"/>
                </a:solidFill>
              </a:rPr>
              <a:t>waits for requests </a:t>
            </a:r>
            <a:r>
              <a:rPr lang="en-US" dirty="0"/>
              <a:t>to arrive on a </a:t>
            </a:r>
            <a:r>
              <a:rPr lang="en-US" dirty="0">
                <a:solidFill>
                  <a:schemeClr val="accent2"/>
                </a:solidFill>
              </a:rPr>
              <a:t>well-known port </a:t>
            </a:r>
            <a:r>
              <a:rPr lang="en-US" dirty="0"/>
              <a:t>associated with a particular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Port 7: echo server</a:t>
            </a:r>
          </a:p>
          <a:p>
            <a:pPr lvl="1"/>
            <a:r>
              <a:rPr lang="en-US" dirty="0"/>
              <a:t>Port 23: telnet server</a:t>
            </a:r>
          </a:p>
          <a:p>
            <a:pPr lvl="1"/>
            <a:r>
              <a:rPr lang="en-US" dirty="0"/>
              <a:t>Port 25: mail server</a:t>
            </a:r>
          </a:p>
          <a:p>
            <a:pPr lvl="1"/>
            <a:r>
              <a:rPr lang="en-US" dirty="0"/>
              <a:t>Port 80: HTTP server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machine that runs a server process is also </a:t>
            </a:r>
            <a:r>
              <a:rPr lang="en-US" dirty="0" smtClean="0"/>
              <a:t>often </a:t>
            </a:r>
            <a:r>
              <a:rPr lang="en-US" dirty="0"/>
              <a:t>referred to as a “</a:t>
            </a:r>
            <a:r>
              <a:rPr lang="en-US" dirty="0" smtClean="0"/>
              <a:t>server”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23621</TotalTime>
  <Words>4469</Words>
  <Application>Microsoft Office PowerPoint</Application>
  <PresentationFormat>全屏显示(4:3)</PresentationFormat>
  <Paragraphs>1169</Paragraphs>
  <Slides>64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Menlo-Regular</vt:lpstr>
      <vt:lpstr>ＭＳ Ｐゴシック</vt:lpstr>
      <vt:lpstr>宋体</vt:lpstr>
      <vt:lpstr>微软雅黑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Wingdings 2</vt:lpstr>
      <vt:lpstr>template2007</vt:lpstr>
      <vt:lpstr>Socket Programming  Introduction to Computer Systems</vt:lpstr>
      <vt:lpstr>Outline</vt:lpstr>
      <vt:lpstr>A Programmer’s View of the Internet</vt:lpstr>
      <vt:lpstr>Internet Connections</vt:lpstr>
      <vt:lpstr>Anatomy of a Connection</vt:lpstr>
      <vt:lpstr>A Client-Server Transaction</vt:lpstr>
      <vt:lpstr>Clients</vt:lpstr>
      <vt:lpstr>Using Ports to Identify Services</vt:lpstr>
      <vt:lpstr>Servers</vt:lpstr>
      <vt:lpstr>Server Examples</vt:lpstr>
      <vt:lpstr>Outline</vt:lpstr>
      <vt:lpstr>Socket Programming Example</vt:lpstr>
      <vt:lpstr>Echo Server/Client Session Example</vt:lpstr>
      <vt:lpstr>PowerPoint 演示文稿</vt:lpstr>
      <vt:lpstr>Sockets Interface</vt:lpstr>
      <vt:lpstr>Sockets</vt:lpstr>
      <vt:lpstr>Echo Server + Client Structure</vt:lpstr>
      <vt:lpstr>Echo Server + Client Structure</vt:lpstr>
      <vt:lpstr>Recall: C Standard I/O, Unix I/O and RIO</vt:lpstr>
      <vt:lpstr>Recall: Unbuffered RIO Input/Output</vt:lpstr>
      <vt:lpstr>Recall: Buffered RIO Input Functions</vt:lpstr>
      <vt:lpstr>Echo Client: Main Routine</vt:lpstr>
      <vt:lpstr>Iterative Echo Server: Main Routine</vt:lpstr>
      <vt:lpstr>Echo Server: echo function</vt:lpstr>
      <vt:lpstr>Sockets Interface</vt:lpstr>
      <vt:lpstr>Outline</vt:lpstr>
      <vt:lpstr>Sockets Interface</vt:lpstr>
      <vt:lpstr>Socket Address Structures</vt:lpstr>
      <vt:lpstr>Socket Address Structures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  <vt:lpstr>Sockets Interface</vt:lpstr>
      <vt:lpstr>Sockets Interface: socket</vt:lpstr>
      <vt:lpstr>Outline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connect/accept Illustrated</vt:lpstr>
      <vt:lpstr>Connected vs. Listening Descriptors</vt:lpstr>
      <vt:lpstr>Sockets Interface</vt:lpstr>
      <vt:lpstr>Outline</vt:lpstr>
      <vt:lpstr>Sockets Interface</vt:lpstr>
      <vt:lpstr>Sockets Helper: open_clientfd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Sockets Attributes: setsockopt</vt:lpstr>
      <vt:lpstr>Sockets Interface</vt:lpstr>
      <vt:lpstr>Testing Servers Using telnet</vt:lpstr>
      <vt:lpstr>Testing the Echo Server With telnet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管 雪涛</cp:lastModifiedBy>
  <cp:revision>960</cp:revision>
  <cp:lastPrinted>2011-11-10T00:08:05Z</cp:lastPrinted>
  <dcterms:created xsi:type="dcterms:W3CDTF">2011-11-10T00:07:52Z</dcterms:created>
  <dcterms:modified xsi:type="dcterms:W3CDTF">2018-12-14T12:32:44Z</dcterms:modified>
</cp:coreProperties>
</file>