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1" r:id="rId6"/>
    <p:sldId id="264" r:id="rId7"/>
    <p:sldId id="263" r:id="rId8"/>
    <p:sldId id="265" r:id="rId9"/>
    <p:sldId id="266" r:id="rId10"/>
    <p:sldId id="279" r:id="rId11"/>
    <p:sldId id="267" r:id="rId12"/>
    <p:sldId id="271" r:id="rId13"/>
    <p:sldId id="269" r:id="rId14"/>
    <p:sldId id="270" r:id="rId15"/>
    <p:sldId id="272" r:id="rId16"/>
    <p:sldId id="273" r:id="rId17"/>
    <p:sldId id="274" r:id="rId18"/>
    <p:sldId id="277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1B71-60F9-4A48-93F2-6D4E49E60FB2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6E205-7134-4F01-A540-BA37BA6A0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1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首先是二进制，十进制和十六进制来表示数字的方法，二进制就是计算机经常用来表示数字的机制，</a:t>
            </a:r>
            <a:r>
              <a:rPr lang="en-US" altLang="zh-CN" dirty="0"/>
              <a:t>1</a:t>
            </a:r>
            <a:r>
              <a:rPr lang="zh-CN" altLang="en-US" dirty="0"/>
              <a:t>为高电压，</a:t>
            </a:r>
            <a:r>
              <a:rPr lang="en-US" altLang="zh-CN" dirty="0"/>
              <a:t>0</a:t>
            </a:r>
            <a:r>
              <a:rPr lang="zh-CN" altLang="en-US" dirty="0"/>
              <a:t>为低电压，日常生活中我们经常用十进制，但计算机最基本的内存单位</a:t>
            </a:r>
            <a:r>
              <a:rPr lang="en-US" altLang="zh-CN" dirty="0"/>
              <a:t>—</a:t>
            </a:r>
            <a:r>
              <a:rPr lang="zh-CN" altLang="en-US" dirty="0"/>
              <a:t>字节是</a:t>
            </a:r>
            <a:r>
              <a:rPr lang="en-US" altLang="zh-CN" dirty="0"/>
              <a:t>8</a:t>
            </a:r>
            <a:r>
              <a:rPr lang="zh-CN" altLang="en-US" dirty="0"/>
              <a:t>位，用二进制表示太长，用十进制表示的时候互相转化又会比较麻烦，所以可以采取十六进制来表示数字     答案：</a:t>
            </a:r>
            <a:r>
              <a:rPr lang="en-US" altLang="zh-CN" dirty="0"/>
              <a:t>0x5044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E205-7134-4F01-A540-BA37BA6A02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2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 err="1"/>
              <a:t>Tmin</a:t>
            </a:r>
            <a:r>
              <a:rPr lang="zh-CN" altLang="en-US" dirty="0"/>
              <a:t>为假     </a:t>
            </a:r>
            <a:r>
              <a:rPr lang="en-US" altLang="zh-CN" dirty="0"/>
              <a:t>-2147483648-1=2147483647   C</a:t>
            </a:r>
            <a:r>
              <a:rPr lang="zh-CN" altLang="en-US" dirty="0"/>
              <a:t>、</a:t>
            </a:r>
            <a:r>
              <a:rPr lang="en-US" altLang="zh-CN" dirty="0"/>
              <a:t>x=65535   -131071  D </a:t>
            </a:r>
            <a:r>
              <a:rPr lang="zh-CN" altLang="en-US" dirty="0"/>
              <a:t>非负 </a:t>
            </a:r>
            <a:r>
              <a:rPr lang="en-US" altLang="zh-CN" dirty="0"/>
              <a:t>-x</a:t>
            </a:r>
            <a:r>
              <a:rPr lang="zh-CN" altLang="en-US" dirty="0"/>
              <a:t>非正   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 err="1"/>
              <a:t>Tmin</a:t>
            </a:r>
            <a:r>
              <a:rPr lang="en-US" altLang="zh-CN" dirty="0"/>
              <a:t>  F</a:t>
            </a:r>
            <a:r>
              <a:rPr lang="zh-CN" altLang="en-US" dirty="0"/>
              <a:t>、补码和无符号整数有相同的位级行为，而且是可交换的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~y=-y-1</a:t>
            </a:r>
          </a:p>
          <a:p>
            <a:r>
              <a:rPr lang="en-US" altLang="zh-CN" dirty="0"/>
              <a:t>F</a:t>
            </a:r>
            <a:r>
              <a:rPr lang="zh-CN" altLang="en-US" dirty="0"/>
              <a:t>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E205-7134-4F01-A540-BA37BA6A02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1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大多数计算机使用</a:t>
            </a:r>
            <a:r>
              <a:rPr lang="en-US" altLang="zh-CN" dirty="0"/>
              <a:t>8</a:t>
            </a:r>
            <a:r>
              <a:rPr lang="zh-CN" altLang="en-US" dirty="0"/>
              <a:t>位的块，或者字节，作为最小的可寻址的内存单位，在计算机中排列表示一个对象的字节有两个通用的规则，一个是将最低有效字节排在前面的小端法，一个是将最高有效字节排在前面的大端法   双端法：比较新的微处理器，可以把他们配置成作为大端或小端的机器运行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E205-7134-4F01-A540-BA37BA6A02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9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用位向量表示有限集合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E205-7134-4F01-A540-BA37BA6A02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1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(1&lt;&lt;2)+(3&lt;&lt;4)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E205-7134-4F01-A540-BA37BA6A02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4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E205-7134-4F01-A540-BA37BA6A02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9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32-k </a:t>
            </a:r>
            <a:r>
              <a:rPr lang="zh-CN" altLang="en-US" dirty="0"/>
              <a:t>有误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E205-7134-4F01-A540-BA37BA6A02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6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-xw-1</a:t>
            </a:r>
            <a:r>
              <a:rPr lang="zh-CN" altLang="en-US" dirty="0"/>
              <a:t>（</a:t>
            </a:r>
            <a:r>
              <a:rPr lang="en-US" altLang="zh-CN" dirty="0"/>
              <a:t>2^(w-1)-1)+Σxi2^i;</a:t>
            </a:r>
            <a:r>
              <a:rPr lang="zh-CN" altLang="en-US" dirty="0"/>
              <a:t>反码   </a:t>
            </a:r>
            <a:r>
              <a:rPr lang="en-US" altLang="zh-CN" dirty="0"/>
              <a:t>-0  1111111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  <a:r>
              <a:rPr lang="en-US" altLang="zh-CN" dirty="0"/>
              <a:t>^xw-1*(Σxi2^i)   </a:t>
            </a:r>
            <a:r>
              <a:rPr lang="zh-CN" altLang="en-US" dirty="0"/>
              <a:t>源码         </a:t>
            </a:r>
            <a:r>
              <a:rPr lang="en-US" altLang="zh-CN" dirty="0"/>
              <a:t>-0  1000000  -&gt;</a:t>
            </a:r>
            <a:r>
              <a:rPr lang="zh-CN" altLang="en-US" dirty="0"/>
              <a:t>浮点数中有使用源码编码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E205-7134-4F01-A540-BA37BA6A02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1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扩展  截断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E205-7134-4F01-A540-BA37BA6A02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3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X=</a:t>
            </a:r>
            <a:r>
              <a:rPr lang="en-US" altLang="zh-CN" dirty="0" err="1"/>
              <a:t>qy+r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6E205-7134-4F01-A540-BA37BA6A02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6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0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8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7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5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86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3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1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1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5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1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1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5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0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3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BCBFB0-90B5-41DC-8638-3C1B830549A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A959F6-4F60-41AA-B342-B8267A0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7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332D9-F1C1-4376-9C1E-65A1EFF50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Bits, Bytes, and Integers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2B890-1E22-4E70-AC73-50325E6E5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35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2D5D-46F1-4ADF-8883-73C26579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3608B-2A0F-443D-A060-2741E179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620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2.63  k=0~w-1</a:t>
            </a:r>
          </a:p>
          <a:p>
            <a:r>
              <a:rPr lang="en-US" altLang="zh-CN" dirty="0"/>
              <a:t>unsigned </a:t>
            </a:r>
            <a:r>
              <a:rPr lang="en-US" altLang="zh-CN" dirty="0" err="1"/>
              <a:t>srl</a:t>
            </a:r>
            <a:r>
              <a:rPr lang="en-US" altLang="zh-CN" dirty="0"/>
              <a:t>(unsigned </a:t>
            </a:r>
            <a:r>
              <a:rPr lang="en-US" altLang="zh-CN" dirty="0" err="1"/>
              <a:t>x,int</a:t>
            </a:r>
            <a:r>
              <a:rPr lang="en-US" altLang="zh-CN" dirty="0"/>
              <a:t> k)</a:t>
            </a:r>
          </a:p>
          <a:p>
            <a:r>
              <a:rPr lang="en-US" altLang="zh-CN" dirty="0"/>
              <a:t>{        unsigned </a:t>
            </a:r>
            <a:r>
              <a:rPr lang="en-US" altLang="zh-CN" dirty="0" err="1"/>
              <a:t>xsra</a:t>
            </a:r>
            <a:r>
              <a:rPr lang="en-US" altLang="zh-CN" dirty="0"/>
              <a:t>=(int)x&gt;&gt;k;</a:t>
            </a:r>
          </a:p>
          <a:p>
            <a:r>
              <a:rPr lang="en-US" altLang="zh-CN" dirty="0"/>
              <a:t>          return </a:t>
            </a:r>
            <a:r>
              <a:rPr lang="en-US" altLang="zh-CN" dirty="0" err="1"/>
              <a:t>xsra</a:t>
            </a:r>
            <a:r>
              <a:rPr lang="en-US" altLang="zh-CN" dirty="0"/>
              <a:t>&amp;(~((~0)&lt;&lt;(32-k)))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sra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k)</a:t>
            </a:r>
          </a:p>
          <a:p>
            <a:r>
              <a:rPr lang="en-US" altLang="zh-CN" dirty="0"/>
              <a:t>{    int </a:t>
            </a:r>
            <a:r>
              <a:rPr lang="en-US" altLang="zh-CN" dirty="0" err="1"/>
              <a:t>xsrl</a:t>
            </a:r>
            <a:r>
              <a:rPr lang="en-US" altLang="zh-CN" dirty="0"/>
              <a:t>=(unsigned) x&gt;&gt;k;</a:t>
            </a:r>
          </a:p>
          <a:p>
            <a:r>
              <a:rPr lang="en-US" altLang="zh-CN" dirty="0"/>
              <a:t>     int z=1&lt;&lt;(31-k)</a:t>
            </a:r>
          </a:p>
          <a:p>
            <a:r>
              <a:rPr lang="en-US" altLang="zh-CN" dirty="0"/>
              <a:t>     return </a:t>
            </a:r>
            <a:r>
              <a:rPr lang="en-US" altLang="zh-CN" dirty="0" err="1"/>
              <a:t>xsrl</a:t>
            </a:r>
            <a:r>
              <a:rPr lang="en-US" altLang="zh-CN" dirty="0"/>
              <a:t>|(~((</a:t>
            </a:r>
            <a:r>
              <a:rPr lang="en-US" altLang="zh-CN" dirty="0" err="1"/>
              <a:t>z&amp;xsrl</a:t>
            </a:r>
            <a:r>
              <a:rPr lang="en-US" altLang="zh-CN" dirty="0"/>
              <a:t>)-1));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9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467B1-C148-4E4E-92B6-48F0887A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842" y="738776"/>
            <a:ext cx="8761413" cy="706964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Integers</a:t>
            </a:r>
            <a:br>
              <a:rPr lang="zh-CN" altLang="zh-CN" dirty="0"/>
            </a:br>
            <a:r>
              <a:rPr lang="en-US" altLang="zh-CN" dirty="0"/>
              <a:t>	</a:t>
            </a:r>
            <a:r>
              <a:rPr lang="en-US" altLang="zh-CN" sz="2400" dirty="0"/>
              <a:t>Representation: unsigned and signed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EBC33-6053-47AE-AC43-CDEC850B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2" y="2699428"/>
            <a:ext cx="10717859" cy="4489937"/>
          </a:xfrm>
        </p:spPr>
        <p:txBody>
          <a:bodyPr>
            <a:normAutofit/>
          </a:bodyPr>
          <a:lstStyle/>
          <a:p>
            <a:r>
              <a:rPr lang="zh-CN" altLang="en-US" dirty="0"/>
              <a:t>位向量    </a:t>
            </a:r>
            <a:r>
              <a:rPr lang="en-US" altLang="zh-CN" dirty="0"/>
              <a:t>[x</a:t>
            </a:r>
            <a:r>
              <a:rPr lang="en-US" altLang="zh-CN" sz="1000" dirty="0"/>
              <a:t>w-1</a:t>
            </a:r>
            <a:r>
              <a:rPr lang="en-US" altLang="zh-CN" dirty="0"/>
              <a:t>,x</a:t>
            </a:r>
            <a:r>
              <a:rPr lang="en-US" altLang="zh-CN" sz="1050" dirty="0"/>
              <a:t>w-2</a:t>
            </a:r>
            <a:r>
              <a:rPr lang="en-US" altLang="zh-CN" dirty="0"/>
              <a:t>,……x</a:t>
            </a:r>
            <a:r>
              <a:rPr lang="en-US" altLang="zh-CN" sz="1050" dirty="0"/>
              <a:t>0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B2U</a:t>
            </a:r>
            <a:r>
              <a:rPr lang="en-US" altLang="zh-CN" sz="1100" dirty="0"/>
              <a:t>w</a:t>
            </a:r>
            <a:r>
              <a:rPr lang="en-US" altLang="zh-CN" dirty="0"/>
              <a:t>(x)=Σ x</a:t>
            </a:r>
            <a:r>
              <a:rPr lang="en-US" altLang="zh-CN" sz="1100" dirty="0"/>
              <a:t>i </a:t>
            </a:r>
            <a:r>
              <a:rPr lang="en-US" altLang="zh-CN" dirty="0"/>
              <a:t>2              </a:t>
            </a:r>
            <a:r>
              <a:rPr lang="zh-CN" altLang="en-US" dirty="0"/>
              <a:t>无符号整数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B2T</a:t>
            </a:r>
            <a:r>
              <a:rPr lang="en-US" altLang="zh-CN" sz="1100" dirty="0"/>
              <a:t>w</a:t>
            </a:r>
            <a:r>
              <a:rPr lang="en-US" altLang="zh-CN" dirty="0"/>
              <a:t>(x)=-x</a:t>
            </a:r>
            <a:r>
              <a:rPr lang="en-US" altLang="zh-CN" sz="1100" dirty="0"/>
              <a:t>w-1</a:t>
            </a:r>
            <a:r>
              <a:rPr lang="en-US" altLang="zh-CN" dirty="0"/>
              <a:t>2    +Σ x</a:t>
            </a:r>
            <a:r>
              <a:rPr lang="en-US" altLang="zh-CN" sz="1100" dirty="0"/>
              <a:t>i </a:t>
            </a:r>
            <a:r>
              <a:rPr lang="en-US" altLang="zh-CN" dirty="0"/>
              <a:t>2   </a:t>
            </a:r>
            <a:r>
              <a:rPr lang="zh-CN" altLang="en-US" dirty="0"/>
              <a:t>有符号整数  （</a:t>
            </a:r>
            <a:r>
              <a:rPr lang="en-US" altLang="zh-CN" dirty="0"/>
              <a:t>x</a:t>
            </a:r>
            <a:r>
              <a:rPr lang="en-US" altLang="zh-CN" sz="1200" dirty="0"/>
              <a:t>w-1</a:t>
            </a:r>
            <a:r>
              <a:rPr lang="en-US" altLang="zh-CN" dirty="0"/>
              <a:t> </a:t>
            </a:r>
            <a:r>
              <a:rPr lang="zh-CN" altLang="en-US" dirty="0"/>
              <a:t>符号位  </a:t>
            </a:r>
            <a:r>
              <a:rPr lang="en-US" altLang="zh-CN" dirty="0"/>
              <a:t>1-&gt;</a:t>
            </a:r>
            <a:r>
              <a:rPr lang="zh-CN" altLang="en-US" dirty="0"/>
              <a:t>负数  </a:t>
            </a:r>
            <a:r>
              <a:rPr lang="en-US" altLang="zh-CN" dirty="0"/>
              <a:t>0-&gt;</a:t>
            </a:r>
            <a:r>
              <a:rPr lang="zh-CN" altLang="en-US" dirty="0"/>
              <a:t>非负）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反码</a:t>
            </a:r>
            <a:r>
              <a:rPr lang="en-US" altLang="zh-CN" dirty="0"/>
              <a:t>/</a:t>
            </a:r>
            <a:r>
              <a:rPr lang="zh-CN" altLang="en-US" dirty="0"/>
              <a:t>原码</a:t>
            </a:r>
            <a:r>
              <a:rPr lang="en-US" altLang="zh-CN" dirty="0"/>
              <a:t>   -xw-1</a:t>
            </a:r>
            <a:r>
              <a:rPr lang="zh-CN" altLang="en-US" dirty="0"/>
              <a:t>（</a:t>
            </a:r>
            <a:r>
              <a:rPr lang="en-US" altLang="zh-CN" dirty="0"/>
              <a:t>2^(w-1)-1)+Σxi2^i/</a:t>
            </a:r>
            <a:r>
              <a:rPr lang="zh-CN" altLang="en-US" dirty="0"/>
              <a:t>（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  <a:r>
              <a:rPr lang="en-US" altLang="zh-CN" dirty="0"/>
              <a:t>^xw-1*(Σxi2^i)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B8171A-6A4A-4C69-8378-C7A8A285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16" y="3266593"/>
            <a:ext cx="8613340" cy="4998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FBDF77-055E-40E5-9F8C-2BB4AD3E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616" y="2925696"/>
            <a:ext cx="8613340" cy="4998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24C983-8CBA-42BD-88BC-2C115B14D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933" y="2979084"/>
            <a:ext cx="5275695" cy="4998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89144F-699C-4EC8-9993-4B41D85BD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827" y="4127666"/>
            <a:ext cx="8614395" cy="4938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258E8E0-AE86-45C0-BEE3-AEA98D003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6933" y="3798075"/>
            <a:ext cx="5273497" cy="4999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AB6ACDD-C7EF-478C-AD12-CC8EF5618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3594" y="3798075"/>
            <a:ext cx="8614395" cy="4999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3F5FFAA-6824-430C-925B-F5C70D240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9471" y="3707095"/>
            <a:ext cx="8613340" cy="499835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04B7478-09F1-453D-A0DA-23F8E3582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80268"/>
              </p:ext>
            </p:extLst>
          </p:nvPr>
        </p:nvGraphicFramePr>
        <p:xfrm>
          <a:off x="3806584" y="4972786"/>
          <a:ext cx="2454910" cy="1582476"/>
        </p:xfrm>
        <a:graphic>
          <a:graphicData uri="http://schemas.openxmlformats.org/drawingml/2006/table">
            <a:tbl>
              <a:tblPr firstRow="1" firstCol="1" band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1980215682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159430185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94953010"/>
                    </a:ext>
                  </a:extLst>
                </a:gridCol>
              </a:tblGrid>
              <a:tr h="364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Umin</a:t>
                      </a:r>
                      <a:r>
                        <a:rPr lang="en-US" altLang="zh-CN" sz="2000" i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=0</a:t>
                      </a:r>
                    </a:p>
                    <a:p>
                      <a:pPr marL="56515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Umax</a:t>
                      </a:r>
                      <a:r>
                        <a:rPr lang="en-US" altLang="zh-CN" sz="2000" i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=</a:t>
                      </a:r>
                      <a:r>
                        <a:rPr kumimoji="0" lang="en-US" altLang="zh-CN" sz="2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r>
                        <a:rPr kumimoji="0" lang="en-US" altLang="zh-CN" sz="2000" b="0" i="1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w </a:t>
                      </a:r>
                      <a:r>
                        <a:rPr kumimoji="0" lang="en-US" altLang="zh-CN" sz="2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–1</a:t>
                      </a:r>
                      <a:endParaRPr kumimoji="0" lang="zh-CN" altLang="en-US" sz="1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zh-CN" sz="2000" i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1638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1968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1968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1968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740907"/>
                  </a:ext>
                </a:extLst>
              </a:tr>
              <a:tr h="233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1968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19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65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1968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037235"/>
                  </a:ext>
                </a:extLst>
              </a:tr>
            </a:tbl>
          </a:graphicData>
        </a:graphic>
      </p:graphicFrame>
      <p:sp>
        <p:nvSpPr>
          <p:cNvPr id="21" name="Rectangle 1">
            <a:extLst>
              <a:ext uri="{FF2B5EF4-FFF2-40B4-BE49-F238E27FC236}">
                <a16:creationId xmlns:a16="http://schemas.microsoft.com/office/drawing/2014/main" id="{DD2BE9B7-B891-4857-ADFF-C96A99F63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24" y="4880662"/>
            <a:ext cx="20810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TMin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–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TMax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=2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– 1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A7F6BFE-F18A-458F-8850-5E6FBF72D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2405" y="4874294"/>
            <a:ext cx="8614395" cy="49991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102D794-970A-44BA-A99D-28B3E9309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6683" y="5233197"/>
            <a:ext cx="8614395" cy="4999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5C32828-DDE0-47B0-9D7C-B2A537883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9122" y="4536521"/>
            <a:ext cx="5912245" cy="22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8E7B4-0500-47B4-A15A-F133D242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Casting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E54249-8DAC-4755-82D3-58BAE4730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065" y="2198604"/>
            <a:ext cx="6937189" cy="45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内容占位符 54">
            <a:extLst>
              <a:ext uri="{FF2B5EF4-FFF2-40B4-BE49-F238E27FC236}">
                <a16:creationId xmlns:a16="http://schemas.microsoft.com/office/drawing/2014/main" id="{35349856-E925-4596-9810-C11AEC43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20" y="2350009"/>
            <a:ext cx="6755656" cy="2073710"/>
          </a:xfrm>
          <a:prstGeom prst="rect">
            <a:avLst/>
          </a:prstGeom>
        </p:spPr>
      </p:pic>
      <p:grpSp>
        <p:nvGrpSpPr>
          <p:cNvPr id="4" name="Group 74824">
            <a:extLst>
              <a:ext uri="{FF2B5EF4-FFF2-40B4-BE49-F238E27FC236}">
                <a16:creationId xmlns:a16="http://schemas.microsoft.com/office/drawing/2014/main" id="{380168FF-87C1-47AE-B0A2-B25A209C4CBE}"/>
              </a:ext>
            </a:extLst>
          </p:cNvPr>
          <p:cNvGrpSpPr/>
          <p:nvPr/>
        </p:nvGrpSpPr>
        <p:grpSpPr>
          <a:xfrm>
            <a:off x="7145831" y="1848051"/>
            <a:ext cx="4745352" cy="5088256"/>
            <a:chOff x="2133143" y="0"/>
            <a:chExt cx="4745736" cy="5088723"/>
          </a:xfrm>
        </p:grpSpPr>
        <p:sp>
          <p:nvSpPr>
            <p:cNvPr id="5" name="Shape 78036">
              <a:extLst>
                <a:ext uri="{FF2B5EF4-FFF2-40B4-BE49-F238E27FC236}">
                  <a16:creationId xmlns:a16="http://schemas.microsoft.com/office/drawing/2014/main" id="{84679614-A55D-4324-926F-C9BBC6270652}"/>
                </a:ext>
              </a:extLst>
            </p:cNvPr>
            <p:cNvSpPr/>
            <p:nvPr/>
          </p:nvSpPr>
          <p:spPr>
            <a:xfrm>
              <a:off x="4835957" y="1524000"/>
              <a:ext cx="457200" cy="1828800"/>
            </a:xfrm>
            <a:custGeom>
              <a:avLst/>
              <a:gdLst/>
              <a:ahLst/>
              <a:cxnLst/>
              <a:rect l="0" t="0" r="0" b="0"/>
              <a:pathLst>
                <a:path w="457200" h="1828800">
                  <a:moveTo>
                    <a:pt x="0" y="0"/>
                  </a:moveTo>
                  <a:lnTo>
                    <a:pt x="457200" y="0"/>
                  </a:lnTo>
                  <a:lnTo>
                    <a:pt x="457200" y="1828800"/>
                  </a:lnTo>
                  <a:lnTo>
                    <a:pt x="0" y="1828800"/>
                  </a:lnTo>
                  <a:lnTo>
                    <a:pt x="0" y="0"/>
                  </a:lnTo>
                </a:path>
              </a:pathLst>
            </a:custGeom>
            <a:solidFill>
              <a:srgbClr val="CDF1C5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Shape 78037">
              <a:extLst>
                <a:ext uri="{FF2B5EF4-FFF2-40B4-BE49-F238E27FC236}">
                  <a16:creationId xmlns:a16="http://schemas.microsoft.com/office/drawing/2014/main" id="{7C986651-1E19-4B7F-8091-9D4FE8F7B512}"/>
                </a:ext>
              </a:extLst>
            </p:cNvPr>
            <p:cNvSpPr/>
            <p:nvPr/>
          </p:nvSpPr>
          <p:spPr>
            <a:xfrm>
              <a:off x="3159557" y="1524000"/>
              <a:ext cx="457200" cy="1828800"/>
            </a:xfrm>
            <a:custGeom>
              <a:avLst/>
              <a:gdLst/>
              <a:ahLst/>
              <a:cxnLst/>
              <a:rect l="0" t="0" r="0" b="0"/>
              <a:pathLst>
                <a:path w="457200" h="1828800">
                  <a:moveTo>
                    <a:pt x="0" y="0"/>
                  </a:moveTo>
                  <a:lnTo>
                    <a:pt x="457200" y="0"/>
                  </a:lnTo>
                  <a:lnTo>
                    <a:pt x="457200" y="1828800"/>
                  </a:lnTo>
                  <a:lnTo>
                    <a:pt x="0" y="1828800"/>
                  </a:lnTo>
                  <a:lnTo>
                    <a:pt x="0" y="0"/>
                  </a:lnTo>
                </a:path>
              </a:pathLst>
            </a:custGeom>
            <a:solidFill>
              <a:srgbClr val="CDF1C5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Shape 78038">
              <a:extLst>
                <a:ext uri="{FF2B5EF4-FFF2-40B4-BE49-F238E27FC236}">
                  <a16:creationId xmlns:a16="http://schemas.microsoft.com/office/drawing/2014/main" id="{C69BEF0F-A74E-4E11-8C53-2D0DCC70A3C6}"/>
                </a:ext>
              </a:extLst>
            </p:cNvPr>
            <p:cNvSpPr/>
            <p:nvPr/>
          </p:nvSpPr>
          <p:spPr>
            <a:xfrm>
              <a:off x="3159557" y="3352800"/>
              <a:ext cx="457200" cy="1524000"/>
            </a:xfrm>
            <a:custGeom>
              <a:avLst/>
              <a:gdLst/>
              <a:ahLst/>
              <a:cxnLst/>
              <a:rect l="0" t="0" r="0" b="0"/>
              <a:pathLst>
                <a:path w="457200" h="1524000">
                  <a:moveTo>
                    <a:pt x="0" y="0"/>
                  </a:moveTo>
                  <a:lnTo>
                    <a:pt x="457200" y="0"/>
                  </a:lnTo>
                  <a:lnTo>
                    <a:pt x="457200" y="1524000"/>
                  </a:lnTo>
                  <a:lnTo>
                    <a:pt x="0" y="1524000"/>
                  </a:lnTo>
                  <a:lnTo>
                    <a:pt x="0" y="0"/>
                  </a:lnTo>
                </a:path>
              </a:pathLst>
            </a:custGeom>
            <a:solidFill>
              <a:srgbClr val="EFBFB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Shape 78039">
              <a:extLst>
                <a:ext uri="{FF2B5EF4-FFF2-40B4-BE49-F238E27FC236}">
                  <a16:creationId xmlns:a16="http://schemas.microsoft.com/office/drawing/2014/main" id="{06089C5C-425B-468B-B82F-52220152359E}"/>
                </a:ext>
              </a:extLst>
            </p:cNvPr>
            <p:cNvSpPr/>
            <p:nvPr/>
          </p:nvSpPr>
          <p:spPr>
            <a:xfrm>
              <a:off x="4835957" y="0"/>
              <a:ext cx="457200" cy="1524000"/>
            </a:xfrm>
            <a:custGeom>
              <a:avLst/>
              <a:gdLst/>
              <a:ahLst/>
              <a:cxnLst/>
              <a:rect l="0" t="0" r="0" b="0"/>
              <a:pathLst>
                <a:path w="457200" h="1524000">
                  <a:moveTo>
                    <a:pt x="0" y="0"/>
                  </a:moveTo>
                  <a:lnTo>
                    <a:pt x="457200" y="0"/>
                  </a:lnTo>
                  <a:lnTo>
                    <a:pt x="457200" y="1524000"/>
                  </a:lnTo>
                  <a:lnTo>
                    <a:pt x="0" y="1524000"/>
                  </a:lnTo>
                  <a:lnTo>
                    <a:pt x="0" y="0"/>
                  </a:lnTo>
                </a:path>
              </a:pathLst>
            </a:custGeom>
            <a:solidFill>
              <a:srgbClr val="EFBFB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Shape 3110">
              <a:extLst>
                <a:ext uri="{FF2B5EF4-FFF2-40B4-BE49-F238E27FC236}">
                  <a16:creationId xmlns:a16="http://schemas.microsoft.com/office/drawing/2014/main" id="{9DABE4D6-4CD6-4A20-A605-D1170863DD16}"/>
                </a:ext>
              </a:extLst>
            </p:cNvPr>
            <p:cNvSpPr/>
            <p:nvPr/>
          </p:nvSpPr>
          <p:spPr>
            <a:xfrm>
              <a:off x="3236519" y="3124962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76200" y="0"/>
                  </a:move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ubicBezTo>
                    <a:pt x="0" y="34163"/>
                    <a:pt x="34163" y="0"/>
                    <a:pt x="76200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Shape 3111">
              <a:extLst>
                <a:ext uri="{FF2B5EF4-FFF2-40B4-BE49-F238E27FC236}">
                  <a16:creationId xmlns:a16="http://schemas.microsoft.com/office/drawing/2014/main" id="{296E98B9-B150-4DEF-BCBD-7A42B31923A5}"/>
                </a:ext>
              </a:extLst>
            </p:cNvPr>
            <p:cNvSpPr/>
            <p:nvPr/>
          </p:nvSpPr>
          <p:spPr>
            <a:xfrm>
              <a:off x="3236519" y="3124962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3112">
              <a:extLst>
                <a:ext uri="{FF2B5EF4-FFF2-40B4-BE49-F238E27FC236}">
                  <a16:creationId xmlns:a16="http://schemas.microsoft.com/office/drawing/2014/main" id="{FA9D084E-9456-45DD-9412-EB36FC2E903B}"/>
                </a:ext>
              </a:extLst>
            </p:cNvPr>
            <p:cNvSpPr/>
            <p:nvPr/>
          </p:nvSpPr>
          <p:spPr>
            <a:xfrm>
              <a:off x="2837104" y="3151378"/>
              <a:ext cx="205530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3113">
              <a:extLst>
                <a:ext uri="{FF2B5EF4-FFF2-40B4-BE49-F238E27FC236}">
                  <a16:creationId xmlns:a16="http://schemas.microsoft.com/office/drawing/2014/main" id="{D8DC9864-2AD3-43A3-A57C-95E0A14AE518}"/>
                </a:ext>
              </a:extLst>
            </p:cNvPr>
            <p:cNvSpPr/>
            <p:nvPr/>
          </p:nvSpPr>
          <p:spPr>
            <a:xfrm>
              <a:off x="3388919" y="3162300"/>
              <a:ext cx="1676400" cy="77724"/>
            </a:xfrm>
            <a:custGeom>
              <a:avLst/>
              <a:gdLst/>
              <a:ahLst/>
              <a:cxnLst/>
              <a:rect l="0" t="0" r="0" b="0"/>
              <a:pathLst>
                <a:path w="1676400" h="77724">
                  <a:moveTo>
                    <a:pt x="1598676" y="0"/>
                  </a:moveTo>
                  <a:lnTo>
                    <a:pt x="1676400" y="38862"/>
                  </a:lnTo>
                  <a:lnTo>
                    <a:pt x="1598676" y="77724"/>
                  </a:lnTo>
                  <a:lnTo>
                    <a:pt x="1598676" y="51816"/>
                  </a:lnTo>
                  <a:lnTo>
                    <a:pt x="0" y="51816"/>
                  </a:lnTo>
                  <a:lnTo>
                    <a:pt x="0" y="25908"/>
                  </a:lnTo>
                  <a:lnTo>
                    <a:pt x="1598676" y="25908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Shape 3114">
              <a:extLst>
                <a:ext uri="{FF2B5EF4-FFF2-40B4-BE49-F238E27FC236}">
                  <a16:creationId xmlns:a16="http://schemas.microsoft.com/office/drawing/2014/main" id="{6EAA9217-1C87-42D9-8F94-902E3A1F58EB}"/>
                </a:ext>
              </a:extLst>
            </p:cNvPr>
            <p:cNvSpPr/>
            <p:nvPr/>
          </p:nvSpPr>
          <p:spPr>
            <a:xfrm>
              <a:off x="3236519" y="1600962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76200" y="0"/>
                  </a:move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ubicBezTo>
                    <a:pt x="0" y="34163"/>
                    <a:pt x="34163" y="0"/>
                    <a:pt x="76200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 3115">
              <a:extLst>
                <a:ext uri="{FF2B5EF4-FFF2-40B4-BE49-F238E27FC236}">
                  <a16:creationId xmlns:a16="http://schemas.microsoft.com/office/drawing/2014/main" id="{3CFEFAC7-2808-4703-8637-5F7CFE18A467}"/>
                </a:ext>
              </a:extLst>
            </p:cNvPr>
            <p:cNvSpPr/>
            <p:nvPr/>
          </p:nvSpPr>
          <p:spPr>
            <a:xfrm>
              <a:off x="3236519" y="1600962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3116">
              <a:extLst>
                <a:ext uri="{FF2B5EF4-FFF2-40B4-BE49-F238E27FC236}">
                  <a16:creationId xmlns:a16="http://schemas.microsoft.com/office/drawing/2014/main" id="{8B09B1E3-FA6F-439E-9C75-8B2C6DB12FFC}"/>
                </a:ext>
              </a:extLst>
            </p:cNvPr>
            <p:cNvSpPr/>
            <p:nvPr/>
          </p:nvSpPr>
          <p:spPr>
            <a:xfrm>
              <a:off x="2363775" y="1626997"/>
              <a:ext cx="927924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TMax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Shape 3117">
              <a:extLst>
                <a:ext uri="{FF2B5EF4-FFF2-40B4-BE49-F238E27FC236}">
                  <a16:creationId xmlns:a16="http://schemas.microsoft.com/office/drawing/2014/main" id="{A69158F6-A896-4A59-8B26-60AAAC7BC73F}"/>
                </a:ext>
              </a:extLst>
            </p:cNvPr>
            <p:cNvSpPr/>
            <p:nvPr/>
          </p:nvSpPr>
          <p:spPr>
            <a:xfrm>
              <a:off x="3388919" y="1638300"/>
              <a:ext cx="1676400" cy="77724"/>
            </a:xfrm>
            <a:custGeom>
              <a:avLst/>
              <a:gdLst/>
              <a:ahLst/>
              <a:cxnLst/>
              <a:rect l="0" t="0" r="0" b="0"/>
              <a:pathLst>
                <a:path w="1676400" h="77724">
                  <a:moveTo>
                    <a:pt x="1598676" y="0"/>
                  </a:moveTo>
                  <a:lnTo>
                    <a:pt x="1676400" y="38862"/>
                  </a:lnTo>
                  <a:lnTo>
                    <a:pt x="1598676" y="77724"/>
                  </a:lnTo>
                  <a:lnTo>
                    <a:pt x="1598676" y="51816"/>
                  </a:lnTo>
                  <a:lnTo>
                    <a:pt x="0" y="51816"/>
                  </a:lnTo>
                  <a:lnTo>
                    <a:pt x="0" y="25908"/>
                  </a:lnTo>
                  <a:lnTo>
                    <a:pt x="1598676" y="25908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Shape 3118">
              <a:extLst>
                <a:ext uri="{FF2B5EF4-FFF2-40B4-BE49-F238E27FC236}">
                  <a16:creationId xmlns:a16="http://schemas.microsoft.com/office/drawing/2014/main" id="{F88A7717-7BE8-4CEA-9B8C-31267DDE8ECD}"/>
                </a:ext>
              </a:extLst>
            </p:cNvPr>
            <p:cNvSpPr/>
            <p:nvPr/>
          </p:nvSpPr>
          <p:spPr>
            <a:xfrm>
              <a:off x="3235757" y="46482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76200" y="0"/>
                  </a:moveTo>
                  <a:cubicBezTo>
                    <a:pt x="118237" y="0"/>
                    <a:pt x="152400" y="34112"/>
                    <a:pt x="152400" y="76200"/>
                  </a:cubicBezTo>
                  <a:cubicBezTo>
                    <a:pt x="152400" y="118288"/>
                    <a:pt x="118237" y="152400"/>
                    <a:pt x="76200" y="152400"/>
                  </a:cubicBezTo>
                  <a:cubicBezTo>
                    <a:pt x="34163" y="152400"/>
                    <a:pt x="0" y="118288"/>
                    <a:pt x="0" y="76200"/>
                  </a:cubicBezTo>
                  <a:cubicBezTo>
                    <a:pt x="0" y="34112"/>
                    <a:pt x="34163" y="0"/>
                    <a:pt x="76200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3119">
              <a:extLst>
                <a:ext uri="{FF2B5EF4-FFF2-40B4-BE49-F238E27FC236}">
                  <a16:creationId xmlns:a16="http://schemas.microsoft.com/office/drawing/2014/main" id="{C99B9D62-DEB2-4F37-8B46-B5A6C0CC0BDE}"/>
                </a:ext>
              </a:extLst>
            </p:cNvPr>
            <p:cNvSpPr/>
            <p:nvPr/>
          </p:nvSpPr>
          <p:spPr>
            <a:xfrm>
              <a:off x="2349424" y="4675404"/>
              <a:ext cx="845259" cy="4133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TMin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3120">
              <a:extLst>
                <a:ext uri="{FF2B5EF4-FFF2-40B4-BE49-F238E27FC236}">
                  <a16:creationId xmlns:a16="http://schemas.microsoft.com/office/drawing/2014/main" id="{89029BAB-398A-4129-AB57-4A66D65C6622}"/>
                </a:ext>
              </a:extLst>
            </p:cNvPr>
            <p:cNvSpPr/>
            <p:nvPr/>
          </p:nvSpPr>
          <p:spPr>
            <a:xfrm>
              <a:off x="3235757" y="34290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76200" y="0"/>
                  </a:move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ubicBezTo>
                    <a:pt x="0" y="34163"/>
                    <a:pt x="34163" y="0"/>
                    <a:pt x="76200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3121">
              <a:extLst>
                <a:ext uri="{FF2B5EF4-FFF2-40B4-BE49-F238E27FC236}">
                  <a16:creationId xmlns:a16="http://schemas.microsoft.com/office/drawing/2014/main" id="{76EB3A56-189C-487B-A3B0-F402C9C2FB7C}"/>
                </a:ext>
              </a:extLst>
            </p:cNvPr>
            <p:cNvSpPr/>
            <p:nvPr/>
          </p:nvSpPr>
          <p:spPr>
            <a:xfrm>
              <a:off x="2684704" y="3455950"/>
              <a:ext cx="202083" cy="4133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–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3122">
              <a:extLst>
                <a:ext uri="{FF2B5EF4-FFF2-40B4-BE49-F238E27FC236}">
                  <a16:creationId xmlns:a16="http://schemas.microsoft.com/office/drawing/2014/main" id="{B8813443-440C-487F-9BB5-647A401FD205}"/>
                </a:ext>
              </a:extLst>
            </p:cNvPr>
            <p:cNvSpPr/>
            <p:nvPr/>
          </p:nvSpPr>
          <p:spPr>
            <a:xfrm>
              <a:off x="2837104" y="3455950"/>
              <a:ext cx="205735" cy="4133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3123">
              <a:extLst>
                <a:ext uri="{FF2B5EF4-FFF2-40B4-BE49-F238E27FC236}">
                  <a16:creationId xmlns:a16="http://schemas.microsoft.com/office/drawing/2014/main" id="{D7DB89AB-46AF-49AD-ACBC-C3283E7AF1F5}"/>
                </a:ext>
              </a:extLst>
            </p:cNvPr>
            <p:cNvSpPr/>
            <p:nvPr/>
          </p:nvSpPr>
          <p:spPr>
            <a:xfrm>
              <a:off x="3235757" y="37338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76200" y="0"/>
                  </a:move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ubicBezTo>
                    <a:pt x="0" y="34163"/>
                    <a:pt x="34163" y="0"/>
                    <a:pt x="76200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3124">
              <a:extLst>
                <a:ext uri="{FF2B5EF4-FFF2-40B4-BE49-F238E27FC236}">
                  <a16:creationId xmlns:a16="http://schemas.microsoft.com/office/drawing/2014/main" id="{A57B1733-68FA-44EC-96E2-A54F8469AC4D}"/>
                </a:ext>
              </a:extLst>
            </p:cNvPr>
            <p:cNvSpPr/>
            <p:nvPr/>
          </p:nvSpPr>
          <p:spPr>
            <a:xfrm>
              <a:off x="2684704" y="3761232"/>
              <a:ext cx="201881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–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3125">
              <a:extLst>
                <a:ext uri="{FF2B5EF4-FFF2-40B4-BE49-F238E27FC236}">
                  <a16:creationId xmlns:a16="http://schemas.microsoft.com/office/drawing/2014/main" id="{E5B72D59-9EEC-4324-9502-679D358481ED}"/>
                </a:ext>
              </a:extLst>
            </p:cNvPr>
            <p:cNvSpPr/>
            <p:nvPr/>
          </p:nvSpPr>
          <p:spPr>
            <a:xfrm>
              <a:off x="2837104" y="3761232"/>
              <a:ext cx="205530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3126">
              <a:extLst>
                <a:ext uri="{FF2B5EF4-FFF2-40B4-BE49-F238E27FC236}">
                  <a16:creationId xmlns:a16="http://schemas.microsoft.com/office/drawing/2014/main" id="{CC16002A-C002-40AE-8D44-C4E89CDBB8A0}"/>
                </a:ext>
              </a:extLst>
            </p:cNvPr>
            <p:cNvSpPr/>
            <p:nvPr/>
          </p:nvSpPr>
          <p:spPr>
            <a:xfrm>
              <a:off x="5064557" y="31242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76200" y="0"/>
                  </a:move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ubicBezTo>
                    <a:pt x="0" y="34163"/>
                    <a:pt x="34163" y="0"/>
                    <a:pt x="76200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Shape 3127">
              <a:extLst>
                <a:ext uri="{FF2B5EF4-FFF2-40B4-BE49-F238E27FC236}">
                  <a16:creationId xmlns:a16="http://schemas.microsoft.com/office/drawing/2014/main" id="{8577CE45-F6B2-43CE-BA08-E7C34267D26C}"/>
                </a:ext>
              </a:extLst>
            </p:cNvPr>
            <p:cNvSpPr/>
            <p:nvPr/>
          </p:nvSpPr>
          <p:spPr>
            <a:xfrm>
              <a:off x="5064557" y="16002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76200" y="0"/>
                  </a:move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ubicBezTo>
                    <a:pt x="0" y="34163"/>
                    <a:pt x="34163" y="0"/>
                    <a:pt x="76200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Shape 3128">
              <a:extLst>
                <a:ext uri="{FF2B5EF4-FFF2-40B4-BE49-F238E27FC236}">
                  <a16:creationId xmlns:a16="http://schemas.microsoft.com/office/drawing/2014/main" id="{D0F04B53-9599-45F3-8182-E12B5420170E}"/>
                </a:ext>
              </a:extLst>
            </p:cNvPr>
            <p:cNvSpPr/>
            <p:nvPr/>
          </p:nvSpPr>
          <p:spPr>
            <a:xfrm>
              <a:off x="5064557" y="12954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76200" y="0"/>
                  </a:move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ubicBezTo>
                    <a:pt x="0" y="34163"/>
                    <a:pt x="34163" y="0"/>
                    <a:pt x="76200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Shape 3129">
              <a:extLst>
                <a:ext uri="{FF2B5EF4-FFF2-40B4-BE49-F238E27FC236}">
                  <a16:creationId xmlns:a16="http://schemas.microsoft.com/office/drawing/2014/main" id="{6921420E-E201-44BB-9005-30800531C48D}"/>
                </a:ext>
              </a:extLst>
            </p:cNvPr>
            <p:cNvSpPr/>
            <p:nvPr/>
          </p:nvSpPr>
          <p:spPr>
            <a:xfrm>
              <a:off x="5064557" y="762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76200" y="0"/>
                  </a:move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ubicBezTo>
                    <a:pt x="0" y="34163"/>
                    <a:pt x="34163" y="0"/>
                    <a:pt x="76200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Shape 3130">
              <a:extLst>
                <a:ext uri="{FF2B5EF4-FFF2-40B4-BE49-F238E27FC236}">
                  <a16:creationId xmlns:a16="http://schemas.microsoft.com/office/drawing/2014/main" id="{F5B6129C-8DE3-43A9-9857-483168F977E6}"/>
                </a:ext>
              </a:extLst>
            </p:cNvPr>
            <p:cNvSpPr/>
            <p:nvPr/>
          </p:nvSpPr>
          <p:spPr>
            <a:xfrm>
              <a:off x="5064557" y="381000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52400" h="152400">
                  <a:moveTo>
                    <a:pt x="76200" y="0"/>
                  </a:moveTo>
                  <a:cubicBezTo>
                    <a:pt x="118237" y="0"/>
                    <a:pt x="152400" y="34163"/>
                    <a:pt x="152400" y="76200"/>
                  </a:cubicBezTo>
                  <a:cubicBezTo>
                    <a:pt x="152400" y="118237"/>
                    <a:pt x="118237" y="152400"/>
                    <a:pt x="76200" y="152400"/>
                  </a:cubicBezTo>
                  <a:cubicBezTo>
                    <a:pt x="34163" y="152400"/>
                    <a:pt x="0" y="118237"/>
                    <a:pt x="0" y="76200"/>
                  </a:cubicBezTo>
                  <a:cubicBezTo>
                    <a:pt x="0" y="34163"/>
                    <a:pt x="34163" y="0"/>
                    <a:pt x="76200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Shape 3131">
              <a:extLst>
                <a:ext uri="{FF2B5EF4-FFF2-40B4-BE49-F238E27FC236}">
                  <a16:creationId xmlns:a16="http://schemas.microsoft.com/office/drawing/2014/main" id="{946060CA-98BC-4036-BB8C-1E036EBA56D0}"/>
                </a:ext>
              </a:extLst>
            </p:cNvPr>
            <p:cNvSpPr/>
            <p:nvPr/>
          </p:nvSpPr>
          <p:spPr>
            <a:xfrm>
              <a:off x="3388919" y="114300"/>
              <a:ext cx="1676400" cy="3404616"/>
            </a:xfrm>
            <a:custGeom>
              <a:avLst/>
              <a:gdLst/>
              <a:ahLst/>
              <a:cxnLst/>
              <a:rect l="0" t="0" r="0" b="0"/>
              <a:pathLst>
                <a:path w="1676400" h="3404616">
                  <a:moveTo>
                    <a:pt x="1598676" y="0"/>
                  </a:moveTo>
                  <a:lnTo>
                    <a:pt x="1676400" y="38862"/>
                  </a:lnTo>
                  <a:lnTo>
                    <a:pt x="1598676" y="77724"/>
                  </a:lnTo>
                  <a:lnTo>
                    <a:pt x="1598676" y="51816"/>
                  </a:lnTo>
                  <a:lnTo>
                    <a:pt x="1456898" y="51816"/>
                  </a:lnTo>
                  <a:lnTo>
                    <a:pt x="240792" y="3396107"/>
                  </a:lnTo>
                  <a:cubicBezTo>
                    <a:pt x="238887" y="3401187"/>
                    <a:pt x="234061" y="3404616"/>
                    <a:pt x="228600" y="3404616"/>
                  </a:cubicBezTo>
                  <a:lnTo>
                    <a:pt x="0" y="3404616"/>
                  </a:lnTo>
                  <a:lnTo>
                    <a:pt x="0" y="3378708"/>
                  </a:lnTo>
                  <a:lnTo>
                    <a:pt x="219503" y="3378708"/>
                  </a:lnTo>
                  <a:lnTo>
                    <a:pt x="1435608" y="34417"/>
                  </a:lnTo>
                  <a:cubicBezTo>
                    <a:pt x="1437513" y="29337"/>
                    <a:pt x="1442339" y="25908"/>
                    <a:pt x="1447800" y="25908"/>
                  </a:cubicBezTo>
                  <a:lnTo>
                    <a:pt x="1598676" y="25908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Shape 3132">
              <a:extLst>
                <a:ext uri="{FF2B5EF4-FFF2-40B4-BE49-F238E27FC236}">
                  <a16:creationId xmlns:a16="http://schemas.microsoft.com/office/drawing/2014/main" id="{B5E006CA-F53E-487D-B218-5DD096DDE3DE}"/>
                </a:ext>
              </a:extLst>
            </p:cNvPr>
            <p:cNvSpPr/>
            <p:nvPr/>
          </p:nvSpPr>
          <p:spPr>
            <a:xfrm>
              <a:off x="3388919" y="419100"/>
              <a:ext cx="1676400" cy="3404616"/>
            </a:xfrm>
            <a:custGeom>
              <a:avLst/>
              <a:gdLst/>
              <a:ahLst/>
              <a:cxnLst/>
              <a:rect l="0" t="0" r="0" b="0"/>
              <a:pathLst>
                <a:path w="1676400" h="3404616">
                  <a:moveTo>
                    <a:pt x="1598676" y="0"/>
                  </a:moveTo>
                  <a:lnTo>
                    <a:pt x="1676400" y="38862"/>
                  </a:lnTo>
                  <a:lnTo>
                    <a:pt x="1598676" y="77724"/>
                  </a:lnTo>
                  <a:lnTo>
                    <a:pt x="1598676" y="51816"/>
                  </a:lnTo>
                  <a:lnTo>
                    <a:pt x="1456898" y="51816"/>
                  </a:lnTo>
                  <a:lnTo>
                    <a:pt x="240792" y="3396107"/>
                  </a:lnTo>
                  <a:cubicBezTo>
                    <a:pt x="238887" y="3401187"/>
                    <a:pt x="234061" y="3404616"/>
                    <a:pt x="228600" y="3404616"/>
                  </a:cubicBezTo>
                  <a:lnTo>
                    <a:pt x="0" y="3404616"/>
                  </a:lnTo>
                  <a:lnTo>
                    <a:pt x="0" y="3378708"/>
                  </a:lnTo>
                  <a:lnTo>
                    <a:pt x="219502" y="3378708"/>
                  </a:lnTo>
                  <a:lnTo>
                    <a:pt x="1435608" y="34417"/>
                  </a:lnTo>
                  <a:cubicBezTo>
                    <a:pt x="1437513" y="29337"/>
                    <a:pt x="1442339" y="25908"/>
                    <a:pt x="1447800" y="25908"/>
                  </a:cubicBezTo>
                  <a:lnTo>
                    <a:pt x="1598676" y="25908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Shape 3133">
              <a:extLst>
                <a:ext uri="{FF2B5EF4-FFF2-40B4-BE49-F238E27FC236}">
                  <a16:creationId xmlns:a16="http://schemas.microsoft.com/office/drawing/2014/main" id="{037C5DF7-A149-4405-BD4E-4888941B5F3D}"/>
                </a:ext>
              </a:extLst>
            </p:cNvPr>
            <p:cNvSpPr/>
            <p:nvPr/>
          </p:nvSpPr>
          <p:spPr>
            <a:xfrm>
              <a:off x="3388919" y="1333500"/>
              <a:ext cx="1676400" cy="3404616"/>
            </a:xfrm>
            <a:custGeom>
              <a:avLst/>
              <a:gdLst/>
              <a:ahLst/>
              <a:cxnLst/>
              <a:rect l="0" t="0" r="0" b="0"/>
              <a:pathLst>
                <a:path w="1676400" h="3404616">
                  <a:moveTo>
                    <a:pt x="1598676" y="0"/>
                  </a:moveTo>
                  <a:lnTo>
                    <a:pt x="1676400" y="38862"/>
                  </a:lnTo>
                  <a:lnTo>
                    <a:pt x="1598676" y="77724"/>
                  </a:lnTo>
                  <a:lnTo>
                    <a:pt x="1598676" y="51816"/>
                  </a:lnTo>
                  <a:lnTo>
                    <a:pt x="1456898" y="51816"/>
                  </a:lnTo>
                  <a:lnTo>
                    <a:pt x="240792" y="3396082"/>
                  </a:lnTo>
                  <a:cubicBezTo>
                    <a:pt x="238887" y="3401200"/>
                    <a:pt x="234061" y="3404616"/>
                    <a:pt x="228600" y="3404616"/>
                  </a:cubicBezTo>
                  <a:lnTo>
                    <a:pt x="0" y="3404616"/>
                  </a:lnTo>
                  <a:lnTo>
                    <a:pt x="0" y="3378708"/>
                  </a:lnTo>
                  <a:lnTo>
                    <a:pt x="219507" y="3378708"/>
                  </a:lnTo>
                  <a:lnTo>
                    <a:pt x="1435608" y="34417"/>
                  </a:lnTo>
                  <a:cubicBezTo>
                    <a:pt x="1437513" y="29337"/>
                    <a:pt x="1442339" y="25908"/>
                    <a:pt x="1447800" y="25908"/>
                  </a:cubicBezTo>
                  <a:lnTo>
                    <a:pt x="1598676" y="25908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134">
              <a:extLst>
                <a:ext uri="{FF2B5EF4-FFF2-40B4-BE49-F238E27FC236}">
                  <a16:creationId xmlns:a16="http://schemas.microsoft.com/office/drawing/2014/main" id="{E91C367A-834E-46B2-8A60-4FD9CF7BC54F}"/>
                </a:ext>
              </a:extLst>
            </p:cNvPr>
            <p:cNvSpPr/>
            <p:nvPr/>
          </p:nvSpPr>
          <p:spPr>
            <a:xfrm>
              <a:off x="5461686" y="3151378"/>
              <a:ext cx="205530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135">
              <a:extLst>
                <a:ext uri="{FF2B5EF4-FFF2-40B4-BE49-F238E27FC236}">
                  <a16:creationId xmlns:a16="http://schemas.microsoft.com/office/drawing/2014/main" id="{1BC99860-8E22-4511-8A63-13374A347D98}"/>
                </a:ext>
              </a:extLst>
            </p:cNvPr>
            <p:cNvSpPr/>
            <p:nvPr/>
          </p:nvSpPr>
          <p:spPr>
            <a:xfrm>
              <a:off x="5385486" y="26543"/>
              <a:ext cx="990758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UMax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136">
              <a:extLst>
                <a:ext uri="{FF2B5EF4-FFF2-40B4-BE49-F238E27FC236}">
                  <a16:creationId xmlns:a16="http://schemas.microsoft.com/office/drawing/2014/main" id="{F21B36B2-9068-45D1-9543-6CC6CDB24FDD}"/>
                </a:ext>
              </a:extLst>
            </p:cNvPr>
            <p:cNvSpPr/>
            <p:nvPr/>
          </p:nvSpPr>
          <p:spPr>
            <a:xfrm>
              <a:off x="5385486" y="331343"/>
              <a:ext cx="990758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UMax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137">
              <a:extLst>
                <a:ext uri="{FF2B5EF4-FFF2-40B4-BE49-F238E27FC236}">
                  <a16:creationId xmlns:a16="http://schemas.microsoft.com/office/drawing/2014/main" id="{FE65F2E7-C36A-42DA-9100-B6491F901A07}"/>
                </a:ext>
              </a:extLst>
            </p:cNvPr>
            <p:cNvSpPr/>
            <p:nvPr/>
          </p:nvSpPr>
          <p:spPr>
            <a:xfrm>
              <a:off x="6198159" y="331343"/>
              <a:ext cx="201882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–</a:t>
              </a:r>
              <a:endParaRPr kumimoji="0" lang="zh-CN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138">
              <a:extLst>
                <a:ext uri="{FF2B5EF4-FFF2-40B4-BE49-F238E27FC236}">
                  <a16:creationId xmlns:a16="http://schemas.microsoft.com/office/drawing/2014/main" id="{47261DC3-051E-4374-85BE-D4CE4D14140C}"/>
                </a:ext>
              </a:extLst>
            </p:cNvPr>
            <p:cNvSpPr/>
            <p:nvPr/>
          </p:nvSpPr>
          <p:spPr>
            <a:xfrm>
              <a:off x="6419139" y="331343"/>
              <a:ext cx="205530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139">
              <a:extLst>
                <a:ext uri="{FF2B5EF4-FFF2-40B4-BE49-F238E27FC236}">
                  <a16:creationId xmlns:a16="http://schemas.microsoft.com/office/drawing/2014/main" id="{18EAF9E4-02CD-4D85-B6E6-CD297A030025}"/>
                </a:ext>
              </a:extLst>
            </p:cNvPr>
            <p:cNvSpPr/>
            <p:nvPr/>
          </p:nvSpPr>
          <p:spPr>
            <a:xfrm>
              <a:off x="5461686" y="1626997"/>
              <a:ext cx="927924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TMax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140">
              <a:extLst>
                <a:ext uri="{FF2B5EF4-FFF2-40B4-BE49-F238E27FC236}">
                  <a16:creationId xmlns:a16="http://schemas.microsoft.com/office/drawing/2014/main" id="{970BE5A9-3FC9-4B8D-A0DE-D9A59A27CDEF}"/>
                </a:ext>
              </a:extLst>
            </p:cNvPr>
            <p:cNvSpPr/>
            <p:nvPr/>
          </p:nvSpPr>
          <p:spPr>
            <a:xfrm>
              <a:off x="5461686" y="1322197"/>
              <a:ext cx="927924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TMax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66010">
              <a:extLst>
                <a:ext uri="{FF2B5EF4-FFF2-40B4-BE49-F238E27FC236}">
                  <a16:creationId xmlns:a16="http://schemas.microsoft.com/office/drawing/2014/main" id="{7BCF1CE6-E299-4020-AA6D-129AE86BB4F2}"/>
                </a:ext>
              </a:extLst>
            </p:cNvPr>
            <p:cNvSpPr/>
            <p:nvPr/>
          </p:nvSpPr>
          <p:spPr>
            <a:xfrm>
              <a:off x="6297219" y="1322197"/>
              <a:ext cx="201882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+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66012">
              <a:extLst>
                <a:ext uri="{FF2B5EF4-FFF2-40B4-BE49-F238E27FC236}">
                  <a16:creationId xmlns:a16="http://schemas.microsoft.com/office/drawing/2014/main" id="{C4191580-E3DF-466D-A34C-19E8C93496CA}"/>
                </a:ext>
              </a:extLst>
            </p:cNvPr>
            <p:cNvSpPr/>
            <p:nvPr/>
          </p:nvSpPr>
          <p:spPr>
            <a:xfrm>
              <a:off x="6449010" y="1322197"/>
              <a:ext cx="91616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66011">
              <a:extLst>
                <a:ext uri="{FF2B5EF4-FFF2-40B4-BE49-F238E27FC236}">
                  <a16:creationId xmlns:a16="http://schemas.microsoft.com/office/drawing/2014/main" id="{9F2513D7-39C0-4044-B6E1-EB250A253854}"/>
                </a:ext>
              </a:extLst>
            </p:cNvPr>
            <p:cNvSpPr/>
            <p:nvPr/>
          </p:nvSpPr>
          <p:spPr>
            <a:xfrm>
              <a:off x="6517894" y="1322197"/>
              <a:ext cx="205530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kumimoji="0" lang="zh-CN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Shape 3145">
              <a:extLst>
                <a:ext uri="{FF2B5EF4-FFF2-40B4-BE49-F238E27FC236}">
                  <a16:creationId xmlns:a16="http://schemas.microsoft.com/office/drawing/2014/main" id="{A4B7E48C-FD09-4E40-BA39-8CB785EEA4B9}"/>
                </a:ext>
              </a:extLst>
            </p:cNvPr>
            <p:cNvSpPr/>
            <p:nvPr/>
          </p:nvSpPr>
          <p:spPr>
            <a:xfrm>
              <a:off x="2133143" y="1600962"/>
              <a:ext cx="152400" cy="3352800"/>
            </a:xfrm>
            <a:custGeom>
              <a:avLst/>
              <a:gdLst/>
              <a:ahLst/>
              <a:cxnLst/>
              <a:rect l="0" t="0" r="0" b="0"/>
              <a:pathLst>
                <a:path w="152400" h="3352800">
                  <a:moveTo>
                    <a:pt x="101600" y="3352800"/>
                  </a:moveTo>
                  <a:lnTo>
                    <a:pt x="0" y="33528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Shape 3146">
              <a:extLst>
                <a:ext uri="{FF2B5EF4-FFF2-40B4-BE49-F238E27FC236}">
                  <a16:creationId xmlns:a16="http://schemas.microsoft.com/office/drawing/2014/main" id="{8D8CCE8D-D2B6-413E-8F12-0E9EB53B8321}"/>
                </a:ext>
              </a:extLst>
            </p:cNvPr>
            <p:cNvSpPr/>
            <p:nvPr/>
          </p:nvSpPr>
          <p:spPr>
            <a:xfrm>
              <a:off x="6726479" y="762"/>
              <a:ext cx="152400" cy="3352800"/>
            </a:xfrm>
            <a:custGeom>
              <a:avLst/>
              <a:gdLst/>
              <a:ahLst/>
              <a:cxnLst/>
              <a:rect l="0" t="0" r="0" b="0"/>
              <a:pathLst>
                <a:path w="152400" h="3352800">
                  <a:moveTo>
                    <a:pt x="50800" y="3352800"/>
                  </a:moveTo>
                  <a:lnTo>
                    <a:pt x="152400" y="3352800"/>
                  </a:lnTo>
                  <a:lnTo>
                    <a:pt x="152400" y="0"/>
                  </a:lnTo>
                  <a:lnTo>
                    <a:pt x="0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26A3F679-0E8F-4EA5-976F-8A22123893C4}"/>
              </a:ext>
            </a:extLst>
          </p:cNvPr>
          <p:cNvSpPr txBox="1"/>
          <p:nvPr/>
        </p:nvSpPr>
        <p:spPr>
          <a:xfrm>
            <a:off x="262737" y="836194"/>
            <a:ext cx="763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		</a:t>
            </a:r>
            <a:r>
              <a:rPr lang="en-US" altLang="zh-CN" sz="3600" dirty="0">
                <a:solidFill>
                  <a:schemeClr val="bg1"/>
                </a:solidFill>
              </a:rPr>
              <a:t>Conversion, casting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43D66B-40E1-40C5-8E4A-09AEF01E4ADF}"/>
              </a:ext>
            </a:extLst>
          </p:cNvPr>
          <p:cNvSpPr txBox="1"/>
          <p:nvPr/>
        </p:nvSpPr>
        <p:spPr>
          <a:xfrm>
            <a:off x="721701" y="4890591"/>
            <a:ext cx="5663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T2U</a:t>
            </a:r>
            <a:r>
              <a:rPr lang="en-US" altLang="zh-CN" sz="1200" dirty="0"/>
              <a:t>w</a:t>
            </a:r>
            <a:r>
              <a:rPr lang="en-US" altLang="zh-CN" dirty="0"/>
              <a:t>(x)=       x+2^w   x&lt;0</a:t>
            </a:r>
          </a:p>
          <a:p>
            <a:r>
              <a:rPr lang="en-US" altLang="zh-CN" dirty="0"/>
              <a:t>                      x            x&gt;=0</a:t>
            </a:r>
          </a:p>
          <a:p>
            <a:endParaRPr lang="en-US" altLang="zh-CN" dirty="0"/>
          </a:p>
          <a:p>
            <a:r>
              <a:rPr lang="en-US" altLang="zh-CN" dirty="0"/>
              <a:t>U2Tw(u)=      u             u&lt;=</a:t>
            </a:r>
            <a:r>
              <a:rPr lang="en-US" altLang="zh-CN" dirty="0" err="1"/>
              <a:t>Tmax</a:t>
            </a:r>
            <a:endParaRPr lang="en-US" altLang="zh-CN" dirty="0"/>
          </a:p>
          <a:p>
            <a:r>
              <a:rPr lang="en-US" altLang="zh-CN" dirty="0"/>
              <a:t>                      u-2^w    u&gt;</a:t>
            </a:r>
            <a:r>
              <a:rPr lang="en-US" altLang="zh-CN" dirty="0" err="1"/>
              <a:t>TMax</a:t>
            </a:r>
            <a:endParaRPr lang="zh-CN" altLang="en-US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54CE9261-C316-4508-B6A3-E38D89645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23" y="4636600"/>
            <a:ext cx="944962" cy="1280271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A6631AE7-3F08-44F6-BD06-BD512BF8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41" y="5412008"/>
            <a:ext cx="944962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B55A-F564-441C-9342-143956AA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CD0CA-DEED-4F0A-8C97-231AFE48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50" y="2372497"/>
            <a:ext cx="11038702" cy="49164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E.g</a:t>
            </a:r>
            <a:r>
              <a:rPr lang="en-US" altLang="zh-CN" dirty="0"/>
              <a:t>                </a:t>
            </a:r>
            <a:r>
              <a:rPr lang="zh-CN" altLang="en-US" dirty="0"/>
              <a:t>无符号整型和有符号整型比较，有符号整型转换成无符号整型再比较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-1  &lt;    0</a:t>
            </a:r>
          </a:p>
          <a:p>
            <a:pPr marL="0" indent="0">
              <a:buNone/>
            </a:pPr>
            <a:r>
              <a:rPr lang="en-US" altLang="zh-CN" dirty="0"/>
              <a:t>                     -1  &gt;    0u</a:t>
            </a:r>
          </a:p>
          <a:p>
            <a:pPr marL="0" indent="0">
              <a:buNone/>
            </a:pPr>
            <a:r>
              <a:rPr lang="en-US" altLang="zh-CN" dirty="0"/>
              <a:t> 2147483647  &gt;    -2147483647-1</a:t>
            </a:r>
          </a:p>
          <a:p>
            <a:pPr marL="0" indent="0">
              <a:buNone/>
            </a:pPr>
            <a:r>
              <a:rPr lang="en-US" altLang="zh-CN" dirty="0"/>
              <a:t> 2147483647u  &lt;    -2147483647-1</a:t>
            </a:r>
          </a:p>
          <a:p>
            <a:pPr marL="0" indent="0">
              <a:buNone/>
            </a:pPr>
            <a:r>
              <a:rPr lang="en-US" altLang="zh-CN" dirty="0"/>
              <a:t>-2147483647-1==2147483648u</a:t>
            </a:r>
          </a:p>
          <a:p>
            <a:pPr marL="0" indent="0">
              <a:buNone/>
            </a:pPr>
            <a:r>
              <a:rPr lang="en-US" altLang="zh-CN" dirty="0"/>
              <a:t>-2147483647-1u&gt;2147483647</a:t>
            </a:r>
          </a:p>
          <a:p>
            <a:pPr marL="0" indent="0">
              <a:buNone/>
            </a:pPr>
            <a:r>
              <a:rPr lang="en-US" altLang="zh-CN" dirty="0"/>
              <a:t>-2147483647-1u&lt;-2147483647</a:t>
            </a:r>
          </a:p>
          <a:p>
            <a:pPr marL="0" indent="0">
              <a:buNone/>
            </a:pPr>
            <a:r>
              <a:rPr lang="zh-CN" altLang="en-US" dirty="0"/>
              <a:t>纠错： </a:t>
            </a:r>
            <a:r>
              <a:rPr lang="en-US" altLang="zh-CN" dirty="0"/>
              <a:t>float </a:t>
            </a:r>
            <a:r>
              <a:rPr lang="en-US" altLang="zh-CN" dirty="0" err="1"/>
              <a:t>sum_elements</a:t>
            </a:r>
            <a:r>
              <a:rPr lang="en-US" altLang="zh-CN" dirty="0"/>
              <a:t>(float a[],unsigned length)(</a:t>
            </a:r>
            <a:r>
              <a:rPr lang="zh-CN" altLang="en-US" dirty="0"/>
              <a:t>若</a:t>
            </a:r>
            <a:r>
              <a:rPr lang="en-US" altLang="zh-CN" dirty="0"/>
              <a:t>length=0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    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     float result=0;</a:t>
            </a:r>
          </a:p>
          <a:p>
            <a:pPr marL="0" indent="0">
              <a:buNone/>
            </a:pPr>
            <a:r>
              <a:rPr lang="en-US" altLang="zh-CN" dirty="0"/>
              <a:t>        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=0;i&lt;=length-1;i++)   result+=a[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/>
              <a:t>              return result;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39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34E5A-AD05-4C9B-8F4C-86053173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Expanding, truncating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8ED8DF9-D170-4145-B79A-9BDDBBC7E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9691" y="2285202"/>
            <a:ext cx="8043643" cy="42294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EED2E2-2AD3-48A9-AC1A-D1629E1B1C5B}"/>
              </a:ext>
            </a:extLst>
          </p:cNvPr>
          <p:cNvSpPr txBox="1"/>
          <p:nvPr/>
        </p:nvSpPr>
        <p:spPr>
          <a:xfrm>
            <a:off x="4835611" y="5799438"/>
            <a:ext cx="3888259" cy="70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2471E5-2101-4774-B61A-E5889EC72A53}"/>
              </a:ext>
            </a:extLst>
          </p:cNvPr>
          <p:cNvSpPr txBox="1"/>
          <p:nvPr/>
        </p:nvSpPr>
        <p:spPr>
          <a:xfrm>
            <a:off x="4586112" y="5725178"/>
            <a:ext cx="703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xmod2^k  </a:t>
            </a:r>
          </a:p>
          <a:p>
            <a:r>
              <a:rPr lang="en-US" altLang="zh-CN" dirty="0"/>
              <a:t>int x=53191(0x0000cfc7)-&gt;short x=53191-65536=-12345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8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66BB-EF53-420B-8967-1DE8BE02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Addition, negation, multiplication, shifting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868D4-3B94-46B2-AFD2-C2BABC48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8083"/>
            <a:ext cx="8825659" cy="425038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x+y</a:t>
            </a:r>
            <a:r>
              <a:rPr lang="en-US" altLang="zh-CN" dirty="0"/>
              <a:t>(</a:t>
            </a:r>
            <a:r>
              <a:rPr lang="zh-CN" altLang="en-US" dirty="0"/>
              <a:t>无符号）</a:t>
            </a:r>
            <a:r>
              <a:rPr lang="en-US" altLang="zh-CN" dirty="0"/>
              <a:t>=      x + y               </a:t>
            </a:r>
            <a:r>
              <a:rPr lang="en-US" altLang="zh-CN" dirty="0" err="1"/>
              <a:t>x+y</a:t>
            </a:r>
            <a:r>
              <a:rPr lang="en-US" altLang="zh-CN" dirty="0"/>
              <a:t>&lt;2^w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x + y – 2^w    2^w&lt;=</a:t>
            </a:r>
            <a:r>
              <a:rPr lang="en-US" altLang="zh-CN" dirty="0" err="1"/>
              <a:t>x+y</a:t>
            </a:r>
            <a:r>
              <a:rPr lang="en-US" altLang="zh-CN" dirty="0"/>
              <a:t>&lt;2^(w+1)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x+y</a:t>
            </a:r>
            <a:r>
              <a:rPr lang="en-US" altLang="zh-CN" dirty="0"/>
              <a:t>(</a:t>
            </a:r>
            <a:r>
              <a:rPr lang="zh-CN" altLang="en-US" dirty="0"/>
              <a:t>有符号）</a:t>
            </a:r>
            <a:r>
              <a:rPr lang="en-US" altLang="zh-CN" dirty="0"/>
              <a:t>=      x + y – 2^w    2^(w-1)&lt;=</a:t>
            </a:r>
            <a:r>
              <a:rPr lang="en-US" altLang="zh-CN" dirty="0" err="1"/>
              <a:t>x+y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x + y               -2^(w-1)&lt;=</a:t>
            </a:r>
            <a:r>
              <a:rPr lang="en-US" altLang="zh-CN" dirty="0" err="1"/>
              <a:t>x+y</a:t>
            </a:r>
            <a:r>
              <a:rPr lang="en-US" altLang="zh-CN" dirty="0"/>
              <a:t>&lt;2^(w-1)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x + y + 2^w    </a:t>
            </a:r>
            <a:r>
              <a:rPr lang="en-US" altLang="zh-CN" dirty="0" err="1"/>
              <a:t>x+y</a:t>
            </a:r>
            <a:r>
              <a:rPr lang="en-US" altLang="zh-CN" dirty="0"/>
              <a:t>&lt;-2^(w-1)</a:t>
            </a:r>
          </a:p>
          <a:p>
            <a:pPr marL="0" indent="0">
              <a:buNone/>
            </a:pPr>
            <a:r>
              <a:rPr lang="en-US" altLang="zh-CN" dirty="0"/>
              <a:t>      -x(</a:t>
            </a:r>
            <a:r>
              <a:rPr lang="zh-CN" altLang="en-US" dirty="0"/>
              <a:t>补码）</a:t>
            </a:r>
            <a:r>
              <a:rPr lang="en-US" altLang="zh-CN" dirty="0"/>
              <a:t>=      </a:t>
            </a:r>
            <a:r>
              <a:rPr lang="en-US" altLang="zh-CN" dirty="0" err="1"/>
              <a:t>TMin</a:t>
            </a:r>
            <a:r>
              <a:rPr lang="en-US" altLang="zh-CN" dirty="0"/>
              <a:t>      x=</a:t>
            </a:r>
            <a:r>
              <a:rPr lang="en-US" altLang="zh-CN" dirty="0" err="1"/>
              <a:t>TMin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-x          x&gt;</a:t>
            </a:r>
            <a:r>
              <a:rPr lang="en-US" altLang="zh-CN" dirty="0" err="1"/>
              <a:t>TMin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pl-PL" altLang="zh-CN" dirty="0"/>
              <a:t>UMultw(u , v)=</a:t>
            </a:r>
            <a:r>
              <a:rPr lang="en-US" altLang="zh-CN" dirty="0"/>
              <a:t>(</a:t>
            </a:r>
            <a:r>
              <a:rPr lang="pl-PL" altLang="zh-CN" dirty="0"/>
              <a:t>u · v</a:t>
            </a:r>
            <a:r>
              <a:rPr lang="en-US" altLang="zh-CN" dirty="0"/>
              <a:t>)</a:t>
            </a:r>
            <a:r>
              <a:rPr lang="pl-PL" altLang="zh-CN" dirty="0"/>
              <a:t> mod 2</a:t>
            </a:r>
            <a:r>
              <a:rPr lang="en-US" altLang="zh-CN" dirty="0"/>
              <a:t>^</a:t>
            </a:r>
            <a:r>
              <a:rPr lang="pl-PL" altLang="zh-CN" dirty="0"/>
              <a:t>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T</a:t>
            </a:r>
            <a:r>
              <a:rPr lang="pl-PL" altLang="zh-CN" dirty="0"/>
              <a:t>Multw(u , v)=</a:t>
            </a:r>
            <a:r>
              <a:rPr lang="en-US" altLang="zh-CN" dirty="0"/>
              <a:t>U2T((</a:t>
            </a:r>
            <a:r>
              <a:rPr lang="pl-PL" altLang="zh-CN" dirty="0"/>
              <a:t>u · v</a:t>
            </a:r>
            <a:r>
              <a:rPr lang="en-US" altLang="zh-CN" dirty="0"/>
              <a:t>)</a:t>
            </a:r>
            <a:r>
              <a:rPr lang="pl-PL" altLang="zh-CN" dirty="0"/>
              <a:t> mod 2</a:t>
            </a:r>
            <a:r>
              <a:rPr lang="en-US" altLang="zh-CN" dirty="0"/>
              <a:t>^</a:t>
            </a:r>
            <a:r>
              <a:rPr lang="pl-PL" altLang="zh-CN" dirty="0"/>
              <a:t>w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D95AF5-ABFF-4F95-91EE-2F9DAF5F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38" y="2010389"/>
            <a:ext cx="944962" cy="12802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52B3BD-AFEB-4A64-BB6E-BCE65852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55" y="2737080"/>
            <a:ext cx="1303973" cy="17666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7D0912-84C0-49E3-9288-B52AABC6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55" y="3999826"/>
            <a:ext cx="944962" cy="1280271"/>
          </a:xfrm>
          <a:prstGeom prst="rect">
            <a:avLst/>
          </a:prstGeom>
        </p:spPr>
      </p:pic>
      <p:grpSp>
        <p:nvGrpSpPr>
          <p:cNvPr id="9" name="Group 68464">
            <a:extLst>
              <a:ext uri="{FF2B5EF4-FFF2-40B4-BE49-F238E27FC236}">
                <a16:creationId xmlns:a16="http://schemas.microsoft.com/office/drawing/2014/main" id="{7C720CF1-E7D3-4F57-BFA1-917B20174F62}"/>
              </a:ext>
            </a:extLst>
          </p:cNvPr>
          <p:cNvGrpSpPr/>
          <p:nvPr/>
        </p:nvGrpSpPr>
        <p:grpSpPr>
          <a:xfrm>
            <a:off x="8053542" y="2664940"/>
            <a:ext cx="1423416" cy="1371600"/>
            <a:chOff x="0" y="0"/>
            <a:chExt cx="1423416" cy="1371600"/>
          </a:xfrm>
        </p:grpSpPr>
        <p:sp>
          <p:nvSpPr>
            <p:cNvPr id="11" name="Shape 5707">
              <a:extLst>
                <a:ext uri="{FF2B5EF4-FFF2-40B4-BE49-F238E27FC236}">
                  <a16:creationId xmlns:a16="http://schemas.microsoft.com/office/drawing/2014/main" id="{051405F2-68DA-45AB-A140-6D5EF00B85CE}"/>
                </a:ext>
              </a:extLst>
            </p:cNvPr>
            <p:cNvSpPr/>
            <p:nvPr/>
          </p:nvSpPr>
          <p:spPr>
            <a:xfrm>
              <a:off x="64008" y="12192"/>
              <a:ext cx="0" cy="1347216"/>
            </a:xfrm>
            <a:custGeom>
              <a:avLst/>
              <a:gdLst/>
              <a:ahLst/>
              <a:cxnLst/>
              <a:rect l="0" t="0" r="0" b="0"/>
              <a:pathLst>
                <a:path h="1347216">
                  <a:moveTo>
                    <a:pt x="0" y="0"/>
                  </a:moveTo>
                  <a:lnTo>
                    <a:pt x="0" y="1347216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Shape 5708">
              <a:extLst>
                <a:ext uri="{FF2B5EF4-FFF2-40B4-BE49-F238E27FC236}">
                  <a16:creationId xmlns:a16="http://schemas.microsoft.com/office/drawing/2014/main" id="{D3C89C0A-B9B3-4E20-AD0E-DFB115B1A377}"/>
                </a:ext>
              </a:extLst>
            </p:cNvPr>
            <p:cNvSpPr/>
            <p:nvPr/>
          </p:nvSpPr>
          <p:spPr>
            <a:xfrm>
              <a:off x="0" y="1371600"/>
              <a:ext cx="128016" cy="0"/>
            </a:xfrm>
            <a:custGeom>
              <a:avLst/>
              <a:gdLst/>
              <a:ahLst/>
              <a:cxnLst/>
              <a:rect l="0" t="0" r="0" b="0"/>
              <a:pathLst>
                <a:path w="128016">
                  <a:moveTo>
                    <a:pt x="0" y="0"/>
                  </a:moveTo>
                  <a:lnTo>
                    <a:pt x="128016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Shape 5709">
              <a:extLst>
                <a:ext uri="{FF2B5EF4-FFF2-40B4-BE49-F238E27FC236}">
                  <a16:creationId xmlns:a16="http://schemas.microsoft.com/office/drawing/2014/main" id="{6557A468-B4EE-4610-8163-4A054102DB55}"/>
                </a:ext>
              </a:extLst>
            </p:cNvPr>
            <p:cNvSpPr/>
            <p:nvPr/>
          </p:nvSpPr>
          <p:spPr>
            <a:xfrm>
              <a:off x="0" y="685800"/>
              <a:ext cx="128016" cy="0"/>
            </a:xfrm>
            <a:custGeom>
              <a:avLst/>
              <a:gdLst/>
              <a:ahLst/>
              <a:cxnLst/>
              <a:rect l="0" t="0" r="0" b="0"/>
              <a:pathLst>
                <a:path w="128016">
                  <a:moveTo>
                    <a:pt x="0" y="0"/>
                  </a:moveTo>
                  <a:lnTo>
                    <a:pt x="128016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 5710">
              <a:extLst>
                <a:ext uri="{FF2B5EF4-FFF2-40B4-BE49-F238E27FC236}">
                  <a16:creationId xmlns:a16="http://schemas.microsoft.com/office/drawing/2014/main" id="{A6756628-50F2-41EE-B8A4-61C14A1496AE}"/>
                </a:ext>
              </a:extLst>
            </p:cNvPr>
            <p:cNvSpPr/>
            <p:nvPr/>
          </p:nvSpPr>
          <p:spPr>
            <a:xfrm>
              <a:off x="0" y="0"/>
              <a:ext cx="128016" cy="0"/>
            </a:xfrm>
            <a:custGeom>
              <a:avLst/>
              <a:gdLst/>
              <a:ahLst/>
              <a:cxnLst/>
              <a:rect l="0" t="0" r="0" b="0"/>
              <a:pathLst>
                <a:path w="128016">
                  <a:moveTo>
                    <a:pt x="0" y="0"/>
                  </a:moveTo>
                  <a:lnTo>
                    <a:pt x="128016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Shape 5711">
              <a:extLst>
                <a:ext uri="{FF2B5EF4-FFF2-40B4-BE49-F238E27FC236}">
                  <a16:creationId xmlns:a16="http://schemas.microsoft.com/office/drawing/2014/main" id="{D4BA43BE-46BC-4052-A065-E85A9842941F}"/>
                </a:ext>
              </a:extLst>
            </p:cNvPr>
            <p:cNvSpPr/>
            <p:nvPr/>
          </p:nvSpPr>
          <p:spPr>
            <a:xfrm>
              <a:off x="1359408" y="697992"/>
              <a:ext cx="0" cy="661416"/>
            </a:xfrm>
            <a:custGeom>
              <a:avLst/>
              <a:gdLst/>
              <a:ahLst/>
              <a:cxnLst/>
              <a:rect l="0" t="0" r="0" b="0"/>
              <a:pathLst>
                <a:path h="661416">
                  <a:moveTo>
                    <a:pt x="0" y="0"/>
                  </a:moveTo>
                  <a:lnTo>
                    <a:pt x="0" y="661416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Shape 5712">
              <a:extLst>
                <a:ext uri="{FF2B5EF4-FFF2-40B4-BE49-F238E27FC236}">
                  <a16:creationId xmlns:a16="http://schemas.microsoft.com/office/drawing/2014/main" id="{A3005682-6F60-4FF2-99A1-1706CC1CB75F}"/>
                </a:ext>
              </a:extLst>
            </p:cNvPr>
            <p:cNvSpPr/>
            <p:nvPr/>
          </p:nvSpPr>
          <p:spPr>
            <a:xfrm>
              <a:off x="1295400" y="1371600"/>
              <a:ext cx="128016" cy="0"/>
            </a:xfrm>
            <a:custGeom>
              <a:avLst/>
              <a:gdLst/>
              <a:ahLst/>
              <a:cxnLst/>
              <a:rect l="0" t="0" r="0" b="0"/>
              <a:pathLst>
                <a:path w="128016">
                  <a:moveTo>
                    <a:pt x="0" y="0"/>
                  </a:moveTo>
                  <a:lnTo>
                    <a:pt x="128016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Shape 5713">
              <a:extLst>
                <a:ext uri="{FF2B5EF4-FFF2-40B4-BE49-F238E27FC236}">
                  <a16:creationId xmlns:a16="http://schemas.microsoft.com/office/drawing/2014/main" id="{31407F49-6943-4B6F-9A7D-8782E11C751B}"/>
                </a:ext>
              </a:extLst>
            </p:cNvPr>
            <p:cNvSpPr/>
            <p:nvPr/>
          </p:nvSpPr>
          <p:spPr>
            <a:xfrm>
              <a:off x="1295400" y="685800"/>
              <a:ext cx="128016" cy="0"/>
            </a:xfrm>
            <a:custGeom>
              <a:avLst/>
              <a:gdLst/>
              <a:ahLst/>
              <a:cxnLst/>
              <a:rect l="0" t="0" r="0" b="0"/>
              <a:pathLst>
                <a:path w="128016">
                  <a:moveTo>
                    <a:pt x="0" y="0"/>
                  </a:moveTo>
                  <a:lnTo>
                    <a:pt x="128016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Shape 5714">
              <a:extLst>
                <a:ext uri="{FF2B5EF4-FFF2-40B4-BE49-F238E27FC236}">
                  <a16:creationId xmlns:a16="http://schemas.microsoft.com/office/drawing/2014/main" id="{980C3175-80F1-4732-AA75-BB629F6A4841}"/>
                </a:ext>
              </a:extLst>
            </p:cNvPr>
            <p:cNvSpPr/>
            <p:nvPr/>
          </p:nvSpPr>
          <p:spPr>
            <a:xfrm>
              <a:off x="228600" y="1027938"/>
              <a:ext cx="966216" cy="77724"/>
            </a:xfrm>
            <a:custGeom>
              <a:avLst/>
              <a:gdLst/>
              <a:ahLst/>
              <a:cxnLst/>
              <a:rect l="0" t="0" r="0" b="0"/>
              <a:pathLst>
                <a:path w="966216" h="77724">
                  <a:moveTo>
                    <a:pt x="888492" y="0"/>
                  </a:moveTo>
                  <a:lnTo>
                    <a:pt x="966216" y="38862"/>
                  </a:lnTo>
                  <a:lnTo>
                    <a:pt x="888492" y="77724"/>
                  </a:lnTo>
                  <a:lnTo>
                    <a:pt x="888492" y="51816"/>
                  </a:lnTo>
                  <a:lnTo>
                    <a:pt x="0" y="51816"/>
                  </a:lnTo>
                  <a:lnTo>
                    <a:pt x="0" y="25908"/>
                  </a:lnTo>
                  <a:lnTo>
                    <a:pt x="888492" y="25908"/>
                  </a:lnTo>
                  <a:lnTo>
                    <a:pt x="88849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 5715">
              <a:extLst>
                <a:ext uri="{FF2B5EF4-FFF2-40B4-BE49-F238E27FC236}">
                  <a16:creationId xmlns:a16="http://schemas.microsoft.com/office/drawing/2014/main" id="{32CE4C4B-C6B5-434C-B80A-782C05217709}"/>
                </a:ext>
              </a:extLst>
            </p:cNvPr>
            <p:cNvSpPr/>
            <p:nvPr/>
          </p:nvSpPr>
          <p:spPr>
            <a:xfrm>
              <a:off x="203454" y="291846"/>
              <a:ext cx="1003427" cy="585089"/>
            </a:xfrm>
            <a:custGeom>
              <a:avLst/>
              <a:gdLst/>
              <a:ahLst/>
              <a:cxnLst/>
              <a:rect l="0" t="0" r="0" b="0"/>
              <a:pathLst>
                <a:path w="1003427" h="585089">
                  <a:moveTo>
                    <a:pt x="12954" y="0"/>
                  </a:moveTo>
                  <a:lnTo>
                    <a:pt x="393954" y="0"/>
                  </a:lnTo>
                  <a:cubicBezTo>
                    <a:pt x="399161" y="0"/>
                    <a:pt x="403733" y="3048"/>
                    <a:pt x="405892" y="7874"/>
                  </a:cubicBezTo>
                  <a:lnTo>
                    <a:pt x="630992" y="533273"/>
                  </a:lnTo>
                  <a:lnTo>
                    <a:pt x="925703" y="533273"/>
                  </a:lnTo>
                  <a:lnTo>
                    <a:pt x="925703" y="507365"/>
                  </a:lnTo>
                  <a:lnTo>
                    <a:pt x="1003427" y="546227"/>
                  </a:lnTo>
                  <a:lnTo>
                    <a:pt x="925703" y="585089"/>
                  </a:lnTo>
                  <a:lnTo>
                    <a:pt x="925703" y="559181"/>
                  </a:lnTo>
                  <a:lnTo>
                    <a:pt x="622554" y="559181"/>
                  </a:lnTo>
                  <a:cubicBezTo>
                    <a:pt x="617347" y="559181"/>
                    <a:pt x="612648" y="556133"/>
                    <a:pt x="610616" y="551434"/>
                  </a:cubicBezTo>
                  <a:lnTo>
                    <a:pt x="385391" y="25908"/>
                  </a:lnTo>
                  <a:lnTo>
                    <a:pt x="12954" y="25908"/>
                  </a:lnTo>
                  <a:cubicBezTo>
                    <a:pt x="5842" y="25908"/>
                    <a:pt x="0" y="20066"/>
                    <a:pt x="0" y="12954"/>
                  </a:cubicBezTo>
                  <a:cubicBezTo>
                    <a:pt x="0" y="5842"/>
                    <a:pt x="5842" y="0"/>
                    <a:pt x="12954" y="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5733">
              <a:extLst>
                <a:ext uri="{FF2B5EF4-FFF2-40B4-BE49-F238E27FC236}">
                  <a16:creationId xmlns:a16="http://schemas.microsoft.com/office/drawing/2014/main" id="{C7995FB8-E04E-4369-9259-762F23999B8C}"/>
                </a:ext>
              </a:extLst>
            </p:cNvPr>
            <p:cNvSpPr/>
            <p:nvPr/>
          </p:nvSpPr>
          <p:spPr>
            <a:xfrm>
              <a:off x="383540" y="84328"/>
              <a:ext cx="1002839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Overflow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6AE98F9-F189-423B-88CA-5EB557E9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635" y="2228489"/>
            <a:ext cx="8613340" cy="4998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EEF972-A904-43E2-91C9-B19B13352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17" y="2478406"/>
            <a:ext cx="8613340" cy="7863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BB474DF-87B6-4DA9-BF99-0FBA9C707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845" y="3079848"/>
            <a:ext cx="8613340" cy="78480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F45A6DB-ED8E-4C5E-8A60-A447AE495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916" y="3816786"/>
            <a:ext cx="8613340" cy="39773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0C3D61-1016-4765-8B99-A43661149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6958" y="2768400"/>
            <a:ext cx="8613340" cy="499835"/>
          </a:xfrm>
          <a:prstGeom prst="rect">
            <a:avLst/>
          </a:prstGeom>
        </p:spPr>
      </p:pic>
      <p:grpSp>
        <p:nvGrpSpPr>
          <p:cNvPr id="24" name="Group 67649">
            <a:extLst>
              <a:ext uri="{FF2B5EF4-FFF2-40B4-BE49-F238E27FC236}">
                <a16:creationId xmlns:a16="http://schemas.microsoft.com/office/drawing/2014/main" id="{E6E4475C-9741-4C62-A560-0F4219F7CF6B}"/>
              </a:ext>
            </a:extLst>
          </p:cNvPr>
          <p:cNvGrpSpPr/>
          <p:nvPr/>
        </p:nvGrpSpPr>
        <p:grpSpPr>
          <a:xfrm>
            <a:off x="10231896" y="3731740"/>
            <a:ext cx="1421892" cy="2812647"/>
            <a:chOff x="0" y="0"/>
            <a:chExt cx="1421892" cy="2813046"/>
          </a:xfrm>
        </p:grpSpPr>
        <p:sp>
          <p:nvSpPr>
            <p:cNvPr id="25" name="Shape 5888">
              <a:extLst>
                <a:ext uri="{FF2B5EF4-FFF2-40B4-BE49-F238E27FC236}">
                  <a16:creationId xmlns:a16="http://schemas.microsoft.com/office/drawing/2014/main" id="{55B9EFC9-B6CA-44EE-804C-F02BA2A214B6}"/>
                </a:ext>
              </a:extLst>
            </p:cNvPr>
            <p:cNvSpPr/>
            <p:nvPr/>
          </p:nvSpPr>
          <p:spPr>
            <a:xfrm>
              <a:off x="64008" y="13716"/>
              <a:ext cx="0" cy="1345692"/>
            </a:xfrm>
            <a:custGeom>
              <a:avLst/>
              <a:gdLst/>
              <a:ahLst/>
              <a:cxnLst/>
              <a:rect l="0" t="0" r="0" b="0"/>
              <a:pathLst>
                <a:path h="1345692">
                  <a:moveTo>
                    <a:pt x="0" y="0"/>
                  </a:moveTo>
                  <a:lnTo>
                    <a:pt x="0" y="1345692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Shape 5889">
              <a:extLst>
                <a:ext uri="{FF2B5EF4-FFF2-40B4-BE49-F238E27FC236}">
                  <a16:creationId xmlns:a16="http://schemas.microsoft.com/office/drawing/2014/main" id="{B75C77D2-7CB5-4F69-899B-FB184B8B0E83}"/>
                </a:ext>
              </a:extLst>
            </p:cNvPr>
            <p:cNvSpPr/>
            <p:nvPr/>
          </p:nvSpPr>
          <p:spPr>
            <a:xfrm>
              <a:off x="0" y="1371600"/>
              <a:ext cx="126492" cy="0"/>
            </a:xfrm>
            <a:custGeom>
              <a:avLst/>
              <a:gdLst/>
              <a:ahLst/>
              <a:cxnLst/>
              <a:rect l="0" t="0" r="0" b="0"/>
              <a:pathLst>
                <a:path w="126492">
                  <a:moveTo>
                    <a:pt x="0" y="0"/>
                  </a:moveTo>
                  <a:lnTo>
                    <a:pt x="126492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Shape 5890">
              <a:extLst>
                <a:ext uri="{FF2B5EF4-FFF2-40B4-BE49-F238E27FC236}">
                  <a16:creationId xmlns:a16="http://schemas.microsoft.com/office/drawing/2014/main" id="{D8CC246F-4149-4295-84C0-6DE494528048}"/>
                </a:ext>
              </a:extLst>
            </p:cNvPr>
            <p:cNvSpPr/>
            <p:nvPr/>
          </p:nvSpPr>
          <p:spPr>
            <a:xfrm>
              <a:off x="0" y="685800"/>
              <a:ext cx="126492" cy="0"/>
            </a:xfrm>
            <a:custGeom>
              <a:avLst/>
              <a:gdLst/>
              <a:ahLst/>
              <a:cxnLst/>
              <a:rect l="0" t="0" r="0" b="0"/>
              <a:pathLst>
                <a:path w="126492">
                  <a:moveTo>
                    <a:pt x="0" y="0"/>
                  </a:moveTo>
                  <a:lnTo>
                    <a:pt x="126492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Shape 5891">
              <a:extLst>
                <a:ext uri="{FF2B5EF4-FFF2-40B4-BE49-F238E27FC236}">
                  <a16:creationId xmlns:a16="http://schemas.microsoft.com/office/drawing/2014/main" id="{1C0289AD-959A-46BC-AB51-51395028B974}"/>
                </a:ext>
              </a:extLst>
            </p:cNvPr>
            <p:cNvSpPr/>
            <p:nvPr/>
          </p:nvSpPr>
          <p:spPr>
            <a:xfrm>
              <a:off x="0" y="0"/>
              <a:ext cx="126492" cy="0"/>
            </a:xfrm>
            <a:custGeom>
              <a:avLst/>
              <a:gdLst/>
              <a:ahLst/>
              <a:cxnLst/>
              <a:rect l="0" t="0" r="0" b="0"/>
              <a:pathLst>
                <a:path w="126492">
                  <a:moveTo>
                    <a:pt x="0" y="0"/>
                  </a:moveTo>
                  <a:lnTo>
                    <a:pt x="126492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Shape 5892">
              <a:extLst>
                <a:ext uri="{FF2B5EF4-FFF2-40B4-BE49-F238E27FC236}">
                  <a16:creationId xmlns:a16="http://schemas.microsoft.com/office/drawing/2014/main" id="{3734CFBC-796B-4CB5-8821-15CB13BE97CB}"/>
                </a:ext>
              </a:extLst>
            </p:cNvPr>
            <p:cNvSpPr/>
            <p:nvPr/>
          </p:nvSpPr>
          <p:spPr>
            <a:xfrm>
              <a:off x="1359408" y="699516"/>
              <a:ext cx="0" cy="659892"/>
            </a:xfrm>
            <a:custGeom>
              <a:avLst/>
              <a:gdLst/>
              <a:ahLst/>
              <a:cxnLst/>
              <a:rect l="0" t="0" r="0" b="0"/>
              <a:pathLst>
                <a:path h="659892">
                  <a:moveTo>
                    <a:pt x="0" y="0"/>
                  </a:moveTo>
                  <a:lnTo>
                    <a:pt x="0" y="659892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Shape 5893">
              <a:extLst>
                <a:ext uri="{FF2B5EF4-FFF2-40B4-BE49-F238E27FC236}">
                  <a16:creationId xmlns:a16="http://schemas.microsoft.com/office/drawing/2014/main" id="{1E3781D3-B80D-40BE-8A6D-02688854D9D2}"/>
                </a:ext>
              </a:extLst>
            </p:cNvPr>
            <p:cNvSpPr/>
            <p:nvPr/>
          </p:nvSpPr>
          <p:spPr>
            <a:xfrm>
              <a:off x="1295400" y="1371600"/>
              <a:ext cx="126492" cy="0"/>
            </a:xfrm>
            <a:custGeom>
              <a:avLst/>
              <a:gdLst/>
              <a:ahLst/>
              <a:cxnLst/>
              <a:rect l="0" t="0" r="0" b="0"/>
              <a:pathLst>
                <a:path w="126492">
                  <a:moveTo>
                    <a:pt x="0" y="0"/>
                  </a:moveTo>
                  <a:lnTo>
                    <a:pt x="126492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Shape 5894">
              <a:extLst>
                <a:ext uri="{FF2B5EF4-FFF2-40B4-BE49-F238E27FC236}">
                  <a16:creationId xmlns:a16="http://schemas.microsoft.com/office/drawing/2014/main" id="{A1B7CBED-C7C6-48D0-8DD1-ECB2D590D93B}"/>
                </a:ext>
              </a:extLst>
            </p:cNvPr>
            <p:cNvSpPr/>
            <p:nvPr/>
          </p:nvSpPr>
          <p:spPr>
            <a:xfrm>
              <a:off x="1295400" y="685800"/>
              <a:ext cx="126492" cy="0"/>
            </a:xfrm>
            <a:custGeom>
              <a:avLst/>
              <a:gdLst/>
              <a:ahLst/>
              <a:cxnLst/>
              <a:rect l="0" t="0" r="0" b="0"/>
              <a:pathLst>
                <a:path w="126492">
                  <a:moveTo>
                    <a:pt x="0" y="0"/>
                  </a:moveTo>
                  <a:lnTo>
                    <a:pt x="126492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Shape 5895">
              <a:extLst>
                <a:ext uri="{FF2B5EF4-FFF2-40B4-BE49-F238E27FC236}">
                  <a16:creationId xmlns:a16="http://schemas.microsoft.com/office/drawing/2014/main" id="{4943A3B4-D582-41B4-B2FC-717F5E026F03}"/>
                </a:ext>
              </a:extLst>
            </p:cNvPr>
            <p:cNvSpPr/>
            <p:nvPr/>
          </p:nvSpPr>
          <p:spPr>
            <a:xfrm>
              <a:off x="227838" y="799338"/>
              <a:ext cx="964692" cy="228600"/>
            </a:xfrm>
            <a:custGeom>
              <a:avLst/>
              <a:gdLst/>
              <a:ahLst/>
              <a:cxnLst/>
              <a:rect l="0" t="0" r="0" b="0"/>
              <a:pathLst>
                <a:path w="964692" h="228600">
                  <a:moveTo>
                    <a:pt x="736092" y="0"/>
                  </a:moveTo>
                  <a:lnTo>
                    <a:pt x="964692" y="114300"/>
                  </a:lnTo>
                  <a:lnTo>
                    <a:pt x="736092" y="228600"/>
                  </a:lnTo>
                  <a:lnTo>
                    <a:pt x="736092" y="152400"/>
                  </a:lnTo>
                  <a:lnTo>
                    <a:pt x="0" y="152400"/>
                  </a:lnTo>
                  <a:lnTo>
                    <a:pt x="0" y="76200"/>
                  </a:lnTo>
                  <a:lnTo>
                    <a:pt x="736092" y="76200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262699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Shape 5896">
              <a:extLst>
                <a:ext uri="{FF2B5EF4-FFF2-40B4-BE49-F238E27FC236}">
                  <a16:creationId xmlns:a16="http://schemas.microsoft.com/office/drawing/2014/main" id="{5B9C4CF6-BC3B-452A-ADFB-8290F0990263}"/>
                </a:ext>
              </a:extLst>
            </p:cNvPr>
            <p:cNvSpPr/>
            <p:nvPr/>
          </p:nvSpPr>
          <p:spPr>
            <a:xfrm>
              <a:off x="203454" y="368046"/>
              <a:ext cx="1003427" cy="1348613"/>
            </a:xfrm>
            <a:custGeom>
              <a:avLst/>
              <a:gdLst/>
              <a:ahLst/>
              <a:cxnLst/>
              <a:rect l="0" t="0" r="0" b="0"/>
              <a:pathLst>
                <a:path w="1003427" h="1348613">
                  <a:moveTo>
                    <a:pt x="12954" y="0"/>
                  </a:moveTo>
                  <a:lnTo>
                    <a:pt x="393954" y="0"/>
                  </a:lnTo>
                  <a:cubicBezTo>
                    <a:pt x="400177" y="0"/>
                    <a:pt x="405638" y="4572"/>
                    <a:pt x="406654" y="10668"/>
                  </a:cubicBezTo>
                  <a:lnTo>
                    <a:pt x="633351" y="1296797"/>
                  </a:lnTo>
                  <a:lnTo>
                    <a:pt x="925703" y="1296797"/>
                  </a:lnTo>
                  <a:lnTo>
                    <a:pt x="925703" y="1270889"/>
                  </a:lnTo>
                  <a:lnTo>
                    <a:pt x="1003427" y="1309751"/>
                  </a:lnTo>
                  <a:lnTo>
                    <a:pt x="925703" y="1348613"/>
                  </a:lnTo>
                  <a:lnTo>
                    <a:pt x="925703" y="1322705"/>
                  </a:lnTo>
                  <a:lnTo>
                    <a:pt x="622554" y="1322705"/>
                  </a:lnTo>
                  <a:cubicBezTo>
                    <a:pt x="616204" y="1322705"/>
                    <a:pt x="610870" y="1318260"/>
                    <a:pt x="609727" y="1312037"/>
                  </a:cubicBezTo>
                  <a:lnTo>
                    <a:pt x="383007" y="25908"/>
                  </a:lnTo>
                  <a:lnTo>
                    <a:pt x="12954" y="25908"/>
                  </a:lnTo>
                  <a:cubicBezTo>
                    <a:pt x="5842" y="25908"/>
                    <a:pt x="0" y="20066"/>
                    <a:pt x="0" y="12954"/>
                  </a:cubicBezTo>
                  <a:cubicBezTo>
                    <a:pt x="0" y="5842"/>
                    <a:pt x="5842" y="0"/>
                    <a:pt x="12954" y="0"/>
                  </a:cubicBezTo>
                  <a:close/>
                </a:path>
              </a:pathLst>
            </a:custGeom>
            <a:solidFill>
              <a:srgbClr val="C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Shape 5906">
              <a:extLst>
                <a:ext uri="{FF2B5EF4-FFF2-40B4-BE49-F238E27FC236}">
                  <a16:creationId xmlns:a16="http://schemas.microsoft.com/office/drawing/2014/main" id="{F92003D2-0F48-4CA8-87A7-691E863AA563}"/>
                </a:ext>
              </a:extLst>
            </p:cNvPr>
            <p:cNvSpPr/>
            <p:nvPr/>
          </p:nvSpPr>
          <p:spPr>
            <a:xfrm>
              <a:off x="64008" y="1385316"/>
              <a:ext cx="0" cy="1345692"/>
            </a:xfrm>
            <a:custGeom>
              <a:avLst/>
              <a:gdLst/>
              <a:ahLst/>
              <a:cxnLst/>
              <a:rect l="0" t="0" r="0" b="0"/>
              <a:pathLst>
                <a:path h="1345692">
                  <a:moveTo>
                    <a:pt x="0" y="0"/>
                  </a:moveTo>
                  <a:lnTo>
                    <a:pt x="0" y="1345692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Shape 5907">
              <a:extLst>
                <a:ext uri="{FF2B5EF4-FFF2-40B4-BE49-F238E27FC236}">
                  <a16:creationId xmlns:a16="http://schemas.microsoft.com/office/drawing/2014/main" id="{C3430C84-3583-489F-8F97-9D9DB37DDE12}"/>
                </a:ext>
              </a:extLst>
            </p:cNvPr>
            <p:cNvSpPr/>
            <p:nvPr/>
          </p:nvSpPr>
          <p:spPr>
            <a:xfrm>
              <a:off x="0" y="2743200"/>
              <a:ext cx="126492" cy="0"/>
            </a:xfrm>
            <a:custGeom>
              <a:avLst/>
              <a:gdLst/>
              <a:ahLst/>
              <a:cxnLst/>
              <a:rect l="0" t="0" r="0" b="0"/>
              <a:pathLst>
                <a:path w="126492">
                  <a:moveTo>
                    <a:pt x="0" y="0"/>
                  </a:moveTo>
                  <a:lnTo>
                    <a:pt x="126492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Shape 5908">
              <a:extLst>
                <a:ext uri="{FF2B5EF4-FFF2-40B4-BE49-F238E27FC236}">
                  <a16:creationId xmlns:a16="http://schemas.microsoft.com/office/drawing/2014/main" id="{9A3A09DC-EE0F-4162-9D51-AD753E0D9FA3}"/>
                </a:ext>
              </a:extLst>
            </p:cNvPr>
            <p:cNvSpPr/>
            <p:nvPr/>
          </p:nvSpPr>
          <p:spPr>
            <a:xfrm>
              <a:off x="0" y="2057400"/>
              <a:ext cx="126492" cy="0"/>
            </a:xfrm>
            <a:custGeom>
              <a:avLst/>
              <a:gdLst/>
              <a:ahLst/>
              <a:cxnLst/>
              <a:rect l="0" t="0" r="0" b="0"/>
              <a:pathLst>
                <a:path w="126492">
                  <a:moveTo>
                    <a:pt x="0" y="0"/>
                  </a:moveTo>
                  <a:lnTo>
                    <a:pt x="126492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Shape 5909">
              <a:extLst>
                <a:ext uri="{FF2B5EF4-FFF2-40B4-BE49-F238E27FC236}">
                  <a16:creationId xmlns:a16="http://schemas.microsoft.com/office/drawing/2014/main" id="{F1B2E646-DD5F-431B-99EF-0E03C3D0E7DE}"/>
                </a:ext>
              </a:extLst>
            </p:cNvPr>
            <p:cNvSpPr/>
            <p:nvPr/>
          </p:nvSpPr>
          <p:spPr>
            <a:xfrm>
              <a:off x="0" y="1371600"/>
              <a:ext cx="126492" cy="0"/>
            </a:xfrm>
            <a:custGeom>
              <a:avLst/>
              <a:gdLst/>
              <a:ahLst/>
              <a:cxnLst/>
              <a:rect l="0" t="0" r="0" b="0"/>
              <a:pathLst>
                <a:path w="126492">
                  <a:moveTo>
                    <a:pt x="0" y="0"/>
                  </a:moveTo>
                  <a:lnTo>
                    <a:pt x="126492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Shape 5910">
              <a:extLst>
                <a:ext uri="{FF2B5EF4-FFF2-40B4-BE49-F238E27FC236}">
                  <a16:creationId xmlns:a16="http://schemas.microsoft.com/office/drawing/2014/main" id="{A47F1A5E-2202-4675-82B7-8F93F5B2FE46}"/>
                </a:ext>
              </a:extLst>
            </p:cNvPr>
            <p:cNvSpPr/>
            <p:nvPr/>
          </p:nvSpPr>
          <p:spPr>
            <a:xfrm>
              <a:off x="1359408" y="1385316"/>
              <a:ext cx="0" cy="659892"/>
            </a:xfrm>
            <a:custGeom>
              <a:avLst/>
              <a:gdLst/>
              <a:ahLst/>
              <a:cxnLst/>
              <a:rect l="0" t="0" r="0" b="0"/>
              <a:pathLst>
                <a:path h="659892">
                  <a:moveTo>
                    <a:pt x="0" y="0"/>
                  </a:moveTo>
                  <a:lnTo>
                    <a:pt x="0" y="659892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Shape 5911">
              <a:extLst>
                <a:ext uri="{FF2B5EF4-FFF2-40B4-BE49-F238E27FC236}">
                  <a16:creationId xmlns:a16="http://schemas.microsoft.com/office/drawing/2014/main" id="{790294DE-1B72-417D-9AB4-7435480562BE}"/>
                </a:ext>
              </a:extLst>
            </p:cNvPr>
            <p:cNvSpPr/>
            <p:nvPr/>
          </p:nvSpPr>
          <p:spPr>
            <a:xfrm>
              <a:off x="1295400" y="2057400"/>
              <a:ext cx="126492" cy="0"/>
            </a:xfrm>
            <a:custGeom>
              <a:avLst/>
              <a:gdLst/>
              <a:ahLst/>
              <a:cxnLst/>
              <a:rect l="0" t="0" r="0" b="0"/>
              <a:pathLst>
                <a:path w="126492">
                  <a:moveTo>
                    <a:pt x="0" y="0"/>
                  </a:moveTo>
                  <a:lnTo>
                    <a:pt x="126492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Shape 5912">
              <a:extLst>
                <a:ext uri="{FF2B5EF4-FFF2-40B4-BE49-F238E27FC236}">
                  <a16:creationId xmlns:a16="http://schemas.microsoft.com/office/drawing/2014/main" id="{B7347B2F-2649-4EE9-9807-DAF07F72F23C}"/>
                </a:ext>
              </a:extLst>
            </p:cNvPr>
            <p:cNvSpPr/>
            <p:nvPr/>
          </p:nvSpPr>
          <p:spPr>
            <a:xfrm>
              <a:off x="1295400" y="1371600"/>
              <a:ext cx="126492" cy="0"/>
            </a:xfrm>
            <a:custGeom>
              <a:avLst/>
              <a:gdLst/>
              <a:ahLst/>
              <a:cxnLst/>
              <a:rect l="0" t="0" r="0" b="0"/>
              <a:pathLst>
                <a:path w="126492">
                  <a:moveTo>
                    <a:pt x="0" y="0"/>
                  </a:moveTo>
                  <a:lnTo>
                    <a:pt x="126492" y="0"/>
                  </a:lnTo>
                </a:path>
              </a:pathLst>
            </a:custGeom>
            <a:noFill/>
            <a:ln w="25908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Shape 5913">
              <a:extLst>
                <a:ext uri="{FF2B5EF4-FFF2-40B4-BE49-F238E27FC236}">
                  <a16:creationId xmlns:a16="http://schemas.microsoft.com/office/drawing/2014/main" id="{65E75BDD-210F-4BA7-9892-D8B27713A2E8}"/>
                </a:ext>
              </a:extLst>
            </p:cNvPr>
            <p:cNvSpPr/>
            <p:nvPr/>
          </p:nvSpPr>
          <p:spPr>
            <a:xfrm>
              <a:off x="227838" y="1713738"/>
              <a:ext cx="964692" cy="228600"/>
            </a:xfrm>
            <a:custGeom>
              <a:avLst/>
              <a:gdLst/>
              <a:ahLst/>
              <a:cxnLst/>
              <a:rect l="0" t="0" r="0" b="0"/>
              <a:pathLst>
                <a:path w="964692" h="228600">
                  <a:moveTo>
                    <a:pt x="736092" y="0"/>
                  </a:moveTo>
                  <a:lnTo>
                    <a:pt x="964692" y="114300"/>
                  </a:lnTo>
                  <a:lnTo>
                    <a:pt x="736092" y="228600"/>
                  </a:lnTo>
                  <a:lnTo>
                    <a:pt x="736092" y="152400"/>
                  </a:lnTo>
                  <a:lnTo>
                    <a:pt x="0" y="152400"/>
                  </a:lnTo>
                  <a:lnTo>
                    <a:pt x="0" y="76200"/>
                  </a:lnTo>
                  <a:lnTo>
                    <a:pt x="736092" y="76200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262699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Shape 5914">
              <a:extLst>
                <a:ext uri="{FF2B5EF4-FFF2-40B4-BE49-F238E27FC236}">
                  <a16:creationId xmlns:a16="http://schemas.microsoft.com/office/drawing/2014/main" id="{C3AF841D-E4EF-4443-9F5C-1756CA2A2C4A}"/>
                </a:ext>
              </a:extLst>
            </p:cNvPr>
            <p:cNvSpPr/>
            <p:nvPr/>
          </p:nvSpPr>
          <p:spPr>
            <a:xfrm>
              <a:off x="203454" y="1104138"/>
              <a:ext cx="1003427" cy="1348613"/>
            </a:xfrm>
            <a:custGeom>
              <a:avLst/>
              <a:gdLst/>
              <a:ahLst/>
              <a:cxnLst/>
              <a:rect l="0" t="0" r="0" b="0"/>
              <a:pathLst>
                <a:path w="1003427" h="1348613">
                  <a:moveTo>
                    <a:pt x="925703" y="0"/>
                  </a:moveTo>
                  <a:lnTo>
                    <a:pt x="1003427" y="38862"/>
                  </a:lnTo>
                  <a:lnTo>
                    <a:pt x="925703" y="77724"/>
                  </a:lnTo>
                  <a:lnTo>
                    <a:pt x="925703" y="51816"/>
                  </a:lnTo>
                  <a:lnTo>
                    <a:pt x="633373" y="51816"/>
                  </a:lnTo>
                  <a:lnTo>
                    <a:pt x="406654" y="1337945"/>
                  </a:lnTo>
                  <a:cubicBezTo>
                    <a:pt x="405638" y="1344168"/>
                    <a:pt x="400177" y="1348613"/>
                    <a:pt x="393954" y="1348613"/>
                  </a:cubicBezTo>
                  <a:lnTo>
                    <a:pt x="12954" y="1348613"/>
                  </a:lnTo>
                  <a:cubicBezTo>
                    <a:pt x="5842" y="1348613"/>
                    <a:pt x="0" y="1342898"/>
                    <a:pt x="0" y="1335659"/>
                  </a:cubicBezTo>
                  <a:cubicBezTo>
                    <a:pt x="0" y="1328547"/>
                    <a:pt x="5842" y="1322705"/>
                    <a:pt x="12954" y="1322705"/>
                  </a:cubicBezTo>
                  <a:lnTo>
                    <a:pt x="383029" y="1322705"/>
                  </a:lnTo>
                  <a:lnTo>
                    <a:pt x="609727" y="36576"/>
                  </a:lnTo>
                  <a:cubicBezTo>
                    <a:pt x="610870" y="30480"/>
                    <a:pt x="616204" y="25908"/>
                    <a:pt x="622554" y="25908"/>
                  </a:cubicBezTo>
                  <a:lnTo>
                    <a:pt x="925703" y="25908"/>
                  </a:lnTo>
                  <a:lnTo>
                    <a:pt x="925703" y="0"/>
                  </a:lnTo>
                  <a:close/>
                </a:path>
              </a:pathLst>
            </a:custGeom>
            <a:solidFill>
              <a:srgbClr val="C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5931">
              <a:extLst>
                <a:ext uri="{FF2B5EF4-FFF2-40B4-BE49-F238E27FC236}">
                  <a16:creationId xmlns:a16="http://schemas.microsoft.com/office/drawing/2014/main" id="{8968A57E-6D17-4D0C-87D8-097535AE7F9D}"/>
                </a:ext>
              </a:extLst>
            </p:cNvPr>
            <p:cNvSpPr/>
            <p:nvPr/>
          </p:nvSpPr>
          <p:spPr>
            <a:xfrm>
              <a:off x="204343" y="132232"/>
              <a:ext cx="798422" cy="2419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PosOver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5932">
              <a:extLst>
                <a:ext uri="{FF2B5EF4-FFF2-40B4-BE49-F238E27FC236}">
                  <a16:creationId xmlns:a16="http://schemas.microsoft.com/office/drawing/2014/main" id="{5CE7BEB5-9BB3-4B89-AA9D-1C57948F5AB5}"/>
                </a:ext>
              </a:extLst>
            </p:cNvPr>
            <p:cNvSpPr/>
            <p:nvPr/>
          </p:nvSpPr>
          <p:spPr>
            <a:xfrm>
              <a:off x="280543" y="2571496"/>
              <a:ext cx="845201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NegOver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9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BC124-C9DE-4481-B9BB-1CEA1F20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Addition, negation, multiplication, shifting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090BD-04A0-474C-ADB5-77AB2BAE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72499"/>
            <a:ext cx="5146993" cy="5090984"/>
          </a:xfrm>
        </p:spPr>
        <p:txBody>
          <a:bodyPr>
            <a:normAutofit/>
          </a:bodyPr>
          <a:lstStyle/>
          <a:p>
            <a:r>
              <a:rPr lang="en-US" altLang="zh-CN" dirty="0"/>
              <a:t>Power-of-2 Multiply with Shift</a:t>
            </a:r>
          </a:p>
          <a:p>
            <a:pPr marL="0" indent="0">
              <a:buNone/>
            </a:pPr>
            <a:r>
              <a:rPr lang="en-US" altLang="zh-CN" dirty="0"/>
              <a:t>        Operation</a:t>
            </a:r>
          </a:p>
          <a:p>
            <a:pPr marL="0" indent="0">
              <a:buNone/>
            </a:pPr>
            <a:r>
              <a:rPr lang="en-US" altLang="zh-CN" dirty="0"/>
              <a:t>	      u &lt;&lt; k gives u * 2^k</a:t>
            </a:r>
          </a:p>
          <a:p>
            <a:pPr marL="0" indent="0">
              <a:buNone/>
            </a:pPr>
            <a:r>
              <a:rPr lang="en-US" altLang="zh-CN" dirty="0"/>
              <a:t>        Examples</a:t>
            </a:r>
          </a:p>
          <a:p>
            <a:pPr marL="0" indent="0">
              <a:buNone/>
            </a:pPr>
            <a:r>
              <a:rPr lang="en-US" altLang="zh-CN" dirty="0"/>
              <a:t>	      u &lt;&lt; 3	== u * 8</a:t>
            </a:r>
          </a:p>
          <a:p>
            <a:pPr marL="0" indent="0">
              <a:buNone/>
            </a:pPr>
            <a:r>
              <a:rPr lang="en-US" altLang="zh-CN" dirty="0"/>
              <a:t>	     (u &lt;&lt; 5) – (u &lt;&lt; 3)==	u * 24</a:t>
            </a:r>
          </a:p>
          <a:p>
            <a:pPr marL="0" indent="0">
              <a:buNone/>
            </a:pPr>
            <a:r>
              <a:rPr lang="en-US" altLang="zh-CN" dirty="0"/>
              <a:t>	     Most machines shift and add faster than multiply</a:t>
            </a:r>
          </a:p>
          <a:p>
            <a:pPr marL="0" indent="0">
              <a:buNone/>
            </a:pPr>
            <a:r>
              <a:rPr lang="en-US" altLang="zh-CN" dirty="0"/>
              <a:t>	     Compiler generates this code automatically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F99189-5293-4905-B0B0-CCADA5C7885C}"/>
              </a:ext>
            </a:extLst>
          </p:cNvPr>
          <p:cNvSpPr txBox="1"/>
          <p:nvPr/>
        </p:nvSpPr>
        <p:spPr>
          <a:xfrm>
            <a:off x="6952735" y="2372498"/>
            <a:ext cx="4407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Unsigned Power-of-2 Divide with Shift</a:t>
            </a:r>
          </a:p>
          <a:p>
            <a:r>
              <a:rPr lang="en-US" altLang="zh-CN" dirty="0"/>
              <a:t>	u &gt;&gt; k gives  u / 2^k (</a:t>
            </a:r>
            <a:r>
              <a:rPr lang="zh-CN" altLang="en-US" dirty="0"/>
              <a:t>向下取整）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 </a:t>
            </a:r>
            <a:r>
              <a:rPr lang="en-US" altLang="zh-CN" dirty="0"/>
              <a:t>(u+(1&lt;&lt;k)-1)&gt;&gt;k</a:t>
            </a:r>
            <a:r>
              <a:rPr lang="zh-CN" altLang="en-US" dirty="0"/>
              <a:t>  </a:t>
            </a:r>
            <a:r>
              <a:rPr lang="en-US" altLang="zh-CN" dirty="0"/>
              <a:t>u/2^k(</a:t>
            </a:r>
            <a:r>
              <a:rPr lang="zh-CN" altLang="en-US" dirty="0"/>
              <a:t>向上取整）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用正确的舍入方式计算</a:t>
            </a:r>
            <a:r>
              <a:rPr lang="en-US" altLang="zh-CN" dirty="0"/>
              <a:t>x/2^k(</a:t>
            </a:r>
            <a:r>
              <a:rPr lang="zh-CN" altLang="en-US" dirty="0"/>
              <a:t>向零舍入）</a:t>
            </a:r>
            <a:endParaRPr lang="en-US" altLang="zh-CN" dirty="0"/>
          </a:p>
          <a:p>
            <a:r>
              <a:rPr lang="en-US" altLang="zh-CN" dirty="0"/>
              <a:t>        (x+((x&gt;&gt;31)&amp;((1&lt;&lt;k)-1)))&gt;&gt;k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25E9DF-2473-4218-B992-FA5EB9866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08365"/>
              </p:ext>
            </p:extLst>
          </p:nvPr>
        </p:nvGraphicFramePr>
        <p:xfrm>
          <a:off x="4479960" y="5319138"/>
          <a:ext cx="7390765" cy="1455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184">
                  <a:extLst>
                    <a:ext uri="{9D8B030D-6E8A-4147-A177-3AD203B41FA5}">
                      <a16:colId xmlns:a16="http://schemas.microsoft.com/office/drawing/2014/main" val="1308512760"/>
                    </a:ext>
                  </a:extLst>
                </a:gridCol>
                <a:gridCol w="1377197">
                  <a:extLst>
                    <a:ext uri="{9D8B030D-6E8A-4147-A177-3AD203B41FA5}">
                      <a16:colId xmlns:a16="http://schemas.microsoft.com/office/drawing/2014/main" val="2771800924"/>
                    </a:ext>
                  </a:extLst>
                </a:gridCol>
                <a:gridCol w="1375927">
                  <a:extLst>
                    <a:ext uri="{9D8B030D-6E8A-4147-A177-3AD203B41FA5}">
                      <a16:colId xmlns:a16="http://schemas.microsoft.com/office/drawing/2014/main" val="362896896"/>
                    </a:ext>
                  </a:extLst>
                </a:gridCol>
                <a:gridCol w="1101630">
                  <a:extLst>
                    <a:ext uri="{9D8B030D-6E8A-4147-A177-3AD203B41FA5}">
                      <a16:colId xmlns:a16="http://schemas.microsoft.com/office/drawing/2014/main" val="1625294079"/>
                    </a:ext>
                  </a:extLst>
                </a:gridCol>
                <a:gridCol w="2478827">
                  <a:extLst>
                    <a:ext uri="{9D8B030D-6E8A-4147-A177-3AD203B41FA5}">
                      <a16:colId xmlns:a16="http://schemas.microsoft.com/office/drawing/2014/main" val="1550172196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pPr marL="660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Division 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Computed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Hex 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Binary 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extLst>
                  <a:ext uri="{0D108BD9-81ED-4DB2-BD59-A6C34878D82A}">
                    <a16:rowId xmlns:a16="http://schemas.microsoft.com/office/drawing/2014/main" val="3296719418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6604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15213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15213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3B 6D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00111011 01101101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extLst>
                  <a:ext uri="{0D108BD9-81ED-4DB2-BD59-A6C34878D82A}">
                    <a16:rowId xmlns:a16="http://schemas.microsoft.com/office/drawing/2014/main" val="337876839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660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 &gt;&gt; 1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7606.5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7606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1D B6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00011101 10110110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extLst>
                  <a:ext uri="{0D108BD9-81ED-4DB2-BD59-A6C34878D82A}">
                    <a16:rowId xmlns:a16="http://schemas.microsoft.com/office/drawing/2014/main" val="3325448997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660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 &gt;&gt; 4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950.8125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950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03 B6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00000011 10110110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extLst>
                  <a:ext uri="{0D108BD9-81ED-4DB2-BD59-A6C34878D82A}">
                    <a16:rowId xmlns:a16="http://schemas.microsoft.com/office/drawing/2014/main" val="89034618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60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 &gt;&gt; 8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59.4257813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59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 3B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00000000 00111011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6350" marT="12700" marB="0"/>
                </a:tc>
                <a:extLst>
                  <a:ext uri="{0D108BD9-81ED-4DB2-BD59-A6C34878D82A}">
                    <a16:rowId xmlns:a16="http://schemas.microsoft.com/office/drawing/2014/main" val="73031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90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4EA4-2A65-418F-BB29-F0FD88B4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F1906-75B1-429E-AD57-72D3F003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268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练习题 </a:t>
            </a:r>
            <a:r>
              <a:rPr lang="en-US" altLang="zh-CN" dirty="0"/>
              <a:t>2.44/2.82</a:t>
            </a:r>
          </a:p>
          <a:p>
            <a:pPr marL="0" indent="0">
              <a:buNone/>
            </a:pPr>
            <a:r>
              <a:rPr lang="en-US" altLang="zh-CN" dirty="0"/>
              <a:t>                 int  x=foo();</a:t>
            </a:r>
          </a:p>
          <a:p>
            <a:pPr marL="0" indent="0">
              <a:buNone/>
            </a:pPr>
            <a:r>
              <a:rPr lang="en-US" altLang="zh-CN" dirty="0"/>
              <a:t>                 int  y=bar();</a:t>
            </a:r>
          </a:p>
          <a:p>
            <a:pPr marL="0" indent="0">
              <a:buNone/>
            </a:pPr>
            <a:r>
              <a:rPr lang="en-US" altLang="zh-CN" dirty="0"/>
              <a:t>                 unsigned </a:t>
            </a:r>
            <a:r>
              <a:rPr lang="en-US" altLang="zh-CN" dirty="0" err="1"/>
              <a:t>ux</a:t>
            </a:r>
            <a:r>
              <a:rPr lang="en-US" altLang="zh-CN" dirty="0"/>
              <a:t>=x;</a:t>
            </a:r>
          </a:p>
          <a:p>
            <a:pPr marL="0" indent="0">
              <a:buNone/>
            </a:pPr>
            <a:r>
              <a:rPr lang="en-US" altLang="zh-CN" dirty="0"/>
              <a:t>                 unsigned </a:t>
            </a:r>
            <a:r>
              <a:rPr lang="en-US" altLang="zh-CN" dirty="0" err="1"/>
              <a:t>uy</a:t>
            </a:r>
            <a:r>
              <a:rPr lang="en-US" altLang="zh-CN" dirty="0"/>
              <a:t>=y;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(x&gt;0)||(x-1&lt;0)                                          G</a:t>
            </a:r>
            <a:r>
              <a:rPr lang="zh-CN" altLang="en-US" dirty="0"/>
              <a:t>、</a:t>
            </a:r>
            <a:r>
              <a:rPr lang="en-US" altLang="zh-CN" dirty="0" err="1"/>
              <a:t>x+y</a:t>
            </a:r>
            <a:r>
              <a:rPr lang="en-US" altLang="zh-CN" dirty="0"/>
              <a:t>==</a:t>
            </a:r>
            <a:r>
              <a:rPr lang="en-US" altLang="zh-CN" dirty="0" err="1"/>
              <a:t>ux+uy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zh-CN" altLang="en-US" dirty="0"/>
              <a:t>、（</a:t>
            </a:r>
            <a:r>
              <a:rPr lang="en-US" altLang="zh-CN" dirty="0"/>
              <a:t>x&amp;7</a:t>
            </a:r>
            <a:r>
              <a:rPr lang="zh-CN" altLang="en-US" dirty="0"/>
              <a:t>）！</a:t>
            </a:r>
            <a:r>
              <a:rPr lang="en-US" altLang="zh-CN" dirty="0"/>
              <a:t>=7||</a:t>
            </a:r>
            <a:r>
              <a:rPr lang="zh-CN" altLang="en-US" dirty="0"/>
              <a:t>（</a:t>
            </a:r>
            <a:r>
              <a:rPr lang="en-US" altLang="zh-CN" dirty="0"/>
              <a:t>x&lt;&lt;29&lt;0)                      H</a:t>
            </a:r>
            <a:r>
              <a:rPr lang="zh-CN" altLang="en-US" dirty="0"/>
              <a:t>、</a:t>
            </a:r>
            <a:r>
              <a:rPr lang="en-US" altLang="zh-CN" dirty="0" err="1"/>
              <a:t>ux</a:t>
            </a:r>
            <a:r>
              <a:rPr lang="en-US" altLang="zh-CN" dirty="0"/>
              <a:t> &gt;&gt; 3 == </a:t>
            </a:r>
            <a:r>
              <a:rPr lang="en-US" altLang="zh-CN" dirty="0" err="1"/>
              <a:t>ux</a:t>
            </a:r>
            <a:r>
              <a:rPr lang="en-US" altLang="zh-CN" dirty="0"/>
              <a:t>/8</a:t>
            </a:r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、（</a:t>
            </a:r>
            <a:r>
              <a:rPr lang="en-US" altLang="zh-CN" dirty="0"/>
              <a:t>x*x)&gt;=0                                                   I</a:t>
            </a:r>
            <a:r>
              <a:rPr lang="zh-CN" altLang="en-US" dirty="0"/>
              <a:t>、</a:t>
            </a:r>
            <a:r>
              <a:rPr lang="en-US" altLang="zh-CN" dirty="0"/>
              <a:t>x &gt;&gt; 3 == x/8</a:t>
            </a:r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x&lt;0||-x&lt;=0                                               J</a:t>
            </a:r>
            <a:r>
              <a:rPr lang="zh-CN" altLang="en-US" dirty="0"/>
              <a:t>、</a:t>
            </a:r>
            <a:r>
              <a:rPr lang="en-US" altLang="zh-CN" dirty="0"/>
              <a:t>x &amp; (x-1) != 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x&gt;0||-x&gt;=0</a:t>
            </a:r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x*(~y)+</a:t>
            </a:r>
            <a:r>
              <a:rPr lang="en-US" altLang="zh-CN" dirty="0" err="1"/>
              <a:t>uy</a:t>
            </a:r>
            <a:r>
              <a:rPr lang="en-US" altLang="zh-CN" dirty="0"/>
              <a:t>*</a:t>
            </a:r>
            <a:r>
              <a:rPr lang="en-US" altLang="zh-CN" dirty="0" err="1"/>
              <a:t>ux</a:t>
            </a:r>
            <a:r>
              <a:rPr lang="en-US" altLang="zh-CN" dirty="0"/>
              <a:t>==-x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69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3AC34-4670-407C-B0A8-867EBD2D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A7092-8405-40C5-B74B-D018CBD1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2.65/2.66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判断一个数奇</a:t>
            </a:r>
            <a:r>
              <a:rPr lang="en-US" altLang="zh-CN" dirty="0"/>
              <a:t>/</a:t>
            </a:r>
            <a:r>
              <a:rPr lang="zh-CN" altLang="en-US" dirty="0"/>
              <a:t>偶数位上是否有</a:t>
            </a:r>
            <a:r>
              <a:rPr lang="en-US" altLang="zh-CN" dirty="0"/>
              <a:t>1</a:t>
            </a:r>
            <a:r>
              <a:rPr lang="zh-CN" altLang="en-US" dirty="0"/>
              <a:t>   判断一个无符号数共有奇数个还是偶数个位是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!!(x&amp;0xaaaaaaaa/0x55555555)</a:t>
            </a:r>
          </a:p>
          <a:p>
            <a:r>
              <a:rPr lang="en-US" altLang="zh-CN" dirty="0"/>
              <a:t>x=x^(x&gt;&gt;1);</a:t>
            </a:r>
          </a:p>
          <a:p>
            <a:r>
              <a:rPr lang="en-US" altLang="zh-CN" dirty="0"/>
              <a:t>x=x^(x&gt;&gt;2);</a:t>
            </a:r>
          </a:p>
          <a:p>
            <a:r>
              <a:rPr lang="en-US" altLang="zh-CN" dirty="0"/>
              <a:t>x=x^(x&gt;&gt;4);</a:t>
            </a:r>
          </a:p>
          <a:p>
            <a:r>
              <a:rPr lang="en-US" altLang="zh-CN" dirty="0"/>
              <a:t>x=x^(x&gt;&gt;8);</a:t>
            </a:r>
          </a:p>
          <a:p>
            <a:r>
              <a:rPr lang="en-US" altLang="zh-CN" dirty="0"/>
              <a:t>x=x^(x&gt;&gt;16);</a:t>
            </a:r>
          </a:p>
          <a:p>
            <a:r>
              <a:rPr lang="en-US" altLang="zh-CN" dirty="0"/>
              <a:t>return x&amp;1;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92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EF182-C415-4983-B1A8-760D04DC9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66" y="2504303"/>
            <a:ext cx="85344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Representing information as bits   </a:t>
            </a:r>
            <a:r>
              <a:rPr lang="zh-CN" altLang="en-US" dirty="0"/>
              <a:t>用位来表示信息</a:t>
            </a:r>
            <a:endParaRPr lang="en-US" altLang="zh-CN" dirty="0"/>
          </a:p>
          <a:p>
            <a:r>
              <a:rPr lang="en-US" altLang="zh-CN" dirty="0"/>
              <a:t>Bit-level manipulations                   </a:t>
            </a:r>
            <a:r>
              <a:rPr lang="zh-CN" altLang="en-US" dirty="0"/>
              <a:t>位级变换</a:t>
            </a:r>
            <a:endParaRPr lang="en-US" altLang="zh-CN" dirty="0"/>
          </a:p>
          <a:p>
            <a:r>
              <a:rPr lang="en-US" altLang="zh-CN" dirty="0"/>
              <a:t>Integers                                            </a:t>
            </a:r>
            <a:r>
              <a:rPr lang="zh-CN" altLang="en-US" dirty="0"/>
              <a:t>整数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sz="1400" dirty="0"/>
              <a:t>Representation: unsigned and signed  </a:t>
            </a:r>
            <a:r>
              <a:rPr lang="zh-CN" altLang="en-US" sz="1400" dirty="0"/>
              <a:t>无符号</a:t>
            </a:r>
            <a:r>
              <a:rPr lang="en-US" altLang="zh-CN" sz="1400" dirty="0"/>
              <a:t>/</a:t>
            </a:r>
            <a:r>
              <a:rPr lang="zh-CN" altLang="en-US" sz="1400" dirty="0"/>
              <a:t>有符号整型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Conversion, casting                     </a:t>
            </a:r>
            <a:r>
              <a:rPr lang="zh-CN" altLang="en-US" sz="1400" dirty="0"/>
              <a:t>类型转换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Expanding, truncating                  </a:t>
            </a:r>
            <a:r>
              <a:rPr lang="zh-CN" altLang="en-US" sz="1400" dirty="0"/>
              <a:t>数字的截断</a:t>
            </a:r>
            <a:r>
              <a:rPr lang="en-US" altLang="zh-CN" sz="1400" dirty="0"/>
              <a:t>/</a:t>
            </a:r>
            <a:r>
              <a:rPr lang="zh-CN" altLang="en-US" sz="1400" dirty="0"/>
              <a:t>扩展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Addition, negation, multiplication, shifting   </a:t>
            </a:r>
            <a:r>
              <a:rPr lang="zh-CN" altLang="en-US" sz="1400" dirty="0"/>
              <a:t>加法</a:t>
            </a:r>
            <a:r>
              <a:rPr lang="en-US" altLang="zh-CN" sz="1400" dirty="0"/>
              <a:t>/</a:t>
            </a:r>
            <a:r>
              <a:rPr lang="zh-CN" altLang="en-US" sz="1400" dirty="0"/>
              <a:t>减法</a:t>
            </a:r>
            <a:r>
              <a:rPr lang="en-US" altLang="zh-CN" sz="1400" dirty="0"/>
              <a:t>/</a:t>
            </a:r>
            <a:r>
              <a:rPr lang="zh-CN" altLang="en-US" sz="1400" dirty="0"/>
              <a:t>乘法</a:t>
            </a:r>
            <a:r>
              <a:rPr lang="en-US" altLang="zh-CN" sz="1400" dirty="0"/>
              <a:t>/</a:t>
            </a:r>
            <a:r>
              <a:rPr lang="zh-CN" altLang="en-US" sz="1400" dirty="0"/>
              <a:t>移位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summary</a:t>
            </a:r>
          </a:p>
        </p:txBody>
      </p:sp>
    </p:spTree>
    <p:extLst>
      <p:ext uri="{BB962C8B-B14F-4D97-AF65-F5344CB8AC3E}">
        <p14:creationId xmlns:p14="http://schemas.microsoft.com/office/powerpoint/2010/main" val="4007227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97300-0BD3-4386-8C5A-2A00ACA3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612A3-8B83-4EE8-BB1F-90CA81B7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30616E-4B37-44FB-83BB-886BEA149F6D}"/>
              </a:ext>
            </a:extLst>
          </p:cNvPr>
          <p:cNvSpPr/>
          <p:nvPr/>
        </p:nvSpPr>
        <p:spPr>
          <a:xfrm>
            <a:off x="2303804" y="3849985"/>
            <a:ext cx="67726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04970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14BF1-84F4-4205-96F6-D9927310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857BF-FEA1-46F7-8AD9-D8B531D3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50077"/>
            <a:ext cx="3754797" cy="458847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二进制：</a:t>
            </a:r>
            <a:r>
              <a:rPr lang="en-US" altLang="zh-CN" dirty="0"/>
              <a:t>0 1</a:t>
            </a:r>
          </a:p>
          <a:p>
            <a:pPr marL="0" indent="0">
              <a:buNone/>
            </a:pPr>
            <a:r>
              <a:rPr lang="en-US" altLang="zh-CN" dirty="0"/>
              <a:t>Represent 15213</a:t>
            </a:r>
            <a:r>
              <a:rPr lang="en-US" altLang="zh-CN" baseline="-25000" dirty="0"/>
              <a:t>10 </a:t>
            </a:r>
            <a:r>
              <a:rPr lang="en-US" altLang="zh-CN" dirty="0"/>
              <a:t>as 11101101101101</a:t>
            </a:r>
            <a:r>
              <a:rPr lang="en-US" altLang="zh-CN" baseline="-25000" dirty="0"/>
              <a:t>2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Represent 1.20</a:t>
            </a:r>
            <a:r>
              <a:rPr lang="en-US" altLang="zh-CN" baseline="-25000" dirty="0"/>
              <a:t>10 </a:t>
            </a:r>
            <a:r>
              <a:rPr lang="en-US" altLang="zh-CN" dirty="0"/>
              <a:t>as 1.0011001100110011[0011]…</a:t>
            </a:r>
            <a:r>
              <a:rPr lang="en-US" altLang="zh-CN" baseline="-25000" dirty="0"/>
              <a:t>2 </a:t>
            </a:r>
          </a:p>
          <a:p>
            <a:pPr marL="0" indent="0">
              <a:buNone/>
            </a:pPr>
            <a:r>
              <a:rPr lang="en-US" altLang="zh-CN" dirty="0"/>
              <a:t> Represent 1.5213 X 10</a:t>
            </a:r>
            <a:r>
              <a:rPr lang="en-US" altLang="zh-CN" baseline="30000" dirty="0"/>
              <a:t>4 </a:t>
            </a:r>
            <a:r>
              <a:rPr lang="en-US" altLang="zh-CN" dirty="0"/>
              <a:t>as 1.1101101101101</a:t>
            </a:r>
            <a:r>
              <a:rPr lang="en-US" altLang="zh-CN" baseline="-25000" dirty="0"/>
              <a:t>2 </a:t>
            </a:r>
            <a:r>
              <a:rPr lang="en-US" altLang="zh-CN" dirty="0"/>
              <a:t>X 2</a:t>
            </a:r>
            <a:r>
              <a:rPr lang="en-US" altLang="zh-CN" baseline="30000" dirty="0"/>
              <a:t>13</a:t>
            </a:r>
            <a:endParaRPr lang="en-US" altLang="zh-CN" dirty="0"/>
          </a:p>
          <a:p>
            <a:r>
              <a:rPr lang="zh-CN" altLang="en-US" dirty="0"/>
              <a:t>十进制： </a:t>
            </a:r>
            <a:r>
              <a:rPr lang="en-US" altLang="zh-CN" dirty="0"/>
              <a:t>0 1 2 3 4 5 6 7 8 9 </a:t>
            </a:r>
          </a:p>
          <a:p>
            <a:r>
              <a:rPr lang="zh-CN" altLang="en-US" dirty="0"/>
              <a:t>十六进制：</a:t>
            </a:r>
            <a:r>
              <a:rPr lang="en-US" altLang="zh-CN" dirty="0"/>
              <a:t> Use characters ‘0’ to ‘9’ and ‘A’ to ‘F’ (‘a’ to ‘f’)</a:t>
            </a:r>
          </a:p>
          <a:p>
            <a:pPr marL="0" indent="0">
              <a:buNone/>
            </a:pPr>
            <a:r>
              <a:rPr lang="en-US" altLang="zh-CN" dirty="0"/>
              <a:t>                         0x80000000</a:t>
            </a:r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E.g</a:t>
            </a:r>
            <a:r>
              <a:rPr lang="en-US" altLang="zh-CN" dirty="0"/>
              <a:t>   </a:t>
            </a:r>
            <a:r>
              <a:rPr lang="zh-CN" altLang="en-US" dirty="0"/>
              <a:t>练习题</a:t>
            </a:r>
            <a:r>
              <a:rPr lang="en-US" altLang="zh-CN" dirty="0"/>
              <a:t>2.4</a:t>
            </a:r>
          </a:p>
          <a:p>
            <a:pPr marL="0" indent="0">
              <a:buNone/>
            </a:pPr>
            <a:r>
              <a:rPr lang="en-US" altLang="zh-CN" dirty="0"/>
              <a:t>                                0x503c+0x8=____</a:t>
            </a:r>
          </a:p>
          <a:p>
            <a:pPr marL="0" indent="0">
              <a:buNone/>
            </a:pPr>
            <a:r>
              <a:rPr lang="en-US" altLang="zh-CN" dirty="0"/>
              <a:t>                        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7" name="Group 58945">
            <a:extLst>
              <a:ext uri="{FF2B5EF4-FFF2-40B4-BE49-F238E27FC236}">
                <a16:creationId xmlns:a16="http://schemas.microsoft.com/office/drawing/2014/main" id="{88EA0348-648C-4B72-877B-B5E84B25B21B}"/>
              </a:ext>
            </a:extLst>
          </p:cNvPr>
          <p:cNvGrpSpPr/>
          <p:nvPr/>
        </p:nvGrpSpPr>
        <p:grpSpPr>
          <a:xfrm>
            <a:off x="9079041" y="2318965"/>
            <a:ext cx="1530351" cy="657860"/>
            <a:chOff x="0" y="0"/>
            <a:chExt cx="1530731" cy="657860"/>
          </a:xfrm>
        </p:grpSpPr>
        <p:sp>
          <p:nvSpPr>
            <p:cNvPr id="8" name="Shape 298">
              <a:extLst>
                <a:ext uri="{FF2B5EF4-FFF2-40B4-BE49-F238E27FC236}">
                  <a16:creationId xmlns:a16="http://schemas.microsoft.com/office/drawing/2014/main" id="{F893A5FA-8000-4A8B-A59E-25117EB7DFFD}"/>
                </a:ext>
              </a:extLst>
            </p:cNvPr>
            <p:cNvSpPr/>
            <p:nvPr/>
          </p:nvSpPr>
          <p:spPr>
            <a:xfrm>
              <a:off x="0" y="447040"/>
              <a:ext cx="204598" cy="209423"/>
            </a:xfrm>
            <a:custGeom>
              <a:avLst/>
              <a:gdLst/>
              <a:ahLst/>
              <a:cxnLst/>
              <a:rect l="0" t="0" r="0" b="0"/>
              <a:pathLst>
                <a:path w="204598" h="209423">
                  <a:moveTo>
                    <a:pt x="101600" y="0"/>
                  </a:moveTo>
                  <a:lnTo>
                    <a:pt x="204598" y="127127"/>
                  </a:lnTo>
                  <a:lnTo>
                    <a:pt x="178943" y="147955"/>
                  </a:lnTo>
                  <a:lnTo>
                    <a:pt x="133859" y="92329"/>
                  </a:lnTo>
                  <a:lnTo>
                    <a:pt x="83566" y="133096"/>
                  </a:lnTo>
                  <a:lnTo>
                    <a:pt x="128651" y="188595"/>
                  </a:lnTo>
                  <a:lnTo>
                    <a:pt x="102998" y="209423"/>
                  </a:lnTo>
                  <a:lnTo>
                    <a:pt x="0" y="82296"/>
                  </a:lnTo>
                  <a:lnTo>
                    <a:pt x="25654" y="61468"/>
                  </a:lnTo>
                  <a:lnTo>
                    <a:pt x="66167" y="111506"/>
                  </a:lnTo>
                  <a:lnTo>
                    <a:pt x="116460" y="70739"/>
                  </a:lnTo>
                  <a:lnTo>
                    <a:pt x="75947" y="20701"/>
                  </a:lnTo>
                  <a:lnTo>
                    <a:pt x="1016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299">
              <a:extLst>
                <a:ext uri="{FF2B5EF4-FFF2-40B4-BE49-F238E27FC236}">
                  <a16:creationId xmlns:a16="http://schemas.microsoft.com/office/drawing/2014/main" id="{258DEFF0-4C80-4E47-A533-410316A062C8}"/>
                </a:ext>
              </a:extLst>
            </p:cNvPr>
            <p:cNvSpPr/>
            <p:nvPr/>
          </p:nvSpPr>
          <p:spPr>
            <a:xfrm>
              <a:off x="168656" y="418454"/>
              <a:ext cx="50918" cy="118431"/>
            </a:xfrm>
            <a:custGeom>
              <a:avLst/>
              <a:gdLst/>
              <a:ahLst/>
              <a:cxnLst/>
              <a:rect l="0" t="0" r="0" b="0"/>
              <a:pathLst>
                <a:path w="50918" h="118431">
                  <a:moveTo>
                    <a:pt x="50918" y="0"/>
                  </a:moveTo>
                  <a:lnTo>
                    <a:pt x="50918" y="25653"/>
                  </a:lnTo>
                  <a:lnTo>
                    <a:pt x="37338" y="29475"/>
                  </a:lnTo>
                  <a:cubicBezTo>
                    <a:pt x="32003" y="33793"/>
                    <a:pt x="29210" y="39254"/>
                    <a:pt x="28828" y="45985"/>
                  </a:cubicBezTo>
                  <a:cubicBezTo>
                    <a:pt x="28575" y="52589"/>
                    <a:pt x="31115" y="59320"/>
                    <a:pt x="36576" y="65924"/>
                  </a:cubicBezTo>
                  <a:lnTo>
                    <a:pt x="50918" y="54281"/>
                  </a:lnTo>
                  <a:lnTo>
                    <a:pt x="50918" y="78906"/>
                  </a:lnTo>
                  <a:lnTo>
                    <a:pt x="48133" y="81164"/>
                  </a:lnTo>
                  <a:lnTo>
                    <a:pt x="50918" y="82882"/>
                  </a:lnTo>
                  <a:lnTo>
                    <a:pt x="50918" y="118431"/>
                  </a:lnTo>
                  <a:lnTo>
                    <a:pt x="34544" y="110723"/>
                  </a:lnTo>
                  <a:cubicBezTo>
                    <a:pt x="28734" y="106659"/>
                    <a:pt x="23241" y="101421"/>
                    <a:pt x="18034" y="95007"/>
                  </a:cubicBezTo>
                  <a:cubicBezTo>
                    <a:pt x="5715" y="79767"/>
                    <a:pt x="0" y="64527"/>
                    <a:pt x="1016" y="49541"/>
                  </a:cubicBezTo>
                  <a:cubicBezTo>
                    <a:pt x="2032" y="34428"/>
                    <a:pt x="8636" y="21855"/>
                    <a:pt x="20828" y="11949"/>
                  </a:cubicBezTo>
                  <a:cubicBezTo>
                    <a:pt x="27686" y="6425"/>
                    <a:pt x="34734" y="2615"/>
                    <a:pt x="41973" y="503"/>
                  </a:cubicBezTo>
                  <a:lnTo>
                    <a:pt x="509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300">
              <a:extLst>
                <a:ext uri="{FF2B5EF4-FFF2-40B4-BE49-F238E27FC236}">
                  <a16:creationId xmlns:a16="http://schemas.microsoft.com/office/drawing/2014/main" id="{1863A78C-5A2D-48A4-84AF-98F42F9928B5}"/>
                </a:ext>
              </a:extLst>
            </p:cNvPr>
            <p:cNvSpPr/>
            <p:nvPr/>
          </p:nvSpPr>
          <p:spPr>
            <a:xfrm>
              <a:off x="219574" y="464947"/>
              <a:ext cx="72907" cy="77216"/>
            </a:xfrm>
            <a:custGeom>
              <a:avLst/>
              <a:gdLst/>
              <a:ahLst/>
              <a:cxnLst/>
              <a:rect l="0" t="0" r="0" b="0"/>
              <a:pathLst>
                <a:path w="72907" h="77216">
                  <a:moveTo>
                    <a:pt x="68208" y="0"/>
                  </a:moveTo>
                  <a:cubicBezTo>
                    <a:pt x="72272" y="11430"/>
                    <a:pt x="72907" y="22225"/>
                    <a:pt x="69859" y="32385"/>
                  </a:cubicBezTo>
                  <a:cubicBezTo>
                    <a:pt x="66938" y="42418"/>
                    <a:pt x="60334" y="51689"/>
                    <a:pt x="50301" y="59817"/>
                  </a:cubicBezTo>
                  <a:cubicBezTo>
                    <a:pt x="34299" y="72771"/>
                    <a:pt x="18170" y="77216"/>
                    <a:pt x="2041" y="72898"/>
                  </a:cubicBezTo>
                  <a:lnTo>
                    <a:pt x="0" y="71937"/>
                  </a:lnTo>
                  <a:lnTo>
                    <a:pt x="0" y="36389"/>
                  </a:lnTo>
                  <a:lnTo>
                    <a:pt x="16773" y="46736"/>
                  </a:lnTo>
                  <a:cubicBezTo>
                    <a:pt x="23885" y="47752"/>
                    <a:pt x="30108" y="45974"/>
                    <a:pt x="35823" y="41402"/>
                  </a:cubicBezTo>
                  <a:cubicBezTo>
                    <a:pt x="39633" y="38354"/>
                    <a:pt x="41919" y="34671"/>
                    <a:pt x="42808" y="30480"/>
                  </a:cubicBezTo>
                  <a:cubicBezTo>
                    <a:pt x="43824" y="26289"/>
                    <a:pt x="43062" y="21336"/>
                    <a:pt x="40649" y="15621"/>
                  </a:cubicBezTo>
                  <a:lnTo>
                    <a:pt x="682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301">
              <a:extLst>
                <a:ext uri="{FF2B5EF4-FFF2-40B4-BE49-F238E27FC236}">
                  <a16:creationId xmlns:a16="http://schemas.microsoft.com/office/drawing/2014/main" id="{5D5D3C94-1FF0-4257-A5C0-F3042140C1F1}"/>
                </a:ext>
              </a:extLst>
            </p:cNvPr>
            <p:cNvSpPr/>
            <p:nvPr/>
          </p:nvSpPr>
          <p:spPr>
            <a:xfrm>
              <a:off x="219574" y="417703"/>
              <a:ext cx="58302" cy="79657"/>
            </a:xfrm>
            <a:custGeom>
              <a:avLst/>
              <a:gdLst/>
              <a:ahLst/>
              <a:cxnLst/>
              <a:rect l="0" t="0" r="0" b="0"/>
              <a:pathLst>
                <a:path w="58302" h="79657">
                  <a:moveTo>
                    <a:pt x="13344" y="0"/>
                  </a:moveTo>
                  <a:cubicBezTo>
                    <a:pt x="28584" y="2667"/>
                    <a:pt x="43570" y="13462"/>
                    <a:pt x="58302" y="32385"/>
                  </a:cubicBezTo>
                  <a:lnTo>
                    <a:pt x="0" y="79657"/>
                  </a:lnTo>
                  <a:lnTo>
                    <a:pt x="0" y="55032"/>
                  </a:lnTo>
                  <a:lnTo>
                    <a:pt x="22107" y="37084"/>
                  </a:lnTo>
                  <a:cubicBezTo>
                    <a:pt x="16138" y="30226"/>
                    <a:pt x="10042" y="26289"/>
                    <a:pt x="3565" y="25400"/>
                  </a:cubicBezTo>
                  <a:lnTo>
                    <a:pt x="0" y="26403"/>
                  </a:lnTo>
                  <a:lnTo>
                    <a:pt x="0" y="751"/>
                  </a:lnTo>
                  <a:lnTo>
                    <a:pt x="1334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302">
              <a:extLst>
                <a:ext uri="{FF2B5EF4-FFF2-40B4-BE49-F238E27FC236}">
                  <a16:creationId xmlns:a16="http://schemas.microsoft.com/office/drawing/2014/main" id="{FC479492-605C-41A8-9B51-8B5A05E5EEB6}"/>
                </a:ext>
              </a:extLst>
            </p:cNvPr>
            <p:cNvSpPr/>
            <p:nvPr/>
          </p:nvSpPr>
          <p:spPr>
            <a:xfrm>
              <a:off x="243967" y="315341"/>
              <a:ext cx="169291" cy="167640"/>
            </a:xfrm>
            <a:custGeom>
              <a:avLst/>
              <a:gdLst/>
              <a:ahLst/>
              <a:cxnLst/>
              <a:rect l="0" t="0" r="0" b="0"/>
              <a:pathLst>
                <a:path w="169291" h="167640">
                  <a:moveTo>
                    <a:pt x="91821" y="0"/>
                  </a:moveTo>
                  <a:lnTo>
                    <a:pt x="96012" y="68961"/>
                  </a:lnTo>
                  <a:lnTo>
                    <a:pt x="169291" y="89789"/>
                  </a:lnTo>
                  <a:lnTo>
                    <a:pt x="139446" y="114046"/>
                  </a:lnTo>
                  <a:lnTo>
                    <a:pt x="97536" y="100711"/>
                  </a:lnTo>
                  <a:lnTo>
                    <a:pt x="101727" y="144526"/>
                  </a:lnTo>
                  <a:lnTo>
                    <a:pt x="73152" y="167640"/>
                  </a:lnTo>
                  <a:lnTo>
                    <a:pt x="68072" y="93345"/>
                  </a:lnTo>
                  <a:lnTo>
                    <a:pt x="0" y="74422"/>
                  </a:lnTo>
                  <a:lnTo>
                    <a:pt x="29718" y="50292"/>
                  </a:lnTo>
                  <a:lnTo>
                    <a:pt x="66548" y="62484"/>
                  </a:lnTo>
                  <a:lnTo>
                    <a:pt x="63246" y="23241"/>
                  </a:lnTo>
                  <a:lnTo>
                    <a:pt x="9182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304">
              <a:extLst>
                <a:ext uri="{FF2B5EF4-FFF2-40B4-BE49-F238E27FC236}">
                  <a16:creationId xmlns:a16="http://schemas.microsoft.com/office/drawing/2014/main" id="{A40F5A1B-9A3A-4828-8562-F77B07F72443}"/>
                </a:ext>
              </a:extLst>
            </p:cNvPr>
            <p:cNvSpPr/>
            <p:nvPr/>
          </p:nvSpPr>
          <p:spPr>
            <a:xfrm>
              <a:off x="458598" y="471524"/>
              <a:ext cx="97149" cy="178498"/>
            </a:xfrm>
            <a:custGeom>
              <a:avLst/>
              <a:gdLst/>
              <a:ahLst/>
              <a:cxnLst/>
              <a:rect l="0" t="0" r="0" b="0"/>
              <a:pathLst>
                <a:path w="97149" h="178498">
                  <a:moveTo>
                    <a:pt x="97149" y="0"/>
                  </a:moveTo>
                  <a:lnTo>
                    <a:pt x="97149" y="31652"/>
                  </a:lnTo>
                  <a:lnTo>
                    <a:pt x="93345" y="30254"/>
                  </a:lnTo>
                  <a:cubicBezTo>
                    <a:pt x="87884" y="29873"/>
                    <a:pt x="82296" y="31016"/>
                    <a:pt x="76581" y="33936"/>
                  </a:cubicBezTo>
                  <a:cubicBezTo>
                    <a:pt x="72389" y="35968"/>
                    <a:pt x="65024" y="41303"/>
                    <a:pt x="54610" y="49685"/>
                  </a:cubicBezTo>
                  <a:lnTo>
                    <a:pt x="43052" y="59082"/>
                  </a:lnTo>
                  <a:lnTo>
                    <a:pt x="97149" y="125872"/>
                  </a:lnTo>
                  <a:lnTo>
                    <a:pt x="97149" y="178498"/>
                  </a:lnTo>
                  <a:lnTo>
                    <a:pt x="0" y="58320"/>
                  </a:lnTo>
                  <a:lnTo>
                    <a:pt x="46862" y="20348"/>
                  </a:lnTo>
                  <a:cubicBezTo>
                    <a:pt x="57403" y="11838"/>
                    <a:pt x="66167" y="6124"/>
                    <a:pt x="73025" y="3203"/>
                  </a:cubicBezTo>
                  <a:lnTo>
                    <a:pt x="9714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305">
              <a:extLst>
                <a:ext uri="{FF2B5EF4-FFF2-40B4-BE49-F238E27FC236}">
                  <a16:creationId xmlns:a16="http://schemas.microsoft.com/office/drawing/2014/main" id="{F714180A-C2B0-41C7-89FE-85016FF728D6}"/>
                </a:ext>
              </a:extLst>
            </p:cNvPr>
            <p:cNvSpPr/>
            <p:nvPr/>
          </p:nvSpPr>
          <p:spPr>
            <a:xfrm>
              <a:off x="555747" y="470916"/>
              <a:ext cx="85730" cy="186182"/>
            </a:xfrm>
            <a:custGeom>
              <a:avLst/>
              <a:gdLst/>
              <a:ahLst/>
              <a:cxnLst/>
              <a:rect l="0" t="0" r="0" b="0"/>
              <a:pathLst>
                <a:path w="85730" h="186182">
                  <a:moveTo>
                    <a:pt x="4577" y="0"/>
                  </a:moveTo>
                  <a:cubicBezTo>
                    <a:pt x="14356" y="1270"/>
                    <a:pt x="24009" y="4826"/>
                    <a:pt x="33406" y="10795"/>
                  </a:cubicBezTo>
                  <a:cubicBezTo>
                    <a:pt x="42677" y="16637"/>
                    <a:pt x="52202" y="25527"/>
                    <a:pt x="61854" y="37465"/>
                  </a:cubicBezTo>
                  <a:cubicBezTo>
                    <a:pt x="70363" y="47879"/>
                    <a:pt x="76333" y="58039"/>
                    <a:pt x="79888" y="67691"/>
                  </a:cubicBezTo>
                  <a:cubicBezTo>
                    <a:pt x="84206" y="79502"/>
                    <a:pt x="85730" y="90678"/>
                    <a:pt x="84461" y="101219"/>
                  </a:cubicBezTo>
                  <a:cubicBezTo>
                    <a:pt x="83572" y="109093"/>
                    <a:pt x="80270" y="117348"/>
                    <a:pt x="74681" y="125984"/>
                  </a:cubicBezTo>
                  <a:cubicBezTo>
                    <a:pt x="70363" y="132334"/>
                    <a:pt x="63633" y="139319"/>
                    <a:pt x="54108" y="147066"/>
                  </a:cubicBezTo>
                  <a:lnTo>
                    <a:pt x="5721" y="186182"/>
                  </a:lnTo>
                  <a:lnTo>
                    <a:pt x="0" y="179106"/>
                  </a:lnTo>
                  <a:lnTo>
                    <a:pt x="0" y="126480"/>
                  </a:lnTo>
                  <a:lnTo>
                    <a:pt x="14102" y="143891"/>
                  </a:lnTo>
                  <a:lnTo>
                    <a:pt x="33279" y="128397"/>
                  </a:lnTo>
                  <a:cubicBezTo>
                    <a:pt x="40391" y="122555"/>
                    <a:pt x="45345" y="117983"/>
                    <a:pt x="47758" y="114554"/>
                  </a:cubicBezTo>
                  <a:cubicBezTo>
                    <a:pt x="51187" y="110236"/>
                    <a:pt x="53218" y="105664"/>
                    <a:pt x="53853" y="100965"/>
                  </a:cubicBezTo>
                  <a:cubicBezTo>
                    <a:pt x="54615" y="96266"/>
                    <a:pt x="53600" y="90297"/>
                    <a:pt x="50678" y="83185"/>
                  </a:cubicBezTo>
                  <a:cubicBezTo>
                    <a:pt x="47758" y="76073"/>
                    <a:pt x="42424" y="67691"/>
                    <a:pt x="34423" y="57785"/>
                  </a:cubicBezTo>
                  <a:cubicBezTo>
                    <a:pt x="26422" y="48006"/>
                    <a:pt x="19437" y="41148"/>
                    <a:pt x="13467" y="37211"/>
                  </a:cubicBezTo>
                  <a:lnTo>
                    <a:pt x="0" y="32260"/>
                  </a:lnTo>
                  <a:lnTo>
                    <a:pt x="0" y="608"/>
                  </a:lnTo>
                  <a:lnTo>
                    <a:pt x="457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306">
              <a:extLst>
                <a:ext uri="{FF2B5EF4-FFF2-40B4-BE49-F238E27FC236}">
                  <a16:creationId xmlns:a16="http://schemas.microsoft.com/office/drawing/2014/main" id="{24B1F2B4-9485-4688-B3E6-7A20D0B1D092}"/>
                </a:ext>
              </a:extLst>
            </p:cNvPr>
            <p:cNvSpPr/>
            <p:nvPr/>
          </p:nvSpPr>
          <p:spPr>
            <a:xfrm>
              <a:off x="627380" y="418902"/>
              <a:ext cx="50971" cy="118505"/>
            </a:xfrm>
            <a:custGeom>
              <a:avLst/>
              <a:gdLst/>
              <a:ahLst/>
              <a:cxnLst/>
              <a:rect l="0" t="0" r="0" b="0"/>
              <a:pathLst>
                <a:path w="50971" h="118505">
                  <a:moveTo>
                    <a:pt x="50971" y="0"/>
                  </a:moveTo>
                  <a:lnTo>
                    <a:pt x="50971" y="25671"/>
                  </a:lnTo>
                  <a:lnTo>
                    <a:pt x="37338" y="29408"/>
                  </a:lnTo>
                  <a:cubicBezTo>
                    <a:pt x="32004" y="33726"/>
                    <a:pt x="29210" y="39187"/>
                    <a:pt x="28956" y="45918"/>
                  </a:cubicBezTo>
                  <a:cubicBezTo>
                    <a:pt x="28575" y="52649"/>
                    <a:pt x="31115" y="59253"/>
                    <a:pt x="36576" y="65857"/>
                  </a:cubicBezTo>
                  <a:lnTo>
                    <a:pt x="50971" y="54221"/>
                  </a:lnTo>
                  <a:lnTo>
                    <a:pt x="50971" y="78904"/>
                  </a:lnTo>
                  <a:lnTo>
                    <a:pt x="48260" y="81097"/>
                  </a:lnTo>
                  <a:lnTo>
                    <a:pt x="50971" y="82787"/>
                  </a:lnTo>
                  <a:lnTo>
                    <a:pt x="50971" y="118505"/>
                  </a:lnTo>
                  <a:lnTo>
                    <a:pt x="34560" y="110688"/>
                  </a:lnTo>
                  <a:cubicBezTo>
                    <a:pt x="28765" y="106624"/>
                    <a:pt x="23305" y="101417"/>
                    <a:pt x="18161" y="95067"/>
                  </a:cubicBezTo>
                  <a:cubicBezTo>
                    <a:pt x="5715" y="79827"/>
                    <a:pt x="0" y="64587"/>
                    <a:pt x="1016" y="49474"/>
                  </a:cubicBezTo>
                  <a:cubicBezTo>
                    <a:pt x="2032" y="34361"/>
                    <a:pt x="8636" y="21915"/>
                    <a:pt x="20828" y="12009"/>
                  </a:cubicBezTo>
                  <a:cubicBezTo>
                    <a:pt x="27686" y="6421"/>
                    <a:pt x="34734" y="2579"/>
                    <a:pt x="41973" y="468"/>
                  </a:cubicBezTo>
                  <a:lnTo>
                    <a:pt x="5097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307">
              <a:extLst>
                <a:ext uri="{FF2B5EF4-FFF2-40B4-BE49-F238E27FC236}">
                  <a16:creationId xmlns:a16="http://schemas.microsoft.com/office/drawing/2014/main" id="{BAFD6A6A-6E09-411C-8808-FA2410771761}"/>
                </a:ext>
              </a:extLst>
            </p:cNvPr>
            <p:cNvSpPr/>
            <p:nvPr/>
          </p:nvSpPr>
          <p:spPr>
            <a:xfrm>
              <a:off x="678352" y="465455"/>
              <a:ext cx="72854" cy="77089"/>
            </a:xfrm>
            <a:custGeom>
              <a:avLst/>
              <a:gdLst/>
              <a:ahLst/>
              <a:cxnLst/>
              <a:rect l="0" t="0" r="0" b="0"/>
              <a:pathLst>
                <a:path w="72854" h="77089">
                  <a:moveTo>
                    <a:pt x="68155" y="0"/>
                  </a:moveTo>
                  <a:cubicBezTo>
                    <a:pt x="72219" y="11430"/>
                    <a:pt x="72854" y="22225"/>
                    <a:pt x="69806" y="32258"/>
                  </a:cubicBezTo>
                  <a:cubicBezTo>
                    <a:pt x="66884" y="42418"/>
                    <a:pt x="60408" y="51562"/>
                    <a:pt x="50247" y="59817"/>
                  </a:cubicBezTo>
                  <a:cubicBezTo>
                    <a:pt x="34246" y="72771"/>
                    <a:pt x="18117" y="77089"/>
                    <a:pt x="1987" y="72898"/>
                  </a:cubicBezTo>
                  <a:lnTo>
                    <a:pt x="0" y="71952"/>
                  </a:lnTo>
                  <a:lnTo>
                    <a:pt x="0" y="36234"/>
                  </a:lnTo>
                  <a:lnTo>
                    <a:pt x="16846" y="46736"/>
                  </a:lnTo>
                  <a:cubicBezTo>
                    <a:pt x="23832" y="47625"/>
                    <a:pt x="30182" y="45847"/>
                    <a:pt x="35770" y="41275"/>
                  </a:cubicBezTo>
                  <a:cubicBezTo>
                    <a:pt x="39580" y="38227"/>
                    <a:pt x="41993" y="34544"/>
                    <a:pt x="42882" y="30353"/>
                  </a:cubicBezTo>
                  <a:cubicBezTo>
                    <a:pt x="43771" y="26162"/>
                    <a:pt x="43008" y="21336"/>
                    <a:pt x="40596" y="15621"/>
                  </a:cubicBezTo>
                  <a:lnTo>
                    <a:pt x="681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308">
              <a:extLst>
                <a:ext uri="{FF2B5EF4-FFF2-40B4-BE49-F238E27FC236}">
                  <a16:creationId xmlns:a16="http://schemas.microsoft.com/office/drawing/2014/main" id="{28839EAE-3FA2-492A-82F3-166A4B857643}"/>
                </a:ext>
              </a:extLst>
            </p:cNvPr>
            <p:cNvSpPr/>
            <p:nvPr/>
          </p:nvSpPr>
          <p:spPr>
            <a:xfrm>
              <a:off x="678352" y="418211"/>
              <a:ext cx="58376" cy="79595"/>
            </a:xfrm>
            <a:custGeom>
              <a:avLst/>
              <a:gdLst/>
              <a:ahLst/>
              <a:cxnLst/>
              <a:rect l="0" t="0" r="0" b="0"/>
              <a:pathLst>
                <a:path w="58376" h="79595">
                  <a:moveTo>
                    <a:pt x="13291" y="0"/>
                  </a:moveTo>
                  <a:cubicBezTo>
                    <a:pt x="28531" y="2667"/>
                    <a:pt x="43517" y="13462"/>
                    <a:pt x="58376" y="32385"/>
                  </a:cubicBezTo>
                  <a:lnTo>
                    <a:pt x="0" y="79595"/>
                  </a:lnTo>
                  <a:lnTo>
                    <a:pt x="0" y="54912"/>
                  </a:lnTo>
                  <a:lnTo>
                    <a:pt x="22054" y="37084"/>
                  </a:lnTo>
                  <a:cubicBezTo>
                    <a:pt x="16084" y="30099"/>
                    <a:pt x="9989" y="26289"/>
                    <a:pt x="3511" y="25400"/>
                  </a:cubicBezTo>
                  <a:lnTo>
                    <a:pt x="0" y="26362"/>
                  </a:lnTo>
                  <a:lnTo>
                    <a:pt x="0" y="691"/>
                  </a:lnTo>
                  <a:lnTo>
                    <a:pt x="132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309">
              <a:extLst>
                <a:ext uri="{FF2B5EF4-FFF2-40B4-BE49-F238E27FC236}">
                  <a16:creationId xmlns:a16="http://schemas.microsoft.com/office/drawing/2014/main" id="{C5C51B1C-024B-4386-8530-90D737880D80}"/>
                </a:ext>
              </a:extLst>
            </p:cNvPr>
            <p:cNvSpPr/>
            <p:nvPr/>
          </p:nvSpPr>
          <p:spPr>
            <a:xfrm>
              <a:off x="727202" y="332994"/>
              <a:ext cx="125095" cy="126873"/>
            </a:xfrm>
            <a:custGeom>
              <a:avLst/>
              <a:gdLst/>
              <a:ahLst/>
              <a:cxnLst/>
              <a:rect l="0" t="0" r="0" b="0"/>
              <a:pathLst>
                <a:path w="125095" h="126873">
                  <a:moveTo>
                    <a:pt x="56134" y="508"/>
                  </a:moveTo>
                  <a:cubicBezTo>
                    <a:pt x="66548" y="0"/>
                    <a:pt x="77343" y="3429"/>
                    <a:pt x="88265" y="11049"/>
                  </a:cubicBezTo>
                  <a:lnTo>
                    <a:pt x="67691" y="34798"/>
                  </a:lnTo>
                  <a:cubicBezTo>
                    <a:pt x="62992" y="30607"/>
                    <a:pt x="58293" y="28575"/>
                    <a:pt x="53467" y="28448"/>
                  </a:cubicBezTo>
                  <a:cubicBezTo>
                    <a:pt x="48641" y="28321"/>
                    <a:pt x="43942" y="30099"/>
                    <a:pt x="39370" y="33782"/>
                  </a:cubicBezTo>
                  <a:cubicBezTo>
                    <a:pt x="33274" y="38735"/>
                    <a:pt x="30099" y="44704"/>
                    <a:pt x="29845" y="51816"/>
                  </a:cubicBezTo>
                  <a:cubicBezTo>
                    <a:pt x="29718" y="58928"/>
                    <a:pt x="33528" y="67437"/>
                    <a:pt x="41529" y="77343"/>
                  </a:cubicBezTo>
                  <a:cubicBezTo>
                    <a:pt x="50292" y="88265"/>
                    <a:pt x="58420" y="94488"/>
                    <a:pt x="65786" y="96012"/>
                  </a:cubicBezTo>
                  <a:cubicBezTo>
                    <a:pt x="73025" y="97536"/>
                    <a:pt x="79883" y="95758"/>
                    <a:pt x="85979" y="90805"/>
                  </a:cubicBezTo>
                  <a:cubicBezTo>
                    <a:pt x="90678" y="86995"/>
                    <a:pt x="93345" y="82677"/>
                    <a:pt x="94234" y="77597"/>
                  </a:cubicBezTo>
                  <a:cubicBezTo>
                    <a:pt x="94996" y="72644"/>
                    <a:pt x="93472" y="66421"/>
                    <a:pt x="89408" y="59055"/>
                  </a:cubicBezTo>
                  <a:lnTo>
                    <a:pt x="116713" y="43688"/>
                  </a:lnTo>
                  <a:cubicBezTo>
                    <a:pt x="123063" y="56642"/>
                    <a:pt x="125095" y="68834"/>
                    <a:pt x="122555" y="80137"/>
                  </a:cubicBezTo>
                  <a:cubicBezTo>
                    <a:pt x="120015" y="91440"/>
                    <a:pt x="112903" y="101981"/>
                    <a:pt x="100965" y="111506"/>
                  </a:cubicBezTo>
                  <a:cubicBezTo>
                    <a:pt x="87503" y="122428"/>
                    <a:pt x="73279" y="126873"/>
                    <a:pt x="58420" y="124968"/>
                  </a:cubicBezTo>
                  <a:cubicBezTo>
                    <a:pt x="43561" y="122936"/>
                    <a:pt x="29972" y="114427"/>
                    <a:pt x="17780" y="99314"/>
                  </a:cubicBezTo>
                  <a:cubicBezTo>
                    <a:pt x="5461" y="84074"/>
                    <a:pt x="0" y="68961"/>
                    <a:pt x="1143" y="54102"/>
                  </a:cubicBezTo>
                  <a:cubicBezTo>
                    <a:pt x="2286" y="39116"/>
                    <a:pt x="9779" y="26035"/>
                    <a:pt x="23495" y="14859"/>
                  </a:cubicBezTo>
                  <a:cubicBezTo>
                    <a:pt x="34671" y="5842"/>
                    <a:pt x="45593" y="1016"/>
                    <a:pt x="56134" y="50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310">
              <a:extLst>
                <a:ext uri="{FF2B5EF4-FFF2-40B4-BE49-F238E27FC236}">
                  <a16:creationId xmlns:a16="http://schemas.microsoft.com/office/drawing/2014/main" id="{3E2B039E-F895-48EC-872B-BE30A19F4CB9}"/>
                </a:ext>
              </a:extLst>
            </p:cNvPr>
            <p:cNvSpPr/>
            <p:nvPr/>
          </p:nvSpPr>
          <p:spPr>
            <a:xfrm>
              <a:off x="811403" y="282448"/>
              <a:ext cx="98933" cy="111887"/>
            </a:xfrm>
            <a:custGeom>
              <a:avLst/>
              <a:gdLst/>
              <a:ahLst/>
              <a:cxnLst/>
              <a:rect l="0" t="0" r="0" b="0"/>
              <a:pathLst>
                <a:path w="98933" h="111887">
                  <a:moveTo>
                    <a:pt x="24257" y="0"/>
                  </a:moveTo>
                  <a:lnTo>
                    <a:pt x="98933" y="92202"/>
                  </a:lnTo>
                  <a:lnTo>
                    <a:pt x="74549" y="111887"/>
                  </a:lnTo>
                  <a:lnTo>
                    <a:pt x="0" y="19812"/>
                  </a:lnTo>
                  <a:lnTo>
                    <a:pt x="2425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311">
              <a:extLst>
                <a:ext uri="{FF2B5EF4-FFF2-40B4-BE49-F238E27FC236}">
                  <a16:creationId xmlns:a16="http://schemas.microsoft.com/office/drawing/2014/main" id="{DF4077FE-6ACA-4488-95C3-B050A77DBF67}"/>
                </a:ext>
              </a:extLst>
            </p:cNvPr>
            <p:cNvSpPr/>
            <p:nvPr/>
          </p:nvSpPr>
          <p:spPr>
            <a:xfrm>
              <a:off x="782955" y="247396"/>
              <a:ext cx="42672" cy="42291"/>
            </a:xfrm>
            <a:custGeom>
              <a:avLst/>
              <a:gdLst/>
              <a:ahLst/>
              <a:cxnLst/>
              <a:rect l="0" t="0" r="0" b="0"/>
              <a:pathLst>
                <a:path w="42672" h="42291">
                  <a:moveTo>
                    <a:pt x="24384" y="0"/>
                  </a:moveTo>
                  <a:lnTo>
                    <a:pt x="42672" y="22606"/>
                  </a:lnTo>
                  <a:lnTo>
                    <a:pt x="18288" y="42291"/>
                  </a:lnTo>
                  <a:lnTo>
                    <a:pt x="0" y="19812"/>
                  </a:lnTo>
                  <a:lnTo>
                    <a:pt x="243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312">
              <a:extLst>
                <a:ext uri="{FF2B5EF4-FFF2-40B4-BE49-F238E27FC236}">
                  <a16:creationId xmlns:a16="http://schemas.microsoft.com/office/drawing/2014/main" id="{375CBD7F-4145-4AEE-AE22-DFA6AC3A6DB6}"/>
                </a:ext>
              </a:extLst>
            </p:cNvPr>
            <p:cNvSpPr/>
            <p:nvPr/>
          </p:nvSpPr>
          <p:spPr>
            <a:xfrm>
              <a:off x="859282" y="165227"/>
              <a:ext cx="210058" cy="190246"/>
            </a:xfrm>
            <a:custGeom>
              <a:avLst/>
              <a:gdLst/>
              <a:ahLst/>
              <a:cxnLst/>
              <a:rect l="0" t="0" r="0" b="0"/>
              <a:pathLst>
                <a:path w="210058" h="190246">
                  <a:moveTo>
                    <a:pt x="124078" y="1016"/>
                  </a:moveTo>
                  <a:cubicBezTo>
                    <a:pt x="131064" y="0"/>
                    <a:pt x="137795" y="1143"/>
                    <a:pt x="144399" y="4572"/>
                  </a:cubicBezTo>
                  <a:cubicBezTo>
                    <a:pt x="149225" y="7239"/>
                    <a:pt x="155321" y="12954"/>
                    <a:pt x="162433" y="21717"/>
                  </a:cubicBezTo>
                  <a:lnTo>
                    <a:pt x="210058" y="80645"/>
                  </a:lnTo>
                  <a:lnTo>
                    <a:pt x="185674" y="100330"/>
                  </a:lnTo>
                  <a:lnTo>
                    <a:pt x="143128" y="47625"/>
                  </a:lnTo>
                  <a:cubicBezTo>
                    <a:pt x="135636" y="38481"/>
                    <a:pt x="130048" y="33274"/>
                    <a:pt x="126238" y="32004"/>
                  </a:cubicBezTo>
                  <a:cubicBezTo>
                    <a:pt x="121158" y="30353"/>
                    <a:pt x="116332" y="31496"/>
                    <a:pt x="111633" y="35179"/>
                  </a:cubicBezTo>
                  <a:cubicBezTo>
                    <a:pt x="108203" y="37973"/>
                    <a:pt x="105790" y="41656"/>
                    <a:pt x="104521" y="46101"/>
                  </a:cubicBezTo>
                  <a:cubicBezTo>
                    <a:pt x="103124" y="50673"/>
                    <a:pt x="103505" y="55499"/>
                    <a:pt x="105410" y="60579"/>
                  </a:cubicBezTo>
                  <a:cubicBezTo>
                    <a:pt x="107315" y="65659"/>
                    <a:pt x="111760" y="72517"/>
                    <a:pt x="118872" y="81280"/>
                  </a:cubicBezTo>
                  <a:lnTo>
                    <a:pt x="154686" y="125476"/>
                  </a:lnTo>
                  <a:lnTo>
                    <a:pt x="130302" y="145161"/>
                  </a:lnTo>
                  <a:lnTo>
                    <a:pt x="89408" y="94742"/>
                  </a:lnTo>
                  <a:cubicBezTo>
                    <a:pt x="82169" y="85725"/>
                    <a:pt x="76962" y="80264"/>
                    <a:pt x="74040" y="78486"/>
                  </a:cubicBezTo>
                  <a:cubicBezTo>
                    <a:pt x="71120" y="76581"/>
                    <a:pt x="68199" y="75692"/>
                    <a:pt x="65277" y="75819"/>
                  </a:cubicBezTo>
                  <a:cubicBezTo>
                    <a:pt x="62484" y="76073"/>
                    <a:pt x="59436" y="77470"/>
                    <a:pt x="56388" y="80010"/>
                  </a:cubicBezTo>
                  <a:cubicBezTo>
                    <a:pt x="52577" y="83058"/>
                    <a:pt x="50038" y="86741"/>
                    <a:pt x="48640" y="91186"/>
                  </a:cubicBezTo>
                  <a:cubicBezTo>
                    <a:pt x="47244" y="95631"/>
                    <a:pt x="47498" y="100330"/>
                    <a:pt x="49276" y="105283"/>
                  </a:cubicBezTo>
                  <a:cubicBezTo>
                    <a:pt x="51053" y="110109"/>
                    <a:pt x="55499" y="116967"/>
                    <a:pt x="62738" y="125857"/>
                  </a:cubicBezTo>
                  <a:lnTo>
                    <a:pt x="98933" y="170561"/>
                  </a:lnTo>
                  <a:lnTo>
                    <a:pt x="74549" y="190246"/>
                  </a:lnTo>
                  <a:lnTo>
                    <a:pt x="0" y="98171"/>
                  </a:lnTo>
                  <a:lnTo>
                    <a:pt x="22478" y="80010"/>
                  </a:lnTo>
                  <a:lnTo>
                    <a:pt x="32639" y="92583"/>
                  </a:lnTo>
                  <a:cubicBezTo>
                    <a:pt x="32765" y="76327"/>
                    <a:pt x="38353" y="63627"/>
                    <a:pt x="49530" y="54610"/>
                  </a:cubicBezTo>
                  <a:cubicBezTo>
                    <a:pt x="55372" y="49911"/>
                    <a:pt x="61468" y="46990"/>
                    <a:pt x="67818" y="45847"/>
                  </a:cubicBezTo>
                  <a:cubicBezTo>
                    <a:pt x="74040" y="44831"/>
                    <a:pt x="80645" y="45593"/>
                    <a:pt x="87376" y="48260"/>
                  </a:cubicBezTo>
                  <a:cubicBezTo>
                    <a:pt x="87502" y="40005"/>
                    <a:pt x="88773" y="32893"/>
                    <a:pt x="91567" y="26670"/>
                  </a:cubicBezTo>
                  <a:cubicBezTo>
                    <a:pt x="94234" y="20447"/>
                    <a:pt x="98298" y="15113"/>
                    <a:pt x="103632" y="10795"/>
                  </a:cubicBezTo>
                  <a:cubicBezTo>
                    <a:pt x="110363" y="5334"/>
                    <a:pt x="117221" y="2032"/>
                    <a:pt x="124078" y="101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313">
              <a:extLst>
                <a:ext uri="{FF2B5EF4-FFF2-40B4-BE49-F238E27FC236}">
                  <a16:creationId xmlns:a16="http://schemas.microsoft.com/office/drawing/2014/main" id="{D29C1DD8-52B1-430D-8D5E-F4FC95A6F19F}"/>
                </a:ext>
              </a:extLst>
            </p:cNvPr>
            <p:cNvSpPr/>
            <p:nvPr/>
          </p:nvSpPr>
          <p:spPr>
            <a:xfrm>
              <a:off x="1028447" y="85598"/>
              <a:ext cx="75637" cy="133858"/>
            </a:xfrm>
            <a:custGeom>
              <a:avLst/>
              <a:gdLst/>
              <a:ahLst/>
              <a:cxnLst/>
              <a:rect l="0" t="0" r="0" b="0"/>
              <a:pathLst>
                <a:path w="75637" h="133858">
                  <a:moveTo>
                    <a:pt x="51943" y="1778"/>
                  </a:moveTo>
                  <a:cubicBezTo>
                    <a:pt x="59309" y="0"/>
                    <a:pt x="65659" y="254"/>
                    <a:pt x="71120" y="2413"/>
                  </a:cubicBezTo>
                  <a:lnTo>
                    <a:pt x="75637" y="5593"/>
                  </a:lnTo>
                  <a:lnTo>
                    <a:pt x="75637" y="60990"/>
                  </a:lnTo>
                  <a:lnTo>
                    <a:pt x="67945" y="71247"/>
                  </a:lnTo>
                  <a:cubicBezTo>
                    <a:pt x="62357" y="78105"/>
                    <a:pt x="59055" y="83185"/>
                    <a:pt x="58165" y="86233"/>
                  </a:cubicBezTo>
                  <a:cubicBezTo>
                    <a:pt x="56769" y="91059"/>
                    <a:pt x="57531" y="95250"/>
                    <a:pt x="60325" y="98679"/>
                  </a:cubicBezTo>
                  <a:cubicBezTo>
                    <a:pt x="63119" y="102108"/>
                    <a:pt x="66675" y="104013"/>
                    <a:pt x="71247" y="104394"/>
                  </a:cubicBezTo>
                  <a:lnTo>
                    <a:pt x="75637" y="103003"/>
                  </a:lnTo>
                  <a:lnTo>
                    <a:pt x="75637" y="131855"/>
                  </a:lnTo>
                  <a:lnTo>
                    <a:pt x="61976" y="133858"/>
                  </a:lnTo>
                  <a:cubicBezTo>
                    <a:pt x="52324" y="133096"/>
                    <a:pt x="44323" y="128778"/>
                    <a:pt x="37973" y="120904"/>
                  </a:cubicBezTo>
                  <a:cubicBezTo>
                    <a:pt x="33782" y="115697"/>
                    <a:pt x="31242" y="110109"/>
                    <a:pt x="30480" y="104013"/>
                  </a:cubicBezTo>
                  <a:cubicBezTo>
                    <a:pt x="29590" y="97917"/>
                    <a:pt x="30607" y="91948"/>
                    <a:pt x="33274" y="86106"/>
                  </a:cubicBezTo>
                  <a:cubicBezTo>
                    <a:pt x="36068" y="80391"/>
                    <a:pt x="40894" y="73279"/>
                    <a:pt x="48133" y="64770"/>
                  </a:cubicBezTo>
                  <a:cubicBezTo>
                    <a:pt x="57785" y="53467"/>
                    <a:pt x="64008" y="45085"/>
                    <a:pt x="66928" y="39624"/>
                  </a:cubicBezTo>
                  <a:lnTo>
                    <a:pt x="64897" y="37211"/>
                  </a:lnTo>
                  <a:cubicBezTo>
                    <a:pt x="61213" y="32512"/>
                    <a:pt x="57276" y="30099"/>
                    <a:pt x="53339" y="29972"/>
                  </a:cubicBezTo>
                  <a:cubicBezTo>
                    <a:pt x="49402" y="29845"/>
                    <a:pt x="44323" y="32385"/>
                    <a:pt x="37846" y="37592"/>
                  </a:cubicBezTo>
                  <a:cubicBezTo>
                    <a:pt x="33527" y="41148"/>
                    <a:pt x="30861" y="44704"/>
                    <a:pt x="29718" y="48387"/>
                  </a:cubicBezTo>
                  <a:cubicBezTo>
                    <a:pt x="28701" y="52070"/>
                    <a:pt x="29210" y="56642"/>
                    <a:pt x="31114" y="62103"/>
                  </a:cubicBezTo>
                  <a:lnTo>
                    <a:pt x="5842" y="76073"/>
                  </a:lnTo>
                  <a:cubicBezTo>
                    <a:pt x="1015" y="65151"/>
                    <a:pt x="0" y="55118"/>
                    <a:pt x="2667" y="45847"/>
                  </a:cubicBezTo>
                  <a:cubicBezTo>
                    <a:pt x="5207" y="36703"/>
                    <a:pt x="12446" y="27178"/>
                    <a:pt x="24511" y="17526"/>
                  </a:cubicBezTo>
                  <a:cubicBezTo>
                    <a:pt x="35306" y="8763"/>
                    <a:pt x="44450" y="3429"/>
                    <a:pt x="51943" y="17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314">
              <a:extLst>
                <a:ext uri="{FF2B5EF4-FFF2-40B4-BE49-F238E27FC236}">
                  <a16:creationId xmlns:a16="http://schemas.microsoft.com/office/drawing/2014/main" id="{65D15EFA-5542-4365-AC8F-D5EDB77B81CD}"/>
                </a:ext>
              </a:extLst>
            </p:cNvPr>
            <p:cNvSpPr/>
            <p:nvPr/>
          </p:nvSpPr>
          <p:spPr>
            <a:xfrm>
              <a:off x="1088517" y="7118"/>
              <a:ext cx="15566" cy="31799"/>
            </a:xfrm>
            <a:custGeom>
              <a:avLst/>
              <a:gdLst/>
              <a:ahLst/>
              <a:cxnLst/>
              <a:rect l="0" t="0" r="0" b="0"/>
              <a:pathLst>
                <a:path w="15566" h="31799">
                  <a:moveTo>
                    <a:pt x="15566" y="0"/>
                  </a:moveTo>
                  <a:lnTo>
                    <a:pt x="15566" y="31799"/>
                  </a:lnTo>
                  <a:lnTo>
                    <a:pt x="0" y="12567"/>
                  </a:lnTo>
                  <a:lnTo>
                    <a:pt x="155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315">
              <a:extLst>
                <a:ext uri="{FF2B5EF4-FFF2-40B4-BE49-F238E27FC236}">
                  <a16:creationId xmlns:a16="http://schemas.microsoft.com/office/drawing/2014/main" id="{D17F8376-7B54-490A-BC48-93622A2FE745}"/>
                </a:ext>
              </a:extLst>
            </p:cNvPr>
            <p:cNvSpPr/>
            <p:nvPr/>
          </p:nvSpPr>
          <p:spPr>
            <a:xfrm>
              <a:off x="1104084" y="91191"/>
              <a:ext cx="69142" cy="126261"/>
            </a:xfrm>
            <a:custGeom>
              <a:avLst/>
              <a:gdLst/>
              <a:ahLst/>
              <a:cxnLst/>
              <a:rect l="0" t="0" r="0" b="0"/>
              <a:pathLst>
                <a:path w="69142" h="126261">
                  <a:moveTo>
                    <a:pt x="0" y="0"/>
                  </a:moveTo>
                  <a:lnTo>
                    <a:pt x="4706" y="3313"/>
                  </a:lnTo>
                  <a:cubicBezTo>
                    <a:pt x="8182" y="6504"/>
                    <a:pt x="12056" y="10726"/>
                    <a:pt x="16311" y="15997"/>
                  </a:cubicBezTo>
                  <a:lnTo>
                    <a:pt x="39170" y="44699"/>
                  </a:lnTo>
                  <a:cubicBezTo>
                    <a:pt x="45648" y="52827"/>
                    <a:pt x="50854" y="58415"/>
                    <a:pt x="54791" y="61717"/>
                  </a:cubicBezTo>
                  <a:cubicBezTo>
                    <a:pt x="58728" y="64892"/>
                    <a:pt x="63554" y="67813"/>
                    <a:pt x="69142" y="70480"/>
                  </a:cubicBezTo>
                  <a:lnTo>
                    <a:pt x="45139" y="90038"/>
                  </a:lnTo>
                  <a:cubicBezTo>
                    <a:pt x="43107" y="88895"/>
                    <a:pt x="40440" y="87117"/>
                    <a:pt x="36885" y="84704"/>
                  </a:cubicBezTo>
                  <a:cubicBezTo>
                    <a:pt x="35361" y="83561"/>
                    <a:pt x="34217" y="82799"/>
                    <a:pt x="33710" y="82545"/>
                  </a:cubicBezTo>
                  <a:cubicBezTo>
                    <a:pt x="32820" y="89911"/>
                    <a:pt x="30789" y="96642"/>
                    <a:pt x="27740" y="102484"/>
                  </a:cubicBezTo>
                  <a:cubicBezTo>
                    <a:pt x="24692" y="108326"/>
                    <a:pt x="20375" y="113406"/>
                    <a:pt x="15040" y="117851"/>
                  </a:cubicBezTo>
                  <a:cubicBezTo>
                    <a:pt x="10278" y="121661"/>
                    <a:pt x="5515" y="124423"/>
                    <a:pt x="737" y="126153"/>
                  </a:cubicBezTo>
                  <a:lnTo>
                    <a:pt x="0" y="126261"/>
                  </a:lnTo>
                  <a:lnTo>
                    <a:pt x="0" y="97410"/>
                  </a:lnTo>
                  <a:lnTo>
                    <a:pt x="8437" y="94737"/>
                  </a:lnTo>
                  <a:cubicBezTo>
                    <a:pt x="12754" y="91181"/>
                    <a:pt x="15802" y="86355"/>
                    <a:pt x="17453" y="80132"/>
                  </a:cubicBezTo>
                  <a:cubicBezTo>
                    <a:pt x="18597" y="75560"/>
                    <a:pt x="18342" y="71369"/>
                    <a:pt x="16691" y="67432"/>
                  </a:cubicBezTo>
                  <a:cubicBezTo>
                    <a:pt x="15676" y="64765"/>
                    <a:pt x="12754" y="60574"/>
                    <a:pt x="8055" y="54732"/>
                  </a:cubicBezTo>
                  <a:lnTo>
                    <a:pt x="4118" y="49906"/>
                  </a:lnTo>
                  <a:lnTo>
                    <a:pt x="0" y="5539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316">
              <a:extLst>
                <a:ext uri="{FF2B5EF4-FFF2-40B4-BE49-F238E27FC236}">
                  <a16:creationId xmlns:a16="http://schemas.microsoft.com/office/drawing/2014/main" id="{1A1D7EC6-1E55-45FC-A8BC-1375491D9780}"/>
                </a:ext>
              </a:extLst>
            </p:cNvPr>
            <p:cNvSpPr/>
            <p:nvPr/>
          </p:nvSpPr>
          <p:spPr>
            <a:xfrm>
              <a:off x="1104084" y="0"/>
              <a:ext cx="111814" cy="146939"/>
            </a:xfrm>
            <a:custGeom>
              <a:avLst/>
              <a:gdLst/>
              <a:ahLst/>
              <a:cxnLst/>
              <a:rect l="0" t="0" r="0" b="0"/>
              <a:pathLst>
                <a:path w="111814" h="146939">
                  <a:moveTo>
                    <a:pt x="8817" y="0"/>
                  </a:moveTo>
                  <a:lnTo>
                    <a:pt x="111814" y="127127"/>
                  </a:lnTo>
                  <a:lnTo>
                    <a:pt x="87430" y="146939"/>
                  </a:lnTo>
                  <a:lnTo>
                    <a:pt x="0" y="38917"/>
                  </a:lnTo>
                  <a:lnTo>
                    <a:pt x="0" y="7118"/>
                  </a:lnTo>
                  <a:lnTo>
                    <a:pt x="881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318">
              <a:extLst>
                <a:ext uri="{FF2B5EF4-FFF2-40B4-BE49-F238E27FC236}">
                  <a16:creationId xmlns:a16="http://schemas.microsoft.com/office/drawing/2014/main" id="{BE0EEECB-0F88-4BFE-B697-C26C443736F5}"/>
                </a:ext>
              </a:extLst>
            </p:cNvPr>
            <p:cNvSpPr/>
            <p:nvPr/>
          </p:nvSpPr>
          <p:spPr>
            <a:xfrm>
              <a:off x="915162" y="472137"/>
              <a:ext cx="75676" cy="152001"/>
            </a:xfrm>
            <a:custGeom>
              <a:avLst/>
              <a:gdLst/>
              <a:ahLst/>
              <a:cxnLst/>
              <a:rect l="0" t="0" r="0" b="0"/>
              <a:pathLst>
                <a:path w="75676" h="152001">
                  <a:moveTo>
                    <a:pt x="75676" y="0"/>
                  </a:moveTo>
                  <a:lnTo>
                    <a:pt x="75676" y="32755"/>
                  </a:lnTo>
                  <a:lnTo>
                    <a:pt x="72184" y="35340"/>
                  </a:lnTo>
                  <a:cubicBezTo>
                    <a:pt x="68453" y="38245"/>
                    <a:pt x="63564" y="42150"/>
                    <a:pt x="57531" y="47039"/>
                  </a:cubicBezTo>
                  <a:lnTo>
                    <a:pt x="42799" y="58977"/>
                  </a:lnTo>
                  <a:lnTo>
                    <a:pt x="66675" y="88314"/>
                  </a:lnTo>
                  <a:lnTo>
                    <a:pt x="75676" y="81018"/>
                  </a:lnTo>
                  <a:lnTo>
                    <a:pt x="75676" y="152001"/>
                  </a:lnTo>
                  <a:lnTo>
                    <a:pt x="0" y="58596"/>
                  </a:lnTo>
                  <a:lnTo>
                    <a:pt x="50800" y="17448"/>
                  </a:lnTo>
                  <a:cubicBezTo>
                    <a:pt x="60833" y="9193"/>
                    <a:pt x="68707" y="3605"/>
                    <a:pt x="74295" y="430"/>
                  </a:cubicBezTo>
                  <a:lnTo>
                    <a:pt x="7567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319">
              <a:extLst>
                <a:ext uri="{FF2B5EF4-FFF2-40B4-BE49-F238E27FC236}">
                  <a16:creationId xmlns:a16="http://schemas.microsoft.com/office/drawing/2014/main" id="{5E383083-48E9-4F75-856E-5F671632D0B0}"/>
                </a:ext>
              </a:extLst>
            </p:cNvPr>
            <p:cNvSpPr/>
            <p:nvPr/>
          </p:nvSpPr>
          <p:spPr>
            <a:xfrm>
              <a:off x="990838" y="466598"/>
              <a:ext cx="44859" cy="191262"/>
            </a:xfrm>
            <a:custGeom>
              <a:avLst/>
              <a:gdLst/>
              <a:ahLst/>
              <a:cxnLst/>
              <a:rect l="0" t="0" r="0" b="0"/>
              <a:pathLst>
                <a:path w="44859" h="191262">
                  <a:moveTo>
                    <a:pt x="16146" y="508"/>
                  </a:moveTo>
                  <a:cubicBezTo>
                    <a:pt x="22241" y="0"/>
                    <a:pt x="28337" y="889"/>
                    <a:pt x="34560" y="3175"/>
                  </a:cubicBezTo>
                  <a:lnTo>
                    <a:pt x="44859" y="10695"/>
                  </a:lnTo>
                  <a:lnTo>
                    <a:pt x="44859" y="86336"/>
                  </a:lnTo>
                  <a:lnTo>
                    <a:pt x="43641" y="87027"/>
                  </a:lnTo>
                  <a:cubicBezTo>
                    <a:pt x="39608" y="89789"/>
                    <a:pt x="34688" y="93536"/>
                    <a:pt x="28846" y="98298"/>
                  </a:cubicBezTo>
                  <a:lnTo>
                    <a:pt x="8144" y="115062"/>
                  </a:lnTo>
                  <a:lnTo>
                    <a:pt x="35576" y="149098"/>
                  </a:lnTo>
                  <a:lnTo>
                    <a:pt x="44859" y="141593"/>
                  </a:lnTo>
                  <a:lnTo>
                    <a:pt x="44859" y="177067"/>
                  </a:lnTo>
                  <a:lnTo>
                    <a:pt x="27322" y="191262"/>
                  </a:lnTo>
                  <a:lnTo>
                    <a:pt x="0" y="157540"/>
                  </a:lnTo>
                  <a:lnTo>
                    <a:pt x="0" y="86557"/>
                  </a:lnTo>
                  <a:lnTo>
                    <a:pt x="7763" y="80264"/>
                  </a:lnTo>
                  <a:cubicBezTo>
                    <a:pt x="17797" y="72136"/>
                    <a:pt x="23892" y="66929"/>
                    <a:pt x="26051" y="64770"/>
                  </a:cubicBezTo>
                  <a:cubicBezTo>
                    <a:pt x="29988" y="60579"/>
                    <a:pt x="32274" y="56261"/>
                    <a:pt x="32782" y="51816"/>
                  </a:cubicBezTo>
                  <a:cubicBezTo>
                    <a:pt x="33290" y="47244"/>
                    <a:pt x="31766" y="42926"/>
                    <a:pt x="28464" y="38735"/>
                  </a:cubicBezTo>
                  <a:cubicBezTo>
                    <a:pt x="25289" y="34798"/>
                    <a:pt x="21606" y="32512"/>
                    <a:pt x="17415" y="31877"/>
                  </a:cubicBezTo>
                  <a:cubicBezTo>
                    <a:pt x="13351" y="31115"/>
                    <a:pt x="8906" y="32258"/>
                    <a:pt x="4207" y="35179"/>
                  </a:cubicBezTo>
                  <a:lnTo>
                    <a:pt x="0" y="38294"/>
                  </a:lnTo>
                  <a:lnTo>
                    <a:pt x="0" y="5539"/>
                  </a:lnTo>
                  <a:lnTo>
                    <a:pt x="16146" y="50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320">
              <a:extLst>
                <a:ext uri="{FF2B5EF4-FFF2-40B4-BE49-F238E27FC236}">
                  <a16:creationId xmlns:a16="http://schemas.microsoft.com/office/drawing/2014/main" id="{9A9BA6CC-C561-4DDB-BD44-8B3414F497AB}"/>
                </a:ext>
              </a:extLst>
            </p:cNvPr>
            <p:cNvSpPr/>
            <p:nvPr/>
          </p:nvSpPr>
          <p:spPr>
            <a:xfrm>
              <a:off x="1035697" y="477293"/>
              <a:ext cx="70473" cy="166372"/>
            </a:xfrm>
            <a:custGeom>
              <a:avLst/>
              <a:gdLst/>
              <a:ahLst/>
              <a:cxnLst/>
              <a:rect l="0" t="0" r="0" b="0"/>
              <a:pathLst>
                <a:path w="70473" h="166372">
                  <a:moveTo>
                    <a:pt x="0" y="0"/>
                  </a:moveTo>
                  <a:lnTo>
                    <a:pt x="5703" y="4164"/>
                  </a:lnTo>
                  <a:cubicBezTo>
                    <a:pt x="10529" y="10133"/>
                    <a:pt x="13323" y="16991"/>
                    <a:pt x="14085" y="24484"/>
                  </a:cubicBezTo>
                  <a:cubicBezTo>
                    <a:pt x="14974" y="32104"/>
                    <a:pt x="13577" y="39343"/>
                    <a:pt x="10148" y="46328"/>
                  </a:cubicBezTo>
                  <a:cubicBezTo>
                    <a:pt x="19673" y="42264"/>
                    <a:pt x="28817" y="41248"/>
                    <a:pt x="37326" y="43280"/>
                  </a:cubicBezTo>
                  <a:cubicBezTo>
                    <a:pt x="45962" y="45439"/>
                    <a:pt x="53201" y="50138"/>
                    <a:pt x="59043" y="57504"/>
                  </a:cubicBezTo>
                  <a:cubicBezTo>
                    <a:pt x="63742" y="63219"/>
                    <a:pt x="67044" y="69950"/>
                    <a:pt x="68695" y="77570"/>
                  </a:cubicBezTo>
                  <a:cubicBezTo>
                    <a:pt x="70473" y="85190"/>
                    <a:pt x="70346" y="92556"/>
                    <a:pt x="68314" y="99668"/>
                  </a:cubicBezTo>
                  <a:cubicBezTo>
                    <a:pt x="66282" y="106653"/>
                    <a:pt x="62218" y="113257"/>
                    <a:pt x="55995" y="119607"/>
                  </a:cubicBezTo>
                  <a:cubicBezTo>
                    <a:pt x="52058" y="123544"/>
                    <a:pt x="42025" y="132180"/>
                    <a:pt x="25769" y="145515"/>
                  </a:cubicBezTo>
                  <a:lnTo>
                    <a:pt x="0" y="166372"/>
                  </a:lnTo>
                  <a:lnTo>
                    <a:pt x="0" y="130897"/>
                  </a:lnTo>
                  <a:lnTo>
                    <a:pt x="14593" y="119099"/>
                  </a:lnTo>
                  <a:cubicBezTo>
                    <a:pt x="23737" y="111606"/>
                    <a:pt x="29452" y="106653"/>
                    <a:pt x="31484" y="104113"/>
                  </a:cubicBezTo>
                  <a:cubicBezTo>
                    <a:pt x="34786" y="100303"/>
                    <a:pt x="36564" y="96112"/>
                    <a:pt x="36691" y="91413"/>
                  </a:cubicBezTo>
                  <a:cubicBezTo>
                    <a:pt x="36945" y="86841"/>
                    <a:pt x="35294" y="82269"/>
                    <a:pt x="31611" y="77697"/>
                  </a:cubicBezTo>
                  <a:cubicBezTo>
                    <a:pt x="28436" y="73887"/>
                    <a:pt x="24880" y="71474"/>
                    <a:pt x="20943" y="70204"/>
                  </a:cubicBezTo>
                  <a:cubicBezTo>
                    <a:pt x="16879" y="69061"/>
                    <a:pt x="12688" y="69315"/>
                    <a:pt x="8243" y="70966"/>
                  </a:cubicBezTo>
                  <a:lnTo>
                    <a:pt x="0" y="7564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321">
              <a:extLst>
                <a:ext uri="{FF2B5EF4-FFF2-40B4-BE49-F238E27FC236}">
                  <a16:creationId xmlns:a16="http://schemas.microsoft.com/office/drawing/2014/main" id="{8E425B25-D031-41E8-8526-C9D0DE80532D}"/>
                </a:ext>
              </a:extLst>
            </p:cNvPr>
            <p:cNvSpPr/>
            <p:nvPr/>
          </p:nvSpPr>
          <p:spPr>
            <a:xfrm>
              <a:off x="1071246" y="442595"/>
              <a:ext cx="98933" cy="111887"/>
            </a:xfrm>
            <a:custGeom>
              <a:avLst/>
              <a:gdLst/>
              <a:ahLst/>
              <a:cxnLst/>
              <a:rect l="0" t="0" r="0" b="0"/>
              <a:pathLst>
                <a:path w="98933" h="111887">
                  <a:moveTo>
                    <a:pt x="24257" y="0"/>
                  </a:moveTo>
                  <a:lnTo>
                    <a:pt x="98933" y="92202"/>
                  </a:lnTo>
                  <a:lnTo>
                    <a:pt x="74549" y="111887"/>
                  </a:lnTo>
                  <a:lnTo>
                    <a:pt x="0" y="19812"/>
                  </a:lnTo>
                  <a:lnTo>
                    <a:pt x="2425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322">
              <a:extLst>
                <a:ext uri="{FF2B5EF4-FFF2-40B4-BE49-F238E27FC236}">
                  <a16:creationId xmlns:a16="http://schemas.microsoft.com/office/drawing/2014/main" id="{93D6E64C-3FCC-4318-9BCB-329E98581786}"/>
                </a:ext>
              </a:extLst>
            </p:cNvPr>
            <p:cNvSpPr/>
            <p:nvPr/>
          </p:nvSpPr>
          <p:spPr>
            <a:xfrm>
              <a:off x="1042798" y="407543"/>
              <a:ext cx="42672" cy="42291"/>
            </a:xfrm>
            <a:custGeom>
              <a:avLst/>
              <a:gdLst/>
              <a:ahLst/>
              <a:cxnLst/>
              <a:rect l="0" t="0" r="0" b="0"/>
              <a:pathLst>
                <a:path w="42672" h="42291">
                  <a:moveTo>
                    <a:pt x="24384" y="0"/>
                  </a:moveTo>
                  <a:lnTo>
                    <a:pt x="42672" y="22606"/>
                  </a:lnTo>
                  <a:lnTo>
                    <a:pt x="18287" y="42291"/>
                  </a:lnTo>
                  <a:lnTo>
                    <a:pt x="0" y="19812"/>
                  </a:lnTo>
                  <a:lnTo>
                    <a:pt x="243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323">
              <a:extLst>
                <a:ext uri="{FF2B5EF4-FFF2-40B4-BE49-F238E27FC236}">
                  <a16:creationId xmlns:a16="http://schemas.microsoft.com/office/drawing/2014/main" id="{4B7ECF98-143B-4273-8B19-196C8B4BA345}"/>
                </a:ext>
              </a:extLst>
            </p:cNvPr>
            <p:cNvSpPr/>
            <p:nvPr/>
          </p:nvSpPr>
          <p:spPr>
            <a:xfrm>
              <a:off x="1120775" y="366268"/>
              <a:ext cx="158497" cy="148082"/>
            </a:xfrm>
            <a:custGeom>
              <a:avLst/>
              <a:gdLst/>
              <a:ahLst/>
              <a:cxnLst/>
              <a:rect l="0" t="0" r="0" b="0"/>
              <a:pathLst>
                <a:path w="158497" h="148082">
                  <a:moveTo>
                    <a:pt x="84455" y="1143"/>
                  </a:moveTo>
                  <a:cubicBezTo>
                    <a:pt x="89281" y="2286"/>
                    <a:pt x="93599" y="4445"/>
                    <a:pt x="97536" y="7493"/>
                  </a:cubicBezTo>
                  <a:cubicBezTo>
                    <a:pt x="101600" y="10668"/>
                    <a:pt x="106426" y="15748"/>
                    <a:pt x="112141" y="22860"/>
                  </a:cubicBezTo>
                  <a:lnTo>
                    <a:pt x="158497" y="80137"/>
                  </a:lnTo>
                  <a:lnTo>
                    <a:pt x="134112" y="99822"/>
                  </a:lnTo>
                  <a:lnTo>
                    <a:pt x="96139" y="52832"/>
                  </a:lnTo>
                  <a:cubicBezTo>
                    <a:pt x="88011" y="42926"/>
                    <a:pt x="82297" y="36830"/>
                    <a:pt x="78867" y="34798"/>
                  </a:cubicBezTo>
                  <a:cubicBezTo>
                    <a:pt x="75565" y="32639"/>
                    <a:pt x="72010" y="31750"/>
                    <a:pt x="68326" y="32131"/>
                  </a:cubicBezTo>
                  <a:cubicBezTo>
                    <a:pt x="64643" y="32385"/>
                    <a:pt x="61214" y="33782"/>
                    <a:pt x="57912" y="36449"/>
                  </a:cubicBezTo>
                  <a:cubicBezTo>
                    <a:pt x="53722" y="39878"/>
                    <a:pt x="50800" y="44196"/>
                    <a:pt x="49403" y="49149"/>
                  </a:cubicBezTo>
                  <a:cubicBezTo>
                    <a:pt x="47879" y="54229"/>
                    <a:pt x="48006" y="59182"/>
                    <a:pt x="49911" y="64008"/>
                  </a:cubicBezTo>
                  <a:cubicBezTo>
                    <a:pt x="51689" y="68834"/>
                    <a:pt x="56769" y="76327"/>
                    <a:pt x="65151" y="86614"/>
                  </a:cubicBezTo>
                  <a:lnTo>
                    <a:pt x="98934" y="128397"/>
                  </a:lnTo>
                  <a:lnTo>
                    <a:pt x="74549" y="148082"/>
                  </a:lnTo>
                  <a:lnTo>
                    <a:pt x="0" y="56007"/>
                  </a:lnTo>
                  <a:lnTo>
                    <a:pt x="22606" y="37592"/>
                  </a:lnTo>
                  <a:lnTo>
                    <a:pt x="33528" y="51181"/>
                  </a:lnTo>
                  <a:cubicBezTo>
                    <a:pt x="33148" y="34290"/>
                    <a:pt x="39116" y="20828"/>
                    <a:pt x="51308" y="10922"/>
                  </a:cubicBezTo>
                  <a:cubicBezTo>
                    <a:pt x="56642" y="6604"/>
                    <a:pt x="62357" y="3556"/>
                    <a:pt x="68453" y="1905"/>
                  </a:cubicBezTo>
                  <a:cubicBezTo>
                    <a:pt x="74423" y="254"/>
                    <a:pt x="79756" y="0"/>
                    <a:pt x="84455" y="114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324">
              <a:extLst>
                <a:ext uri="{FF2B5EF4-FFF2-40B4-BE49-F238E27FC236}">
                  <a16:creationId xmlns:a16="http://schemas.microsoft.com/office/drawing/2014/main" id="{2FD0C13E-0DB4-435E-9E47-71024841E04C}"/>
                </a:ext>
              </a:extLst>
            </p:cNvPr>
            <p:cNvSpPr/>
            <p:nvPr/>
          </p:nvSpPr>
          <p:spPr>
            <a:xfrm>
              <a:off x="1239774" y="285115"/>
              <a:ext cx="75605" cy="133731"/>
            </a:xfrm>
            <a:custGeom>
              <a:avLst/>
              <a:gdLst/>
              <a:ahLst/>
              <a:cxnLst/>
              <a:rect l="0" t="0" r="0" b="0"/>
              <a:pathLst>
                <a:path w="75605" h="133731">
                  <a:moveTo>
                    <a:pt x="51816" y="1651"/>
                  </a:moveTo>
                  <a:cubicBezTo>
                    <a:pt x="59310" y="0"/>
                    <a:pt x="65660" y="254"/>
                    <a:pt x="70993" y="2413"/>
                  </a:cubicBezTo>
                  <a:lnTo>
                    <a:pt x="75605" y="5614"/>
                  </a:lnTo>
                  <a:lnTo>
                    <a:pt x="75605" y="61033"/>
                  </a:lnTo>
                  <a:lnTo>
                    <a:pt x="67945" y="71247"/>
                  </a:lnTo>
                  <a:cubicBezTo>
                    <a:pt x="62357" y="78105"/>
                    <a:pt x="59055" y="83185"/>
                    <a:pt x="58039" y="86233"/>
                  </a:cubicBezTo>
                  <a:cubicBezTo>
                    <a:pt x="56769" y="91059"/>
                    <a:pt x="57404" y="95123"/>
                    <a:pt x="60325" y="98679"/>
                  </a:cubicBezTo>
                  <a:cubicBezTo>
                    <a:pt x="62992" y="102108"/>
                    <a:pt x="66675" y="104013"/>
                    <a:pt x="71248" y="104394"/>
                  </a:cubicBezTo>
                  <a:lnTo>
                    <a:pt x="75605" y="103000"/>
                  </a:lnTo>
                  <a:lnTo>
                    <a:pt x="75605" y="131814"/>
                  </a:lnTo>
                  <a:lnTo>
                    <a:pt x="61976" y="133731"/>
                  </a:lnTo>
                  <a:cubicBezTo>
                    <a:pt x="52324" y="133096"/>
                    <a:pt x="44324" y="128778"/>
                    <a:pt x="37974" y="120904"/>
                  </a:cubicBezTo>
                  <a:cubicBezTo>
                    <a:pt x="33655" y="115697"/>
                    <a:pt x="31242" y="110109"/>
                    <a:pt x="30353" y="104013"/>
                  </a:cubicBezTo>
                  <a:cubicBezTo>
                    <a:pt x="29591" y="97917"/>
                    <a:pt x="30480" y="91948"/>
                    <a:pt x="33274" y="86106"/>
                  </a:cubicBezTo>
                  <a:cubicBezTo>
                    <a:pt x="35941" y="80391"/>
                    <a:pt x="40894" y="73152"/>
                    <a:pt x="48006" y="64770"/>
                  </a:cubicBezTo>
                  <a:cubicBezTo>
                    <a:pt x="57658" y="53340"/>
                    <a:pt x="64008" y="44958"/>
                    <a:pt x="66929" y="39624"/>
                  </a:cubicBezTo>
                  <a:lnTo>
                    <a:pt x="64898" y="37211"/>
                  </a:lnTo>
                  <a:cubicBezTo>
                    <a:pt x="61087" y="32512"/>
                    <a:pt x="57277" y="30099"/>
                    <a:pt x="53340" y="29972"/>
                  </a:cubicBezTo>
                  <a:cubicBezTo>
                    <a:pt x="49403" y="29845"/>
                    <a:pt x="44197" y="32385"/>
                    <a:pt x="37847" y="37592"/>
                  </a:cubicBezTo>
                  <a:cubicBezTo>
                    <a:pt x="33401" y="41021"/>
                    <a:pt x="30735" y="44704"/>
                    <a:pt x="29718" y="48387"/>
                  </a:cubicBezTo>
                  <a:cubicBezTo>
                    <a:pt x="28702" y="52070"/>
                    <a:pt x="29083" y="56642"/>
                    <a:pt x="31115" y="62103"/>
                  </a:cubicBezTo>
                  <a:lnTo>
                    <a:pt x="5715" y="76073"/>
                  </a:lnTo>
                  <a:cubicBezTo>
                    <a:pt x="1016" y="65151"/>
                    <a:pt x="0" y="54991"/>
                    <a:pt x="2540" y="45847"/>
                  </a:cubicBezTo>
                  <a:cubicBezTo>
                    <a:pt x="5207" y="36703"/>
                    <a:pt x="12447" y="27178"/>
                    <a:pt x="24385" y="17526"/>
                  </a:cubicBezTo>
                  <a:cubicBezTo>
                    <a:pt x="35306" y="8763"/>
                    <a:pt x="44450" y="3429"/>
                    <a:pt x="51816" y="16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325">
              <a:extLst>
                <a:ext uri="{FF2B5EF4-FFF2-40B4-BE49-F238E27FC236}">
                  <a16:creationId xmlns:a16="http://schemas.microsoft.com/office/drawing/2014/main" id="{569D9F0A-BED5-4F00-A305-6222B3320F0F}"/>
                </a:ext>
              </a:extLst>
            </p:cNvPr>
            <p:cNvSpPr/>
            <p:nvPr/>
          </p:nvSpPr>
          <p:spPr>
            <a:xfrm>
              <a:off x="1315379" y="290729"/>
              <a:ext cx="69175" cy="126200"/>
            </a:xfrm>
            <a:custGeom>
              <a:avLst/>
              <a:gdLst/>
              <a:ahLst/>
              <a:cxnLst/>
              <a:rect l="0" t="0" r="0" b="0"/>
              <a:pathLst>
                <a:path w="69175" h="126200">
                  <a:moveTo>
                    <a:pt x="0" y="0"/>
                  </a:moveTo>
                  <a:lnTo>
                    <a:pt x="4675" y="3244"/>
                  </a:lnTo>
                  <a:cubicBezTo>
                    <a:pt x="8151" y="6451"/>
                    <a:pt x="12025" y="10705"/>
                    <a:pt x="16343" y="15976"/>
                  </a:cubicBezTo>
                  <a:lnTo>
                    <a:pt x="39076" y="44678"/>
                  </a:lnTo>
                  <a:cubicBezTo>
                    <a:pt x="45680" y="52679"/>
                    <a:pt x="50887" y="58394"/>
                    <a:pt x="54824" y="61569"/>
                  </a:cubicBezTo>
                  <a:cubicBezTo>
                    <a:pt x="58634" y="64871"/>
                    <a:pt x="63460" y="67792"/>
                    <a:pt x="69175" y="70459"/>
                  </a:cubicBezTo>
                  <a:lnTo>
                    <a:pt x="45045" y="89890"/>
                  </a:lnTo>
                  <a:cubicBezTo>
                    <a:pt x="43140" y="88874"/>
                    <a:pt x="40346" y="87096"/>
                    <a:pt x="36917" y="84683"/>
                  </a:cubicBezTo>
                  <a:cubicBezTo>
                    <a:pt x="35266" y="83540"/>
                    <a:pt x="34250" y="82778"/>
                    <a:pt x="33742" y="82524"/>
                  </a:cubicBezTo>
                  <a:cubicBezTo>
                    <a:pt x="32853" y="89890"/>
                    <a:pt x="30821" y="96494"/>
                    <a:pt x="27773" y="102463"/>
                  </a:cubicBezTo>
                  <a:cubicBezTo>
                    <a:pt x="24598" y="108305"/>
                    <a:pt x="20407" y="113385"/>
                    <a:pt x="14946" y="117703"/>
                  </a:cubicBezTo>
                  <a:cubicBezTo>
                    <a:pt x="10247" y="121576"/>
                    <a:pt x="5484" y="124370"/>
                    <a:pt x="705" y="126101"/>
                  </a:cubicBezTo>
                  <a:lnTo>
                    <a:pt x="0" y="126200"/>
                  </a:lnTo>
                  <a:lnTo>
                    <a:pt x="0" y="97386"/>
                  </a:lnTo>
                  <a:lnTo>
                    <a:pt x="8342" y="94716"/>
                  </a:lnTo>
                  <a:cubicBezTo>
                    <a:pt x="12787" y="91160"/>
                    <a:pt x="15835" y="86207"/>
                    <a:pt x="17486" y="80111"/>
                  </a:cubicBezTo>
                  <a:cubicBezTo>
                    <a:pt x="18629" y="75539"/>
                    <a:pt x="18375" y="71348"/>
                    <a:pt x="16724" y="67411"/>
                  </a:cubicBezTo>
                  <a:cubicBezTo>
                    <a:pt x="15708" y="64744"/>
                    <a:pt x="12787" y="60553"/>
                    <a:pt x="8088" y="54711"/>
                  </a:cubicBezTo>
                  <a:lnTo>
                    <a:pt x="4151" y="49885"/>
                  </a:lnTo>
                  <a:lnTo>
                    <a:pt x="0" y="554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326">
              <a:extLst>
                <a:ext uri="{FF2B5EF4-FFF2-40B4-BE49-F238E27FC236}">
                  <a16:creationId xmlns:a16="http://schemas.microsoft.com/office/drawing/2014/main" id="{BB3CB052-0AFF-49D5-BF01-F258FDBA993A}"/>
                </a:ext>
              </a:extLst>
            </p:cNvPr>
            <p:cNvSpPr/>
            <p:nvPr/>
          </p:nvSpPr>
          <p:spPr>
            <a:xfrm>
              <a:off x="1327150" y="131318"/>
              <a:ext cx="203581" cy="215900"/>
            </a:xfrm>
            <a:custGeom>
              <a:avLst/>
              <a:gdLst/>
              <a:ahLst/>
              <a:cxnLst/>
              <a:rect l="0" t="0" r="0" b="0"/>
              <a:pathLst>
                <a:path w="203581" h="215900">
                  <a:moveTo>
                    <a:pt x="152909" y="0"/>
                  </a:moveTo>
                  <a:lnTo>
                    <a:pt x="192151" y="114935"/>
                  </a:lnTo>
                  <a:lnTo>
                    <a:pt x="199390" y="135636"/>
                  </a:lnTo>
                  <a:cubicBezTo>
                    <a:pt x="201549" y="142748"/>
                    <a:pt x="202819" y="148590"/>
                    <a:pt x="203200" y="152908"/>
                  </a:cubicBezTo>
                  <a:cubicBezTo>
                    <a:pt x="203581" y="157353"/>
                    <a:pt x="203200" y="161417"/>
                    <a:pt x="202185" y="165227"/>
                  </a:cubicBezTo>
                  <a:cubicBezTo>
                    <a:pt x="201041" y="169037"/>
                    <a:pt x="199010" y="172974"/>
                    <a:pt x="196215" y="176911"/>
                  </a:cubicBezTo>
                  <a:cubicBezTo>
                    <a:pt x="193294" y="180848"/>
                    <a:pt x="189611" y="184658"/>
                    <a:pt x="184912" y="188468"/>
                  </a:cubicBezTo>
                  <a:cubicBezTo>
                    <a:pt x="180213" y="192278"/>
                    <a:pt x="175260" y="195453"/>
                    <a:pt x="169926" y="198120"/>
                  </a:cubicBezTo>
                  <a:lnTo>
                    <a:pt x="152273" y="180848"/>
                  </a:lnTo>
                  <a:cubicBezTo>
                    <a:pt x="156718" y="178435"/>
                    <a:pt x="160528" y="176022"/>
                    <a:pt x="163576" y="173609"/>
                  </a:cubicBezTo>
                  <a:cubicBezTo>
                    <a:pt x="169291" y="169037"/>
                    <a:pt x="172085" y="163957"/>
                    <a:pt x="172085" y="158369"/>
                  </a:cubicBezTo>
                  <a:cubicBezTo>
                    <a:pt x="172085" y="152908"/>
                    <a:pt x="170815" y="146939"/>
                    <a:pt x="168022" y="140716"/>
                  </a:cubicBezTo>
                  <a:lnTo>
                    <a:pt x="62080" y="78988"/>
                  </a:lnTo>
                  <a:lnTo>
                    <a:pt x="71374" y="105283"/>
                  </a:lnTo>
                  <a:cubicBezTo>
                    <a:pt x="65151" y="106045"/>
                    <a:pt x="60198" y="107696"/>
                    <a:pt x="56642" y="110617"/>
                  </a:cubicBezTo>
                  <a:cubicBezTo>
                    <a:pt x="53340" y="113411"/>
                    <a:pt x="51181" y="116713"/>
                    <a:pt x="50292" y="120396"/>
                  </a:cubicBezTo>
                  <a:cubicBezTo>
                    <a:pt x="49403" y="124206"/>
                    <a:pt x="50292" y="129159"/>
                    <a:pt x="52960" y="135128"/>
                  </a:cubicBezTo>
                  <a:cubicBezTo>
                    <a:pt x="55626" y="141224"/>
                    <a:pt x="63247" y="152019"/>
                    <a:pt x="75947" y="167767"/>
                  </a:cubicBezTo>
                  <a:lnTo>
                    <a:pt x="98934" y="196215"/>
                  </a:lnTo>
                  <a:lnTo>
                    <a:pt x="74549" y="215900"/>
                  </a:lnTo>
                  <a:lnTo>
                    <a:pt x="0" y="123825"/>
                  </a:lnTo>
                  <a:lnTo>
                    <a:pt x="22606" y="105410"/>
                  </a:lnTo>
                  <a:lnTo>
                    <a:pt x="33274" y="118491"/>
                  </a:lnTo>
                  <a:cubicBezTo>
                    <a:pt x="32131" y="109220"/>
                    <a:pt x="32258" y="102362"/>
                    <a:pt x="33782" y="97790"/>
                  </a:cubicBezTo>
                  <a:cubicBezTo>
                    <a:pt x="35306" y="93345"/>
                    <a:pt x="37973" y="89535"/>
                    <a:pt x="41910" y="86360"/>
                  </a:cubicBezTo>
                  <a:lnTo>
                    <a:pt x="60925" y="78316"/>
                  </a:lnTo>
                  <a:lnTo>
                    <a:pt x="58166" y="76708"/>
                  </a:lnTo>
                  <a:lnTo>
                    <a:pt x="84074" y="55626"/>
                  </a:lnTo>
                  <a:lnTo>
                    <a:pt x="159131" y="103251"/>
                  </a:lnTo>
                  <a:lnTo>
                    <a:pt x="127635" y="20447"/>
                  </a:lnTo>
                  <a:lnTo>
                    <a:pt x="1529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7AADA6D-EA9E-4E2C-862B-2DA5D8EFA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73006"/>
              </p:ext>
            </p:extLst>
          </p:nvPr>
        </p:nvGraphicFramePr>
        <p:xfrm>
          <a:off x="9139986" y="3132170"/>
          <a:ext cx="1160745" cy="3416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803">
                  <a:extLst>
                    <a:ext uri="{9D8B030D-6E8A-4147-A177-3AD203B41FA5}">
                      <a16:colId xmlns:a16="http://schemas.microsoft.com/office/drawing/2014/main" val="872240235"/>
                    </a:ext>
                  </a:extLst>
                </a:gridCol>
                <a:gridCol w="302803">
                  <a:extLst>
                    <a:ext uri="{9D8B030D-6E8A-4147-A177-3AD203B41FA5}">
                      <a16:colId xmlns:a16="http://schemas.microsoft.com/office/drawing/2014/main" val="4172575425"/>
                    </a:ext>
                  </a:extLst>
                </a:gridCol>
                <a:gridCol w="555139">
                  <a:extLst>
                    <a:ext uri="{9D8B030D-6E8A-4147-A177-3AD203B41FA5}">
                      <a16:colId xmlns:a16="http://schemas.microsoft.com/office/drawing/2014/main" val="2343435949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0000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2676887575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0001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329372808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0010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323857157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617087386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0100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2288515373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240682001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0110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2051710958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0111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416027965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1000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738094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323010079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 rowSpan="6"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 </a:t>
                      </a:r>
                    </a:p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</a:endParaRPr>
                    </a:p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11 12 13</a:t>
                      </a:r>
                      <a:endParaRPr lang="zh-CN" sz="700" kern="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</a:t>
                      </a:r>
                      <a:endParaRPr lang="zh-CN" sz="700" kern="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15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1010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1269544775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1011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1959387063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1100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3173152103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1101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330975592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1110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1881603999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666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9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1111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944" marR="72757" marT="22290" marB="0"/>
                </a:tc>
                <a:extLst>
                  <a:ext uri="{0D108BD9-81ED-4DB2-BD59-A6C34878D82A}">
                    <a16:rowId xmlns:a16="http://schemas.microsoft.com/office/drawing/2014/main" val="2229721186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FAC57DB-9024-4A6B-85A8-15515A46C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49" y="5261424"/>
            <a:ext cx="4649136" cy="13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69FC9-3310-4361-90A9-948F81E5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24241"/>
            <a:ext cx="8761413" cy="706964"/>
          </a:xfrm>
        </p:spPr>
        <p:txBody>
          <a:bodyPr/>
          <a:lstStyle/>
          <a:p>
            <a:r>
              <a:rPr lang="en-US" altLang="zh-CN" dirty="0"/>
              <a:t>Byte Ordering</a:t>
            </a:r>
            <a:endParaRPr lang="zh-CN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827D23-C5E2-4A08-A891-BF6CCD08C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-1198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58900" algn="ctr"/>
                <a:tab pos="4572000" algn="ctr"/>
              </a:tabLst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rgbClr val="98000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 Endian	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0x100 0x101 0x102 0x103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58900" algn="ctr"/>
                <a:tab pos="4572000" algn="ctr"/>
              </a:tabLst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rgbClr val="98000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Little Endian	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0x100 0x101 0x102 0x103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10FCAE1-F51A-4DCD-BCC5-FA3AA9BE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字节 </a:t>
            </a:r>
            <a:r>
              <a:rPr lang="en-US" altLang="zh-CN" dirty="0"/>
              <a:t>    ---</a:t>
            </a:r>
            <a:r>
              <a:rPr lang="zh-CN" altLang="en-US" dirty="0"/>
              <a:t>最小的可寻址的内存单位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大端法</a:t>
            </a:r>
            <a:r>
              <a:rPr lang="en-US" altLang="zh-CN" dirty="0"/>
              <a:t>/</a:t>
            </a:r>
            <a:r>
              <a:rPr lang="zh-CN" altLang="en-US" dirty="0"/>
              <a:t>小端法</a:t>
            </a:r>
            <a:r>
              <a:rPr lang="en-US" altLang="zh-CN" dirty="0"/>
              <a:t>/</a:t>
            </a:r>
            <a:r>
              <a:rPr lang="zh-CN" altLang="en-US" dirty="0"/>
              <a:t>双端法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Big Endian/Little Endian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0x01234567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BFA2300-7E5B-46A6-B060-C8AC25A26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30378"/>
              </p:ext>
            </p:extLst>
          </p:nvPr>
        </p:nvGraphicFramePr>
        <p:xfrm>
          <a:off x="2211387" y="5061700"/>
          <a:ext cx="5486400" cy="357950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2711911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800906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9207962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702961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642684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402326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979424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0770648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215" marB="0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215" marB="0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01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215" marB="0">
                    <a:lnL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23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215" marB="0">
                    <a:lnL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45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215" marB="0">
                    <a:lnL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67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215" marB="0">
                    <a:lnL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215" marB="0">
                    <a:lnL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215" marB="0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8723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7CE8A9C6-F124-4F7F-B2EB-C1B2AF818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544" y="4617131"/>
            <a:ext cx="27190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0000" algn="ctr"/>
                <a:tab pos="4572000" algn="ctr"/>
              </a:tabLst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0x100   0x101    0x102    0x103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E10DD2C-E0BB-44B1-AD26-F8ABBE477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87590"/>
              </p:ext>
            </p:extLst>
          </p:nvPr>
        </p:nvGraphicFramePr>
        <p:xfrm>
          <a:off x="2211387" y="6019800"/>
          <a:ext cx="5486400" cy="358585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5317053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997002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079660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736470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199624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908853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638964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84783255"/>
                    </a:ext>
                  </a:extLst>
                </a:gridCol>
              </a:tblGrid>
              <a:tr h="324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850" marB="0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850" marB="0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67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850" marB="0">
                    <a:lnL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45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850" marB="0">
                    <a:lnL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23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850" marB="0">
                    <a:lnL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01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850" marB="0">
                    <a:lnL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850" marB="0">
                    <a:lnL w="28575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86055" marR="73025" marT="69850" marB="0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34027"/>
                  </a:ext>
                </a:extLst>
              </a:tr>
            </a:tbl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CAFEB731-7358-434E-BC9C-B03C739A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544" y="5605557"/>
            <a:ext cx="27190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8900" algn="ctr"/>
                <a:tab pos="45720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58900" algn="ctr"/>
                <a:tab pos="4572000" algn="ctr"/>
              </a:tabLst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0x100   0x101    0x102    0x103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2A4D79-B4FC-4828-A337-3F3034EE0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00297"/>
              </p:ext>
            </p:extLst>
          </p:nvPr>
        </p:nvGraphicFramePr>
        <p:xfrm>
          <a:off x="7820342" y="2263704"/>
          <a:ext cx="4371658" cy="3413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350">
                  <a:extLst>
                    <a:ext uri="{9D8B030D-6E8A-4147-A177-3AD203B41FA5}">
                      <a16:colId xmlns:a16="http://schemas.microsoft.com/office/drawing/2014/main" val="2814859567"/>
                    </a:ext>
                  </a:extLst>
                </a:gridCol>
                <a:gridCol w="1058436">
                  <a:extLst>
                    <a:ext uri="{9D8B030D-6E8A-4147-A177-3AD203B41FA5}">
                      <a16:colId xmlns:a16="http://schemas.microsoft.com/office/drawing/2014/main" val="4130429110"/>
                    </a:ext>
                  </a:extLst>
                </a:gridCol>
                <a:gridCol w="1058436">
                  <a:extLst>
                    <a:ext uri="{9D8B030D-6E8A-4147-A177-3AD203B41FA5}">
                      <a16:colId xmlns:a16="http://schemas.microsoft.com/office/drawing/2014/main" val="2603457676"/>
                    </a:ext>
                  </a:extLst>
                </a:gridCol>
                <a:gridCol w="1058436">
                  <a:extLst>
                    <a:ext uri="{9D8B030D-6E8A-4147-A177-3AD203B41FA5}">
                      <a16:colId xmlns:a16="http://schemas.microsoft.com/office/drawing/2014/main" val="2410931114"/>
                    </a:ext>
                  </a:extLst>
                </a:gridCol>
              </a:tblGrid>
              <a:tr h="592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 Data Type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Typical 32-bit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Intel IA32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x86-64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extLst>
                  <a:ext uri="{0D108BD9-81ED-4DB2-BD59-A6C34878D82A}">
                    <a16:rowId xmlns:a16="http://schemas.microsoft.com/office/drawing/2014/main" val="685516245"/>
                  </a:ext>
                </a:extLst>
              </a:tr>
              <a:tr h="306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char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extLst>
                  <a:ext uri="{0D108BD9-81ED-4DB2-BD59-A6C34878D82A}">
                    <a16:rowId xmlns:a16="http://schemas.microsoft.com/office/drawing/2014/main" val="3213762964"/>
                  </a:ext>
                </a:extLst>
              </a:tr>
              <a:tr h="306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short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extLst>
                  <a:ext uri="{0D108BD9-81ED-4DB2-BD59-A6C34878D82A}">
                    <a16:rowId xmlns:a16="http://schemas.microsoft.com/office/drawing/2014/main" val="2986782503"/>
                  </a:ext>
                </a:extLst>
              </a:tr>
              <a:tr h="306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extLst>
                  <a:ext uri="{0D108BD9-81ED-4DB2-BD59-A6C34878D82A}">
                    <a16:rowId xmlns:a16="http://schemas.microsoft.com/office/drawing/2014/main" val="2201513785"/>
                  </a:ext>
                </a:extLst>
              </a:tr>
              <a:tr h="306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long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extLst>
                  <a:ext uri="{0D108BD9-81ED-4DB2-BD59-A6C34878D82A}">
                    <a16:rowId xmlns:a16="http://schemas.microsoft.com/office/drawing/2014/main" val="156493174"/>
                  </a:ext>
                </a:extLst>
              </a:tr>
              <a:tr h="306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float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extLst>
                  <a:ext uri="{0D108BD9-81ED-4DB2-BD59-A6C34878D82A}">
                    <a16:rowId xmlns:a16="http://schemas.microsoft.com/office/drawing/2014/main" val="2519935642"/>
                  </a:ext>
                </a:extLst>
              </a:tr>
              <a:tr h="306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double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extLst>
                  <a:ext uri="{0D108BD9-81ED-4DB2-BD59-A6C34878D82A}">
                    <a16:rowId xmlns:a16="http://schemas.microsoft.com/office/drawing/2014/main" val="1523050509"/>
                  </a:ext>
                </a:extLst>
              </a:tr>
              <a:tr h="592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long double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15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10/16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extLst>
                  <a:ext uri="{0D108BD9-81ED-4DB2-BD59-A6C34878D82A}">
                    <a16:rowId xmlns:a16="http://schemas.microsoft.com/office/drawing/2014/main" val="3765048672"/>
                  </a:ext>
                </a:extLst>
              </a:tr>
              <a:tr h="306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pointer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3564" marR="74680" marT="0" marB="35662" anchor="b"/>
                </a:tc>
                <a:extLst>
                  <a:ext uri="{0D108BD9-81ED-4DB2-BD59-A6C34878D82A}">
                    <a16:rowId xmlns:a16="http://schemas.microsoft.com/office/drawing/2014/main" val="195160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2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F13F2-5F1A-433A-8EFC-D9E23DA7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Bit-level manipulations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D310E8-8D91-44C5-AB93-B56DC31E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44" y="2176463"/>
            <a:ext cx="8825659" cy="3416300"/>
          </a:xfrm>
        </p:spPr>
        <p:txBody>
          <a:bodyPr/>
          <a:lstStyle/>
          <a:p>
            <a:r>
              <a:rPr lang="en-US" altLang="zh-CN" b="1" dirty="0"/>
              <a:t>Boolean Algebra  </a:t>
            </a:r>
            <a:r>
              <a:rPr lang="zh-CN" altLang="en-US" b="1" dirty="0"/>
              <a:t>布尔代数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      	Encode “True” as 1 and “False” as 0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2058" name="Picture 478">
            <a:extLst>
              <a:ext uri="{FF2B5EF4-FFF2-40B4-BE49-F238E27FC236}">
                <a16:creationId xmlns:a16="http://schemas.microsoft.com/office/drawing/2014/main" id="{480A744A-8549-4374-A7A6-B7FF7CBF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73" y="3305356"/>
            <a:ext cx="13938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484">
            <a:extLst>
              <a:ext uri="{FF2B5EF4-FFF2-40B4-BE49-F238E27FC236}">
                <a16:creationId xmlns:a16="http://schemas.microsoft.com/office/drawing/2014/main" id="{A73AC006-2C58-4A61-9864-30EF1B20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65" y="3226907"/>
            <a:ext cx="13938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486">
            <a:extLst>
              <a:ext uri="{FF2B5EF4-FFF2-40B4-BE49-F238E27FC236}">
                <a16:creationId xmlns:a16="http://schemas.microsoft.com/office/drawing/2014/main" id="{0DBAD17F-DE8F-4B87-A96B-E09AE4B44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45" y="5145848"/>
            <a:ext cx="1397000" cy="13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492">
            <a:extLst>
              <a:ext uri="{FF2B5EF4-FFF2-40B4-BE49-F238E27FC236}">
                <a16:creationId xmlns:a16="http://schemas.microsoft.com/office/drawing/2014/main" id="{6AABF2D2-A993-425C-8C88-8C8939C22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2" y="5155134"/>
            <a:ext cx="1397000" cy="13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2D542155-C607-41ED-98FB-93CF1E4E4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54" y="206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" tIns="626865" rIns="1218816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243F6A92-F71F-4B8A-B436-3E578973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85" y="2619366"/>
            <a:ext cx="991835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607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607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607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607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607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07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07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07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07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07300" algn="r"/>
              </a:tabLst>
            </a:pP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And</a:t>
            </a:r>
            <a:r>
              <a:rPr lang="en-US" altLang="zh-CN" sz="2400" b="1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                         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07300" algn="r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A&amp;B = 1 when both A=1 and B=1	</a:t>
            </a:r>
            <a:r>
              <a:rPr lang="en-US" altLang="zh-CN" sz="1200" dirty="0">
                <a:solidFill>
                  <a:srgbClr val="980002"/>
                </a:solidFill>
                <a:ea typeface="Calibri" panose="020F0502020204030204" pitchFamily="34" charset="0"/>
              </a:rPr>
              <a:t>                                 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A|B = 1 when either A=1 or B=1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07300" algn="r"/>
              </a:tabLst>
            </a:pPr>
            <a:b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07300" algn="r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A557A5F4-520A-4A70-8985-C0E560D36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58" y="4410422"/>
            <a:ext cx="2155656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980002"/>
                </a:solidFill>
                <a:effectLst/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~A = 1 when A=0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20A421DF-B2E3-4790-BD5D-87670D06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451" y="4303110"/>
            <a:ext cx="567251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Exclusive-Or (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Xor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A^B = 1 when either A=1 or B=1, but not both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9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46766-085B-43D3-B17B-52A5A358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9DEB88-81BC-4999-98B5-093D55C27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941" y="2247204"/>
            <a:ext cx="8027624" cy="33627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BC7D19-605A-426A-BAB2-A0077B0B6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268" y="3529886"/>
            <a:ext cx="6552732" cy="17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F0408-D1D4-44D8-BBA8-AF878A50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Bit-Level Operations in 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6B128-5BD2-4E1E-BFD8-F9041DF3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4" y="2314947"/>
            <a:ext cx="10847576" cy="4959064"/>
          </a:xfrm>
        </p:spPr>
        <p:txBody>
          <a:bodyPr>
            <a:normAutofit fontScale="85000" lnSpcReduction="20000"/>
          </a:bodyPr>
          <a:lstStyle/>
          <a:p>
            <a:pPr lvl="0" fontAlgn="base"/>
            <a:r>
              <a:rPr lang="en-US" altLang="zh-CN" b="1" dirty="0"/>
              <a:t>Examples </a:t>
            </a:r>
          </a:p>
          <a:p>
            <a:pPr lvl="0" fontAlgn="base"/>
            <a:r>
              <a:rPr lang="en-US" altLang="zh-CN" dirty="0"/>
              <a:t>        ~0x41 ➙ 0xBE</a:t>
            </a:r>
            <a:endParaRPr lang="zh-CN" altLang="zh-CN" sz="1050" dirty="0"/>
          </a:p>
          <a:p>
            <a:pPr lvl="1" fontAlgn="base"/>
            <a:r>
              <a:rPr lang="en-US" altLang="zh-CN" dirty="0"/>
              <a:t>~01000001</a:t>
            </a:r>
            <a:r>
              <a:rPr lang="en-US" altLang="zh-CN" baseline="-25000" dirty="0"/>
              <a:t>2 </a:t>
            </a:r>
            <a:r>
              <a:rPr lang="en-US" altLang="zh-CN" dirty="0"/>
              <a:t>➙ 10111110</a:t>
            </a:r>
            <a:r>
              <a:rPr lang="en-US" altLang="zh-CN" baseline="-25000" dirty="0"/>
              <a:t>2 </a:t>
            </a:r>
            <a:r>
              <a:rPr lang="en-US" altLang="zh-CN" sz="1800" dirty="0"/>
              <a:t>     </a:t>
            </a:r>
            <a:r>
              <a:rPr lang="en-US" altLang="zh-CN" dirty="0"/>
              <a:t>~0x00 ➙ 0xFF</a:t>
            </a:r>
            <a:endParaRPr lang="zh-CN" altLang="zh-CN" sz="1050" dirty="0"/>
          </a:p>
          <a:p>
            <a:pPr lvl="1" fontAlgn="base"/>
            <a:r>
              <a:rPr lang="en-US" altLang="zh-CN" dirty="0"/>
              <a:t>~00000000</a:t>
            </a:r>
            <a:r>
              <a:rPr lang="en-US" altLang="zh-CN" baseline="-25000" dirty="0"/>
              <a:t>2 </a:t>
            </a:r>
            <a:r>
              <a:rPr lang="en-US" altLang="zh-CN" dirty="0"/>
              <a:t>➙ 11111111</a:t>
            </a:r>
            <a:r>
              <a:rPr lang="en-US" altLang="zh-CN" baseline="-25000" dirty="0"/>
              <a:t>2</a:t>
            </a:r>
            <a:endParaRPr lang="zh-CN" altLang="zh-CN" sz="1050" dirty="0"/>
          </a:p>
          <a:p>
            <a:pPr lvl="1" fontAlgn="base"/>
            <a:r>
              <a:rPr lang="en-US" altLang="zh-CN" dirty="0"/>
              <a:t>0x69 &amp; 0x55 ➙ 0x41</a:t>
            </a:r>
            <a:endParaRPr lang="zh-CN" altLang="zh-CN" sz="1050" dirty="0"/>
          </a:p>
          <a:p>
            <a:r>
              <a:rPr lang="zh-CN" altLang="en-US" dirty="0"/>
              <a:t>十六进制</a:t>
            </a:r>
            <a:r>
              <a:rPr lang="en-US" altLang="zh-CN" dirty="0"/>
              <a:t>-&gt;</a:t>
            </a:r>
            <a:r>
              <a:rPr lang="zh-CN" altLang="en-US" dirty="0"/>
              <a:t>二进制</a:t>
            </a:r>
            <a:r>
              <a:rPr lang="en-US" altLang="zh-CN" dirty="0"/>
              <a:t>-&gt;</a:t>
            </a:r>
            <a:r>
              <a:rPr lang="zh-CN" altLang="en-US" dirty="0"/>
              <a:t>按位运算</a:t>
            </a:r>
            <a:r>
              <a:rPr lang="en-US" altLang="zh-CN" dirty="0"/>
              <a:t>-&gt;</a:t>
            </a:r>
            <a:r>
              <a:rPr lang="zh-CN" altLang="en-US" dirty="0"/>
              <a:t>十六进制     运算顺序 </a:t>
            </a:r>
            <a:r>
              <a:rPr lang="en-US" altLang="zh-CN" dirty="0"/>
              <a:t>1&lt;&lt;2+3&lt;&lt;4 !=(1&lt;&lt;2)+(3&lt;&lt;4)</a:t>
            </a:r>
          </a:p>
          <a:p>
            <a:r>
              <a:rPr lang="zh-CN" altLang="en-US" dirty="0"/>
              <a:t>练习题</a:t>
            </a:r>
            <a:r>
              <a:rPr lang="en-US" altLang="zh-CN" dirty="0"/>
              <a:t>2.13 int bis(int x, int m)   </a:t>
            </a:r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的每个位置上，将</a:t>
            </a:r>
            <a:r>
              <a:rPr lang="en-US" altLang="zh-CN" dirty="0"/>
              <a:t>z</a:t>
            </a:r>
            <a:r>
              <a:rPr lang="zh-CN" altLang="en-US" dirty="0"/>
              <a:t>对应的位设置为</a:t>
            </a:r>
            <a:r>
              <a:rPr lang="en-US" altLang="zh-CN" dirty="0"/>
              <a:t>1</a:t>
            </a:r>
            <a:r>
              <a:rPr lang="zh-CN" altLang="en-US" dirty="0"/>
              <a:t>   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                                   </a:t>
            </a:r>
            <a:r>
              <a:rPr lang="en-US" altLang="zh-CN" dirty="0" err="1"/>
              <a:t>z|m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int </a:t>
            </a:r>
            <a:r>
              <a:rPr lang="en-US" altLang="zh-CN" dirty="0" err="1"/>
              <a:t>bic</a:t>
            </a:r>
            <a:r>
              <a:rPr lang="en-US" altLang="zh-CN" dirty="0"/>
              <a:t>(int x, int m)  </a:t>
            </a:r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的位置，将</a:t>
            </a:r>
            <a:r>
              <a:rPr lang="en-US" altLang="zh-CN" dirty="0"/>
              <a:t>z</a:t>
            </a:r>
            <a:r>
              <a:rPr lang="zh-CN" altLang="en-US" dirty="0"/>
              <a:t>对应的位置设为</a:t>
            </a:r>
            <a:r>
              <a:rPr lang="en-US" altLang="zh-CN" dirty="0"/>
              <a:t>0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                                               z&amp;(~m)</a:t>
            </a:r>
          </a:p>
          <a:p>
            <a:pPr marL="0" indent="0">
              <a:buNone/>
            </a:pPr>
            <a:r>
              <a:rPr lang="en-US" altLang="zh-CN" dirty="0"/>
              <a:t>                         int </a:t>
            </a:r>
            <a:r>
              <a:rPr lang="en-US" altLang="zh-CN" dirty="0" err="1"/>
              <a:t>bool_or</a:t>
            </a:r>
            <a:r>
              <a:rPr lang="zh-CN" altLang="en-US" dirty="0"/>
              <a:t>（</a:t>
            </a:r>
            <a:r>
              <a:rPr lang="en-US" altLang="zh-CN" dirty="0"/>
              <a:t>int </a:t>
            </a:r>
            <a:r>
              <a:rPr lang="en-US" altLang="zh-CN" dirty="0" err="1"/>
              <a:t>x,int</a:t>
            </a:r>
            <a:r>
              <a:rPr lang="en-US" altLang="zh-CN" dirty="0"/>
              <a:t> y)    {return ____; }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                                               bis(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               int </a:t>
            </a:r>
            <a:r>
              <a:rPr lang="en-US" altLang="zh-CN" dirty="0" err="1"/>
              <a:t>bool_xor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y)    {return _____;}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                                              bis(</a:t>
            </a:r>
            <a:r>
              <a:rPr lang="en-US" altLang="zh-CN" dirty="0" err="1"/>
              <a:t>bic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</a:t>
            </a:r>
            <a:r>
              <a:rPr lang="en-US" altLang="zh-CN" dirty="0" err="1"/>
              <a:t>bic</a:t>
            </a:r>
            <a:r>
              <a:rPr lang="en-US" altLang="zh-CN" dirty="0"/>
              <a:t>(</a:t>
            </a:r>
            <a:r>
              <a:rPr lang="en-US" altLang="zh-CN" dirty="0" err="1"/>
              <a:t>y,x</a:t>
            </a:r>
            <a:r>
              <a:rPr lang="en-US" altLang="zh-CN" dirty="0"/>
              <a:t>))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8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DE8A5-C243-4399-9607-06C25EEC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Contrast: Logic Operations in 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EAC14-1BBC-423C-88F5-47B8B66DA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95261"/>
            <a:ext cx="8825659" cy="3416300"/>
          </a:xfrm>
        </p:spPr>
        <p:txBody>
          <a:bodyPr/>
          <a:lstStyle/>
          <a:p>
            <a:r>
              <a:rPr lang="en-US" altLang="zh-CN" b="1" dirty="0"/>
              <a:t>C</a:t>
            </a:r>
            <a:r>
              <a:rPr lang="zh-CN" altLang="en-US" b="1" dirty="0"/>
              <a:t>语言中的逻辑运算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例子：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</a:p>
          <a:p>
            <a:pPr marL="0" indent="0">
              <a:buNone/>
            </a:pPr>
            <a:r>
              <a:rPr lang="zh-CN" altLang="en-US" sz="1400" b="1" dirty="0"/>
              <a:t>提前终止：                        👆不会导致间接引用</a:t>
            </a:r>
            <a:r>
              <a:rPr lang="en-US" altLang="zh-CN" sz="1400" b="1" dirty="0"/>
              <a:t>                           </a:t>
            </a:r>
          </a:p>
          <a:p>
            <a:pPr marL="0" indent="0">
              <a:buNone/>
            </a:pPr>
            <a:r>
              <a:rPr lang="en-US" altLang="zh-CN" sz="1600" dirty="0"/>
              <a:t>                                      a&amp;&amp;5/a   </a:t>
            </a:r>
            <a:r>
              <a:rPr lang="zh-CN" altLang="en-US" sz="1600" dirty="0"/>
              <a:t>不会造成被</a:t>
            </a:r>
            <a:r>
              <a:rPr lang="en-US" altLang="zh-CN" sz="1600" dirty="0"/>
              <a:t>0</a:t>
            </a:r>
            <a:r>
              <a:rPr lang="zh-CN" altLang="en-US" sz="1600" dirty="0"/>
              <a:t>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4758DE-939D-43BE-8B73-D1AC2F7B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87" y="2595261"/>
            <a:ext cx="6552732" cy="13724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A380BD-7487-41A5-ABD6-4CA0C88F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001" y="3974711"/>
            <a:ext cx="6552732" cy="657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6E7AF1-2135-480C-8F80-D34171B13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634" y="3967728"/>
            <a:ext cx="6552732" cy="9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2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D4F11-2738-495F-BBB9-CB2B7C28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Shift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EA514-3E81-4B90-A737-2B5429D4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5361"/>
            <a:ext cx="8825659" cy="4345207"/>
          </a:xfrm>
        </p:spPr>
        <p:txBody>
          <a:bodyPr>
            <a:normAutofit fontScale="85000" lnSpcReduction="20000"/>
          </a:bodyPr>
          <a:lstStyle/>
          <a:p>
            <a:pPr lvl="0" fontAlgn="base"/>
            <a:r>
              <a:rPr lang="en-US" altLang="zh-CN" b="1" dirty="0"/>
              <a:t>Left Shift: x &lt;&lt; y</a:t>
            </a:r>
            <a:endParaRPr lang="zh-CN" altLang="zh-CN" sz="1000" dirty="0"/>
          </a:p>
          <a:p>
            <a:pPr marL="457200" lvl="1" indent="0" fontAlgn="base">
              <a:buNone/>
            </a:pPr>
            <a:r>
              <a:rPr lang="en-US" altLang="zh-CN" dirty="0"/>
              <a:t>Shift bit-vector x left y positions</a:t>
            </a:r>
            <a:endParaRPr lang="zh-CN" altLang="zh-CN" sz="1000" dirty="0"/>
          </a:p>
          <a:p>
            <a:r>
              <a:rPr lang="en-US" altLang="zh-CN" dirty="0"/>
              <a:t>– Throw away extra bits on left</a:t>
            </a:r>
            <a:endParaRPr lang="zh-CN" altLang="zh-CN" sz="1050" dirty="0"/>
          </a:p>
          <a:p>
            <a:r>
              <a:rPr lang="en-US" altLang="zh-CN" sz="1400" dirty="0"/>
              <a:t> </a:t>
            </a:r>
            <a:r>
              <a:rPr lang="en-US" altLang="zh-CN" dirty="0"/>
              <a:t>Fill with </a:t>
            </a:r>
            <a:r>
              <a:rPr lang="en-US" altLang="zh-CN" sz="1600" dirty="0"/>
              <a:t>0</a:t>
            </a:r>
            <a:r>
              <a:rPr lang="en-US" altLang="zh-CN" dirty="0"/>
              <a:t>’s on right</a:t>
            </a:r>
            <a:endParaRPr lang="zh-CN" altLang="zh-CN" sz="1050" dirty="0"/>
          </a:p>
          <a:p>
            <a:r>
              <a:rPr lang="en-US" altLang="zh-CN" b="1" dirty="0"/>
              <a:t>Right Shift: x &gt;&gt; y</a:t>
            </a:r>
          </a:p>
          <a:p>
            <a:r>
              <a:rPr lang="en-US" altLang="zh-CN" dirty="0"/>
              <a:t>	Shift bit-vector x right y positions</a:t>
            </a:r>
          </a:p>
          <a:p>
            <a:r>
              <a:rPr lang="en-US" altLang="zh-CN" dirty="0"/>
              <a:t>	Throw away extra bits on right</a:t>
            </a:r>
          </a:p>
          <a:p>
            <a:r>
              <a:rPr lang="en-US" altLang="zh-CN" dirty="0"/>
              <a:t>	Logical shift</a:t>
            </a:r>
          </a:p>
          <a:p>
            <a:r>
              <a:rPr lang="en-US" altLang="zh-CN" dirty="0"/>
              <a:t>	Fill with 0’s on left</a:t>
            </a:r>
          </a:p>
          <a:p>
            <a:r>
              <a:rPr lang="en-US" altLang="zh-CN" dirty="0"/>
              <a:t>	Arithmetic shift</a:t>
            </a:r>
          </a:p>
          <a:p>
            <a:r>
              <a:rPr lang="en-US" altLang="zh-CN" dirty="0"/>
              <a:t>	Replicate most significant bit on left</a:t>
            </a:r>
          </a:p>
          <a:p>
            <a:r>
              <a:rPr lang="en-US" altLang="zh-CN" dirty="0"/>
              <a:t>	Undefined Behavior  :	Shift amount &lt; 0 or ≥ word size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语言中没有明确规定，一般是算术右移 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&gt;&gt;</a:t>
            </a:r>
            <a:r>
              <a:rPr lang="zh-CN" altLang="en-US" dirty="0"/>
              <a:t>算术右移 </a:t>
            </a:r>
            <a:r>
              <a:rPr lang="en-US" altLang="zh-CN" dirty="0"/>
              <a:t>&gt;&gt;&gt;</a:t>
            </a:r>
            <a:r>
              <a:rPr lang="zh-CN" altLang="en-US" dirty="0"/>
              <a:t>逻辑右移））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DE9BAC-7CD3-4AD4-A016-D8130965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63274"/>
              </p:ext>
            </p:extLst>
          </p:nvPr>
        </p:nvGraphicFramePr>
        <p:xfrm>
          <a:off x="6463074" y="2894056"/>
          <a:ext cx="2803525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9944927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722841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Argument x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4765" marR="67310" marT="0" marB="0" anchor="ctr"/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01100010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4765" marR="67310" marT="0" marB="0" anchor="ctr"/>
                </a:tc>
                <a:extLst>
                  <a:ext uri="{0D108BD9-81ED-4DB2-BD59-A6C34878D82A}">
                    <a16:rowId xmlns:a16="http://schemas.microsoft.com/office/drawing/2014/main" val="10502665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&lt;&lt; 3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4765" marR="67310" marT="0" marB="0" anchor="ctr"/>
                </a:tc>
                <a:tc>
                  <a:txBody>
                    <a:bodyPr/>
                    <a:lstStyle/>
                    <a:p>
                      <a:pPr marL="9334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00010000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4765" marR="67310" marT="0" marB="0" anchor="ctr"/>
                </a:tc>
                <a:extLst>
                  <a:ext uri="{0D108BD9-81ED-4DB2-BD59-A6C34878D82A}">
                    <a16:rowId xmlns:a16="http://schemas.microsoft.com/office/drawing/2014/main" val="225660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334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Log. &gt;&gt; 2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4765" marR="67310" marT="0" marB="0" anchor="ctr"/>
                </a:tc>
                <a:tc>
                  <a:txBody>
                    <a:bodyPr/>
                    <a:lstStyle/>
                    <a:p>
                      <a:pPr marL="9334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00011000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4765" marR="67310" marT="0" marB="0" anchor="ctr"/>
                </a:tc>
                <a:extLst>
                  <a:ext uri="{0D108BD9-81ED-4DB2-BD59-A6C34878D82A}">
                    <a16:rowId xmlns:a16="http://schemas.microsoft.com/office/drawing/2014/main" val="7820183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619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Arith</a:t>
                      </a:r>
                      <a:r>
                        <a:rPr lang="en-US" sz="1800" kern="100" dirty="0">
                          <a:effectLst/>
                        </a:rPr>
                        <a:t>. &gt;&gt; 2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4765" marR="67310" marT="0" marB="0" anchor="ctr"/>
                </a:tc>
                <a:tc>
                  <a:txBody>
                    <a:bodyPr/>
                    <a:lstStyle/>
                    <a:p>
                      <a:pPr marL="9334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00011000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4765" marR="67310" marT="0" marB="0" anchor="ctr"/>
                </a:tc>
                <a:extLst>
                  <a:ext uri="{0D108BD9-81ED-4DB2-BD59-A6C34878D82A}">
                    <a16:rowId xmlns:a16="http://schemas.microsoft.com/office/drawing/2014/main" val="153315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96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514</TotalTime>
  <Words>1607</Words>
  <Application>Microsoft Office PowerPoint</Application>
  <PresentationFormat>宽屏</PresentationFormat>
  <Paragraphs>357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宋体</vt:lpstr>
      <vt:lpstr>Arial</vt:lpstr>
      <vt:lpstr>Calibri</vt:lpstr>
      <vt:lpstr>Century Gothic</vt:lpstr>
      <vt:lpstr>Courier New</vt:lpstr>
      <vt:lpstr>Wingdings</vt:lpstr>
      <vt:lpstr>Wingdings 3</vt:lpstr>
      <vt:lpstr>离子会议室</vt:lpstr>
      <vt:lpstr>Bits, Bytes, and Integers </vt:lpstr>
      <vt:lpstr>PowerPoint 演示文稿</vt:lpstr>
      <vt:lpstr>PowerPoint 演示文稿</vt:lpstr>
      <vt:lpstr>Byte Ordering</vt:lpstr>
      <vt:lpstr>Bit-level manipulations </vt:lpstr>
      <vt:lpstr>PowerPoint 演示文稿</vt:lpstr>
      <vt:lpstr>Bit-Level Operations in C</vt:lpstr>
      <vt:lpstr>Contrast: Logic Operations in C</vt:lpstr>
      <vt:lpstr>Shift Operations</vt:lpstr>
      <vt:lpstr>PowerPoint 演示文稿</vt:lpstr>
      <vt:lpstr> Integers  Representation: unsigned and signed</vt:lpstr>
      <vt:lpstr>Casting</vt:lpstr>
      <vt:lpstr>PowerPoint 演示文稿</vt:lpstr>
      <vt:lpstr>PowerPoint 演示文稿</vt:lpstr>
      <vt:lpstr>Expanding, truncating</vt:lpstr>
      <vt:lpstr>Addition, negation, multiplication, shifting </vt:lpstr>
      <vt:lpstr>Addition, negation, multiplication, shifting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jiaruiqi1999@outlook.com</dc:creator>
  <cp:lastModifiedBy>jiaruiqi1999@outlook.com</cp:lastModifiedBy>
  <cp:revision>46</cp:revision>
  <dcterms:created xsi:type="dcterms:W3CDTF">2018-09-26T05:39:00Z</dcterms:created>
  <dcterms:modified xsi:type="dcterms:W3CDTF">2018-09-27T10:30:44Z</dcterms:modified>
</cp:coreProperties>
</file>