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542" r:id="rId2"/>
    <p:sldId id="1496" r:id="rId3"/>
    <p:sldId id="1452" r:id="rId4"/>
    <p:sldId id="1490" r:id="rId5"/>
    <p:sldId id="1491" r:id="rId6"/>
    <p:sldId id="1492" r:id="rId7"/>
    <p:sldId id="1493" r:id="rId8"/>
    <p:sldId id="1494" r:id="rId9"/>
    <p:sldId id="1453" r:id="rId10"/>
    <p:sldId id="1454" r:id="rId11"/>
    <p:sldId id="1495" r:id="rId12"/>
    <p:sldId id="1456" r:id="rId13"/>
    <p:sldId id="1457" r:id="rId14"/>
    <p:sldId id="1458" r:id="rId15"/>
    <p:sldId id="1459" r:id="rId16"/>
    <p:sldId id="1460" r:id="rId17"/>
    <p:sldId id="1498" r:id="rId18"/>
    <p:sldId id="1499" r:id="rId19"/>
    <p:sldId id="1463" r:id="rId20"/>
    <p:sldId id="1464" r:id="rId21"/>
    <p:sldId id="1465" r:id="rId22"/>
    <p:sldId id="1466" r:id="rId23"/>
    <p:sldId id="1500" r:id="rId24"/>
    <p:sldId id="1468" r:id="rId25"/>
    <p:sldId id="1469" r:id="rId26"/>
    <p:sldId id="1470" r:id="rId27"/>
    <p:sldId id="1471" r:id="rId28"/>
    <p:sldId id="1472" r:id="rId29"/>
    <p:sldId id="1473" r:id="rId30"/>
    <p:sldId id="1474" r:id="rId31"/>
    <p:sldId id="1475" r:id="rId32"/>
    <p:sldId id="1476" r:id="rId33"/>
    <p:sldId id="1477" r:id="rId34"/>
    <p:sldId id="1478" r:id="rId35"/>
    <p:sldId id="1479" r:id="rId36"/>
    <p:sldId id="1480" r:id="rId37"/>
    <p:sldId id="1481" r:id="rId38"/>
    <p:sldId id="1482" r:id="rId39"/>
    <p:sldId id="1497" r:id="rId40"/>
    <p:sldId id="1483" r:id="rId41"/>
    <p:sldId id="1484" r:id="rId42"/>
    <p:sldId id="1485" r:id="rId43"/>
    <p:sldId id="1486" r:id="rId44"/>
    <p:sldId id="1487" r:id="rId45"/>
    <p:sldId id="1488" r:id="rId46"/>
    <p:sldId id="1489" r:id="rId47"/>
  </p:sldIdLst>
  <p:sldSz cx="9144000" cy="6858000" type="screen4x3"/>
  <p:notesSz cx="7302500" cy="9586913"/>
  <p:custDataLst>
    <p:tags r:id="rId5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DEDFF5"/>
    <a:srgbClr val="F5F5F5"/>
    <a:srgbClr val="FFFFFF"/>
    <a:srgbClr val="DBF2DA"/>
    <a:srgbClr val="F6D2D2"/>
    <a:srgbClr val="990000"/>
    <a:srgbClr val="F6F5BD"/>
    <a:srgbClr val="D5F1CF"/>
    <a:srgbClr val="F1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4" autoAdjust="0"/>
    <p:restoredTop sz="94649" autoAdjust="0"/>
  </p:normalViewPr>
  <p:slideViewPr>
    <p:cSldViewPr snapToObjects="1">
      <p:cViewPr>
        <p:scale>
          <a:sx n="150" d="100"/>
          <a:sy n="150" d="100"/>
        </p:scale>
        <p:origin x="2100" y="414"/>
      </p:cViewPr>
      <p:guideLst>
        <p:guide orient="horz" pos="33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2778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6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3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03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30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93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56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5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87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04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37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92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07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37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560" y="4554112"/>
            <a:ext cx="5357380" cy="431312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87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214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42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21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221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19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871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39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728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835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13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1264660" y="726233"/>
            <a:ext cx="4774840" cy="35819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924" tIns="47462" rIns="94924" bIns="47462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2560" y="4554112"/>
            <a:ext cx="5357380" cy="431640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288" tIns="45644" rIns="91288" bIns="45644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172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249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618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19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667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29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821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1264660" y="726233"/>
            <a:ext cx="4774840" cy="35819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924" tIns="47462" rIns="94924" bIns="47462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7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2560" y="4554112"/>
            <a:ext cx="5357380" cy="431640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288" tIns="45644" rIns="91288" bIns="45644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859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81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7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76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54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1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03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45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486400" y="-26988"/>
            <a:ext cx="372110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Introduction to Computer Systems, Peking University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Virtual Memory: Concepts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sz="2000" b="0" dirty="0"/>
              <a:t>Introduction to Computer </a:t>
            </a:r>
            <a:r>
              <a:rPr lang="en-US" altLang="zh-CN" sz="2000" b="0" dirty="0" smtClean="0"/>
              <a:t>Systems</a:t>
            </a:r>
            <a:endParaRPr lang="en-US" sz="2000" b="0" dirty="0" smtClean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849998" y="2280692"/>
            <a:ext cx="3749615" cy="11493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350837" y="381000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 System Using </a:t>
            </a:r>
            <a:r>
              <a:rPr lang="en-GB" dirty="0" smtClean="0"/>
              <a:t>Virtual Addressing</a:t>
            </a:r>
            <a:endParaRPr lang="en-GB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455612" y="5443537"/>
            <a:ext cx="8307388" cy="1262063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</a:t>
            </a:r>
            <a:r>
              <a:rPr lang="en-GB" dirty="0" smtClean="0"/>
              <a:t>in all modern servers, laptops, and smart phones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One of the great ideas in computer science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324600" y="438626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018213" y="18176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018213" y="2046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779402" y="4338638"/>
            <a:ext cx="58483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3300"/>
                </a:solidFill>
                <a:latin typeface="Calibri" pitchFamily="34" charset="0"/>
              </a:rPr>
              <a:t>M-1</a:t>
            </a: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6056313" y="1524000"/>
            <a:ext cx="138884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429000" y="2619808"/>
            <a:ext cx="1066800" cy="53340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MMU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6019800" y="2274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6018213" y="25034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324600" y="18224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6324600" y="20510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6324600" y="22796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6324600" y="25082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6324600" y="27368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6324600" y="29654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6018213" y="27320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6018213" y="29606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6324600" y="31940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6324600" y="34226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6018213" y="3189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6019800" y="3417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6324600" y="416242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557652" y="2378791"/>
            <a:ext cx="1395808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Physical </a:t>
            </a:r>
            <a:r>
              <a:rPr lang="en-GB" sz="1400" dirty="0" smtClean="0">
                <a:latin typeface="Calibri" pitchFamily="34" charset="0"/>
              </a:rPr>
              <a:t>address</a:t>
            </a:r>
            <a:endParaRPr lang="en-GB" sz="1400" dirty="0">
              <a:latin typeface="Calibri" pitchFamily="34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(PA)</a:t>
            </a:r>
          </a:p>
        </p:txBody>
      </p:sp>
      <p:sp>
        <p:nvSpPr>
          <p:cNvPr id="9247" name="AutoShape 31"/>
          <p:cNvSpPr>
            <a:spLocks/>
          </p:cNvSpPr>
          <p:nvPr/>
        </p:nvSpPr>
        <p:spPr bwMode="auto">
          <a:xfrm>
            <a:off x="7315201" y="2736850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4000500" y="5000625"/>
            <a:ext cx="95697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 word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6324600" y="3651701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6018213" y="365283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6400800" y="3886200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...</a:t>
            </a:r>
          </a:p>
        </p:txBody>
      </p:sp>
      <p:cxnSp>
        <p:nvCxnSpPr>
          <p:cNvPr id="40" name="Straight Arrow Connector 39"/>
          <p:cNvCxnSpPr>
            <a:stCxn id="9226" idx="3"/>
            <a:endCxn id="9239" idx="1"/>
          </p:cNvCxnSpPr>
          <p:nvPr/>
        </p:nvCxnSpPr>
        <p:spPr bwMode="auto">
          <a:xfrm flipV="1">
            <a:off x="4495800" y="2885132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10800000" flipH="1">
            <a:off x="7467601" y="3194050"/>
            <a:ext cx="533399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5400000">
            <a:off x="7080250" y="4109244"/>
            <a:ext cx="1839912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>
            <a:endCxn id="37" idx="2"/>
          </p:cNvCxnSpPr>
          <p:nvPr/>
        </p:nvCxnSpPr>
        <p:spPr bwMode="auto">
          <a:xfrm rot="10800000">
            <a:off x="1524000" y="3153695"/>
            <a:ext cx="6475412" cy="187630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990600" y="2620295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057400" y="2882426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2057839" y="2378791"/>
            <a:ext cx="1305078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Virtual address</a:t>
            </a:r>
            <a:endParaRPr lang="en-GB" sz="1400" dirty="0">
              <a:latin typeface="Calibri" pitchFamily="34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(VA</a:t>
            </a:r>
            <a:r>
              <a:rPr lang="en-GB" sz="1400" dirty="0">
                <a:latin typeface="Calibri" pitchFamily="34" charset="0"/>
              </a:rPr>
              <a:t>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2000" y="19767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05400" y="2815141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ourier New"/>
                <a:cs typeface="Courier New"/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362200" y="2882426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ourier New"/>
                <a:cs typeface="Courier New"/>
              </a:rPr>
              <a:t>4100</a:t>
            </a:r>
          </a:p>
        </p:txBody>
      </p:sp>
    </p:spTree>
    <p:extLst>
      <p:ext uri="{BB962C8B-B14F-4D97-AF65-F5344CB8AC3E}">
        <p14:creationId xmlns:p14="http://schemas.microsoft.com/office/powerpoint/2010/main" val="8372460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89925" cy="4972050"/>
          </a:xfrm>
        </p:spPr>
        <p:txBody>
          <a:bodyPr/>
          <a:lstStyle/>
          <a:p>
            <a:r>
              <a:rPr lang="en-US" sz="2000" dirty="0" smtClean="0">
                <a:solidFill>
                  <a:srgbClr val="990000"/>
                </a:solidFill>
              </a:rPr>
              <a:t>Linear address space: </a:t>
            </a:r>
            <a:r>
              <a:rPr lang="en-US" sz="2000" b="0" dirty="0" smtClean="0"/>
              <a:t>Ordered set of contiguous non-negative integer addresses:</a:t>
            </a:r>
            <a:br>
              <a:rPr lang="en-US" sz="2000" b="0" dirty="0" smtClean="0"/>
            </a:br>
            <a:r>
              <a:rPr lang="en-US" sz="2000" b="0" dirty="0" smtClean="0"/>
              <a:t>		{0, 1, 2, 3 … }</a:t>
            </a:r>
          </a:p>
          <a:p>
            <a:endParaRPr lang="en-US" sz="2000" dirty="0" smtClean="0">
              <a:solidFill>
                <a:srgbClr val="990000"/>
              </a:solidFill>
            </a:endParaRPr>
          </a:p>
          <a:p>
            <a:r>
              <a:rPr lang="en-US" sz="2000" dirty="0" smtClean="0">
                <a:solidFill>
                  <a:srgbClr val="990000"/>
                </a:solidFill>
              </a:rPr>
              <a:t>Virtual address space: </a:t>
            </a:r>
            <a:r>
              <a:rPr lang="en-US" sz="2000" b="0" dirty="0" smtClean="0"/>
              <a:t>Set of N = 2</a:t>
            </a:r>
            <a:r>
              <a:rPr lang="en-US" sz="2000" b="0" baseline="30000" dirty="0" smtClean="0"/>
              <a:t>n</a:t>
            </a:r>
            <a:r>
              <a:rPr lang="en-US" sz="2000" b="0" dirty="0" smtClean="0"/>
              <a:t> virtual addresses</a:t>
            </a:r>
            <a:br>
              <a:rPr lang="en-US" sz="2000" b="0" dirty="0" smtClean="0"/>
            </a:br>
            <a:r>
              <a:rPr lang="en-US" sz="2000" b="0" dirty="0" smtClean="0"/>
              <a:t>		{0, 1, 2, 3, …, N-1}</a:t>
            </a:r>
          </a:p>
          <a:p>
            <a:endParaRPr lang="en-US" sz="2000" dirty="0" smtClean="0">
              <a:solidFill>
                <a:srgbClr val="990000"/>
              </a:solidFill>
            </a:endParaRPr>
          </a:p>
          <a:p>
            <a:r>
              <a:rPr lang="en-US" sz="2000" dirty="0" smtClean="0">
                <a:solidFill>
                  <a:srgbClr val="990000"/>
                </a:solidFill>
              </a:rPr>
              <a:t>Physical address space: </a:t>
            </a:r>
            <a:r>
              <a:rPr lang="en-US" sz="2000" b="0" dirty="0" smtClean="0"/>
              <a:t>Set of M = 2</a:t>
            </a:r>
            <a:r>
              <a:rPr lang="en-US" sz="2000" b="0" baseline="30000" dirty="0" smtClean="0"/>
              <a:t>m</a:t>
            </a:r>
            <a:r>
              <a:rPr lang="en-US" sz="2000" b="0" dirty="0" smtClean="0"/>
              <a:t> physical addresses</a:t>
            </a:r>
            <a:br>
              <a:rPr lang="en-US" sz="2000" b="0" dirty="0" smtClean="0"/>
            </a:br>
            <a:r>
              <a:rPr lang="en-US" sz="2000" b="0" dirty="0" smtClean="0"/>
              <a:t>		{0, 1, 2, 3, …, M-1}</a:t>
            </a:r>
          </a:p>
          <a:p>
            <a:endParaRPr lang="en-US" sz="2000" b="0" dirty="0" smtClean="0"/>
          </a:p>
          <a:p>
            <a:r>
              <a:rPr lang="en-US" sz="2000" dirty="0" smtClean="0"/>
              <a:t>Clean distinction between data (bytes) and their attributes (addresses)</a:t>
            </a:r>
          </a:p>
          <a:p>
            <a:r>
              <a:rPr lang="en-US" sz="2000" dirty="0" smtClean="0"/>
              <a:t>Each datum can now have multiple addresses</a:t>
            </a:r>
          </a:p>
          <a:p>
            <a:r>
              <a:rPr lang="en-US" sz="2000" dirty="0" smtClean="0"/>
              <a:t>Every byte in main memory: </a:t>
            </a:r>
            <a:br>
              <a:rPr lang="en-US" sz="2000" dirty="0" smtClean="0"/>
            </a:br>
            <a:r>
              <a:rPr lang="en-US" sz="2000" dirty="0" smtClean="0"/>
              <a:t>one physical address, one (or more) virtual addresses</a:t>
            </a:r>
          </a:p>
        </p:txBody>
      </p:sp>
    </p:spTree>
    <p:extLst>
      <p:ext uri="{BB962C8B-B14F-4D97-AF65-F5344CB8AC3E}">
        <p14:creationId xmlns:p14="http://schemas.microsoft.com/office/powerpoint/2010/main" val="408011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001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Why Virtual </a:t>
            </a:r>
            <a:r>
              <a:rPr lang="en-GB" dirty="0" smtClean="0"/>
              <a:t>Memory (VM)?</a:t>
            </a:r>
            <a:endParaRPr lang="en-GB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301750"/>
            <a:ext cx="8686800" cy="548005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Uses main </a:t>
            </a:r>
            <a:r>
              <a:rPr lang="en-GB" dirty="0" smtClean="0"/>
              <a:t>memory efficiently</a:t>
            </a:r>
            <a:endParaRPr lang="en-GB" dirty="0" smtClean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</a:t>
            </a:r>
            <a:r>
              <a:rPr lang="en-GB" dirty="0" smtClean="0"/>
              <a:t> DRAM </a:t>
            </a:r>
            <a:r>
              <a:rPr lang="en-GB" dirty="0"/>
              <a:t>as a cache for </a:t>
            </a:r>
            <a:r>
              <a:rPr lang="en-GB" dirty="0" smtClean="0"/>
              <a:t>parts </a:t>
            </a:r>
            <a:r>
              <a:rPr lang="en-GB" dirty="0"/>
              <a:t>of a virtual address space</a:t>
            </a:r>
            <a:endParaRPr lang="en-GB" dirty="0" smtClean="0"/>
          </a:p>
          <a:p>
            <a:pPr>
              <a:lnSpc>
                <a:spcPct val="83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Simplifies </a:t>
            </a:r>
            <a:r>
              <a:rPr lang="en-GB" dirty="0">
                <a:effectLst/>
              </a:rPr>
              <a:t>memory </a:t>
            </a:r>
            <a:r>
              <a:rPr lang="en-GB" dirty="0" smtClean="0">
                <a:effectLst/>
              </a:rPr>
              <a:t>management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process gets </a:t>
            </a:r>
            <a:r>
              <a:rPr lang="en-GB" dirty="0" smtClean="0"/>
              <a:t>the same uniform linear </a:t>
            </a:r>
            <a:r>
              <a:rPr lang="en-GB" dirty="0"/>
              <a:t>address space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Isolates </a:t>
            </a:r>
            <a:r>
              <a:rPr lang="en-GB" dirty="0">
                <a:effectLst/>
              </a:rPr>
              <a:t>address spaces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One process can’t interfere with another’s memory	</a:t>
            </a:r>
            <a:endParaRPr lang="en-GB" dirty="0" smtClean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User program </a:t>
            </a:r>
            <a:r>
              <a:rPr lang="en-GB" dirty="0"/>
              <a:t>cannot access privileged</a:t>
            </a:r>
            <a:r>
              <a:rPr lang="en-GB" dirty="0" smtClean="0"/>
              <a:t> kernel information and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03492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 smtClean="0"/>
              <a:t>VM as a tool for caching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memory management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memory protection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52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VM as a Tool for Caching</a:t>
            </a:r>
            <a:endParaRPr lang="en-GB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7896225" cy="2066925"/>
          </a:xfrm>
        </p:spPr>
        <p:txBody>
          <a:bodyPr/>
          <a:lstStyle/>
          <a:p>
            <a:r>
              <a:rPr lang="en-US" dirty="0" smtClean="0"/>
              <a:t>Conceptually,</a:t>
            </a:r>
            <a:r>
              <a:rPr lang="en-US" i="1" dirty="0" smtClean="0">
                <a:solidFill>
                  <a:srgbClr val="990000"/>
                </a:solidFill>
              </a:rPr>
              <a:t> virtual memory</a:t>
            </a:r>
            <a:r>
              <a:rPr lang="en-US" dirty="0" smtClean="0">
                <a:solidFill>
                  <a:srgbClr val="990000"/>
                </a:solidFill>
              </a:rPr>
              <a:t> </a:t>
            </a:r>
            <a:r>
              <a:rPr lang="en-US" dirty="0" smtClean="0"/>
              <a:t>is an array of N contiguous bytes stored on disk. </a:t>
            </a:r>
          </a:p>
          <a:p>
            <a:r>
              <a:rPr lang="en-US" dirty="0" smtClean="0"/>
              <a:t>The contents of the array on disk are cached in </a:t>
            </a:r>
            <a:r>
              <a:rPr lang="en-US" i="1" dirty="0" smtClean="0">
                <a:solidFill>
                  <a:srgbClr val="990000"/>
                </a:solidFill>
              </a:rPr>
              <a:t>physical memory</a:t>
            </a:r>
            <a:r>
              <a:rPr lang="en-US" dirty="0" smtClean="0"/>
              <a:t> (</a:t>
            </a:r>
            <a:r>
              <a:rPr lang="en-US" i="1" dirty="0" smtClean="0">
                <a:solidFill>
                  <a:srgbClr val="990000"/>
                </a:solidFill>
              </a:rPr>
              <a:t>DRAM cache</a:t>
            </a:r>
            <a:r>
              <a:rPr lang="en-US" dirty="0" smtClean="0"/>
              <a:t>)</a:t>
            </a:r>
          </a:p>
          <a:p>
            <a:pPr lvl="1"/>
            <a:r>
              <a:rPr lang="en-GB" dirty="0" smtClean="0"/>
              <a:t>These cache blocks are called </a:t>
            </a:r>
            <a:r>
              <a:rPr lang="en-GB" i="1" dirty="0" smtClean="0"/>
              <a:t>pages </a:t>
            </a:r>
            <a:r>
              <a:rPr lang="en-GB" dirty="0" smtClean="0"/>
              <a:t>(size is P = 2</a:t>
            </a:r>
            <a:r>
              <a:rPr lang="en-GB" baseline="30000" dirty="0" smtClean="0"/>
              <a:t>p</a:t>
            </a:r>
            <a:r>
              <a:rPr lang="en-GB" dirty="0" smtClean="0"/>
              <a:t> bytes)</a:t>
            </a:r>
            <a:endParaRPr lang="en-GB" baseline="30000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145248" y="53022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021510" y="5281613"/>
            <a:ext cx="850938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2</a:t>
            </a:r>
            <a:r>
              <a:rPr lang="en-GB" sz="1400" baseline="30000" dirty="0">
                <a:latin typeface="Calibri" pitchFamily="34" charset="0"/>
              </a:rPr>
              <a:t>m-p</a:t>
            </a:r>
            <a:r>
              <a:rPr lang="en-GB" sz="1400" dirty="0">
                <a:latin typeface="Calibri" pitchFamily="34" charset="0"/>
              </a:rPr>
              <a:t>-1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762661" y="3503913"/>
            <a:ext cx="162788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memory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5145248" y="41719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145248" y="44005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145248" y="46291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2329023" y="5508625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1834983" y="3916363"/>
            <a:ext cx="515909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0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1834983" y="4144963"/>
            <a:ext cx="515909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1524000" y="5505450"/>
            <a:ext cx="826892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  <a:r>
              <a:rPr lang="en-GB" sz="1400" baseline="30000" dirty="0">
                <a:latin typeface="Calibri" pitchFamily="34" charset="0"/>
              </a:rPr>
              <a:t>n-p</a:t>
            </a:r>
            <a:r>
              <a:rPr lang="en-GB" sz="1400" dirty="0">
                <a:latin typeface="Calibri" pitchFamily="34" charset="0"/>
              </a:rPr>
              <a:t>-1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2019461" y="3503913"/>
            <a:ext cx="152509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Virtual memory</a:t>
            </a: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2329023" y="3927024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Unallocated</a:t>
            </a: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2329023" y="4155624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smtClean="0">
                <a:latin typeface="Calibri" pitchFamily="34" charset="0"/>
              </a:rPr>
              <a:t>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2329023" y="4384224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2329023" y="461010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Unallocated</a:t>
            </a: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2329023" y="4835525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smtClean="0">
                <a:latin typeface="Calibri" pitchFamily="34" charset="0"/>
              </a:rPr>
              <a:t>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2329023" y="5064125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6021510" y="4141788"/>
            <a:ext cx="50556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0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6021510" y="4370388"/>
            <a:ext cx="50556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1</a:t>
            </a:r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3243423" y="4264025"/>
            <a:ext cx="1905000" cy="260350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5145248" y="50736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>
            <a:off x="3243423" y="4981575"/>
            <a:ext cx="1905000" cy="457200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2329023" y="5286375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Cached</a:t>
            </a:r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5145248" y="48577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 flipV="1">
            <a:off x="3243423" y="4979988"/>
            <a:ext cx="1905000" cy="384175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3189448" y="3810000"/>
            <a:ext cx="2540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0</a:t>
            </a: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3203286" y="5606794"/>
            <a:ext cx="370486" cy="245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smtClean="0">
                <a:latin typeface="Calibri" pitchFamily="34" charset="0"/>
              </a:rPr>
              <a:t>N-1</a:t>
            </a:r>
            <a:endParaRPr lang="en-GB" sz="1000" dirty="0">
              <a:latin typeface="Calibri" pitchFamily="34" charset="0"/>
            </a:endParaRP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4799216" y="5414351"/>
            <a:ext cx="398101" cy="245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smtClean="0">
                <a:latin typeface="Calibri" pitchFamily="34" charset="0"/>
              </a:rPr>
              <a:t>M-1</a:t>
            </a:r>
            <a:endParaRPr lang="en-GB" sz="1000" dirty="0">
              <a:latin typeface="Calibri" pitchFamily="34" charset="0"/>
            </a:endParaRPr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4948131" y="4055885"/>
            <a:ext cx="2540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0</a:t>
            </a:r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1913533" y="5899495"/>
            <a:ext cx="1794579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Virtual pages (</a:t>
            </a:r>
            <a:r>
              <a:rPr lang="en-GB" sz="1600" dirty="0" smtClean="0">
                <a:latin typeface="Calibri" pitchFamily="34" charset="0"/>
              </a:rPr>
              <a:t>VPs</a:t>
            </a:r>
            <a:r>
              <a:rPr lang="en-GB" sz="1600" dirty="0">
                <a:latin typeface="Calibri" pitchFamily="34" charset="0"/>
              </a:rPr>
              <a:t>)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stored on disk</a:t>
            </a:r>
          </a:p>
        </p:txBody>
      </p:sp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4708977" y="5899495"/>
            <a:ext cx="1872124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pages (</a:t>
            </a:r>
            <a:r>
              <a:rPr lang="en-GB" sz="1600" dirty="0" err="1" smtClean="0">
                <a:latin typeface="Calibri" pitchFamily="34" charset="0"/>
              </a:rPr>
              <a:t>PPs</a:t>
            </a:r>
            <a:r>
              <a:rPr lang="en-GB" sz="1600" dirty="0">
                <a:latin typeface="Calibri" pitchFamily="34" charset="0"/>
              </a:rPr>
              <a:t>)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cached in DRAM</a:t>
            </a:r>
          </a:p>
        </p:txBody>
      </p:sp>
    </p:spTree>
    <p:extLst>
      <p:ext uri="{BB962C8B-B14F-4D97-AF65-F5344CB8AC3E}">
        <p14:creationId xmlns:p14="http://schemas.microsoft.com/office/powerpoint/2010/main" val="12752972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278169" y="468757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DRAM Cache Organization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290513" y="1295400"/>
            <a:ext cx="8548687" cy="535781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DRAM cache organization driven by the enormous miss penalty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DRAM is about </a:t>
            </a:r>
            <a:r>
              <a:rPr lang="en-GB" b="1" i="1" dirty="0">
                <a:solidFill>
                  <a:srgbClr val="C00000"/>
                </a:solidFill>
              </a:rPr>
              <a:t>10x</a:t>
            </a:r>
            <a:r>
              <a:rPr lang="en-GB" dirty="0"/>
              <a:t> slower than SRAM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Disk is about </a:t>
            </a:r>
            <a:r>
              <a:rPr lang="en-GB" b="1" i="1" dirty="0" smtClean="0">
                <a:solidFill>
                  <a:srgbClr val="C00000"/>
                </a:solidFill>
              </a:rPr>
              <a:t>10,000x</a:t>
            </a:r>
            <a:r>
              <a:rPr lang="en-GB" dirty="0" smtClean="0"/>
              <a:t> </a:t>
            </a:r>
            <a:r>
              <a:rPr lang="en-GB" dirty="0"/>
              <a:t>slower than </a:t>
            </a:r>
            <a:r>
              <a:rPr lang="en-GB" dirty="0" smtClean="0"/>
              <a:t>DRAM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/>
              <a:t>Time to load block from disk &gt; 1ms (&gt; 1 million clock cycles)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/>
              <a:t>CPU can do a lot of computation during that </a:t>
            </a:r>
            <a:r>
              <a:rPr lang="en-GB" altLang="zh-CN" dirty="0" smtClean="0"/>
              <a:t>time</a:t>
            </a:r>
            <a:endParaRPr lang="en-GB" dirty="0" smtClean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Consequences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Large page (block) </a:t>
            </a:r>
            <a:r>
              <a:rPr lang="en-GB" dirty="0" smtClean="0"/>
              <a:t>size: typically 4</a:t>
            </a:r>
            <a:r>
              <a:rPr lang="en-GB" dirty="0"/>
              <a:t> </a:t>
            </a:r>
            <a:r>
              <a:rPr lang="en-GB" dirty="0" smtClean="0"/>
              <a:t>KB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/>
              <a:t>Linux “huge pages” are 2 MB (default) to 1 </a:t>
            </a:r>
            <a:r>
              <a:rPr lang="en-GB" altLang="zh-CN" dirty="0" smtClean="0"/>
              <a:t>GB</a:t>
            </a:r>
            <a:endParaRPr lang="en-GB" dirty="0" smtClean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Fully </a:t>
            </a:r>
            <a:r>
              <a:rPr lang="en-GB" dirty="0"/>
              <a:t>associative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Any </a:t>
            </a:r>
            <a:r>
              <a:rPr lang="en-GB" dirty="0" smtClean="0"/>
              <a:t>VP can </a:t>
            </a:r>
            <a:r>
              <a:rPr lang="en-GB" dirty="0"/>
              <a:t>be placed in </a:t>
            </a:r>
            <a:r>
              <a:rPr lang="en-GB" dirty="0" smtClean="0"/>
              <a:t>any PP</a:t>
            </a:r>
            <a:endParaRPr lang="en-GB" dirty="0"/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Requires a “large” mapping function – different from </a:t>
            </a:r>
            <a:r>
              <a:rPr lang="en-GB" dirty="0" smtClean="0"/>
              <a:t>cache memories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Highly </a:t>
            </a:r>
            <a:r>
              <a:rPr lang="en-GB" dirty="0" smtClean="0"/>
              <a:t>sophisticated, expensive </a:t>
            </a:r>
            <a:r>
              <a:rPr lang="en-GB" dirty="0"/>
              <a:t>replacement algorithms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Too complicated and open-ended to be implemented in hardware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Write-back rather than write-through</a:t>
            </a:r>
          </a:p>
        </p:txBody>
      </p:sp>
    </p:spTree>
    <p:extLst>
      <p:ext uri="{BB962C8B-B14F-4D97-AF65-F5344CB8AC3E}">
        <p14:creationId xmlns:p14="http://schemas.microsoft.com/office/powerpoint/2010/main" val="8329710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Enabling Data Structure: Page Table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290513" y="1147763"/>
            <a:ext cx="8307387" cy="12906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</a:t>
            </a:r>
            <a:r>
              <a:rPr lang="en-GB" i="1" dirty="0">
                <a:solidFill>
                  <a:srgbClr val="C00000"/>
                </a:solidFill>
              </a:rPr>
              <a:t>page table </a:t>
            </a:r>
            <a:r>
              <a:rPr lang="en-GB" dirty="0"/>
              <a:t>is an array of page table entries (PTEs) that maps virtual pages to physical </a:t>
            </a:r>
            <a:r>
              <a:rPr lang="en-GB" dirty="0" smtClean="0"/>
              <a:t>pages.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Per-process kernel data structure in DRAM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120900" y="46767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120900" y="4905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120900" y="4448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120900" y="3305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2120900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120900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2120900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2120900" y="42195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2073631" y="51751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5348288" y="23622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5465763" y="34006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5465763" y="36099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2946400" y="47974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2946400" y="34274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2971800" y="31988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2921000" y="29702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5400675" y="43592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1816100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1816100" y="4905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1816100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1816100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1816100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1816100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1816100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1816100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1587500" y="30003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1824127" y="32750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1824920" y="35079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1824127" y="39737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1824920" y="41808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1824127" y="44202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1824920" y="48796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1824127" y="46467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1824920" y="37408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2187575" y="25114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1209497" y="32399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1206322" y="48528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6831013" y="29098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5465763" y="31750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546576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2895600" y="50038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2895600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2895600" y="38671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2895600" y="3632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6843713" y="3570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5473700" y="49879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5473700" y="52984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5473700" y="59194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5473700" y="62299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5473700" y="65405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2895600" y="40763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2908300" y="41210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2895600" y="4286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2940050" y="36433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5473700" y="56089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</p:spTree>
    <p:extLst>
      <p:ext uri="{BB962C8B-B14F-4D97-AF65-F5344CB8AC3E}">
        <p14:creationId xmlns:p14="http://schemas.microsoft.com/office/powerpoint/2010/main" val="8247313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" grpId="0"/>
      <p:bldP spid="14349" grpId="0" animBg="1"/>
      <p:bldP spid="14350" grpId="0" animBg="1"/>
      <p:bldP spid="14351" grpId="0" animBg="1"/>
      <p:bldP spid="14352" grpId="0" animBg="1"/>
      <p:bldP spid="14353" grpId="0" animBg="1"/>
      <p:bldP spid="14354" grpId="0" animBg="1"/>
      <p:bldP spid="14355" grpId="0"/>
      <p:bldP spid="14376" grpId="0"/>
      <p:bldP spid="14377" grpId="0" animBg="1"/>
      <p:bldP spid="14378" grpId="0" animBg="1"/>
      <p:bldP spid="14383" grpId="0"/>
      <p:bldP spid="14384" grpId="0" animBg="1"/>
      <p:bldP spid="14385" grpId="0" animBg="1"/>
      <p:bldP spid="14386" grpId="0" animBg="1"/>
      <p:bldP spid="14387" grpId="0" animBg="1"/>
      <p:bldP spid="14388" grpId="0" animBg="1"/>
      <p:bldP spid="14390" grpId="0" animBg="1"/>
      <p:bldP spid="14392" grpId="0" animBg="1"/>
      <p:bldP spid="1439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Page Hit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6048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Page hit: </a:t>
            </a:r>
            <a:r>
              <a:rPr lang="en-GB" dirty="0"/>
              <a:t>reference to VM word that is in physical memory (DRAM cache hit)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849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1849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1849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1849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1849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1849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1849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1849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1376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123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5298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5298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104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104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035839" y="2970213"/>
            <a:ext cx="2501900" cy="698500"/>
          </a:xfrm>
          <a:prstGeom prst="line">
            <a:avLst/>
          </a:prstGeom>
          <a:noFill/>
          <a:ln w="1908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39850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4647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8801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8801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8801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8801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8801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8801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8801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8801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6515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8881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8889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8881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8889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8881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8889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8881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8889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2516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2735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2703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8950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5298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5298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39596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39596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39596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39596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077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5377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5377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5377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5377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5377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39596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39723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39596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040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5377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81000" y="24384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1" name="Shape 60"/>
          <p:cNvCxnSpPr>
            <a:stCxn id="59" idx="2"/>
            <a:endCxn id="14372" idx="1"/>
          </p:cNvCxnSpPr>
          <p:nvPr/>
        </p:nvCxnSpPr>
        <p:spPr bwMode="auto">
          <a:xfrm rot="16200000" flipH="1">
            <a:off x="1543358" y="2319029"/>
            <a:ext cx="983343" cy="170785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C7C47B0-E212-4A68-B855-967644CE386F}"/>
              </a:ext>
            </a:extLst>
          </p:cNvPr>
          <p:cNvSpPr/>
          <p:nvPr/>
        </p:nvSpPr>
        <p:spPr bwMode="auto">
          <a:xfrm>
            <a:off x="6553200" y="2971800"/>
            <a:ext cx="1341852" cy="1717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9F85F3B-3CD5-4B91-9CAD-E929E9ABE051}"/>
              </a:ext>
            </a:extLst>
          </p:cNvPr>
          <p:cNvSpPr/>
          <p:nvPr/>
        </p:nvSpPr>
        <p:spPr bwMode="auto">
          <a:xfrm>
            <a:off x="2888165" y="3529466"/>
            <a:ext cx="1896973" cy="22871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59861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2" grpId="0" animBg="1"/>
      <p:bldP spid="6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25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Page fault: </a:t>
            </a:r>
            <a:r>
              <a:rPr lang="en-GB" dirty="0"/>
              <a:t>reference to VM word that is not in physical memory (DRAM cache miss)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48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0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80CF6A43-CE96-42B8-9EAD-99B2A750EB9A}"/>
              </a:ext>
            </a:extLst>
          </p:cNvPr>
          <p:cNvSpPr/>
          <p:nvPr/>
        </p:nvSpPr>
        <p:spPr bwMode="auto">
          <a:xfrm>
            <a:off x="2951084" y="3773369"/>
            <a:ext cx="1896973" cy="22871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A4801DB-4638-465A-BFF9-63B468A9B6A3}"/>
              </a:ext>
            </a:extLst>
          </p:cNvPr>
          <p:cNvSpPr/>
          <p:nvPr/>
        </p:nvSpPr>
        <p:spPr bwMode="auto">
          <a:xfrm>
            <a:off x="6621462" y="5390831"/>
            <a:ext cx="1379538" cy="21812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10511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6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Handling Page Fault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Page miss causes page fault (an exception)</a:t>
            </a:r>
            <a:endParaRPr lang="en-GB" sz="2000" b="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48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0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236296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Hmmm, How Does This Work?!	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11212"/>
            <a:ext cx="292470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2"/>
          <a:stretch/>
        </p:blipFill>
        <p:spPr bwMode="auto">
          <a:xfrm>
            <a:off x="4114800" y="1611212"/>
            <a:ext cx="1151406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Oval 16"/>
          <p:cNvSpPr/>
          <p:nvPr/>
        </p:nvSpPr>
        <p:spPr bwMode="auto">
          <a:xfrm>
            <a:off x="5943600" y="3733800"/>
            <a:ext cx="76200" cy="76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172200" y="3733800"/>
            <a:ext cx="76200" cy="76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400800" y="3733800"/>
            <a:ext cx="76200" cy="76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78082" y="1219200"/>
            <a:ext cx="107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Process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38600" y="1219200"/>
            <a:ext cx="107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Process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77070" y="1219200"/>
            <a:ext cx="108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Process n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11212"/>
            <a:ext cx="292470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632549" y="6143017"/>
            <a:ext cx="496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Solution: Virtual Memory (today and next lecture)</a:t>
            </a:r>
          </a:p>
        </p:txBody>
      </p:sp>
    </p:spTree>
    <p:extLst>
      <p:ext uri="{BB962C8B-B14F-4D97-AF65-F5344CB8AC3E}">
        <p14:creationId xmlns:p14="http://schemas.microsoft.com/office/powerpoint/2010/main" val="227559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4" grpId="0"/>
      <p:bldP spid="25" grpId="0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Handling Page Fault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Page fault handler selects a victim to be evicted (here VP 4)</a:t>
            </a:r>
            <a:endParaRPr lang="en-GB" sz="2000" b="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rgbClr val="F1C7C7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48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0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Virtual address</a:t>
            </a:r>
          </a:p>
        </p:txBody>
      </p:sp>
      <p:cxnSp>
        <p:nvCxnSpPr>
          <p:cNvPr id="60" name="Shape 59"/>
          <p:cNvCxnSpPr>
            <a:stCxn id="59" idx="2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908540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Handling Page Fault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Page fault handler selects a victim to be evicted (here VP 4)</a:t>
            </a:r>
            <a:endParaRPr lang="en-GB" sz="2000" b="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</a:t>
            </a:r>
            <a:r>
              <a:rPr lang="en-GB" sz="1400" dirty="0" smtClean="0">
                <a:latin typeface="Calibri" pitchFamily="34" charset="0"/>
              </a:rPr>
              <a:t>3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rgbClr val="000066"/>
                </a:solidFill>
                <a:latin typeface="Calibri" pitchFamily="34" charset="0"/>
              </a:rPr>
              <a:t>1</a:t>
            </a:r>
            <a:endParaRPr lang="en-GB" sz="1400" dirty="0">
              <a:solidFill>
                <a:srgbClr val="000066"/>
              </a:solidFill>
              <a:latin typeface="Calibri" pitchFamily="34" charset="0"/>
            </a:endParaRP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rgbClr val="000066"/>
                </a:solidFill>
                <a:latin typeface="Calibri" pitchFamily="34" charset="0"/>
              </a:rPr>
              <a:t>0</a:t>
            </a:r>
            <a:endParaRPr lang="en-GB" sz="1400" dirty="0">
              <a:solidFill>
                <a:srgbClr val="000066"/>
              </a:solidFill>
              <a:latin typeface="Calibri" pitchFamily="34" charset="0"/>
            </a:endParaRP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80289" y="4087812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6639" y="34432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Virtual address</a:t>
            </a:r>
          </a:p>
        </p:txBody>
      </p:sp>
      <p:cxnSp>
        <p:nvCxnSpPr>
          <p:cNvPr id="60" name="Shape 59"/>
          <p:cNvCxnSpPr>
            <a:stCxn id="59" idx="2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700523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Handling Page Fault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Page fault handler selects a victim to be evicted (here VP 4)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Offending instruction is restarted: page hit!</a:t>
            </a:r>
            <a:endParaRPr lang="en-GB" sz="2000" b="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</a:t>
            </a:r>
            <a:r>
              <a:rPr lang="en-GB" sz="1400" dirty="0" smtClean="0">
                <a:latin typeface="Calibri" pitchFamily="34" charset="0"/>
              </a:rPr>
              <a:t>3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rgbClr val="000066"/>
                </a:solidFill>
                <a:latin typeface="Calibri" pitchFamily="34" charset="0"/>
              </a:rPr>
              <a:t>1</a:t>
            </a:r>
            <a:endParaRPr lang="en-GB" sz="1400" dirty="0">
              <a:solidFill>
                <a:srgbClr val="000066"/>
              </a:solidFill>
              <a:latin typeface="Calibri" pitchFamily="34" charset="0"/>
            </a:endParaRP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rgbClr val="000066"/>
                </a:solidFill>
                <a:latin typeface="Calibri" pitchFamily="34" charset="0"/>
              </a:rPr>
              <a:t>0</a:t>
            </a:r>
            <a:endParaRPr lang="en-GB" sz="1400" dirty="0">
              <a:solidFill>
                <a:srgbClr val="000066"/>
              </a:solidFill>
              <a:latin typeface="Calibri" pitchFamily="34" charset="0"/>
            </a:endParaRP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80289" y="4087812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6639" y="34432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309831" y="5791200"/>
            <a:ext cx="5786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Key point</a:t>
            </a:r>
            <a:r>
              <a:rPr lang="en-US" sz="1800" dirty="0" smtClean="0">
                <a:latin typeface="Calibri" pitchFamily="34" charset="0"/>
              </a:rPr>
              <a:t>: Waiting until the miss to copy the page to DRAM is known as </a:t>
            </a:r>
            <a:r>
              <a:rPr lang="en-US" sz="1800" i="1" dirty="0" smtClean="0">
                <a:solidFill>
                  <a:srgbClr val="FF0000"/>
                </a:solidFill>
                <a:latin typeface="Calibri" pitchFamily="34" charset="0"/>
              </a:rPr>
              <a:t>demand paging</a:t>
            </a:r>
          </a:p>
        </p:txBody>
      </p:sp>
    </p:spTree>
    <p:extLst>
      <p:ext uri="{BB962C8B-B14F-4D97-AF65-F5344CB8AC3E}">
        <p14:creationId xmlns:p14="http://schemas.microsoft.com/office/powerpoint/2010/main" val="8947144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3261139" y="38512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Allocating a new page (VP 5) of virtual memory.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Subsequent miss will bring it into memory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61139" y="40798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61139" y="43084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61139" y="27082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61139" y="29368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61139" y="31654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61139" y="33940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261139" y="36226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213870" y="45782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488527" y="17653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606002" y="28037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606002" y="30130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3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086639" y="4200525"/>
            <a:ext cx="2519363" cy="173736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4086639" y="28305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4112039" y="26019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4061239" y="23733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6540914" y="37623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956339" y="40798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956339" y="43084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956339" y="38512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956339" y="27082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956339" y="29368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956339" y="31654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956339" y="33940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956339" y="36226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2727739" y="24034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2964366" y="26781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2965159" y="29110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964366" y="33768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965159" y="35839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2964366" y="38233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2965159" y="42827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2964366" y="40498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2965159" y="31439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3327814" y="19145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2349736" y="26430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2346561" y="42559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7971252" y="23129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6606002" y="25781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606002" y="23495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4035839" y="44069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4035839" y="41783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4035839" y="3270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4035839" y="30353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7983952" y="29733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6613939" y="43910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6613939" y="47015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6613939" y="53225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613939" y="59378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613939" y="62484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4035839" y="34794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>
            <a:off x="4080289" y="3719512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4035839" y="36893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56"/>
          <p:cNvSpPr>
            <a:spLocks noChangeShapeType="1"/>
          </p:cNvSpPr>
          <p:nvPr/>
        </p:nvSpPr>
        <p:spPr bwMode="auto">
          <a:xfrm flipV="1">
            <a:off x="4086639" y="30749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6613939" y="50120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6613939" y="56273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5</a:t>
            </a:r>
          </a:p>
        </p:txBody>
      </p:sp>
      <p:sp>
        <p:nvSpPr>
          <p:cNvPr id="63" name="Line 15"/>
          <p:cNvSpPr>
            <a:spLocks noChangeShapeType="1"/>
          </p:cNvSpPr>
          <p:nvPr/>
        </p:nvSpPr>
        <p:spPr bwMode="auto">
          <a:xfrm>
            <a:off x="4094576" y="3932835"/>
            <a:ext cx="2519363" cy="173736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4043776" y="391061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79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3603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Locality to the Rescue Again!</a:t>
            </a:r>
            <a:endParaRPr lang="en-GB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328738"/>
            <a:ext cx="8307387" cy="522446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Virtual memory </a:t>
            </a:r>
            <a:r>
              <a:rPr lang="en-GB" dirty="0" smtClean="0"/>
              <a:t>seems terribly inefficient, but it works because of locality. </a:t>
            </a:r>
            <a:endParaRPr lang="en-GB" dirty="0"/>
          </a:p>
          <a:p>
            <a:pPr>
              <a:lnSpc>
                <a:spcPct val="83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At any point in time, programs tend to access a set of active virtual pages called the </a:t>
            </a:r>
            <a:r>
              <a:rPr lang="en-GB" i="1" dirty="0">
                <a:solidFill>
                  <a:srgbClr val="C00000"/>
                </a:solidFill>
              </a:rPr>
              <a:t>working set</a:t>
            </a:r>
            <a:endParaRPr lang="en-GB" dirty="0">
              <a:solidFill>
                <a:srgbClr val="C00000"/>
              </a:solidFill>
            </a:endParaRP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Programs with better temporal locality will have smaller working sets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(working set size &lt; main memory size)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Good performance for one process </a:t>
            </a:r>
            <a:r>
              <a:rPr lang="en-US" dirty="0"/>
              <a:t>(</a:t>
            </a:r>
            <a:r>
              <a:rPr lang="en-GB" dirty="0" smtClean="0"/>
              <a:t>after cold misses)</a:t>
            </a:r>
            <a:endParaRPr lang="en-GB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/>
              <a:t>If (working set size &gt; main memory size )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i="1" dirty="0">
                <a:solidFill>
                  <a:srgbClr val="C00000"/>
                </a:solidFill>
              </a:rPr>
              <a:t>Thrashing:</a:t>
            </a:r>
            <a:r>
              <a:rPr lang="en-GB" altLang="zh-CN" i="1" dirty="0"/>
              <a:t> </a:t>
            </a:r>
            <a:r>
              <a:rPr lang="en-GB" altLang="zh-CN" dirty="0"/>
              <a:t>Performance meltdown</a:t>
            </a:r>
            <a:r>
              <a:rPr lang="en-GB" altLang="zh-CN" i="1" dirty="0"/>
              <a:t> </a:t>
            </a:r>
            <a:r>
              <a:rPr lang="en-GB" altLang="zh-CN" dirty="0"/>
              <a:t>where pages are swapped (copied) in and out continuously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/>
              <a:t>If multiple processes run at the same time, thrashing occurs if</a:t>
            </a:r>
            <a:br>
              <a:rPr lang="en-GB" altLang="zh-CN" dirty="0"/>
            </a:br>
            <a:r>
              <a:rPr lang="en-GB" altLang="zh-CN" dirty="0"/>
              <a:t>their total working set size &gt; main memory size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1140817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VM as a tool for memory management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memory protection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</p:txBody>
      </p:sp>
    </p:spTree>
    <p:extLst>
      <p:ext uri="{BB962C8B-B14F-4D97-AF65-F5344CB8AC3E}">
        <p14:creationId xmlns:p14="http://schemas.microsoft.com/office/powerpoint/2010/main" val="346787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62468" y="5699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VM </a:t>
            </a:r>
            <a:r>
              <a:rPr lang="en-GB" dirty="0"/>
              <a:t>as a Tool for Memory </a:t>
            </a:r>
            <a:r>
              <a:rPr lang="en-GB" dirty="0" smtClean="0"/>
              <a:t>Management</a:t>
            </a:r>
            <a:endParaRPr lang="en-GB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7850188" cy="12573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Key idea: each process has its own virtual address space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It can view memory as a simple linear array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Mapping function scatters addresses through physical </a:t>
            </a:r>
            <a:r>
              <a:rPr lang="en-GB" dirty="0" smtClean="0"/>
              <a:t>memory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Well-chosen mappings can improve locality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993775" y="31462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731356" y="3120362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2359919" y="30700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2192338" y="43697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6629400" y="4634041"/>
            <a:ext cx="14493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(e.g., read-only </a:t>
            </a:r>
            <a:endParaRPr lang="en-GB" sz="1400" b="1" dirty="0" smtClean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</a:rPr>
              <a:t>library </a:t>
            </a:r>
            <a:r>
              <a:rPr lang="en-GB" sz="1400" b="1" dirty="0">
                <a:latin typeface="Calibri" pitchFamily="34" charset="0"/>
              </a:rPr>
              <a:t>code)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993775" y="51274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616556" y="32253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616556" y="3480982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1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616556" y="373303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2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616556" y="424298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2838717" y="3861958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2359919" y="5051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2192338" y="63509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616556" y="520279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16556" y="545838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1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616556" y="571044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2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616556" y="622038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2838717" y="5839359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715000" y="32224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715000" y="347807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715000" y="373656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2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5715000" y="398969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715000" y="424528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715000" y="450377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715000" y="475936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6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5715000" y="501892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15000" y="527451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8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715000" y="553301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715000" y="61942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5960177" y="5742270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5474234" y="30700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5261580" y="6344474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M</a:t>
            </a:r>
            <a:r>
              <a:rPr lang="en-GB" sz="1400" b="1" dirty="0" smtClean="0">
                <a:latin typeface="Calibri" pitchFamily="34" charset="0"/>
              </a:rPr>
              <a:t>-1</a:t>
            </a:r>
            <a:endParaRPr lang="en-GB" sz="1400" b="1" dirty="0">
              <a:latin typeface="Calibri" pitchFamily="34" charset="0"/>
            </a:endParaRPr>
          </a:p>
        </p:txBody>
      </p:sp>
      <p:cxnSp>
        <p:nvCxnSpPr>
          <p:cNvPr id="74" name="Straight Arrow Connector 73"/>
          <p:cNvCxnSpPr>
            <a:stCxn id="46" idx="3"/>
            <a:endCxn id="59" idx="1"/>
          </p:cNvCxnSpPr>
          <p:nvPr/>
        </p:nvCxnSpPr>
        <p:spPr bwMode="auto">
          <a:xfrm>
            <a:off x="3530956" y="3608776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7" idx="3"/>
            <a:endCxn id="63" idx="1"/>
          </p:cNvCxnSpPr>
          <p:nvPr/>
        </p:nvCxnSpPr>
        <p:spPr bwMode="auto">
          <a:xfrm>
            <a:off x="3530956" y="3860833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4" idx="3"/>
            <a:endCxn id="63" idx="1"/>
          </p:cNvCxnSpPr>
          <p:nvPr/>
        </p:nvCxnSpPr>
        <p:spPr bwMode="auto">
          <a:xfrm flipV="1">
            <a:off x="3530956" y="4887158"/>
            <a:ext cx="2184044" cy="9510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53" idx="3"/>
            <a:endCxn id="65" idx="1"/>
          </p:cNvCxnSpPr>
          <p:nvPr/>
        </p:nvCxnSpPr>
        <p:spPr bwMode="auto">
          <a:xfrm flipV="1">
            <a:off x="3530956" y="5402309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3911530" y="2971800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78248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54001" y="533400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VM </a:t>
            </a:r>
            <a:r>
              <a:rPr lang="en-GB" dirty="0"/>
              <a:t>as a Tool for Memory </a:t>
            </a:r>
            <a:r>
              <a:rPr lang="en-GB" dirty="0" smtClean="0"/>
              <a:t>Management</a:t>
            </a:r>
            <a:endParaRPr lang="en-GB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763000" cy="190500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Simplifying memory allocation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Each virtual page can be mapped to any physical page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A virtual page can be stored in different physical pages at different times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Sharing code and data among processes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Map virtual pages to the same physical page (here: PP 6)</a:t>
            </a:r>
            <a:endParaRPr lang="en-GB" dirty="0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993775" y="32224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731356" y="3196562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2359919" y="3146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2192338" y="44459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6629400" y="4710241"/>
            <a:ext cx="14493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(e.g., read-only </a:t>
            </a:r>
            <a:endParaRPr lang="en-GB" sz="1400" b="1" dirty="0" smtClean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</a:rPr>
              <a:t>library </a:t>
            </a:r>
            <a:r>
              <a:rPr lang="en-GB" sz="1400" b="1" dirty="0">
                <a:latin typeface="Calibri" pitchFamily="34" charset="0"/>
              </a:rPr>
              <a:t>code)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993775" y="52036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616556" y="33015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616556" y="3557182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1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616556" y="380923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2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616556" y="431918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2838717" y="3938158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2359919" y="51274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2192338" y="64271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616556" y="527899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16556" y="553458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1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616556" y="578664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2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616556" y="629658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2838717" y="5915559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715000" y="32986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715000" y="355268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715000" y="381276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2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5715000" y="406589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715000" y="432148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715000" y="457997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715000" y="483556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6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5715000" y="509512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15000" y="535071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8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715000" y="560921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715000" y="62704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5960177" y="5818470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5474234" y="3146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5261580" y="6420674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M</a:t>
            </a:r>
            <a:r>
              <a:rPr lang="en-GB" sz="1400" b="1" dirty="0" smtClean="0">
                <a:latin typeface="Calibri" pitchFamily="34" charset="0"/>
              </a:rPr>
              <a:t>-1</a:t>
            </a:r>
            <a:endParaRPr lang="en-GB" sz="1400" b="1" dirty="0">
              <a:latin typeface="Calibri" pitchFamily="34" charset="0"/>
            </a:endParaRPr>
          </a:p>
        </p:txBody>
      </p:sp>
      <p:cxnSp>
        <p:nvCxnSpPr>
          <p:cNvPr id="74" name="Straight Arrow Connector 73"/>
          <p:cNvCxnSpPr>
            <a:stCxn id="46" idx="3"/>
            <a:endCxn id="59" idx="1"/>
          </p:cNvCxnSpPr>
          <p:nvPr/>
        </p:nvCxnSpPr>
        <p:spPr bwMode="auto">
          <a:xfrm>
            <a:off x="3530956" y="3684976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7" idx="3"/>
            <a:endCxn id="63" idx="1"/>
          </p:cNvCxnSpPr>
          <p:nvPr/>
        </p:nvCxnSpPr>
        <p:spPr bwMode="auto">
          <a:xfrm>
            <a:off x="3530956" y="3937033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4" idx="3"/>
            <a:endCxn id="63" idx="1"/>
          </p:cNvCxnSpPr>
          <p:nvPr/>
        </p:nvCxnSpPr>
        <p:spPr bwMode="auto">
          <a:xfrm flipV="1">
            <a:off x="3530956" y="4963358"/>
            <a:ext cx="2184044" cy="9510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53" idx="3"/>
            <a:endCxn id="65" idx="1"/>
          </p:cNvCxnSpPr>
          <p:nvPr/>
        </p:nvCxnSpPr>
        <p:spPr bwMode="auto">
          <a:xfrm flipV="1">
            <a:off x="3530956" y="5478509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3911530" y="3048000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05934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3603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Simplifying Linking and Loading</a:t>
            </a:r>
          </a:p>
        </p:txBody>
      </p:sp>
      <p:sp>
        <p:nvSpPr>
          <p:cNvPr id="23578" name="Rectangle 26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3962400" cy="4778910"/>
          </a:xfrm>
          <a:ln/>
        </p:spPr>
        <p:txBody>
          <a:bodyPr/>
          <a:lstStyle/>
          <a:p>
            <a:pPr marL="228600" indent="-228600">
              <a:spcBef>
                <a:spcPts val="1250"/>
              </a:spcBef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Linking</a:t>
            </a:r>
            <a:r>
              <a:rPr lang="en-GB" b="0" dirty="0">
                <a:effectLst/>
              </a:rPr>
              <a:t> </a:t>
            </a:r>
          </a:p>
          <a:p>
            <a:pPr marL="457200" lvl="1" indent="-228600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Each program has similar virtual address space</a:t>
            </a:r>
          </a:p>
          <a:p>
            <a:pPr marL="457200" lvl="1" indent="-228600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/>
              <a:t>Code, data, and heap always start at the same addresses.</a:t>
            </a:r>
            <a:endParaRPr lang="en-GB" sz="1800" dirty="0"/>
          </a:p>
          <a:p>
            <a:pPr lvl="1"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marL="228600" indent="-228600">
              <a:spcBef>
                <a:spcPts val="1250"/>
              </a:spcBef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Loading </a:t>
            </a:r>
          </a:p>
          <a:p>
            <a:pPr marL="457200" lvl="1" indent="-228600">
              <a:lnSpc>
                <a:spcPct val="94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execve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dirty="0" smtClean="0"/>
              <a:t>allocates virtual pages for .text and .data sections &amp; creates PTEs marked as invalid</a:t>
            </a:r>
            <a:endParaRPr lang="en-GB" sz="1800" dirty="0"/>
          </a:p>
          <a:p>
            <a:pPr marL="457200" lvl="1" indent="-228600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The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.text </a:t>
            </a:r>
            <a:r>
              <a:rPr lang="en-GB" sz="1800" dirty="0"/>
              <a:t>and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.data </a:t>
            </a:r>
            <a:r>
              <a:rPr lang="en-GB" sz="1800" dirty="0"/>
              <a:t>sections are copied, page by page, on demand by the virtual memory </a:t>
            </a:r>
            <a:r>
              <a:rPr lang="en-GB" sz="1800" dirty="0" smtClean="0"/>
              <a:t>system</a:t>
            </a:r>
            <a:endParaRPr lang="en-GB" sz="1800" dirty="0"/>
          </a:p>
          <a:p>
            <a:pPr>
              <a:spcBef>
                <a:spcPts val="1125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>
              <a:solidFill>
                <a:srgbClr val="000066"/>
              </a:solidFill>
              <a:effectLst/>
            </a:endParaRP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4998661" y="1262063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53" name="Rectangle 15"/>
          <p:cNvSpPr>
            <a:spLocks noChangeArrowheads="1"/>
          </p:cNvSpPr>
          <p:nvPr/>
        </p:nvSpPr>
        <p:spPr bwMode="auto">
          <a:xfrm>
            <a:off x="4998661" y="2963863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54" name="Rectangle 16"/>
          <p:cNvSpPr>
            <a:spLocks noChangeArrowheads="1"/>
          </p:cNvSpPr>
          <p:nvPr/>
        </p:nvSpPr>
        <p:spPr bwMode="auto">
          <a:xfrm>
            <a:off x="4998661" y="362902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4998662" y="4350808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56" name="Rectangle 18"/>
          <p:cNvSpPr>
            <a:spLocks noChangeArrowheads="1"/>
          </p:cNvSpPr>
          <p:nvPr/>
        </p:nvSpPr>
        <p:spPr bwMode="auto">
          <a:xfrm>
            <a:off x="4998661" y="2054225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 flipV="1">
            <a:off x="6388782" y="3957638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98661" y="1719263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59" name="Line 21"/>
          <p:cNvSpPr>
            <a:spLocks noChangeShapeType="1"/>
          </p:cNvSpPr>
          <p:nvPr/>
        </p:nvSpPr>
        <p:spPr bwMode="auto">
          <a:xfrm flipV="1">
            <a:off x="6388782" y="2738438"/>
            <a:ext cx="1588" cy="2317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Line 22"/>
          <p:cNvSpPr>
            <a:spLocks noChangeShapeType="1"/>
          </p:cNvSpPr>
          <p:nvPr/>
        </p:nvSpPr>
        <p:spPr bwMode="auto">
          <a:xfrm>
            <a:off x="6388782" y="2282825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4998661" y="6312958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62" name="Text Box 24"/>
          <p:cNvSpPr txBox="1">
            <a:spLocks noChangeArrowheads="1"/>
          </p:cNvSpPr>
          <p:nvPr/>
        </p:nvSpPr>
        <p:spPr bwMode="auto">
          <a:xfrm>
            <a:off x="4733026" y="653151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8146053" y="2108200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rsp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64" name="Line 26"/>
          <p:cNvSpPr>
            <a:spLocks noChangeShapeType="1"/>
          </p:cNvSpPr>
          <p:nvPr/>
        </p:nvSpPr>
        <p:spPr bwMode="auto">
          <a:xfrm flipH="1">
            <a:off x="7839666" y="2279650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Text Box 27"/>
          <p:cNvSpPr txBox="1">
            <a:spLocks noChangeArrowheads="1"/>
          </p:cNvSpPr>
          <p:nvPr/>
        </p:nvSpPr>
        <p:spPr bwMode="auto">
          <a:xfrm>
            <a:off x="8008032" y="990600"/>
            <a:ext cx="1149972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invisible to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code</a:t>
            </a:r>
          </a:p>
        </p:txBody>
      </p:sp>
      <p:sp>
        <p:nvSpPr>
          <p:cNvPr id="66" name="Line 28"/>
          <p:cNvSpPr>
            <a:spLocks noChangeShapeType="1"/>
          </p:cNvSpPr>
          <p:nvPr/>
        </p:nvSpPr>
        <p:spPr bwMode="auto">
          <a:xfrm flipV="1">
            <a:off x="7855632" y="1257568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Text Box 29"/>
          <p:cNvSpPr txBox="1">
            <a:spLocks noChangeArrowheads="1"/>
          </p:cNvSpPr>
          <p:nvPr/>
        </p:nvSpPr>
        <p:spPr bwMode="auto">
          <a:xfrm>
            <a:off x="8200120" y="4173538"/>
            <a:ext cx="552052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brk</a:t>
            </a:r>
          </a:p>
        </p:txBody>
      </p:sp>
      <p:sp>
        <p:nvSpPr>
          <p:cNvPr id="68" name="Line 30"/>
          <p:cNvSpPr>
            <a:spLocks noChangeShapeType="1"/>
          </p:cNvSpPr>
          <p:nvPr/>
        </p:nvSpPr>
        <p:spPr bwMode="auto">
          <a:xfrm flipH="1">
            <a:off x="7815945" y="4340225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Text Box 32"/>
          <p:cNvSpPr txBox="1">
            <a:spLocks noChangeArrowheads="1"/>
          </p:cNvSpPr>
          <p:nvPr/>
        </p:nvSpPr>
        <p:spPr bwMode="auto">
          <a:xfrm>
            <a:off x="3985528" y="6189452"/>
            <a:ext cx="1043672" cy="2991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ourier New" pitchFamily="49" charset="0"/>
                <a:ea typeface="msgothic" charset="0"/>
                <a:cs typeface="msgothic" charset="0"/>
              </a:rPr>
              <a:t>0x400000</a:t>
            </a:r>
            <a:endParaRPr lang="en-GB" sz="14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4998661" y="5017558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4998661" y="5643033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72" name="AutoShape 36"/>
          <p:cNvSpPr>
            <a:spLocks/>
          </p:cNvSpPr>
          <p:nvPr/>
        </p:nvSpPr>
        <p:spPr bwMode="auto">
          <a:xfrm>
            <a:off x="7836582" y="50260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Text Box 37"/>
          <p:cNvSpPr txBox="1">
            <a:spLocks noChangeArrowheads="1"/>
          </p:cNvSpPr>
          <p:nvPr/>
        </p:nvSpPr>
        <p:spPr bwMode="auto">
          <a:xfrm>
            <a:off x="7988982" y="5010150"/>
            <a:ext cx="1149459" cy="1300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10048104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VM as a tool for memory management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VM as a tool for memory protection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</p:txBody>
      </p:sp>
    </p:spTree>
    <p:extLst>
      <p:ext uri="{BB962C8B-B14F-4D97-AF65-F5344CB8AC3E}">
        <p14:creationId xmlns:p14="http://schemas.microsoft.com/office/powerpoint/2010/main" val="361496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spaces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memory management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memory protection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</p:txBody>
      </p:sp>
    </p:spTree>
    <p:extLst>
      <p:ext uri="{BB962C8B-B14F-4D97-AF65-F5344CB8AC3E}">
        <p14:creationId xmlns:p14="http://schemas.microsoft.com/office/powerpoint/2010/main" val="321031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327025" y="381000"/>
            <a:ext cx="88931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VM </a:t>
            </a:r>
            <a:r>
              <a:rPr lang="en-GB" dirty="0"/>
              <a:t>as a Tool for Memory Protection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338668" y="1212321"/>
            <a:ext cx="8307387" cy="921279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Extend PTEs with permission </a:t>
            </a:r>
            <a:r>
              <a:rPr lang="en-GB" dirty="0" smtClean="0"/>
              <a:t>bits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MMU checks these bits on each access</a:t>
            </a:r>
            <a:endParaRPr lang="en-GB" dirty="0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52400" y="2870188"/>
            <a:ext cx="107208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</a:t>
            </a:r>
            <a:r>
              <a:rPr lang="en-GB" sz="1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</a:t>
            </a: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297363" y="2871788"/>
            <a:ext cx="86626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Address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976441" y="2871788"/>
            <a:ext cx="649664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READ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2616199" y="2871788"/>
            <a:ext cx="738727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WRITE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4003675" y="31765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6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951037" y="31765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636837" y="31765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4003675" y="34813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4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1951037" y="34813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2636837" y="34813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003675" y="37861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2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1951037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533400" y="3171825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0: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533400" y="3476625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1: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534987" y="3781425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2: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3605213" y="4167188"/>
            <a:ext cx="246062" cy="456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152400" y="5099453"/>
            <a:ext cx="1075293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j:</a:t>
            </a:r>
          </a:p>
        </p:txBody>
      </p:sp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2636837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1356256" y="2871788"/>
            <a:ext cx="52392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SUP</a:t>
            </a: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1262062" y="31765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0" name="Rectangle 44"/>
          <p:cNvSpPr>
            <a:spLocks noChangeArrowheads="1"/>
          </p:cNvSpPr>
          <p:nvPr/>
        </p:nvSpPr>
        <p:spPr bwMode="auto">
          <a:xfrm>
            <a:off x="1262062" y="34813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1262062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4300538" y="5080000"/>
            <a:ext cx="86626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Address</a:t>
            </a:r>
          </a:p>
        </p:txBody>
      </p:sp>
      <p:sp>
        <p:nvSpPr>
          <p:cNvPr id="24623" name="Text Box 47"/>
          <p:cNvSpPr txBox="1">
            <a:spLocks noChangeArrowheads="1"/>
          </p:cNvSpPr>
          <p:nvPr/>
        </p:nvSpPr>
        <p:spPr bwMode="auto">
          <a:xfrm>
            <a:off x="1981879" y="5080000"/>
            <a:ext cx="649664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READ</a:t>
            </a:r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2621637" y="5080000"/>
            <a:ext cx="738727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WRITE</a:t>
            </a:r>
          </a:p>
        </p:txBody>
      </p:sp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4006850" y="53848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9</a:t>
            </a:r>
          </a:p>
        </p:txBody>
      </p:sp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1959650" y="53848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27" name="Rectangle 51"/>
          <p:cNvSpPr>
            <a:spLocks noChangeArrowheads="1"/>
          </p:cNvSpPr>
          <p:nvPr/>
        </p:nvSpPr>
        <p:spPr bwMode="auto">
          <a:xfrm>
            <a:off x="2645450" y="53848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8" name="Rectangle 52"/>
          <p:cNvSpPr>
            <a:spLocks noChangeArrowheads="1"/>
          </p:cNvSpPr>
          <p:nvPr/>
        </p:nvSpPr>
        <p:spPr bwMode="auto">
          <a:xfrm>
            <a:off x="4006850" y="56896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6</a:t>
            </a:r>
          </a:p>
        </p:txBody>
      </p:sp>
      <p:sp>
        <p:nvSpPr>
          <p:cNvPr id="24629" name="Rectangle 53"/>
          <p:cNvSpPr>
            <a:spLocks noChangeArrowheads="1"/>
          </p:cNvSpPr>
          <p:nvPr/>
        </p:nvSpPr>
        <p:spPr bwMode="auto">
          <a:xfrm>
            <a:off x="1959650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2645450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1" name="Rectangle 55"/>
          <p:cNvSpPr>
            <a:spLocks noChangeArrowheads="1"/>
          </p:cNvSpPr>
          <p:nvPr/>
        </p:nvSpPr>
        <p:spPr bwMode="auto">
          <a:xfrm>
            <a:off x="4006850" y="59944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11</a:t>
            </a:r>
          </a:p>
        </p:txBody>
      </p:sp>
      <p:sp>
        <p:nvSpPr>
          <p:cNvPr id="24632" name="Rectangle 56"/>
          <p:cNvSpPr>
            <a:spLocks noChangeArrowheads="1"/>
          </p:cNvSpPr>
          <p:nvPr/>
        </p:nvSpPr>
        <p:spPr bwMode="auto">
          <a:xfrm>
            <a:off x="1959650" y="59944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3" name="Rectangle 57"/>
          <p:cNvSpPr>
            <a:spLocks noChangeArrowheads="1"/>
          </p:cNvSpPr>
          <p:nvPr/>
        </p:nvSpPr>
        <p:spPr bwMode="auto">
          <a:xfrm>
            <a:off x="2645450" y="59944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4" name="Text Box 58"/>
          <p:cNvSpPr txBox="1">
            <a:spLocks noChangeArrowheads="1"/>
          </p:cNvSpPr>
          <p:nvPr/>
        </p:nvSpPr>
        <p:spPr bwMode="auto">
          <a:xfrm>
            <a:off x="1361694" y="5080000"/>
            <a:ext cx="52392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SUP</a:t>
            </a:r>
          </a:p>
        </p:txBody>
      </p:sp>
      <p:sp>
        <p:nvSpPr>
          <p:cNvPr id="24635" name="Rectangle 59"/>
          <p:cNvSpPr>
            <a:spLocks noChangeArrowheads="1"/>
          </p:cNvSpPr>
          <p:nvPr/>
        </p:nvSpPr>
        <p:spPr bwMode="auto">
          <a:xfrm>
            <a:off x="1270675" y="53848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36" name="Rectangle 60"/>
          <p:cNvSpPr>
            <a:spLocks noChangeArrowheads="1"/>
          </p:cNvSpPr>
          <p:nvPr/>
        </p:nvSpPr>
        <p:spPr bwMode="auto">
          <a:xfrm>
            <a:off x="1270675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7" name="Rectangle 61"/>
          <p:cNvSpPr>
            <a:spLocks noChangeArrowheads="1"/>
          </p:cNvSpPr>
          <p:nvPr/>
        </p:nvSpPr>
        <p:spPr bwMode="auto">
          <a:xfrm>
            <a:off x="1270675" y="59944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38" name="Text Box 62"/>
          <p:cNvSpPr txBox="1">
            <a:spLocks noChangeArrowheads="1"/>
          </p:cNvSpPr>
          <p:nvPr/>
        </p:nvSpPr>
        <p:spPr bwMode="auto">
          <a:xfrm>
            <a:off x="659488" y="5386388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0:</a:t>
            </a:r>
          </a:p>
        </p:txBody>
      </p:sp>
      <p:sp>
        <p:nvSpPr>
          <p:cNvPr id="24639" name="Text Box 63"/>
          <p:cNvSpPr txBox="1">
            <a:spLocks noChangeArrowheads="1"/>
          </p:cNvSpPr>
          <p:nvPr/>
        </p:nvSpPr>
        <p:spPr bwMode="auto">
          <a:xfrm>
            <a:off x="659488" y="5691188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1:</a:t>
            </a:r>
          </a:p>
        </p:txBody>
      </p:sp>
      <p:sp>
        <p:nvSpPr>
          <p:cNvPr id="24640" name="Text Box 64"/>
          <p:cNvSpPr txBox="1">
            <a:spLocks noChangeArrowheads="1"/>
          </p:cNvSpPr>
          <p:nvPr/>
        </p:nvSpPr>
        <p:spPr bwMode="auto">
          <a:xfrm>
            <a:off x="661075" y="5995988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2:</a:t>
            </a: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7086600" y="2548468"/>
            <a:ext cx="1676400" cy="6323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  <a:r>
              <a:rPr lang="en-GB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</a:t>
            </a:r>
            <a:endParaRPr lang="en-GB" sz="1800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7161212" y="318086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7161212" y="3436449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7161212" y="369494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2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7161212" y="395653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7161212" y="421212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PP 4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7161212" y="446636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7161212" y="4726207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6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7161212" y="497681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7161212" y="5232891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8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7161212" y="548640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PP 9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7162800" y="573673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7162800" y="599281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11</a:t>
            </a:r>
          </a:p>
        </p:txBody>
      </p:sp>
      <p:cxnSp>
        <p:nvCxnSpPr>
          <p:cNvPr id="114" name="Straight Arrow Connector 113"/>
          <p:cNvCxnSpPr>
            <a:stCxn id="24584" idx="3"/>
            <a:endCxn id="101" idx="1"/>
          </p:cNvCxnSpPr>
          <p:nvPr/>
        </p:nvCxnSpPr>
        <p:spPr bwMode="auto">
          <a:xfrm>
            <a:off x="5527675" y="3328988"/>
            <a:ext cx="1633537" cy="152501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Straight Arrow Connector 115"/>
          <p:cNvCxnSpPr>
            <a:stCxn id="24587" idx="3"/>
            <a:endCxn id="99" idx="1"/>
          </p:cNvCxnSpPr>
          <p:nvPr/>
        </p:nvCxnSpPr>
        <p:spPr bwMode="auto">
          <a:xfrm>
            <a:off x="5527675" y="3633788"/>
            <a:ext cx="1633537" cy="70613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Straight Arrow Connector 117"/>
          <p:cNvCxnSpPr>
            <a:stCxn id="24590" idx="3"/>
            <a:endCxn id="97" idx="1"/>
          </p:cNvCxnSpPr>
          <p:nvPr/>
        </p:nvCxnSpPr>
        <p:spPr bwMode="auto">
          <a:xfrm flipV="1">
            <a:off x="5527675" y="3822739"/>
            <a:ext cx="1633537" cy="11584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0" name="Straight Arrow Connector 119"/>
          <p:cNvCxnSpPr>
            <a:stCxn id="24625" idx="3"/>
            <a:endCxn id="104" idx="1"/>
          </p:cNvCxnSpPr>
          <p:nvPr/>
        </p:nvCxnSpPr>
        <p:spPr bwMode="auto">
          <a:xfrm>
            <a:off x="5530850" y="5537200"/>
            <a:ext cx="1630362" cy="7699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2" name="Straight Arrow Connector 121"/>
          <p:cNvCxnSpPr>
            <a:stCxn id="24628" idx="3"/>
            <a:endCxn id="101" idx="1"/>
          </p:cNvCxnSpPr>
          <p:nvPr/>
        </p:nvCxnSpPr>
        <p:spPr bwMode="auto">
          <a:xfrm flipV="1">
            <a:off x="5530850" y="4854001"/>
            <a:ext cx="1630362" cy="98799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Straight Arrow Connector 123"/>
          <p:cNvCxnSpPr>
            <a:stCxn id="24631" idx="3"/>
            <a:endCxn id="112" idx="1"/>
          </p:cNvCxnSpPr>
          <p:nvPr/>
        </p:nvCxnSpPr>
        <p:spPr bwMode="auto">
          <a:xfrm flipV="1">
            <a:off x="5530850" y="6120607"/>
            <a:ext cx="1631950" cy="261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3367100" y="2870200"/>
            <a:ext cx="60427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EXEC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66" name="Rectangle 13"/>
          <p:cNvSpPr>
            <a:spLocks noChangeArrowheads="1"/>
          </p:cNvSpPr>
          <p:nvPr/>
        </p:nvSpPr>
        <p:spPr bwMode="auto">
          <a:xfrm>
            <a:off x="3320511" y="34798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3370868" y="5076120"/>
            <a:ext cx="60427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EXEC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70" name="Rectangle 13"/>
          <p:cNvSpPr>
            <a:spLocks noChangeArrowheads="1"/>
          </p:cNvSpPr>
          <p:nvPr/>
        </p:nvSpPr>
        <p:spPr bwMode="auto">
          <a:xfrm>
            <a:off x="3324279" y="568572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3324279" y="599052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2" name="Rectangle 13"/>
          <p:cNvSpPr>
            <a:spLocks noChangeArrowheads="1"/>
          </p:cNvSpPr>
          <p:nvPr/>
        </p:nvSpPr>
        <p:spPr bwMode="auto">
          <a:xfrm>
            <a:off x="3316607" y="3173057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3" name="Rectangle 13"/>
          <p:cNvSpPr>
            <a:spLocks noChangeArrowheads="1"/>
          </p:cNvSpPr>
          <p:nvPr/>
        </p:nvSpPr>
        <p:spPr bwMode="auto">
          <a:xfrm>
            <a:off x="3326117" y="538092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4" name="Rectangle 10"/>
          <p:cNvSpPr>
            <a:spLocks noChangeArrowheads="1"/>
          </p:cNvSpPr>
          <p:nvPr/>
        </p:nvSpPr>
        <p:spPr bwMode="auto">
          <a:xfrm>
            <a:off x="3316607" y="37861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75" name="TextBox 1">
            <a:extLst>
              <a:ext uri="{FF2B5EF4-FFF2-40B4-BE49-F238E27FC236}">
                <a16:creationId xmlns:a16="http://schemas.microsoft.com/office/drawing/2014/main" id="{8D8EA605-9119-4E68-913D-788743B2D274}"/>
              </a:ext>
            </a:extLst>
          </p:cNvPr>
          <p:cNvSpPr txBox="1"/>
          <p:nvPr/>
        </p:nvSpPr>
        <p:spPr>
          <a:xfrm>
            <a:off x="5714999" y="6477000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SUP: requires kernel mode</a:t>
            </a:r>
          </a:p>
        </p:txBody>
      </p:sp>
    </p:spTree>
    <p:extLst>
      <p:ext uri="{BB962C8B-B14F-4D97-AF65-F5344CB8AC3E}">
        <p14:creationId xmlns:p14="http://schemas.microsoft.com/office/powerpoint/2010/main" val="17109177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VM as a tool for memory management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VM as a tool for memory protection</a:t>
            </a:r>
          </a:p>
          <a:p>
            <a:r>
              <a:rPr lang="en-US" dirty="0" smtClean="0"/>
              <a:t>Address translation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2906" y="45695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96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310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VM Address Translation</a:t>
            </a:r>
            <a:endParaRPr lang="en-US"/>
          </a:p>
        </p:txBody>
      </p:sp>
      <p:sp>
        <p:nvSpPr>
          <p:cNvPr id="566311" name="Rectangle 39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r>
              <a:rPr lang="en-US" dirty="0" smtClean="0"/>
              <a:t>Virtual Address Space</a:t>
            </a:r>
          </a:p>
          <a:p>
            <a:pPr lvl="1"/>
            <a:r>
              <a:rPr lang="en-US" i="1" dirty="0" smtClean="0"/>
              <a:t>V = {0, 1, …, N–1}</a:t>
            </a:r>
          </a:p>
          <a:p>
            <a:r>
              <a:rPr lang="en-US" dirty="0" smtClean="0"/>
              <a:t>Physical Address Space</a:t>
            </a:r>
          </a:p>
          <a:p>
            <a:pPr lvl="1"/>
            <a:r>
              <a:rPr lang="en-US" i="1" dirty="0" smtClean="0"/>
              <a:t>P = {0, 1, …, M–1}</a:t>
            </a:r>
          </a:p>
          <a:p>
            <a:r>
              <a:rPr lang="en-US" dirty="0" smtClean="0"/>
              <a:t>Address Translation</a:t>
            </a:r>
          </a:p>
          <a:p>
            <a:pPr lvl="1"/>
            <a:r>
              <a:rPr lang="en-US" b="1" i="1" dirty="0" smtClean="0"/>
              <a:t>MAP:  V </a:t>
            </a:r>
            <a:r>
              <a:rPr lang="en-US" b="1" i="1" dirty="0" err="1" smtClean="0">
                <a:sym typeface="Symbol" charset="2"/>
              </a:rPr>
              <a:t></a:t>
            </a:r>
            <a:r>
              <a:rPr lang="en-US" b="1" i="1" dirty="0" smtClean="0"/>
              <a:t>  P  U  {</a:t>
            </a:r>
            <a:r>
              <a:rPr lang="en-US" b="1" i="1" dirty="0" err="1" smtClean="0">
                <a:sym typeface="Symbol" charset="2"/>
              </a:rPr>
              <a:t></a:t>
            </a:r>
            <a:r>
              <a:rPr lang="en-US" b="1" i="1" dirty="0" smtClean="0"/>
              <a:t>}</a:t>
            </a:r>
          </a:p>
          <a:p>
            <a:pPr lvl="1"/>
            <a:r>
              <a:rPr lang="en-US" dirty="0" smtClean="0"/>
              <a:t>For virtual address </a:t>
            </a:r>
            <a:r>
              <a:rPr lang="en-US" b="1" i="1" dirty="0" smtClean="0"/>
              <a:t>a</a:t>
            </a:r>
            <a:r>
              <a:rPr lang="en-US" dirty="0" smtClean="0"/>
              <a:t>:</a:t>
            </a:r>
          </a:p>
          <a:p>
            <a:pPr lvl="2"/>
            <a:r>
              <a:rPr lang="en-US" b="1" i="1" dirty="0" err="1" smtClean="0"/>
              <a:t>MAP(a</a:t>
            </a:r>
            <a:r>
              <a:rPr lang="en-US" b="1" i="1" dirty="0" smtClean="0"/>
              <a:t>)  =  a</a:t>
            </a:r>
            <a:r>
              <a:rPr lang="en-US" i="1" dirty="0" smtClean="0"/>
              <a:t>’</a:t>
            </a:r>
            <a:r>
              <a:rPr lang="en-US" dirty="0" smtClean="0"/>
              <a:t>  if data at virtual address </a:t>
            </a:r>
            <a:r>
              <a:rPr lang="en-US" b="1" i="1" dirty="0" smtClean="0"/>
              <a:t>a</a:t>
            </a:r>
            <a:r>
              <a:rPr lang="en-US" dirty="0" smtClean="0"/>
              <a:t> is at physical address </a:t>
            </a:r>
            <a:r>
              <a:rPr lang="en-US" b="1" i="1" dirty="0" smtClean="0"/>
              <a:t>a’</a:t>
            </a:r>
            <a:r>
              <a:rPr lang="en-US" i="1" dirty="0" smtClean="0"/>
              <a:t> </a:t>
            </a:r>
            <a:r>
              <a:rPr lang="en-US" dirty="0" smtClean="0"/>
              <a:t>in </a:t>
            </a:r>
            <a:r>
              <a:rPr lang="en-US" b="1" i="1" dirty="0" smtClean="0"/>
              <a:t>P</a:t>
            </a:r>
          </a:p>
          <a:p>
            <a:pPr lvl="2"/>
            <a:r>
              <a:rPr lang="en-US" b="1" i="1" dirty="0" err="1" smtClean="0"/>
              <a:t>MAP(a</a:t>
            </a:r>
            <a:r>
              <a:rPr lang="en-US" b="1" i="1" dirty="0" smtClean="0"/>
              <a:t>)  = </a:t>
            </a:r>
            <a:r>
              <a:rPr lang="en-US" b="1" i="1" dirty="0" err="1" smtClean="0">
                <a:sym typeface="Symbol" charset="2"/>
              </a:rPr>
              <a:t></a:t>
            </a:r>
            <a:r>
              <a:rPr lang="en-US" b="1" i="1" dirty="0" smtClean="0"/>
              <a:t> </a:t>
            </a:r>
            <a:r>
              <a:rPr lang="en-US" dirty="0" smtClean="0"/>
              <a:t>if data at virtual address </a:t>
            </a:r>
            <a:r>
              <a:rPr lang="en-US" b="1" i="1" dirty="0" smtClean="0"/>
              <a:t>a</a:t>
            </a:r>
            <a:r>
              <a:rPr lang="en-US" dirty="0" smtClean="0"/>
              <a:t> is not in physical memory</a:t>
            </a:r>
          </a:p>
          <a:p>
            <a:pPr lvl="3"/>
            <a:r>
              <a:rPr lang="en-US" dirty="0" smtClean="0"/>
              <a:t>Either invalid or stored on disk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40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 smtClean="0"/>
              <a:t>Summary of Address Translation Symbols</a:t>
            </a:r>
            <a:endParaRPr lang="en-US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362074"/>
            <a:ext cx="7896225" cy="5267325"/>
          </a:xfrm>
        </p:spPr>
        <p:txBody>
          <a:bodyPr>
            <a:normAutofit/>
          </a:bodyPr>
          <a:lstStyle/>
          <a:p>
            <a:r>
              <a:rPr lang="en-US" dirty="0" smtClean="0"/>
              <a:t>Basic Parameters</a:t>
            </a:r>
          </a:p>
          <a:p>
            <a:pPr lvl="1"/>
            <a:r>
              <a:rPr lang="en-US" b="1" dirty="0" smtClean="0"/>
              <a:t>N = 2</a:t>
            </a:r>
            <a:r>
              <a:rPr lang="en-US" b="1" baseline="30000" dirty="0" smtClean="0"/>
              <a:t>n </a:t>
            </a:r>
            <a:r>
              <a:rPr lang="en-US" dirty="0" smtClean="0"/>
              <a:t>: Number of addresses in virtual address space</a:t>
            </a:r>
            <a:endParaRPr lang="en-US" baseline="30000" dirty="0" smtClean="0"/>
          </a:p>
          <a:p>
            <a:pPr lvl="1"/>
            <a:r>
              <a:rPr lang="en-US" b="1" dirty="0" smtClean="0"/>
              <a:t>M = 2</a:t>
            </a:r>
            <a:r>
              <a:rPr lang="en-US" b="1" baseline="30000" dirty="0" smtClean="0"/>
              <a:t>m </a:t>
            </a:r>
            <a:r>
              <a:rPr lang="en-US" dirty="0" smtClean="0"/>
              <a:t>: Number of addresses in physical address space</a:t>
            </a:r>
            <a:endParaRPr lang="en-US" baseline="30000" dirty="0" smtClean="0"/>
          </a:p>
          <a:p>
            <a:pPr lvl="1"/>
            <a:r>
              <a:rPr lang="en-US" b="1" dirty="0" smtClean="0"/>
              <a:t>P = 2</a:t>
            </a:r>
            <a:r>
              <a:rPr lang="en-US" b="1" baseline="30000" dirty="0" smtClean="0"/>
              <a:t>p </a:t>
            </a:r>
            <a:r>
              <a:rPr lang="en-US" b="1" dirty="0" smtClean="0"/>
              <a:t> </a:t>
            </a:r>
            <a:r>
              <a:rPr lang="en-US" dirty="0" smtClean="0"/>
              <a:t>: Page size (bytes)</a:t>
            </a:r>
            <a:endParaRPr lang="en-US" baseline="30000" dirty="0" smtClean="0"/>
          </a:p>
          <a:p>
            <a:r>
              <a:rPr lang="en-US" dirty="0" smtClean="0"/>
              <a:t>Components of the virtual address (VA)</a:t>
            </a:r>
          </a:p>
          <a:p>
            <a:pPr lvl="1"/>
            <a:r>
              <a:rPr lang="en-US" b="1" dirty="0" smtClean="0"/>
              <a:t>VPO</a:t>
            </a:r>
            <a:r>
              <a:rPr lang="en-US" dirty="0" smtClean="0"/>
              <a:t>: Virtual page offset </a:t>
            </a:r>
          </a:p>
          <a:p>
            <a:pPr lvl="1"/>
            <a:r>
              <a:rPr lang="en-US" b="1" dirty="0" smtClean="0"/>
              <a:t>VPN</a:t>
            </a:r>
            <a:r>
              <a:rPr lang="en-US" dirty="0" smtClean="0"/>
              <a:t>: Virtual page number </a:t>
            </a:r>
          </a:p>
          <a:p>
            <a:r>
              <a:rPr lang="en-US" dirty="0" smtClean="0"/>
              <a:t>Components of the physical address (PA)</a:t>
            </a:r>
          </a:p>
          <a:p>
            <a:pPr lvl="1"/>
            <a:r>
              <a:rPr lang="en-US" b="1" dirty="0" smtClean="0"/>
              <a:t>PPO</a:t>
            </a:r>
            <a:r>
              <a:rPr lang="en-US" dirty="0" smtClean="0"/>
              <a:t>: Physical page offset (same as VPO)</a:t>
            </a:r>
          </a:p>
          <a:p>
            <a:pPr lvl="1"/>
            <a:r>
              <a:rPr lang="en-US" b="1" dirty="0" smtClean="0"/>
              <a:t>PPN:</a:t>
            </a:r>
            <a:r>
              <a:rPr lang="en-US" dirty="0" smtClean="0"/>
              <a:t> Physical page number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9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Translation With a Page Table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753117" y="1840468"/>
            <a:ext cx="2514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 smtClean="0">
                <a:latin typeface="+mn-lt"/>
              </a:rPr>
              <a:t>Virtual page number (VPN)</a:t>
            </a:r>
            <a:endParaRPr lang="en-US" sz="14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267717" y="1840468"/>
            <a:ext cx="2133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 smtClean="0">
                <a:latin typeface="+mn-lt"/>
              </a:rPr>
              <a:t>Virtual page offset (VPO)</a:t>
            </a:r>
            <a:endParaRPr lang="en-US" sz="14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753117" y="32120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372117" y="32120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753117" y="35168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3372117" y="3516868"/>
            <a:ext cx="381000" cy="304800"/>
          </a:xfrm>
          <a:prstGeom prst="rect">
            <a:avLst/>
          </a:prstGeom>
          <a:solidFill>
            <a:srgbClr val="8DBA8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753117" y="38216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372117" y="38216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3753117" y="41264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372117" y="41264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3753117" y="57266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Physical page number (PPN)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267717" y="5726668"/>
            <a:ext cx="2133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 smtClean="0">
                <a:latin typeface="+mn-lt"/>
              </a:rPr>
              <a:t>Physical page offset (PPO)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53117" y="1207070"/>
            <a:ext cx="16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53117" y="6031468"/>
            <a:ext cx="175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address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85355" y="2939463"/>
            <a:ext cx="554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Valid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20703" y="2940531"/>
            <a:ext cx="227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Physical page number (PPN)</a:t>
            </a:r>
          </a:p>
        </p:txBody>
      </p:sp>
      <p:cxnSp>
        <p:nvCxnSpPr>
          <p:cNvPr id="24" name="Elbow Connector 23"/>
          <p:cNvCxnSpPr>
            <a:stCxn id="3" idx="1"/>
            <a:endCxn id="8" idx="1"/>
          </p:cNvCxnSpPr>
          <p:nvPr/>
        </p:nvCxnSpPr>
        <p:spPr bwMode="auto">
          <a:xfrm rot="10800000" flipV="1">
            <a:off x="3372117" y="1992868"/>
            <a:ext cx="381000" cy="1676400"/>
          </a:xfrm>
          <a:prstGeom prst="bentConnector3">
            <a:avLst>
              <a:gd name="adj1" fmla="val 25802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4" idx="2"/>
            <a:endCxn id="14" idx="0"/>
          </p:cNvCxnSpPr>
          <p:nvPr/>
        </p:nvCxnSpPr>
        <p:spPr bwMode="auto">
          <a:xfrm rot="5400000">
            <a:off x="5543817" y="3935968"/>
            <a:ext cx="3581400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3976677" y="4692134"/>
            <a:ext cx="2069068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453279" y="1633336"/>
            <a:ext cx="1524000" cy="719063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Page table </a:t>
            </a:r>
            <a:b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base register</a:t>
            </a:r>
          </a:p>
          <a:p>
            <a:pPr lvl="0" algn="ctr"/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(PTBR)</a:t>
            </a:r>
          </a:p>
        </p:txBody>
      </p:sp>
      <p:cxnSp>
        <p:nvCxnSpPr>
          <p:cNvPr id="38" name="Shape 37"/>
          <p:cNvCxnSpPr/>
          <p:nvPr/>
        </p:nvCxnSpPr>
        <p:spPr bwMode="auto">
          <a:xfrm rot="5400000">
            <a:off x="2286267" y="3459719"/>
            <a:ext cx="1066800" cy="148590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hape 39"/>
          <p:cNvCxnSpPr>
            <a:stCxn id="36" idx="2"/>
          </p:cNvCxnSpPr>
          <p:nvPr/>
        </p:nvCxnSpPr>
        <p:spPr bwMode="auto">
          <a:xfrm rot="16200000" flipH="1">
            <a:off x="1863863" y="1703814"/>
            <a:ext cx="859669" cy="2156837"/>
          </a:xfrm>
          <a:prstGeom prst="bentConnector2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3272477" y="2639892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3279" y="3196475"/>
            <a:ext cx="19030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990000"/>
                </a:solidFill>
                <a:latin typeface="Calibri" pitchFamily="34" charset="0"/>
              </a:rPr>
              <a:t>Physical page table </a:t>
            </a:r>
          </a:p>
          <a:p>
            <a:r>
              <a:rPr lang="en-US" sz="1400" dirty="0" smtClean="0">
                <a:solidFill>
                  <a:srgbClr val="990000"/>
                </a:solidFill>
                <a:latin typeface="Calibri" pitchFamily="34" charset="0"/>
              </a:rPr>
              <a:t>address for the current</a:t>
            </a:r>
          </a:p>
          <a:p>
            <a:r>
              <a:rPr lang="en-US" sz="1400" dirty="0" smtClean="0">
                <a:solidFill>
                  <a:srgbClr val="990000"/>
                </a:solidFill>
                <a:latin typeface="Calibri" pitchFamily="34" charset="0"/>
              </a:rPr>
              <a:t>process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8992" y="4371965"/>
            <a:ext cx="16997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Calibri" pitchFamily="34" charset="0"/>
              </a:rPr>
              <a:t>Valid bit = 0:</a:t>
            </a:r>
          </a:p>
          <a:p>
            <a:pPr algn="r"/>
            <a:r>
              <a:rPr lang="en-US" sz="1400" dirty="0">
                <a:latin typeface="Calibri" pitchFamily="34" charset="0"/>
              </a:rPr>
              <a:t>P</a:t>
            </a:r>
            <a:r>
              <a:rPr lang="en-US" sz="1400" dirty="0" smtClean="0">
                <a:latin typeface="Calibri" pitchFamily="34" charset="0"/>
              </a:rPr>
              <a:t>age not in memory</a:t>
            </a:r>
          </a:p>
          <a:p>
            <a:pPr algn="r"/>
            <a:r>
              <a:rPr lang="en-US" sz="1400" dirty="0" smtClean="0">
                <a:latin typeface="Calibri" pitchFamily="34" charset="0"/>
              </a:rPr>
              <a:t>(page fault)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9600" y="1551801"/>
            <a:ext cx="298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37045" y="1551801"/>
            <a:ext cx="42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p-1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57354" y="1551801"/>
            <a:ext cx="301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Calibri" pitchFamily="34" charset="0"/>
              </a:rPr>
              <a:t>p</a:t>
            </a:r>
            <a:endParaRPr lang="en-US" sz="1200" i="1" dirty="0" smtClean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53117" y="1551801"/>
            <a:ext cx="42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n-1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35796" y="5450463"/>
            <a:ext cx="298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43241" y="5450463"/>
            <a:ext cx="42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p-1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22765" y="5450463"/>
            <a:ext cx="301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Calibri" pitchFamily="34" charset="0"/>
              </a:rPr>
              <a:t>p</a:t>
            </a:r>
            <a:endParaRPr lang="en-US" sz="1200" i="1" dirty="0" smtClean="0"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18528" y="5450463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m-1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53000" y="4691628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Calibri" pitchFamily="34" charset="0"/>
              </a:rPr>
              <a:t>Valid bit = 1</a:t>
            </a:r>
          </a:p>
        </p:txBody>
      </p:sp>
    </p:spTree>
    <p:extLst>
      <p:ext uri="{BB962C8B-B14F-4D97-AF65-F5344CB8AC3E}">
        <p14:creationId xmlns:p14="http://schemas.microsoft.com/office/powerpoint/2010/main" val="406705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572895"/>
            <a:ext cx="3749615" cy="16774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Address Translation: Page Hit</a:t>
            </a:r>
            <a:endParaRPr lang="en-GB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419600"/>
            <a:ext cx="6781800" cy="2057400"/>
          </a:xfrm>
          <a:ln/>
        </p:spPr>
        <p:txBody>
          <a:bodyPr/>
          <a:lstStyle/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1) Processor sends virtual address to MMU 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2-3) MMU fetches PTE from page table in memory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4) MMU sends physical address to cache/memory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5) Cache/memory sends data word to processor</a:t>
            </a:r>
            <a:endParaRPr lang="en-GB" sz="2000" b="0" dirty="0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1809754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MMU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1524728"/>
            <a:ext cx="914400" cy="22844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 smtClean="0">
                <a:latin typeface="Calibri" pitchFamily="34" charset="0"/>
              </a:rPr>
              <a:t>Cache/</a:t>
            </a:r>
          </a:p>
          <a:p>
            <a:r>
              <a:rPr lang="en-US" sz="1600" dirty="0" smtClean="0">
                <a:latin typeface="Calibri" pitchFamily="34" charset="0"/>
              </a:rPr>
              <a:t>Memory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606298" y="2631411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887787" y="3580538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Data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5030787" y="28842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2162233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592387" y="2424364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049587" y="2157277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90151" y="1577141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5513388" y="1717011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5030787" y="19698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5566800" y="2021811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 flipV="1">
            <a:off x="5030787" y="22746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2058988" y="2695634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107266" y="1921934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5656358" y="1469495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5656358" y="2324630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5656358" y="2951163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021666" y="3865564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544032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3" grpId="0"/>
      <p:bldP spid="47" grpId="0"/>
      <p:bldP spid="52" grpId="0" animBg="1"/>
      <p:bldP spid="53" grpId="0" animBg="1"/>
      <p:bldP spid="54" grpId="0" animBg="1"/>
      <p:bldP spid="5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609600" y="2237000"/>
            <a:ext cx="3749615" cy="16774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Address Translation: Page Fault</a:t>
            </a:r>
            <a:endParaRPr lang="en-GB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495800"/>
            <a:ext cx="8001000" cy="2057400"/>
          </a:xfrm>
          <a:ln/>
        </p:spPr>
        <p:txBody>
          <a:bodyPr/>
          <a:lstStyle/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1) Processor sends virtual address to MMU 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2-3) MMU fetches PTE from page table in memory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4) Valid bit is zero, so MMU triggers page fault exception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5) Handler identifies victim (and, if dirty, pages it out to disk)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6) Handler pages in new page and updates PTE in memory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7) Handler returns to original process, restarting faulting instruction</a:t>
            </a:r>
            <a:endParaRPr lang="en-GB" sz="2000" b="0" dirty="0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188602" y="2473859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MMU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5777815" y="2188833"/>
            <a:ext cx="914400" cy="1925967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 smtClean="0">
                <a:latin typeface="Calibri" pitchFamily="34" charset="0"/>
              </a:rPr>
              <a:t>Cache/</a:t>
            </a:r>
          </a:p>
          <a:p>
            <a:r>
              <a:rPr lang="en-US" sz="1600" dirty="0" smtClean="0">
                <a:latin typeface="Calibri" pitchFamily="34" charset="0"/>
              </a:rPr>
              <a:t>Memory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750202" y="282633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1817002" y="3088469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2274202" y="2829849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4766" y="224124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4738003" y="2394344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4255402" y="2647203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4791415" y="2835472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 flipV="1">
            <a:off x="4255402" y="3104403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2330387" y="2594506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4880973" y="2146828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4880973" y="3154363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4563533" y="155416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7192962" y="2700868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7924800" y="2192866"/>
            <a:ext cx="914400" cy="1925967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alibri" pitchFamily="34" charset="0"/>
              </a:rPr>
              <a:t>Disk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5760880" y="1219200"/>
            <a:ext cx="2527985" cy="5334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Page fault handler</a:t>
            </a:r>
            <a:endParaRPr lang="en-GB" sz="1600" dirty="0">
              <a:latin typeface="Calibri" pitchFamily="34" charset="0"/>
            </a:endParaRPr>
          </a:p>
        </p:txBody>
      </p:sp>
      <p:cxnSp>
        <p:nvCxnSpPr>
          <p:cNvPr id="27" name="Shape 26"/>
          <p:cNvCxnSpPr>
            <a:stCxn id="9226" idx="0"/>
            <a:endCxn id="25" idx="1"/>
          </p:cNvCxnSpPr>
          <p:nvPr/>
        </p:nvCxnSpPr>
        <p:spPr bwMode="auto">
          <a:xfrm rot="5400000" flipH="1" flipV="1">
            <a:off x="4247462" y="960441"/>
            <a:ext cx="987959" cy="2038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6707187" y="2633132"/>
            <a:ext cx="1217613" cy="221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10800000">
            <a:off x="6707188" y="3580024"/>
            <a:ext cx="12176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Down Arrow 33"/>
          <p:cNvSpPr/>
          <p:nvPr/>
        </p:nvSpPr>
        <p:spPr bwMode="auto">
          <a:xfrm>
            <a:off x="7086600" y="1752600"/>
            <a:ext cx="457200" cy="628516"/>
          </a:xfrm>
          <a:prstGeom prst="downArrow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6773333" y="2353733"/>
            <a:ext cx="105828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Victim page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6858000" y="3302001"/>
            <a:ext cx="91952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New page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39" name="Text Box 9"/>
          <p:cNvSpPr txBox="1">
            <a:spLocks noChangeArrowheads="1"/>
          </p:cNvSpPr>
          <p:nvPr/>
        </p:nvSpPr>
        <p:spPr bwMode="auto">
          <a:xfrm>
            <a:off x="4267200" y="1180238"/>
            <a:ext cx="90791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Exception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42" name="Oval 21"/>
          <p:cNvSpPr>
            <a:spLocks noChangeArrowheads="1"/>
          </p:cNvSpPr>
          <p:nvPr/>
        </p:nvSpPr>
        <p:spPr bwMode="auto">
          <a:xfrm>
            <a:off x="7205132" y="3662362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chemeClr val="bg1"/>
                </a:solidFill>
                <a:latin typeface="Calibri" pitchFamily="34" charset="0"/>
              </a:rPr>
              <a:t>6</a:t>
            </a:r>
            <a:endParaRPr lang="en-GB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9" name="Oval 21"/>
          <p:cNvSpPr>
            <a:spLocks noChangeArrowheads="1"/>
          </p:cNvSpPr>
          <p:nvPr/>
        </p:nvSpPr>
        <p:spPr bwMode="auto">
          <a:xfrm>
            <a:off x="2330386" y="317314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chemeClr val="bg1"/>
                </a:solidFill>
                <a:latin typeface="Calibri" pitchFamily="34" charset="0"/>
              </a:rPr>
              <a:t>7</a:t>
            </a:r>
            <a:endParaRPr lang="en-GB" sz="14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999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25" grpId="0" animBg="1"/>
      <p:bldP spid="34" grpId="0" animBg="1"/>
      <p:bldP spid="35" grpId="0"/>
      <p:bldP spid="36" grpId="0"/>
      <p:bldP spid="39" grpId="0"/>
      <p:bldP spid="42" grpId="0" animBg="1"/>
      <p:bldP spid="4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471" name="Rectangle 79"/>
          <p:cNvSpPr>
            <a:spLocks noChangeArrowheads="1"/>
          </p:cNvSpPr>
          <p:nvPr/>
        </p:nvSpPr>
        <p:spPr bwMode="auto">
          <a:xfrm>
            <a:off x="827088" y="2222211"/>
            <a:ext cx="3646487" cy="2438400"/>
          </a:xfrm>
          <a:prstGeom prst="rect">
            <a:avLst/>
          </a:prstGeom>
          <a:solidFill>
            <a:srgbClr val="EBEBEB"/>
          </a:solidFill>
          <a:ln w="12700" cap="flat" cmpd="sng" algn="ctr">
            <a:noFill/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20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Integrating VM and Cache</a:t>
            </a:r>
            <a:endParaRPr lang="en-US"/>
          </a:p>
        </p:txBody>
      </p:sp>
      <p:sp>
        <p:nvSpPr>
          <p:cNvPr id="571458" name="Rectangle 66"/>
          <p:cNvSpPr>
            <a:spLocks noChangeArrowheads="1"/>
          </p:cNvSpPr>
          <p:nvPr/>
        </p:nvSpPr>
        <p:spPr bwMode="auto">
          <a:xfrm>
            <a:off x="2552700" y="3411249"/>
            <a:ext cx="384721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dirty="0">
                <a:latin typeface="+mn-lt"/>
              </a:rPr>
              <a:t>VA</a:t>
            </a:r>
          </a:p>
        </p:txBody>
      </p:sp>
      <p:sp>
        <p:nvSpPr>
          <p:cNvPr id="571459" name="Rectangle 67"/>
          <p:cNvSpPr>
            <a:spLocks noChangeArrowheads="1"/>
          </p:cNvSpPr>
          <p:nvPr/>
        </p:nvSpPr>
        <p:spPr bwMode="auto">
          <a:xfrm>
            <a:off x="1028700" y="3182649"/>
            <a:ext cx="1230313" cy="457200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 smtClean="0">
                <a:latin typeface="+mn-lt"/>
              </a:rPr>
              <a:t>CPU</a:t>
            </a:r>
            <a:endParaRPr lang="en-US" sz="1600" dirty="0">
              <a:latin typeface="+mn-lt"/>
            </a:endParaRPr>
          </a:p>
        </p:txBody>
      </p:sp>
      <p:sp>
        <p:nvSpPr>
          <p:cNvPr id="571460" name="Rectangle 68"/>
          <p:cNvSpPr>
            <a:spLocks noChangeArrowheads="1"/>
          </p:cNvSpPr>
          <p:nvPr/>
        </p:nvSpPr>
        <p:spPr bwMode="auto">
          <a:xfrm>
            <a:off x="3267075" y="2420649"/>
            <a:ext cx="1022350" cy="211931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MMU</a:t>
            </a:r>
          </a:p>
        </p:txBody>
      </p:sp>
      <p:sp>
        <p:nvSpPr>
          <p:cNvPr id="571461" name="Rectangle 69"/>
          <p:cNvSpPr>
            <a:spLocks noChangeArrowheads="1"/>
          </p:cNvSpPr>
          <p:nvPr/>
        </p:nvSpPr>
        <p:spPr bwMode="auto">
          <a:xfrm>
            <a:off x="5448300" y="2420649"/>
            <a:ext cx="925513" cy="2119312"/>
          </a:xfrm>
          <a:prstGeom prst="rect">
            <a:avLst/>
          </a:prstGeom>
          <a:solidFill>
            <a:srgbClr val="F5F5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 b="0">
              <a:latin typeface="+mn-lt"/>
            </a:endParaRPr>
          </a:p>
        </p:txBody>
      </p:sp>
      <p:sp>
        <p:nvSpPr>
          <p:cNvPr id="571462" name="Line 70"/>
          <p:cNvSpPr>
            <a:spLocks noChangeShapeType="1"/>
          </p:cNvSpPr>
          <p:nvPr/>
        </p:nvSpPr>
        <p:spPr bwMode="auto">
          <a:xfrm flipV="1">
            <a:off x="2259013" y="3411249"/>
            <a:ext cx="1001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3" name="Line 71"/>
          <p:cNvSpPr>
            <a:spLocks noChangeShapeType="1"/>
          </p:cNvSpPr>
          <p:nvPr/>
        </p:nvSpPr>
        <p:spPr bwMode="auto">
          <a:xfrm flipV="1">
            <a:off x="1638300" y="3639849"/>
            <a:ext cx="0" cy="1249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4" name="Rectangle 72"/>
          <p:cNvSpPr>
            <a:spLocks noChangeArrowheads="1"/>
          </p:cNvSpPr>
          <p:nvPr/>
        </p:nvSpPr>
        <p:spPr bwMode="auto">
          <a:xfrm>
            <a:off x="4564063" y="2922299"/>
            <a:ext cx="564257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dirty="0">
                <a:latin typeface="+mn-lt"/>
              </a:rPr>
              <a:t>PTEA</a:t>
            </a:r>
          </a:p>
        </p:txBody>
      </p:sp>
      <p:sp>
        <p:nvSpPr>
          <p:cNvPr id="571465" name="Text Box 73"/>
          <p:cNvSpPr txBox="1">
            <a:spLocks noChangeArrowheads="1"/>
          </p:cNvSpPr>
          <p:nvPr/>
        </p:nvSpPr>
        <p:spPr bwMode="auto">
          <a:xfrm>
            <a:off x="4286250" y="1764009"/>
            <a:ext cx="49494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PTE</a:t>
            </a:r>
          </a:p>
        </p:txBody>
      </p:sp>
      <p:sp>
        <p:nvSpPr>
          <p:cNvPr id="571466" name="Line 74"/>
          <p:cNvSpPr>
            <a:spLocks noChangeShapeType="1"/>
          </p:cNvSpPr>
          <p:nvPr/>
        </p:nvSpPr>
        <p:spPr bwMode="auto">
          <a:xfrm>
            <a:off x="4286250" y="3181061"/>
            <a:ext cx="11620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7" name="Rectangle 75"/>
          <p:cNvSpPr>
            <a:spLocks noChangeArrowheads="1"/>
          </p:cNvSpPr>
          <p:nvPr/>
        </p:nvSpPr>
        <p:spPr bwMode="auto">
          <a:xfrm>
            <a:off x="4692650" y="3563649"/>
            <a:ext cx="347852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>
                <a:latin typeface="+mn-lt"/>
              </a:rPr>
              <a:t>PA</a:t>
            </a:r>
          </a:p>
        </p:txBody>
      </p:sp>
      <p:sp>
        <p:nvSpPr>
          <p:cNvPr id="571468" name="Line 76"/>
          <p:cNvSpPr>
            <a:spLocks noChangeShapeType="1"/>
          </p:cNvSpPr>
          <p:nvPr/>
        </p:nvSpPr>
        <p:spPr bwMode="auto">
          <a:xfrm flipH="1">
            <a:off x="1638300" y="4889211"/>
            <a:ext cx="3568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9" name="Text Box 77"/>
          <p:cNvSpPr txBox="1">
            <a:spLocks noChangeArrowheads="1"/>
          </p:cNvSpPr>
          <p:nvPr/>
        </p:nvSpPr>
        <p:spPr bwMode="auto">
          <a:xfrm>
            <a:off x="3200400" y="4813011"/>
            <a:ext cx="58381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+mn-lt"/>
              </a:rPr>
              <a:t>Data</a:t>
            </a:r>
          </a:p>
        </p:txBody>
      </p:sp>
      <p:sp>
        <p:nvSpPr>
          <p:cNvPr id="571470" name="Line 78"/>
          <p:cNvSpPr>
            <a:spLocks noChangeShapeType="1"/>
          </p:cNvSpPr>
          <p:nvPr/>
        </p:nvSpPr>
        <p:spPr bwMode="auto">
          <a:xfrm flipV="1">
            <a:off x="4305300" y="3822411"/>
            <a:ext cx="1162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73" name="Rectangle 81"/>
          <p:cNvSpPr>
            <a:spLocks noChangeArrowheads="1"/>
          </p:cNvSpPr>
          <p:nvPr/>
        </p:nvSpPr>
        <p:spPr bwMode="auto">
          <a:xfrm>
            <a:off x="7532688" y="2420649"/>
            <a:ext cx="925512" cy="2119312"/>
          </a:xfrm>
          <a:prstGeom prst="rect">
            <a:avLst/>
          </a:prstGeom>
          <a:solidFill>
            <a:srgbClr val="F5F5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Memory</a:t>
            </a:r>
          </a:p>
        </p:txBody>
      </p:sp>
      <p:sp>
        <p:nvSpPr>
          <p:cNvPr id="571474" name="Line 82"/>
          <p:cNvSpPr>
            <a:spLocks noChangeShapeType="1"/>
          </p:cNvSpPr>
          <p:nvPr/>
        </p:nvSpPr>
        <p:spPr bwMode="auto">
          <a:xfrm>
            <a:off x="6373813" y="3822411"/>
            <a:ext cx="1177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75" name="Text Box 83"/>
          <p:cNvSpPr txBox="1">
            <a:spLocks noChangeArrowheads="1"/>
          </p:cNvSpPr>
          <p:nvPr/>
        </p:nvSpPr>
        <p:spPr bwMode="auto">
          <a:xfrm>
            <a:off x="6750050" y="3516609"/>
            <a:ext cx="40427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PA</a:t>
            </a:r>
          </a:p>
        </p:txBody>
      </p:sp>
      <p:sp>
        <p:nvSpPr>
          <p:cNvPr id="571476" name="Text Box 84"/>
          <p:cNvSpPr txBox="1">
            <a:spLocks noChangeArrowheads="1"/>
          </p:cNvSpPr>
          <p:nvPr/>
        </p:nvSpPr>
        <p:spPr bwMode="auto">
          <a:xfrm>
            <a:off x="5981507" y="3575704"/>
            <a:ext cx="47961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PA</a:t>
            </a:r>
          </a:p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miss</a:t>
            </a:r>
          </a:p>
        </p:txBody>
      </p:sp>
      <p:sp>
        <p:nvSpPr>
          <p:cNvPr id="571477" name="Rectangle 85"/>
          <p:cNvSpPr>
            <a:spLocks noChangeArrowheads="1"/>
          </p:cNvSpPr>
          <p:nvPr/>
        </p:nvSpPr>
        <p:spPr bwMode="auto">
          <a:xfrm>
            <a:off x="6648450" y="2861974"/>
            <a:ext cx="564257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>
                <a:latin typeface="+mn-lt"/>
              </a:rPr>
              <a:t>PTEA</a:t>
            </a:r>
          </a:p>
        </p:txBody>
      </p:sp>
      <p:sp>
        <p:nvSpPr>
          <p:cNvPr id="571478" name="Text Box 86"/>
          <p:cNvSpPr txBox="1">
            <a:spLocks noChangeArrowheads="1"/>
          </p:cNvSpPr>
          <p:nvPr/>
        </p:nvSpPr>
        <p:spPr bwMode="auto">
          <a:xfrm>
            <a:off x="5933633" y="2905779"/>
            <a:ext cx="50526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PTEA</a:t>
            </a:r>
          </a:p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miss</a:t>
            </a:r>
          </a:p>
        </p:txBody>
      </p:sp>
      <p:sp>
        <p:nvSpPr>
          <p:cNvPr id="571479" name="Line 87"/>
          <p:cNvSpPr>
            <a:spLocks noChangeShapeType="1"/>
          </p:cNvSpPr>
          <p:nvPr/>
        </p:nvSpPr>
        <p:spPr bwMode="auto">
          <a:xfrm flipH="1">
            <a:off x="3763963" y="2071399"/>
            <a:ext cx="144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0" name="Line 88"/>
          <p:cNvSpPr>
            <a:spLocks noChangeShapeType="1"/>
          </p:cNvSpPr>
          <p:nvPr/>
        </p:nvSpPr>
        <p:spPr bwMode="auto">
          <a:xfrm flipV="1">
            <a:off x="3763963" y="2071399"/>
            <a:ext cx="0" cy="349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1" name="Line 89"/>
          <p:cNvSpPr>
            <a:spLocks noChangeShapeType="1"/>
          </p:cNvSpPr>
          <p:nvPr/>
        </p:nvSpPr>
        <p:spPr bwMode="auto">
          <a:xfrm flipH="1">
            <a:off x="5207000" y="2603211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2" name="Line 90"/>
          <p:cNvSpPr>
            <a:spLocks noChangeShapeType="1"/>
          </p:cNvSpPr>
          <p:nvPr/>
        </p:nvSpPr>
        <p:spPr bwMode="auto">
          <a:xfrm flipV="1">
            <a:off x="5207000" y="2071399"/>
            <a:ext cx="0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3" name="Text Box 91"/>
          <p:cNvSpPr txBox="1">
            <a:spLocks noChangeArrowheads="1"/>
          </p:cNvSpPr>
          <p:nvPr/>
        </p:nvSpPr>
        <p:spPr bwMode="auto">
          <a:xfrm>
            <a:off x="5399088" y="2402542"/>
            <a:ext cx="50526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PTEA </a:t>
            </a:r>
          </a:p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hit</a:t>
            </a:r>
          </a:p>
        </p:txBody>
      </p:sp>
      <p:sp>
        <p:nvSpPr>
          <p:cNvPr id="571484" name="Line 92"/>
          <p:cNvSpPr>
            <a:spLocks noChangeShapeType="1"/>
          </p:cNvSpPr>
          <p:nvPr/>
        </p:nvSpPr>
        <p:spPr bwMode="auto">
          <a:xfrm flipH="1">
            <a:off x="5207000" y="4355811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5" name="Line 93"/>
          <p:cNvSpPr>
            <a:spLocks noChangeShapeType="1"/>
          </p:cNvSpPr>
          <p:nvPr/>
        </p:nvSpPr>
        <p:spPr bwMode="auto">
          <a:xfrm flipH="1" flipV="1">
            <a:off x="5207000" y="4355811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6" name="Text Box 94"/>
          <p:cNvSpPr txBox="1">
            <a:spLocks noChangeArrowheads="1"/>
          </p:cNvSpPr>
          <p:nvPr/>
        </p:nvSpPr>
        <p:spPr bwMode="auto">
          <a:xfrm>
            <a:off x="5399088" y="4155142"/>
            <a:ext cx="35839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PA </a:t>
            </a:r>
          </a:p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hit</a:t>
            </a:r>
          </a:p>
        </p:txBody>
      </p:sp>
      <p:sp>
        <p:nvSpPr>
          <p:cNvPr id="571487" name="Line 95"/>
          <p:cNvSpPr>
            <a:spLocks noChangeShapeType="1"/>
          </p:cNvSpPr>
          <p:nvPr/>
        </p:nvSpPr>
        <p:spPr bwMode="auto">
          <a:xfrm>
            <a:off x="6389688" y="3182649"/>
            <a:ext cx="116205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8" name="Line 96"/>
          <p:cNvSpPr>
            <a:spLocks noChangeShapeType="1"/>
          </p:cNvSpPr>
          <p:nvPr/>
        </p:nvSpPr>
        <p:spPr bwMode="auto">
          <a:xfrm flipH="1">
            <a:off x="6373813" y="4355811"/>
            <a:ext cx="1171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9" name="Text Box 97"/>
          <p:cNvSpPr txBox="1">
            <a:spLocks noChangeArrowheads="1"/>
          </p:cNvSpPr>
          <p:nvPr/>
        </p:nvSpPr>
        <p:spPr bwMode="auto">
          <a:xfrm>
            <a:off x="6672263" y="4050009"/>
            <a:ext cx="58381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Data</a:t>
            </a:r>
          </a:p>
        </p:txBody>
      </p:sp>
      <p:sp>
        <p:nvSpPr>
          <p:cNvPr id="571490" name="Line 98"/>
          <p:cNvSpPr>
            <a:spLocks noChangeShapeType="1"/>
          </p:cNvSpPr>
          <p:nvPr/>
        </p:nvSpPr>
        <p:spPr bwMode="auto">
          <a:xfrm flipH="1">
            <a:off x="6361113" y="2603211"/>
            <a:ext cx="1171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91" name="Text Box 99"/>
          <p:cNvSpPr txBox="1">
            <a:spLocks noChangeArrowheads="1"/>
          </p:cNvSpPr>
          <p:nvPr/>
        </p:nvSpPr>
        <p:spPr bwMode="auto">
          <a:xfrm>
            <a:off x="6689725" y="2265659"/>
            <a:ext cx="49494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PTE</a:t>
            </a:r>
          </a:p>
        </p:txBody>
      </p:sp>
      <p:sp>
        <p:nvSpPr>
          <p:cNvPr id="571492" name="Text Box 100"/>
          <p:cNvSpPr txBox="1">
            <a:spLocks noChangeArrowheads="1"/>
          </p:cNvSpPr>
          <p:nvPr/>
        </p:nvSpPr>
        <p:spPr bwMode="auto">
          <a:xfrm>
            <a:off x="5573713" y="4596824"/>
            <a:ext cx="671979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L1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cache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38200" y="2222211"/>
            <a:ext cx="110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CPU Chip</a:t>
            </a:r>
          </a:p>
        </p:txBody>
      </p:sp>
      <p:sp>
        <p:nvSpPr>
          <p:cNvPr id="44" name="Rectangle 72"/>
          <p:cNvSpPr>
            <a:spLocks noChangeArrowheads="1"/>
          </p:cNvSpPr>
          <p:nvPr/>
        </p:nvSpPr>
        <p:spPr bwMode="auto">
          <a:xfrm>
            <a:off x="943437" y="6191230"/>
            <a:ext cx="7241252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i="1" dirty="0" smtClean="0">
                <a:latin typeface="+mn-lt"/>
              </a:rPr>
              <a:t>VA: virtual address, PA: physical address, PTE: page table entry, PTEA = PTE address</a:t>
            </a:r>
            <a:endParaRPr lang="en-US" sz="1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5943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389467" y="493712"/>
            <a:ext cx="8382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Speeding up Translation with a TLB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481138"/>
            <a:ext cx="8548687" cy="5224462"/>
          </a:xfrm>
          <a:ln/>
        </p:spPr>
        <p:txBody>
          <a:bodyPr/>
          <a:lstStyle/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Page table entries (PTEs) are cached in L1 like any other memory word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PTEs may be evicted by other data references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PTE hit still requires a</a:t>
            </a:r>
            <a:r>
              <a:rPr lang="en-GB" dirty="0" smtClean="0"/>
              <a:t> small L1 delay</a:t>
            </a:r>
            <a:endParaRPr lang="en-GB" dirty="0"/>
          </a:p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Solution: </a:t>
            </a:r>
            <a:r>
              <a:rPr lang="en-GB" i="1" dirty="0">
                <a:solidFill>
                  <a:srgbClr val="C00000"/>
                </a:solidFill>
                <a:effectLst/>
              </a:rPr>
              <a:t>Translation </a:t>
            </a:r>
            <a:r>
              <a:rPr lang="en-GB" i="1" dirty="0" err="1">
                <a:solidFill>
                  <a:srgbClr val="C00000"/>
                </a:solidFill>
                <a:effectLst/>
              </a:rPr>
              <a:t>Lookaside</a:t>
            </a:r>
            <a:r>
              <a:rPr lang="en-GB" i="1" dirty="0">
                <a:solidFill>
                  <a:srgbClr val="C00000"/>
                </a:solidFill>
                <a:effectLst/>
              </a:rPr>
              <a:t> Buffer</a:t>
            </a:r>
            <a:r>
              <a:rPr lang="en-GB" dirty="0">
                <a:effectLst/>
              </a:rPr>
              <a:t> (TLB)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Small set-associative hardware </a:t>
            </a:r>
            <a:r>
              <a:rPr lang="en-GB" dirty="0"/>
              <a:t>cache in MMU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Maps virtual page numbers to  physical page numbers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Contains complete page table entries for small number of pages</a:t>
            </a:r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188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/>
              <a:t>Summary of Address Translation Symbols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7896225" cy="5267325"/>
          </a:xfrm>
        </p:spPr>
        <p:txBody>
          <a:bodyPr>
            <a:normAutofit/>
          </a:bodyPr>
          <a:lstStyle/>
          <a:p>
            <a:r>
              <a:rPr lang="en-US" dirty="0"/>
              <a:t>Basic Parameters</a:t>
            </a:r>
          </a:p>
          <a:p>
            <a:pPr lvl="1"/>
            <a:r>
              <a:rPr lang="en-US" b="1" dirty="0"/>
              <a:t>N = 2</a:t>
            </a:r>
            <a:r>
              <a:rPr lang="en-US" b="1" baseline="30000" dirty="0"/>
              <a:t>n </a:t>
            </a:r>
            <a:r>
              <a:rPr lang="en-US" dirty="0"/>
              <a:t>: Number of addresses in virtual address space</a:t>
            </a:r>
            <a:endParaRPr lang="en-US" baseline="30000" dirty="0"/>
          </a:p>
          <a:p>
            <a:pPr lvl="1"/>
            <a:r>
              <a:rPr lang="en-US" b="1" dirty="0"/>
              <a:t>M = 2</a:t>
            </a:r>
            <a:r>
              <a:rPr lang="en-US" b="1" baseline="30000" dirty="0"/>
              <a:t>m </a:t>
            </a:r>
            <a:r>
              <a:rPr lang="en-US" dirty="0"/>
              <a:t>: Number of addresses in physical address space</a:t>
            </a:r>
            <a:endParaRPr lang="en-US" baseline="30000" dirty="0"/>
          </a:p>
          <a:p>
            <a:pPr lvl="1"/>
            <a:r>
              <a:rPr lang="en-US" b="1" dirty="0"/>
              <a:t>P = 2</a:t>
            </a:r>
            <a:r>
              <a:rPr lang="en-US" b="1" baseline="30000" dirty="0"/>
              <a:t>p </a:t>
            </a:r>
            <a:r>
              <a:rPr lang="en-US" b="1" dirty="0"/>
              <a:t> </a:t>
            </a:r>
            <a:r>
              <a:rPr lang="en-US" dirty="0"/>
              <a:t>: Page size (bytes)</a:t>
            </a:r>
            <a:endParaRPr lang="en-US" baseline="30000" dirty="0"/>
          </a:p>
          <a:p>
            <a:r>
              <a:rPr lang="en-US" dirty="0"/>
              <a:t>Components of the virtual address (VA)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TLBI</a:t>
            </a:r>
            <a:r>
              <a:rPr lang="en-US" i="1" dirty="0">
                <a:solidFill>
                  <a:srgbClr val="FF0000"/>
                </a:solidFill>
              </a:rPr>
              <a:t>: TLB index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TLBT</a:t>
            </a:r>
            <a:r>
              <a:rPr lang="en-US" i="1" dirty="0">
                <a:solidFill>
                  <a:srgbClr val="FF0000"/>
                </a:solidFill>
              </a:rPr>
              <a:t>: TLB tag</a:t>
            </a:r>
          </a:p>
          <a:p>
            <a:pPr lvl="1"/>
            <a:r>
              <a:rPr lang="en-US" b="1" dirty="0"/>
              <a:t>VPO</a:t>
            </a:r>
            <a:r>
              <a:rPr lang="en-US" dirty="0"/>
              <a:t>: Virtual page offset </a:t>
            </a:r>
          </a:p>
          <a:p>
            <a:pPr lvl="1"/>
            <a:r>
              <a:rPr lang="en-US" b="1" dirty="0"/>
              <a:t>VPN</a:t>
            </a:r>
            <a:r>
              <a:rPr lang="en-US" dirty="0"/>
              <a:t>: Virtual page number </a:t>
            </a:r>
          </a:p>
          <a:p>
            <a:r>
              <a:rPr lang="en-US" dirty="0"/>
              <a:t>Components of the physical address (PA)</a:t>
            </a:r>
          </a:p>
          <a:p>
            <a:pPr lvl="1"/>
            <a:r>
              <a:rPr lang="en-US" b="1" dirty="0"/>
              <a:t>PPO</a:t>
            </a:r>
            <a:r>
              <a:rPr lang="en-US" dirty="0"/>
              <a:t>: Physical page offset (same as VPO)</a:t>
            </a:r>
          </a:p>
          <a:p>
            <a:pPr lvl="1"/>
            <a:r>
              <a:rPr lang="en-US" b="1" dirty="0"/>
              <a:t>PPN:</a:t>
            </a:r>
            <a:r>
              <a:rPr lang="en-US" dirty="0"/>
              <a:t> Physical page number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7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7" y="435678"/>
            <a:ext cx="8558383" cy="762000"/>
          </a:xfrm>
        </p:spPr>
        <p:txBody>
          <a:bodyPr/>
          <a:lstStyle/>
          <a:p>
            <a:pPr marL="119063" indent="-119063" eaLnBrk="1" hangingPunct="1"/>
            <a:r>
              <a:rPr lang="en-US" dirty="0" smtClean="0"/>
              <a:t>Recall: Byte</a:t>
            </a:r>
            <a:r>
              <a:rPr lang="en-US" dirty="0"/>
              <a:t>-Oriented Memory Organization</a:t>
            </a:r>
          </a:p>
        </p:txBody>
      </p:sp>
      <p:sp>
        <p:nvSpPr>
          <p:cNvPr id="44037" name="Rectangle 4"/>
          <p:cNvSpPr>
            <a:spLocks noGrp="1" noChangeArrowheads="1"/>
          </p:cNvSpPr>
          <p:nvPr>
            <p:ph idx="1"/>
          </p:nvPr>
        </p:nvSpPr>
        <p:spPr>
          <a:xfrm>
            <a:off x="228601" y="2809875"/>
            <a:ext cx="8686800" cy="3743325"/>
          </a:xfrm>
        </p:spPr>
        <p:txBody>
          <a:bodyPr/>
          <a:lstStyle/>
          <a:p>
            <a:pPr eaLnBrk="1" hangingPunct="1"/>
            <a:r>
              <a:rPr lang="en-US" dirty="0"/>
              <a:t>Programs</a:t>
            </a:r>
            <a:r>
              <a:rPr lang="en-US" dirty="0" smtClean="0"/>
              <a:t> refer </a:t>
            </a:r>
            <a:r>
              <a:rPr lang="en-US" dirty="0"/>
              <a:t>to</a:t>
            </a:r>
            <a:r>
              <a:rPr lang="en-US" dirty="0" smtClean="0"/>
              <a:t> data by address</a:t>
            </a:r>
          </a:p>
          <a:p>
            <a:pPr marL="552450" lvl="1" eaLnBrk="1" hangingPunct="1"/>
            <a:r>
              <a:rPr lang="en-US" dirty="0" smtClean="0"/>
              <a:t>Conceptually, envision it as a very </a:t>
            </a:r>
            <a:r>
              <a:rPr lang="en-US" dirty="0"/>
              <a:t>large array of </a:t>
            </a:r>
            <a:r>
              <a:rPr lang="en-US" dirty="0" smtClean="0"/>
              <a:t>bytes</a:t>
            </a:r>
          </a:p>
          <a:p>
            <a:pPr marL="952500" lvl="2"/>
            <a:r>
              <a:rPr lang="en-US" dirty="0" smtClean="0"/>
              <a:t>In reality, it’s not, but can think of it that way</a:t>
            </a:r>
          </a:p>
          <a:p>
            <a:pPr marL="552450" lvl="1" eaLnBrk="1" hangingPunct="1"/>
            <a:r>
              <a:rPr lang="en-US" dirty="0" smtClean="0"/>
              <a:t>An address is like an index into that array</a:t>
            </a:r>
          </a:p>
          <a:p>
            <a:pPr marL="952500" lvl="2"/>
            <a:r>
              <a:rPr lang="en-US" dirty="0" smtClean="0"/>
              <a:t>and, a pointer variable stores an address</a:t>
            </a:r>
          </a:p>
          <a:p>
            <a:pPr marL="952500" lvl="2"/>
            <a:endParaRPr lang="en-US" dirty="0" smtClean="0"/>
          </a:p>
          <a:p>
            <a:pPr marL="152400"/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2000" y="1198562"/>
            <a:ext cx="6416675" cy="1239838"/>
            <a:chOff x="0" y="0"/>
            <a:chExt cx="4042" cy="780"/>
          </a:xfrm>
        </p:grpSpPr>
        <p:sp>
          <p:nvSpPr>
            <p:cNvPr id="44039" name="Rectangle 6"/>
            <p:cNvSpPr>
              <a:spLocks/>
            </p:cNvSpPr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0" name="Rectangle 7"/>
            <p:cNvSpPr>
              <a:spLocks/>
            </p:cNvSpPr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1" name="Rectangle 8"/>
            <p:cNvSpPr>
              <a:spLocks/>
            </p:cNvSpPr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2" name="Rectangle 9"/>
            <p:cNvSpPr>
              <a:spLocks/>
            </p:cNvSpPr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3" name="Rectangle 10"/>
            <p:cNvSpPr>
              <a:spLocks/>
            </p:cNvSpPr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4" name="Rectangle 11"/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5" name="Rectangle 12"/>
            <p:cNvSpPr>
              <a:spLocks/>
            </p:cNvSpPr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6" name="Rectangle 13"/>
            <p:cNvSpPr>
              <a:spLocks/>
            </p:cNvSpPr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7" name="Rectangle 14"/>
            <p:cNvSpPr>
              <a:spLocks/>
            </p:cNvSpPr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8" name="Rectangle 15"/>
            <p:cNvSpPr>
              <a:spLocks/>
            </p:cNvSpPr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9" name="Rectangle 16"/>
            <p:cNvSpPr>
              <a:spLocks/>
            </p:cNvSpPr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0" name="Rectangle 17"/>
            <p:cNvSpPr>
              <a:spLocks/>
            </p:cNvSpPr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1" name="Rectangle 18"/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44052" name="Rectangle 19"/>
            <p:cNvSpPr>
              <a:spLocks/>
            </p:cNvSpPr>
            <p:nvPr/>
          </p:nvSpPr>
          <p:spPr bwMode="auto">
            <a:xfrm rot="-2580000">
              <a:off x="-2" y="171"/>
              <a:ext cx="589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44053" name="Rectangle 20"/>
            <p:cNvSpPr>
              <a:spLocks/>
            </p:cNvSpPr>
            <p:nvPr/>
          </p:nvSpPr>
          <p:spPr bwMode="auto">
            <a:xfrm rot="-2580000">
              <a:off x="3455" y="171"/>
              <a:ext cx="590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2835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the TLB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847725"/>
          </a:xfrm>
        </p:spPr>
        <p:txBody>
          <a:bodyPr/>
          <a:lstStyle/>
          <a:p>
            <a:r>
              <a:rPr lang="en-US" dirty="0" smtClean="0"/>
              <a:t>MMU uses the VPN portion of the virtual address to access the TLB:</a:t>
            </a:r>
            <a:endParaRPr lang="en-US" dirty="0"/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4454526" y="2908300"/>
            <a:ext cx="1658937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800" dirty="0"/>
              <a:t>TLB tag (TLBT)</a:t>
            </a:r>
          </a:p>
        </p:txBody>
      </p:sp>
      <p:sp>
        <p:nvSpPr>
          <p:cNvPr id="5" name="Rectangle 380"/>
          <p:cNvSpPr>
            <a:spLocks noChangeArrowheads="1"/>
          </p:cNvSpPr>
          <p:nvPr/>
        </p:nvSpPr>
        <p:spPr bwMode="auto">
          <a:xfrm>
            <a:off x="6108701" y="2908300"/>
            <a:ext cx="177006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TLB index (TLBI)</a:t>
            </a:r>
          </a:p>
        </p:txBody>
      </p:sp>
      <p:sp>
        <p:nvSpPr>
          <p:cNvPr id="6" name="Text Box 381"/>
          <p:cNvSpPr txBox="1">
            <a:spLocks noChangeArrowheads="1"/>
          </p:cNvSpPr>
          <p:nvPr/>
        </p:nvSpPr>
        <p:spPr bwMode="auto">
          <a:xfrm>
            <a:off x="8670926" y="2607261"/>
            <a:ext cx="2782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7" name="Text Box 382"/>
          <p:cNvSpPr txBox="1">
            <a:spLocks noChangeArrowheads="1"/>
          </p:cNvSpPr>
          <p:nvPr/>
        </p:nvSpPr>
        <p:spPr bwMode="auto">
          <a:xfrm>
            <a:off x="7842251" y="2607261"/>
            <a:ext cx="4370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p-1</a:t>
            </a:r>
          </a:p>
        </p:txBody>
      </p:sp>
      <p:sp>
        <p:nvSpPr>
          <p:cNvPr id="8" name="Text Box 383"/>
          <p:cNvSpPr txBox="1">
            <a:spLocks noChangeArrowheads="1"/>
          </p:cNvSpPr>
          <p:nvPr/>
        </p:nvSpPr>
        <p:spPr bwMode="auto">
          <a:xfrm>
            <a:off x="7637463" y="2607261"/>
            <a:ext cx="2874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p</a:t>
            </a:r>
          </a:p>
        </p:txBody>
      </p:sp>
      <p:sp>
        <p:nvSpPr>
          <p:cNvPr id="9" name="Text Box 384"/>
          <p:cNvSpPr txBox="1">
            <a:spLocks noChangeArrowheads="1"/>
          </p:cNvSpPr>
          <p:nvPr/>
        </p:nvSpPr>
        <p:spPr bwMode="auto">
          <a:xfrm>
            <a:off x="4343400" y="2607261"/>
            <a:ext cx="4370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n-1</a:t>
            </a:r>
          </a:p>
        </p:txBody>
      </p:sp>
      <p:sp>
        <p:nvSpPr>
          <p:cNvPr id="10" name="Rectangle 385"/>
          <p:cNvSpPr>
            <a:spLocks noChangeArrowheads="1"/>
          </p:cNvSpPr>
          <p:nvPr/>
        </p:nvSpPr>
        <p:spPr bwMode="auto">
          <a:xfrm>
            <a:off x="7880351" y="2908300"/>
            <a:ext cx="91916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VPO</a:t>
            </a:r>
          </a:p>
        </p:txBody>
      </p:sp>
      <p:sp>
        <p:nvSpPr>
          <p:cNvPr id="11" name="AutoShape 386"/>
          <p:cNvSpPr>
            <a:spLocks/>
          </p:cNvSpPr>
          <p:nvPr/>
        </p:nvSpPr>
        <p:spPr bwMode="auto">
          <a:xfrm rot="5400000" flipV="1">
            <a:off x="6056313" y="869950"/>
            <a:ext cx="177800" cy="3403600"/>
          </a:xfrm>
          <a:prstGeom prst="leftBrace">
            <a:avLst>
              <a:gd name="adj1" fmla="val 159524"/>
              <a:gd name="adj2" fmla="val 49949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2" name="Text Box 387"/>
          <p:cNvSpPr txBox="1">
            <a:spLocks noChangeArrowheads="1"/>
          </p:cNvSpPr>
          <p:nvPr/>
        </p:nvSpPr>
        <p:spPr bwMode="auto">
          <a:xfrm>
            <a:off x="5840413" y="2113518"/>
            <a:ext cx="5737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 dirty="0"/>
              <a:t>VPN</a:t>
            </a:r>
          </a:p>
        </p:txBody>
      </p:sp>
      <p:sp>
        <p:nvSpPr>
          <p:cNvPr id="13" name="Text Box 388"/>
          <p:cNvSpPr txBox="1">
            <a:spLocks noChangeArrowheads="1"/>
          </p:cNvSpPr>
          <p:nvPr/>
        </p:nvSpPr>
        <p:spPr bwMode="auto">
          <a:xfrm>
            <a:off x="6107113" y="2607261"/>
            <a:ext cx="5913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p+t-1</a:t>
            </a:r>
          </a:p>
        </p:txBody>
      </p:sp>
      <p:sp>
        <p:nvSpPr>
          <p:cNvPr id="14" name="Text Box 389"/>
          <p:cNvSpPr txBox="1">
            <a:spLocks noChangeArrowheads="1"/>
          </p:cNvSpPr>
          <p:nvPr/>
        </p:nvSpPr>
        <p:spPr bwMode="auto">
          <a:xfrm>
            <a:off x="5749926" y="2607261"/>
            <a:ext cx="44174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 dirty="0" err="1"/>
              <a:t>p+t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838200" y="3739782"/>
            <a:ext cx="52578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987607" y="3815985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280925" y="3914651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PTE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501788" y="3914651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096928" y="3914651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08" name="TextBox 107"/>
          <p:cNvSpPr txBox="1"/>
          <p:nvPr/>
        </p:nvSpPr>
        <p:spPr>
          <a:xfrm rot="16200000">
            <a:off x="3050943" y="4994139"/>
            <a:ext cx="549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3540307" y="3815985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4833625" y="3914651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PTE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4054488" y="3914651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3649628" y="3914651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03200" y="3847561"/>
            <a:ext cx="65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Set 0</a:t>
            </a:r>
          </a:p>
        </p:txBody>
      </p:sp>
      <p:sp>
        <p:nvSpPr>
          <p:cNvPr id="114" name="Rectangle 113"/>
          <p:cNvSpPr/>
          <p:nvPr/>
        </p:nvSpPr>
        <p:spPr bwMode="auto">
          <a:xfrm>
            <a:off x="863600" y="4520968"/>
            <a:ext cx="52578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013007" y="4597171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2306325" y="4695837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PTE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1527188" y="4695837"/>
            <a:ext cx="61978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1122328" y="4695837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3565707" y="4597171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4859025" y="4695837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PTE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4079888" y="4695837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3675028" y="4695837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28600" y="4628747"/>
            <a:ext cx="65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Set 1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863600" y="5559357"/>
            <a:ext cx="52578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1013007" y="5635560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2306325" y="5734226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PTE</a:t>
            </a:r>
          </a:p>
        </p:txBody>
      </p:sp>
      <p:sp>
        <p:nvSpPr>
          <p:cNvPr id="127" name="Rectangle 126"/>
          <p:cNvSpPr/>
          <p:nvPr/>
        </p:nvSpPr>
        <p:spPr bwMode="auto">
          <a:xfrm>
            <a:off x="1527188" y="57342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1122328" y="57342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3565707" y="5635560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4859025" y="5734226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PTE</a:t>
            </a:r>
          </a:p>
        </p:txBody>
      </p:sp>
      <p:sp>
        <p:nvSpPr>
          <p:cNvPr id="131" name="Rectangle 130"/>
          <p:cNvSpPr/>
          <p:nvPr/>
        </p:nvSpPr>
        <p:spPr bwMode="auto">
          <a:xfrm>
            <a:off x="4079888" y="57342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3675028" y="57342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0" y="5667136"/>
            <a:ext cx="844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Set T-1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7377610" y="192885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T = 2</a:t>
            </a:r>
            <a:r>
              <a:rPr lang="en-US" sz="1800" baseline="30000" dirty="0" smtClean="0">
                <a:latin typeface="Calibri" pitchFamily="34" charset="0"/>
              </a:rPr>
              <a:t>t</a:t>
            </a:r>
            <a:r>
              <a:rPr lang="en-US" sz="1800" dirty="0" smtClean="0">
                <a:latin typeface="Calibri" pitchFamily="34" charset="0"/>
              </a:rPr>
              <a:t> sets</a:t>
            </a:r>
            <a:endParaRPr lang="en-US" sz="1800" baseline="30000" dirty="0" smtClean="0">
              <a:latin typeface="Calibri" pitchFamily="34" charset="0"/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6121401" y="3213100"/>
            <a:ext cx="2967558" cy="1663700"/>
            <a:chOff x="6121401" y="3213100"/>
            <a:chExt cx="2967558" cy="1663700"/>
          </a:xfrm>
        </p:grpSpPr>
        <p:cxnSp>
          <p:nvCxnSpPr>
            <p:cNvPr id="136" name="Straight Connector 135"/>
            <p:cNvCxnSpPr>
              <a:stCxn id="5" idx="2"/>
            </p:cNvCxnSpPr>
            <p:nvPr/>
          </p:nvCxnSpPr>
          <p:spPr bwMode="auto">
            <a:xfrm>
              <a:off x="6993732" y="3213100"/>
              <a:ext cx="0" cy="16637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Arrow Connector 139"/>
            <p:cNvCxnSpPr/>
            <p:nvPr/>
          </p:nvCxnSpPr>
          <p:spPr bwMode="auto">
            <a:xfrm flipH="1">
              <a:off x="6121401" y="4876800"/>
              <a:ext cx="87233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3" name="TextBox 142"/>
            <p:cNvSpPr txBox="1"/>
            <p:nvPr/>
          </p:nvSpPr>
          <p:spPr>
            <a:xfrm>
              <a:off x="7086600" y="4177761"/>
              <a:ext cx="2002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TLBI selects the set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1828800" y="2395319"/>
            <a:ext cx="2625726" cy="2300518"/>
            <a:chOff x="1828800" y="2395319"/>
            <a:chExt cx="2625726" cy="2300518"/>
          </a:xfrm>
        </p:grpSpPr>
        <p:cxnSp>
          <p:nvCxnSpPr>
            <p:cNvPr id="145" name="Straight Connector 144"/>
            <p:cNvCxnSpPr>
              <a:stCxn id="4" idx="1"/>
            </p:cNvCxnSpPr>
            <p:nvPr/>
          </p:nvCxnSpPr>
          <p:spPr bwMode="auto">
            <a:xfrm flipH="1" flipV="1">
              <a:off x="1828800" y="3048000"/>
              <a:ext cx="2625726" cy="127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Arrow Connector 146"/>
            <p:cNvCxnSpPr>
              <a:endCxn id="117" idx="0"/>
            </p:cNvCxnSpPr>
            <p:nvPr/>
          </p:nvCxnSpPr>
          <p:spPr bwMode="auto">
            <a:xfrm>
              <a:off x="1828800" y="3048000"/>
              <a:ext cx="8283" cy="164783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8" name="TextBox 147"/>
            <p:cNvSpPr txBox="1"/>
            <p:nvPr/>
          </p:nvSpPr>
          <p:spPr>
            <a:xfrm>
              <a:off x="2281787" y="2395319"/>
              <a:ext cx="20616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TLBT matches tag of line within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881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752600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TLB Hit</a:t>
            </a:r>
            <a:endParaRPr lang="en-GB" dirty="0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3007259"/>
            <a:ext cx="1066800" cy="1237384"/>
          </a:xfrm>
          <a:prstGeom prst="rect">
            <a:avLst/>
          </a:prstGeom>
          <a:solidFill>
            <a:srgbClr val="DBF2DA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MMU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 smtClean="0">
                <a:latin typeface="Calibri" pitchFamily="34" charset="0"/>
              </a:rPr>
              <a:t>Cache/</a:t>
            </a:r>
          </a:p>
          <a:p>
            <a:r>
              <a:rPr lang="en-US" sz="1600" dirty="0" smtClean="0">
                <a:latin typeface="Calibri" pitchFamily="34" charset="0"/>
              </a:rPr>
              <a:t>Memory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3359738"/>
            <a:ext cx="1066800" cy="533400"/>
          </a:xfrm>
          <a:prstGeom prst="rect">
            <a:avLst/>
          </a:prstGeom>
          <a:solidFill>
            <a:srgbClr val="F6D2D2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90151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92387" y="3119439"/>
            <a:ext cx="1370013" cy="541005"/>
            <a:chOff x="2592387" y="3119439"/>
            <a:chExt cx="1370013" cy="541005"/>
          </a:xfrm>
        </p:grpSpPr>
        <p:cxnSp>
          <p:nvCxnSpPr>
            <p:cNvPr id="38" name="Straight Arrow Connector 37"/>
            <p:cNvCxnSpPr>
              <a:stCxn id="37" idx="3"/>
            </p:cNvCxnSpPr>
            <p:nvPr/>
          </p:nvCxnSpPr>
          <p:spPr bwMode="auto">
            <a:xfrm flipV="1">
              <a:off x="2592387" y="3621869"/>
              <a:ext cx="1370013" cy="456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3049587" y="3354782"/>
              <a:ext cx="387007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 smtClean="0">
                  <a:latin typeface="Calibri" pitchFamily="34" charset="0"/>
                </a:rPr>
                <a:t>VA</a:t>
              </a:r>
              <a:endParaRPr lang="en-GB" sz="1400" dirty="0">
                <a:latin typeface="Calibri" pitchFamily="34" charset="0"/>
              </a:endParaRPr>
            </a:p>
          </p:txBody>
        </p:sp>
        <p:sp>
          <p:nvSpPr>
            <p:cNvPr id="51" name="Oval 4"/>
            <p:cNvSpPr>
              <a:spLocks noChangeArrowheads="1"/>
            </p:cNvSpPr>
            <p:nvPr/>
          </p:nvSpPr>
          <p:spPr bwMode="auto">
            <a:xfrm>
              <a:off x="3107266" y="3119439"/>
              <a:ext cx="274637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030787" y="3352800"/>
            <a:ext cx="1522413" cy="594390"/>
            <a:chOff x="5030787" y="3352800"/>
            <a:chExt cx="1522413" cy="594390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5606298" y="3352800"/>
              <a:ext cx="374759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 smtClean="0">
                  <a:latin typeface="Calibri" pitchFamily="34" charset="0"/>
                </a:rPr>
                <a:t>PA</a:t>
              </a:r>
              <a:endParaRPr lang="en-GB" sz="1400" dirty="0">
                <a:latin typeface="Calibri" pitchFamily="34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 flipV="1">
              <a:off x="5030787" y="3605659"/>
              <a:ext cx="1522413" cy="137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4" name="Oval 20"/>
            <p:cNvSpPr>
              <a:spLocks noChangeArrowheads="1"/>
            </p:cNvSpPr>
            <p:nvPr/>
          </p:nvSpPr>
          <p:spPr bwMode="auto">
            <a:xfrm>
              <a:off x="5656358" y="3672552"/>
              <a:ext cx="274638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chemeClr val="bg1"/>
                  </a:solidFill>
                  <a:latin typeface="Calibri" pitchFamily="34" charset="0"/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058988" y="3893139"/>
            <a:ext cx="4494213" cy="1444567"/>
            <a:chOff x="2058988" y="3893139"/>
            <a:chExt cx="4494213" cy="1444567"/>
          </a:xfrm>
        </p:grpSpPr>
        <p:sp>
          <p:nvSpPr>
            <p:cNvPr id="9248" name="Text Box 32"/>
            <p:cNvSpPr txBox="1">
              <a:spLocks noChangeArrowheads="1"/>
            </p:cNvSpPr>
            <p:nvPr/>
          </p:nvSpPr>
          <p:spPr bwMode="auto">
            <a:xfrm>
              <a:off x="3887787" y="4778043"/>
              <a:ext cx="531020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 smtClean="0">
                  <a:latin typeface="Calibri" pitchFamily="34" charset="0"/>
                </a:rPr>
                <a:t>Data</a:t>
              </a:r>
              <a:endParaRPr lang="en-GB" sz="1400" dirty="0">
                <a:latin typeface="Calibri" pitchFamily="34" charset="0"/>
              </a:endParaRPr>
            </a:p>
          </p:txBody>
        </p:sp>
        <p:cxnSp>
          <p:nvCxnSpPr>
            <p:cNvPr id="50" name="Shape 49"/>
            <p:cNvCxnSpPr>
              <a:endCxn id="37" idx="2"/>
            </p:cNvCxnSpPr>
            <p:nvPr/>
          </p:nvCxnSpPr>
          <p:spPr bwMode="auto">
            <a:xfrm rot="10800000">
              <a:off x="2058988" y="3893139"/>
              <a:ext cx="4494213" cy="884905"/>
            </a:xfrm>
            <a:prstGeom prst="bentConnector2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6" name="Oval 21"/>
            <p:cNvSpPr>
              <a:spLocks noChangeArrowheads="1"/>
            </p:cNvSpPr>
            <p:nvPr/>
          </p:nvSpPr>
          <p:spPr bwMode="auto">
            <a:xfrm>
              <a:off x="4021666" y="5063069"/>
              <a:ext cx="274638" cy="2746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chemeClr val="bg1"/>
                  </a:solidFill>
                  <a:latin typeface="Calibri" pitchFamily="34" charset="0"/>
                </a:rPr>
                <a:t>5</a:t>
              </a:r>
            </a:p>
          </p:txBody>
        </p:sp>
      </p:grp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506411" y="5822950"/>
            <a:ext cx="718978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 TLB hit eliminates a </a:t>
            </a: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cache/memory </a:t>
            </a: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access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962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TLB</a:t>
            </a:r>
            <a:endParaRPr lang="en-GB" sz="1600" dirty="0">
              <a:latin typeface="Calibri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28532" y="2286000"/>
            <a:ext cx="502358" cy="721259"/>
            <a:chOff x="3928532" y="2286000"/>
            <a:chExt cx="502358" cy="721259"/>
          </a:xfrm>
        </p:grpSpPr>
        <p:sp>
          <p:nvSpPr>
            <p:cNvPr id="52" name="Oval 18"/>
            <p:cNvSpPr>
              <a:spLocks noChangeArrowheads="1"/>
            </p:cNvSpPr>
            <p:nvPr/>
          </p:nvSpPr>
          <p:spPr bwMode="auto">
            <a:xfrm>
              <a:off x="4038600" y="2362200"/>
              <a:ext cx="274638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rot="16200000" flipV="1">
              <a:off x="4058177" y="2645836"/>
              <a:ext cx="721259" cy="158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3928532" y="2667000"/>
              <a:ext cx="502358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 smtClean="0">
                  <a:latin typeface="Calibri" pitchFamily="34" charset="0"/>
                </a:rPr>
                <a:t>VPN</a:t>
              </a:r>
              <a:endParaRPr lang="en-GB" sz="1400" dirty="0">
                <a:latin typeface="Calibri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46613" y="2286000"/>
            <a:ext cx="455342" cy="721259"/>
            <a:chOff x="4646613" y="2286000"/>
            <a:chExt cx="455342" cy="721259"/>
          </a:xfrm>
        </p:grpSpPr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4648200" y="2311401"/>
              <a:ext cx="453755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 smtClean="0">
                  <a:latin typeface="Calibri" pitchFamily="34" charset="0"/>
                </a:rPr>
                <a:t>PTE</a:t>
              </a:r>
              <a:endParaRPr lang="en-GB" sz="1400" dirty="0">
                <a:latin typeface="Calibri" pitchFamily="34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 rot="5400000">
              <a:off x="4286777" y="2645836"/>
              <a:ext cx="721259" cy="158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3" name="Oval 19"/>
            <p:cNvSpPr>
              <a:spLocks noChangeArrowheads="1"/>
            </p:cNvSpPr>
            <p:nvPr/>
          </p:nvSpPr>
          <p:spPr bwMode="auto">
            <a:xfrm>
              <a:off x="4737628" y="2633132"/>
              <a:ext cx="274638" cy="2746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82525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724358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TLB Miss</a:t>
            </a:r>
            <a:endParaRPr lang="en-GB" dirty="0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3007259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MMU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 smtClean="0">
                <a:latin typeface="Calibri" pitchFamily="34" charset="0"/>
              </a:rPr>
              <a:t>Cache/</a:t>
            </a:r>
          </a:p>
          <a:p>
            <a:r>
              <a:rPr lang="en-US" sz="1600" dirty="0" smtClean="0">
                <a:latin typeface="Calibri" pitchFamily="34" charset="0"/>
              </a:rPr>
              <a:t>Memory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576700" y="3810000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887787" y="4778043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Data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5030787" y="4062859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335973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592387" y="3621869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049587" y="3354782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90151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5537202" y="2361338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2058988" y="3893139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107266" y="3119439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4038600" y="2362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5626760" y="412975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021666" y="506306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962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TLB</a:t>
            </a:r>
            <a:endParaRPr lang="en-GB" sz="1600" dirty="0">
              <a:latin typeface="Calibri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rot="16200000" flipV="1">
            <a:off x="4058177" y="2645836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4286777" y="2645836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3928532" y="2667000"/>
            <a:ext cx="502358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VPN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5626760" y="2121431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513388" y="3371716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5030787" y="3624575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Oval 18"/>
          <p:cNvSpPr>
            <a:spLocks noChangeArrowheads="1"/>
          </p:cNvSpPr>
          <p:nvPr/>
        </p:nvSpPr>
        <p:spPr bwMode="auto">
          <a:xfrm>
            <a:off x="5626760" y="3124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34" name="Elbow Connector 33"/>
          <p:cNvCxnSpPr/>
          <p:nvPr/>
        </p:nvCxnSpPr>
        <p:spPr bwMode="auto">
          <a:xfrm rot="10800000">
            <a:off x="4648200" y="2636839"/>
            <a:ext cx="1905000" cy="482601"/>
          </a:xfrm>
          <a:prstGeom prst="bentConnector3">
            <a:avLst>
              <a:gd name="adj1" fmla="val 21556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519113" y="5715000"/>
            <a:ext cx="77104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" pitchFamily="2" charset="2"/>
              <a:buNone/>
              <a:tabLst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 TLB miss incurs an additional memory access (the PTE)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/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b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Fortunately, TLB misses are rare. Why?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11506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7" grpId="0"/>
      <p:bldP spid="54" grpId="0" animBg="1"/>
      <p:bldP spid="56" grpId="0" animBg="1"/>
      <p:bldP spid="53" grpId="0" animBg="1"/>
      <p:bldP spid="27" grpId="0"/>
      <p:bldP spid="3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Multi-Level Page Tables</a:t>
            </a:r>
            <a:endParaRPr lang="en-GB" dirty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>
          <a:xfrm>
            <a:off x="396875" y="1295400"/>
            <a:ext cx="6918325" cy="4972050"/>
          </a:xfrm>
        </p:spPr>
        <p:txBody>
          <a:bodyPr/>
          <a:lstStyle/>
          <a:p>
            <a:r>
              <a:rPr lang="en-GB" dirty="0" smtClean="0"/>
              <a:t>Suppose:</a:t>
            </a:r>
          </a:p>
          <a:p>
            <a:pPr lvl="1"/>
            <a:r>
              <a:rPr lang="en-GB" dirty="0" smtClean="0"/>
              <a:t>4KB (2</a:t>
            </a:r>
            <a:r>
              <a:rPr lang="en-GB" baseline="30000" dirty="0" smtClean="0"/>
              <a:t>12</a:t>
            </a:r>
            <a:r>
              <a:rPr lang="en-GB" dirty="0" smtClean="0"/>
              <a:t>) page size, 48-bit address space, 8-byte PTE </a:t>
            </a:r>
          </a:p>
          <a:p>
            <a:endParaRPr lang="en-GB" dirty="0" smtClean="0"/>
          </a:p>
          <a:p>
            <a:r>
              <a:rPr lang="en-GB" dirty="0" smtClean="0"/>
              <a:t>Problem:</a:t>
            </a:r>
          </a:p>
          <a:p>
            <a:pPr lvl="1"/>
            <a:r>
              <a:rPr lang="en-GB" dirty="0" smtClean="0"/>
              <a:t>Would need a 512 GB page table!</a:t>
            </a:r>
          </a:p>
          <a:p>
            <a:pPr lvl="2"/>
            <a:r>
              <a:rPr lang="en-GB" dirty="0" smtClean="0"/>
              <a:t>2</a:t>
            </a:r>
            <a:r>
              <a:rPr lang="en-GB" baseline="30000" dirty="0" smtClean="0"/>
              <a:t>48</a:t>
            </a:r>
            <a:r>
              <a:rPr lang="en-GB" dirty="0" smtClean="0"/>
              <a:t> * 2</a:t>
            </a:r>
            <a:r>
              <a:rPr lang="en-GB" baseline="30000" dirty="0" smtClean="0"/>
              <a:t>-12  </a:t>
            </a:r>
            <a:r>
              <a:rPr lang="en-GB" dirty="0" smtClean="0"/>
              <a:t>* 2</a:t>
            </a:r>
            <a:r>
              <a:rPr lang="en-GB" baseline="30000" dirty="0" smtClean="0"/>
              <a:t>3</a:t>
            </a:r>
            <a:r>
              <a:rPr lang="en-GB" dirty="0" smtClean="0"/>
              <a:t> = 2</a:t>
            </a:r>
            <a:r>
              <a:rPr lang="en-GB" baseline="30000" dirty="0" smtClean="0"/>
              <a:t>39</a:t>
            </a:r>
            <a:r>
              <a:rPr lang="en-GB" dirty="0" smtClean="0"/>
              <a:t> bytes</a:t>
            </a:r>
          </a:p>
          <a:p>
            <a:endParaRPr lang="en-GB" dirty="0" smtClean="0"/>
          </a:p>
          <a:p>
            <a:r>
              <a:rPr lang="en-GB" dirty="0" smtClean="0"/>
              <a:t>Common solution: Multi-level page table</a:t>
            </a:r>
          </a:p>
          <a:p>
            <a:r>
              <a:rPr lang="en-GB" dirty="0" smtClean="0"/>
              <a:t>Example: 2-level page table</a:t>
            </a:r>
          </a:p>
          <a:p>
            <a:pPr lvl="1"/>
            <a:r>
              <a:rPr lang="en-GB" dirty="0" smtClean="0"/>
              <a:t>Level 1 table: each PTE points to a page table (always memory resident)</a:t>
            </a:r>
          </a:p>
          <a:p>
            <a:pPr lvl="1"/>
            <a:r>
              <a:rPr lang="en-GB" dirty="0" smtClean="0"/>
              <a:t>Level 2 table: each PTE points to a page </a:t>
            </a:r>
            <a:br>
              <a:rPr lang="en-GB" dirty="0" smtClean="0"/>
            </a:br>
            <a:r>
              <a:rPr lang="en-GB" dirty="0" smtClean="0"/>
              <a:t>(paged in and out like any other data)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243743" y="1333500"/>
            <a:ext cx="2671657" cy="4696895"/>
            <a:chOff x="6243743" y="1333500"/>
            <a:chExt cx="2671657" cy="4696895"/>
          </a:xfrm>
        </p:grpSpPr>
        <p:sp>
          <p:nvSpPr>
            <p:cNvPr id="40963" name="Text Box 3"/>
            <p:cNvSpPr txBox="1">
              <a:spLocks noChangeArrowheads="1"/>
            </p:cNvSpPr>
            <p:nvPr/>
          </p:nvSpPr>
          <p:spPr bwMode="auto">
            <a:xfrm>
              <a:off x="6243743" y="2719927"/>
              <a:ext cx="842857" cy="6667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Level 1</a:t>
              </a:r>
            </a:p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Table</a:t>
              </a:r>
            </a:p>
          </p:txBody>
        </p:sp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6327247" y="3363395"/>
              <a:ext cx="758952" cy="1143000"/>
            </a:xfrm>
            <a:prstGeom prst="rect">
              <a:avLst/>
            </a:prstGeom>
            <a:solidFill>
              <a:srgbClr val="F6F5BD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8170334" y="1991795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8170334" y="3363395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8170334" y="4887395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 rot="16200000">
              <a:off x="8261381" y="4527581"/>
              <a:ext cx="365227" cy="3332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...</a:t>
              </a:r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8072543" y="1333500"/>
              <a:ext cx="842857" cy="6667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Level 2</a:t>
              </a:r>
            </a:p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Tables</a:t>
              </a:r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 flipV="1">
              <a:off x="6874934" y="1990208"/>
              <a:ext cx="1295400" cy="1450975"/>
            </a:xfrm>
            <a:prstGeom prst="line">
              <a:avLst/>
            </a:prstGeom>
            <a:noFill/>
            <a:ln w="25273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 flipV="1">
              <a:off x="6874934" y="3361808"/>
              <a:ext cx="1295400" cy="231775"/>
            </a:xfrm>
            <a:prstGeom prst="line">
              <a:avLst/>
            </a:prstGeom>
            <a:noFill/>
            <a:ln w="25273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>
              <a:off x="7027334" y="4423845"/>
              <a:ext cx="1143000" cy="463550"/>
            </a:xfrm>
            <a:prstGeom prst="line">
              <a:avLst/>
            </a:prstGeom>
            <a:noFill/>
            <a:ln w="25273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>
              <a:off x="6333067" y="3515795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>
              <a:off x="6333067" y="3668195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>
              <a:off x="6333067" y="4353995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Text Box 16"/>
            <p:cNvSpPr txBox="1">
              <a:spLocks noChangeArrowheads="1"/>
            </p:cNvSpPr>
            <p:nvPr/>
          </p:nvSpPr>
          <p:spPr bwMode="auto">
            <a:xfrm>
              <a:off x="6572490" y="3820595"/>
              <a:ext cx="426270" cy="2721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vert="eaVert" wrap="none" lIns="90360" tIns="44280" rIns="90360" bIns="44280">
              <a:spAutoFit/>
            </a:bodyPr>
            <a:lstStyle/>
            <a:p>
              <a:pPr rtl="1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16047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2841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 Two-Level Page Table Hierarchy</a:t>
            </a: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800886" y="1106488"/>
            <a:ext cx="1205715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Level 1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5858933" y="6426198"/>
            <a:ext cx="507510" cy="3346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>
            <a:spAutoFit/>
          </a:bodyPr>
          <a:lstStyle/>
          <a:p>
            <a:pPr rtl="1"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</a:rPr>
              <a:t>...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121025" y="1112838"/>
            <a:ext cx="1297085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Level 2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tables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5538788" y="1779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0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5538788" y="20843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5538788" y="23891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1023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5538788" y="26939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1024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5538788" y="29987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5538788" y="3303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2047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538788" y="17795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5538788" y="26939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5538788" y="3608388"/>
            <a:ext cx="990600" cy="1841500"/>
          </a:xfrm>
          <a:prstGeom prst="rect">
            <a:avLst/>
          </a:prstGeom>
          <a:solidFill>
            <a:srgbClr val="F6F5BD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Gap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6473825" y="1641475"/>
            <a:ext cx="2667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3252788" y="21732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3252788" y="24780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3252788" y="2782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3252788" y="2173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3252788" y="3544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3252788" y="38496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3252788" y="4154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252788" y="3544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3252788" y="4840288"/>
            <a:ext cx="990600" cy="609600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null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PTEs</a:t>
            </a:r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3252788" y="5449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3252788" y="4840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5538788" y="5449888"/>
            <a:ext cx="990600" cy="609600"/>
          </a:xfrm>
          <a:prstGeom prst="rect">
            <a:avLst/>
          </a:prstGeom>
          <a:solidFill>
            <a:srgbClr val="DEDFF5"/>
          </a:solidFill>
          <a:ln w="12600">
            <a:solidFill>
              <a:srgbClr val="DEDFF5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unallocated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pages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5538788" y="6059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9215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5538788" y="5449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5537199" y="1106488"/>
            <a:ext cx="982256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memory</a:t>
            </a:r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 flipV="1">
            <a:off x="4243388" y="1790700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 flipV="1">
            <a:off x="4243388" y="2400300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6" name="Line 32"/>
          <p:cNvSpPr>
            <a:spLocks noChangeShapeType="1"/>
          </p:cNvSpPr>
          <p:nvPr/>
        </p:nvSpPr>
        <p:spPr bwMode="auto">
          <a:xfrm flipV="1">
            <a:off x="4243388" y="2705100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7" name="Line 33"/>
          <p:cNvSpPr>
            <a:spLocks noChangeShapeType="1"/>
          </p:cNvSpPr>
          <p:nvPr/>
        </p:nvSpPr>
        <p:spPr bwMode="auto">
          <a:xfrm flipV="1">
            <a:off x="4243388" y="3314700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>
            <a:off x="4243388" y="5602288"/>
            <a:ext cx="1219200" cy="457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 flipV="1">
            <a:off x="1957388" y="2171700"/>
            <a:ext cx="1243012" cy="231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1957388" y="2706688"/>
            <a:ext cx="1295400" cy="838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>
            <a:off x="1957388" y="4840288"/>
            <a:ext cx="1295400" cy="15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838200" y="4992688"/>
            <a:ext cx="1119188" cy="8382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(1K - 9)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null PTEs </a:t>
            </a:r>
          </a:p>
        </p:txBody>
      </p:sp>
      <p:sp>
        <p:nvSpPr>
          <p:cNvPr id="42023" name="Rectangle 39"/>
          <p:cNvSpPr>
            <a:spLocks noChangeArrowheads="1"/>
          </p:cNvSpPr>
          <p:nvPr/>
        </p:nvSpPr>
        <p:spPr bwMode="auto">
          <a:xfrm>
            <a:off x="838200" y="22494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24" name="Rectangle 40"/>
          <p:cNvSpPr>
            <a:spLocks noChangeArrowheads="1"/>
          </p:cNvSpPr>
          <p:nvPr/>
        </p:nvSpPr>
        <p:spPr bwMode="auto">
          <a:xfrm>
            <a:off x="838200" y="25542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</a:t>
            </a:r>
          </a:p>
        </p:txBody>
      </p:sp>
      <p:sp>
        <p:nvSpPr>
          <p:cNvPr id="42025" name="Rectangle 41"/>
          <p:cNvSpPr>
            <a:spLocks noChangeArrowheads="1"/>
          </p:cNvSpPr>
          <p:nvPr/>
        </p:nvSpPr>
        <p:spPr bwMode="auto">
          <a:xfrm>
            <a:off x="838200" y="2859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2 (null)</a:t>
            </a:r>
          </a:p>
        </p:txBody>
      </p:sp>
      <p:sp>
        <p:nvSpPr>
          <p:cNvPr id="42026" name="Rectangle 42"/>
          <p:cNvSpPr>
            <a:spLocks noChangeArrowheads="1"/>
          </p:cNvSpPr>
          <p:nvPr/>
        </p:nvSpPr>
        <p:spPr bwMode="auto">
          <a:xfrm>
            <a:off x="838200" y="31638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3 (null)</a:t>
            </a:r>
          </a:p>
        </p:txBody>
      </p:sp>
      <p:sp>
        <p:nvSpPr>
          <p:cNvPr id="42027" name="Rectangle 43"/>
          <p:cNvSpPr>
            <a:spLocks noChangeArrowheads="1"/>
          </p:cNvSpPr>
          <p:nvPr/>
        </p:nvSpPr>
        <p:spPr bwMode="auto">
          <a:xfrm>
            <a:off x="838200" y="34686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4 (null)</a:t>
            </a:r>
          </a:p>
        </p:txBody>
      </p:sp>
      <p:sp>
        <p:nvSpPr>
          <p:cNvPr id="42028" name="Rectangle 44"/>
          <p:cNvSpPr>
            <a:spLocks noChangeArrowheads="1"/>
          </p:cNvSpPr>
          <p:nvPr/>
        </p:nvSpPr>
        <p:spPr bwMode="auto">
          <a:xfrm>
            <a:off x="838200" y="37734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5 (null)</a:t>
            </a:r>
          </a:p>
        </p:txBody>
      </p:sp>
      <p:sp>
        <p:nvSpPr>
          <p:cNvPr id="42029" name="Rectangle 45"/>
          <p:cNvSpPr>
            <a:spLocks noChangeArrowheads="1"/>
          </p:cNvSpPr>
          <p:nvPr/>
        </p:nvSpPr>
        <p:spPr bwMode="auto">
          <a:xfrm>
            <a:off x="838200" y="40782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6 (null)</a:t>
            </a:r>
          </a:p>
        </p:txBody>
      </p:sp>
      <p:sp>
        <p:nvSpPr>
          <p:cNvPr id="42030" name="Rectangle 46"/>
          <p:cNvSpPr>
            <a:spLocks noChangeArrowheads="1"/>
          </p:cNvSpPr>
          <p:nvPr/>
        </p:nvSpPr>
        <p:spPr bwMode="auto">
          <a:xfrm>
            <a:off x="838200" y="4383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7 (null)</a:t>
            </a:r>
          </a:p>
        </p:txBody>
      </p:sp>
      <p:sp>
        <p:nvSpPr>
          <p:cNvPr id="42031" name="Rectangle 47"/>
          <p:cNvSpPr>
            <a:spLocks noChangeArrowheads="1"/>
          </p:cNvSpPr>
          <p:nvPr/>
        </p:nvSpPr>
        <p:spPr bwMode="auto">
          <a:xfrm>
            <a:off x="838200" y="46878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8</a:t>
            </a:r>
          </a:p>
        </p:txBody>
      </p:sp>
      <p:sp>
        <p:nvSpPr>
          <p:cNvPr id="42032" name="Rectangle 48"/>
          <p:cNvSpPr>
            <a:spLocks noChangeArrowheads="1"/>
          </p:cNvSpPr>
          <p:nvPr/>
        </p:nvSpPr>
        <p:spPr bwMode="auto">
          <a:xfrm>
            <a:off x="838200" y="2249488"/>
            <a:ext cx="1119188" cy="3581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3" name="AutoShape 49"/>
          <p:cNvSpPr>
            <a:spLocks/>
          </p:cNvSpPr>
          <p:nvPr/>
        </p:nvSpPr>
        <p:spPr bwMode="auto">
          <a:xfrm>
            <a:off x="6665678" y="17922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>
            <a:off x="6918090" y="2403475"/>
            <a:ext cx="1885942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2K allocated VM pages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code and data</a:t>
            </a:r>
          </a:p>
        </p:txBody>
      </p:sp>
      <p:sp>
        <p:nvSpPr>
          <p:cNvPr id="42035" name="AutoShape 51"/>
          <p:cNvSpPr>
            <a:spLocks/>
          </p:cNvSpPr>
          <p:nvPr/>
        </p:nvSpPr>
        <p:spPr bwMode="auto">
          <a:xfrm>
            <a:off x="6665678" y="36210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6" name="Text Box 52"/>
          <p:cNvSpPr txBox="1">
            <a:spLocks noChangeArrowheads="1"/>
          </p:cNvSpPr>
          <p:nvPr/>
        </p:nvSpPr>
        <p:spPr bwMode="auto">
          <a:xfrm>
            <a:off x="6916503" y="4306888"/>
            <a:ext cx="207509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6K unallocated VM pages</a:t>
            </a:r>
          </a:p>
        </p:txBody>
      </p:sp>
      <p:sp>
        <p:nvSpPr>
          <p:cNvPr id="42037" name="AutoShape 53"/>
          <p:cNvSpPr>
            <a:spLocks/>
          </p:cNvSpPr>
          <p:nvPr/>
        </p:nvSpPr>
        <p:spPr bwMode="auto">
          <a:xfrm>
            <a:off x="6589478" y="5449888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8" name="Text Box 54"/>
          <p:cNvSpPr txBox="1">
            <a:spLocks noChangeArrowheads="1"/>
          </p:cNvSpPr>
          <p:nvPr/>
        </p:nvSpPr>
        <p:spPr bwMode="auto">
          <a:xfrm>
            <a:off x="6916503" y="5588000"/>
            <a:ext cx="198853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1023 unallocated  pages</a:t>
            </a:r>
          </a:p>
        </p:txBody>
      </p:sp>
      <p:sp>
        <p:nvSpPr>
          <p:cNvPr id="42039" name="AutoShape 55"/>
          <p:cNvSpPr>
            <a:spLocks/>
          </p:cNvSpPr>
          <p:nvPr/>
        </p:nvSpPr>
        <p:spPr bwMode="auto">
          <a:xfrm>
            <a:off x="6589478" y="6059488"/>
            <a:ext cx="304800" cy="30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40" name="Text Box 56"/>
          <p:cNvSpPr txBox="1">
            <a:spLocks noChangeArrowheads="1"/>
          </p:cNvSpPr>
          <p:nvPr/>
        </p:nvSpPr>
        <p:spPr bwMode="auto">
          <a:xfrm>
            <a:off x="6918090" y="6000750"/>
            <a:ext cx="1717627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 allocated VM page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the stack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1000" y="6324600"/>
            <a:ext cx="410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Calibri" pitchFamily="34" charset="0"/>
              </a:rPr>
              <a:t>32 bit addresses, 4KB pages, 4-byte </a:t>
            </a:r>
            <a:r>
              <a:rPr lang="en-US" sz="1800" i="1" dirty="0" err="1" smtClean="0">
                <a:latin typeface="Calibri" pitchFamily="34" charset="0"/>
              </a:rPr>
              <a:t>PTEs</a:t>
            </a:r>
            <a:endParaRPr lang="en-US" sz="1800" i="1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7567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Translating with a k-level Page Table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177800" y="1833361"/>
            <a:ext cx="1524000" cy="719063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Page table </a:t>
            </a:r>
            <a:b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base register</a:t>
            </a:r>
          </a:p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(PTBR)</a:t>
            </a:r>
          </a:p>
        </p:txBody>
      </p:sp>
      <p:cxnSp>
        <p:nvCxnSpPr>
          <p:cNvPr id="5" name="Straight Connector 4"/>
          <p:cNvCxnSpPr>
            <a:stCxn id="51" idx="2"/>
          </p:cNvCxnSpPr>
          <p:nvPr/>
        </p:nvCxnSpPr>
        <p:spPr bwMode="auto">
          <a:xfrm>
            <a:off x="939800" y="2552424"/>
            <a:ext cx="0" cy="148617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939800" y="4038600"/>
            <a:ext cx="1193800" cy="95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4" name="Rectangle 379"/>
          <p:cNvSpPr>
            <a:spLocks noChangeArrowheads="1"/>
          </p:cNvSpPr>
          <p:nvPr/>
        </p:nvSpPr>
        <p:spPr bwMode="auto">
          <a:xfrm>
            <a:off x="1630362" y="2981325"/>
            <a:ext cx="123983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VPN 1</a:t>
            </a:r>
          </a:p>
        </p:txBody>
      </p:sp>
      <p:sp>
        <p:nvSpPr>
          <p:cNvPr id="105" name="Text Box 381"/>
          <p:cNvSpPr txBox="1">
            <a:spLocks noChangeArrowheads="1"/>
          </p:cNvSpPr>
          <p:nvPr/>
        </p:nvSpPr>
        <p:spPr bwMode="auto">
          <a:xfrm>
            <a:off x="7388225" y="2692986"/>
            <a:ext cx="2782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106" name="Text Box 382"/>
          <p:cNvSpPr txBox="1">
            <a:spLocks noChangeArrowheads="1"/>
          </p:cNvSpPr>
          <p:nvPr/>
        </p:nvSpPr>
        <p:spPr bwMode="auto">
          <a:xfrm>
            <a:off x="6559550" y="2692986"/>
            <a:ext cx="4370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p-1</a:t>
            </a:r>
          </a:p>
        </p:txBody>
      </p:sp>
      <p:sp>
        <p:nvSpPr>
          <p:cNvPr id="107" name="Text Box 384"/>
          <p:cNvSpPr txBox="1">
            <a:spLocks noChangeArrowheads="1"/>
          </p:cNvSpPr>
          <p:nvPr/>
        </p:nvSpPr>
        <p:spPr bwMode="auto">
          <a:xfrm>
            <a:off x="1524000" y="2654886"/>
            <a:ext cx="4370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n-1</a:t>
            </a:r>
          </a:p>
        </p:txBody>
      </p:sp>
      <p:sp>
        <p:nvSpPr>
          <p:cNvPr id="108" name="Rectangle 385"/>
          <p:cNvSpPr>
            <a:spLocks noChangeArrowheads="1"/>
          </p:cNvSpPr>
          <p:nvPr/>
        </p:nvSpPr>
        <p:spPr bwMode="auto">
          <a:xfrm>
            <a:off x="6610350" y="2981325"/>
            <a:ext cx="919162" cy="304800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/>
              <a:t>VPO</a:t>
            </a:r>
          </a:p>
        </p:txBody>
      </p:sp>
      <p:sp>
        <p:nvSpPr>
          <p:cNvPr id="109" name="Rectangle 390"/>
          <p:cNvSpPr>
            <a:spLocks noChangeArrowheads="1"/>
          </p:cNvSpPr>
          <p:nvPr/>
        </p:nvSpPr>
        <p:spPr bwMode="auto">
          <a:xfrm>
            <a:off x="2879725" y="2981325"/>
            <a:ext cx="1239837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VPN 2</a:t>
            </a:r>
          </a:p>
        </p:txBody>
      </p:sp>
      <p:sp>
        <p:nvSpPr>
          <p:cNvPr id="110" name="Rectangle 391"/>
          <p:cNvSpPr>
            <a:spLocks noChangeArrowheads="1"/>
          </p:cNvSpPr>
          <p:nvPr/>
        </p:nvSpPr>
        <p:spPr bwMode="auto">
          <a:xfrm>
            <a:off x="4124325" y="2981325"/>
            <a:ext cx="1239837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...</a:t>
            </a:r>
          </a:p>
        </p:txBody>
      </p:sp>
      <p:sp>
        <p:nvSpPr>
          <p:cNvPr id="111" name="Rectangle 392"/>
          <p:cNvSpPr>
            <a:spLocks noChangeArrowheads="1"/>
          </p:cNvSpPr>
          <p:nvPr/>
        </p:nvSpPr>
        <p:spPr bwMode="auto">
          <a:xfrm>
            <a:off x="5364162" y="2981325"/>
            <a:ext cx="123983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VPN k</a:t>
            </a:r>
          </a:p>
        </p:txBody>
      </p:sp>
      <p:sp>
        <p:nvSpPr>
          <p:cNvPr id="112" name="Line 393"/>
          <p:cNvSpPr>
            <a:spLocks noChangeShapeType="1"/>
          </p:cNvSpPr>
          <p:nvPr/>
        </p:nvSpPr>
        <p:spPr bwMode="auto">
          <a:xfrm>
            <a:off x="1820862" y="3143250"/>
            <a:ext cx="0" cy="13451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3" name="Rectangle 395"/>
          <p:cNvSpPr>
            <a:spLocks noChangeArrowheads="1"/>
          </p:cNvSpPr>
          <p:nvPr/>
        </p:nvSpPr>
        <p:spPr bwMode="auto">
          <a:xfrm>
            <a:off x="21637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4" name="Line 396"/>
          <p:cNvSpPr>
            <a:spLocks noChangeShapeType="1"/>
          </p:cNvSpPr>
          <p:nvPr/>
        </p:nvSpPr>
        <p:spPr bwMode="auto">
          <a:xfrm>
            <a:off x="1820862" y="44884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5" name="Rectangle 397"/>
          <p:cNvSpPr>
            <a:spLocks noChangeArrowheads="1"/>
          </p:cNvSpPr>
          <p:nvPr/>
        </p:nvSpPr>
        <p:spPr bwMode="auto">
          <a:xfrm>
            <a:off x="2163762" y="4424948"/>
            <a:ext cx="520700" cy="114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6" name="Line 398"/>
          <p:cNvSpPr>
            <a:spLocks noChangeShapeType="1"/>
          </p:cNvSpPr>
          <p:nvPr/>
        </p:nvSpPr>
        <p:spPr bwMode="auto">
          <a:xfrm>
            <a:off x="3027362" y="3143250"/>
            <a:ext cx="0" cy="11038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7" name="Rectangle 399"/>
          <p:cNvSpPr>
            <a:spLocks noChangeArrowheads="1"/>
          </p:cNvSpPr>
          <p:nvPr/>
        </p:nvSpPr>
        <p:spPr bwMode="auto">
          <a:xfrm>
            <a:off x="33702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8" name="Line 400"/>
          <p:cNvSpPr>
            <a:spLocks noChangeShapeType="1"/>
          </p:cNvSpPr>
          <p:nvPr/>
        </p:nvSpPr>
        <p:spPr bwMode="auto">
          <a:xfrm>
            <a:off x="3027362" y="42471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9" name="Rectangle 401"/>
          <p:cNvSpPr>
            <a:spLocks noChangeArrowheads="1"/>
          </p:cNvSpPr>
          <p:nvPr/>
        </p:nvSpPr>
        <p:spPr bwMode="auto">
          <a:xfrm>
            <a:off x="3370262" y="4196348"/>
            <a:ext cx="520700" cy="114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20" name="Line 402"/>
          <p:cNvSpPr>
            <a:spLocks noChangeShapeType="1"/>
          </p:cNvSpPr>
          <p:nvPr/>
        </p:nvSpPr>
        <p:spPr bwMode="auto">
          <a:xfrm>
            <a:off x="5541962" y="3143250"/>
            <a:ext cx="0" cy="14848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21" name="Rectangle 403"/>
          <p:cNvSpPr>
            <a:spLocks noChangeArrowheads="1"/>
          </p:cNvSpPr>
          <p:nvPr/>
        </p:nvSpPr>
        <p:spPr bwMode="auto">
          <a:xfrm>
            <a:off x="58848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22" name="Line 404"/>
          <p:cNvSpPr>
            <a:spLocks noChangeShapeType="1"/>
          </p:cNvSpPr>
          <p:nvPr/>
        </p:nvSpPr>
        <p:spPr bwMode="auto">
          <a:xfrm>
            <a:off x="5541962" y="46281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23" name="Rectangle 405"/>
          <p:cNvSpPr>
            <a:spLocks noChangeArrowheads="1"/>
          </p:cNvSpPr>
          <p:nvPr/>
        </p:nvSpPr>
        <p:spPr bwMode="auto">
          <a:xfrm>
            <a:off x="5884862" y="4539248"/>
            <a:ext cx="520700" cy="152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 dirty="0"/>
              <a:t>PPN</a:t>
            </a:r>
          </a:p>
        </p:txBody>
      </p:sp>
      <p:sp>
        <p:nvSpPr>
          <p:cNvPr id="124" name="Text Box 407"/>
          <p:cNvSpPr txBox="1">
            <a:spLocks noChangeArrowheads="1"/>
          </p:cNvSpPr>
          <p:nvPr/>
        </p:nvSpPr>
        <p:spPr bwMode="auto">
          <a:xfrm>
            <a:off x="7388225" y="5101809"/>
            <a:ext cx="2782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125" name="Text Box 408"/>
          <p:cNvSpPr txBox="1">
            <a:spLocks noChangeArrowheads="1"/>
          </p:cNvSpPr>
          <p:nvPr/>
        </p:nvSpPr>
        <p:spPr bwMode="auto">
          <a:xfrm>
            <a:off x="6559550" y="5101809"/>
            <a:ext cx="4370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p-1</a:t>
            </a:r>
          </a:p>
        </p:txBody>
      </p:sp>
      <p:sp>
        <p:nvSpPr>
          <p:cNvPr id="126" name="Text Box 409"/>
          <p:cNvSpPr txBox="1">
            <a:spLocks noChangeArrowheads="1"/>
          </p:cNvSpPr>
          <p:nvPr/>
        </p:nvSpPr>
        <p:spPr bwMode="auto">
          <a:xfrm>
            <a:off x="2751137" y="5098634"/>
            <a:ext cx="4838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m-1</a:t>
            </a:r>
          </a:p>
        </p:txBody>
      </p:sp>
      <p:sp>
        <p:nvSpPr>
          <p:cNvPr id="127" name="Rectangle 410"/>
          <p:cNvSpPr>
            <a:spLocks noChangeArrowheads="1"/>
          </p:cNvSpPr>
          <p:nvPr/>
        </p:nvSpPr>
        <p:spPr bwMode="auto">
          <a:xfrm>
            <a:off x="6610350" y="5390148"/>
            <a:ext cx="919162" cy="304800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/>
              <a:t>PPO</a:t>
            </a:r>
          </a:p>
        </p:txBody>
      </p:sp>
      <p:sp>
        <p:nvSpPr>
          <p:cNvPr id="128" name="Rectangle 411"/>
          <p:cNvSpPr>
            <a:spLocks noChangeArrowheads="1"/>
          </p:cNvSpPr>
          <p:nvPr/>
        </p:nvSpPr>
        <p:spPr bwMode="auto">
          <a:xfrm>
            <a:off x="2879725" y="5390148"/>
            <a:ext cx="372427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/>
              <a:t>PPN</a:t>
            </a:r>
          </a:p>
        </p:txBody>
      </p:sp>
      <p:sp>
        <p:nvSpPr>
          <p:cNvPr id="129" name="Line 414"/>
          <p:cNvSpPr>
            <a:spLocks noChangeShapeType="1"/>
          </p:cNvSpPr>
          <p:nvPr/>
        </p:nvSpPr>
        <p:spPr bwMode="auto">
          <a:xfrm>
            <a:off x="2570162" y="448844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0" name="Line 415"/>
          <p:cNvSpPr>
            <a:spLocks noChangeShapeType="1"/>
          </p:cNvSpPr>
          <p:nvPr/>
        </p:nvSpPr>
        <p:spPr bwMode="auto">
          <a:xfrm flipH="1" flipV="1">
            <a:off x="2874962" y="4034423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1" name="Line 416"/>
          <p:cNvSpPr>
            <a:spLocks noChangeShapeType="1"/>
          </p:cNvSpPr>
          <p:nvPr/>
        </p:nvSpPr>
        <p:spPr bwMode="auto">
          <a:xfrm>
            <a:off x="2879725" y="4031248"/>
            <a:ext cx="490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2" name="Line 417"/>
          <p:cNvSpPr>
            <a:spLocks noChangeShapeType="1"/>
          </p:cNvSpPr>
          <p:nvPr/>
        </p:nvSpPr>
        <p:spPr bwMode="auto">
          <a:xfrm>
            <a:off x="3789362" y="424714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3" name="Line 418"/>
          <p:cNvSpPr>
            <a:spLocks noChangeShapeType="1"/>
          </p:cNvSpPr>
          <p:nvPr/>
        </p:nvSpPr>
        <p:spPr bwMode="auto">
          <a:xfrm flipV="1">
            <a:off x="4090987" y="4031248"/>
            <a:ext cx="4763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4" name="Line 419"/>
          <p:cNvSpPr>
            <a:spLocks noChangeShapeType="1"/>
          </p:cNvSpPr>
          <p:nvPr/>
        </p:nvSpPr>
        <p:spPr bwMode="auto">
          <a:xfrm>
            <a:off x="4098925" y="4031248"/>
            <a:ext cx="490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5" name="Text Box 420"/>
          <p:cNvSpPr txBox="1">
            <a:spLocks noChangeArrowheads="1"/>
          </p:cNvSpPr>
          <p:nvPr/>
        </p:nvSpPr>
        <p:spPr bwMode="auto">
          <a:xfrm>
            <a:off x="3695700" y="2548523"/>
            <a:ext cx="17748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VIRTUAL ADDRESS</a:t>
            </a:r>
          </a:p>
        </p:txBody>
      </p:sp>
      <p:sp>
        <p:nvSpPr>
          <p:cNvPr id="136" name="Text Box 421"/>
          <p:cNvSpPr txBox="1">
            <a:spLocks noChangeArrowheads="1"/>
          </p:cNvSpPr>
          <p:nvPr/>
        </p:nvSpPr>
        <p:spPr bwMode="auto">
          <a:xfrm>
            <a:off x="4200525" y="5757446"/>
            <a:ext cx="19030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PHYSICAL ADDRESS</a:t>
            </a:r>
          </a:p>
        </p:txBody>
      </p:sp>
      <p:sp>
        <p:nvSpPr>
          <p:cNvPr id="137" name="Line 422"/>
          <p:cNvSpPr>
            <a:spLocks noChangeShapeType="1"/>
          </p:cNvSpPr>
          <p:nvPr/>
        </p:nvSpPr>
        <p:spPr bwMode="auto">
          <a:xfrm flipH="1">
            <a:off x="7062787" y="3419475"/>
            <a:ext cx="0" cy="197067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8" name="Line 423"/>
          <p:cNvSpPr>
            <a:spLocks noChangeShapeType="1"/>
          </p:cNvSpPr>
          <p:nvPr/>
        </p:nvSpPr>
        <p:spPr bwMode="auto">
          <a:xfrm>
            <a:off x="6557962" y="4609098"/>
            <a:ext cx="2206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9" name="Line 424"/>
          <p:cNvSpPr>
            <a:spLocks noChangeShapeType="1"/>
          </p:cNvSpPr>
          <p:nvPr/>
        </p:nvSpPr>
        <p:spPr bwMode="auto">
          <a:xfrm>
            <a:off x="6773862" y="4613861"/>
            <a:ext cx="0" cy="534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0" name="Line 425"/>
          <p:cNvSpPr>
            <a:spLocks noChangeShapeType="1"/>
          </p:cNvSpPr>
          <p:nvPr/>
        </p:nvSpPr>
        <p:spPr bwMode="auto">
          <a:xfrm flipH="1">
            <a:off x="4779962" y="5145673"/>
            <a:ext cx="1993900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1" name="Line 426"/>
          <p:cNvSpPr>
            <a:spLocks noChangeShapeType="1"/>
          </p:cNvSpPr>
          <p:nvPr/>
        </p:nvSpPr>
        <p:spPr bwMode="auto">
          <a:xfrm>
            <a:off x="4779962" y="5148848"/>
            <a:ext cx="0" cy="241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2" name="Line 427"/>
          <p:cNvSpPr>
            <a:spLocks noChangeShapeType="1"/>
          </p:cNvSpPr>
          <p:nvPr/>
        </p:nvSpPr>
        <p:spPr bwMode="auto">
          <a:xfrm>
            <a:off x="5186362" y="4031248"/>
            <a:ext cx="71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3" name="Text Box 428"/>
          <p:cNvSpPr txBox="1">
            <a:spLocks noChangeArrowheads="1"/>
          </p:cNvSpPr>
          <p:nvPr/>
        </p:nvSpPr>
        <p:spPr bwMode="auto">
          <a:xfrm>
            <a:off x="4525962" y="3801646"/>
            <a:ext cx="3250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...</a:t>
            </a:r>
          </a:p>
        </p:txBody>
      </p:sp>
      <p:sp>
        <p:nvSpPr>
          <p:cNvPr id="144" name="Text Box 429"/>
          <p:cNvSpPr txBox="1">
            <a:spLocks noChangeArrowheads="1"/>
          </p:cNvSpPr>
          <p:nvPr/>
        </p:nvSpPr>
        <p:spPr bwMode="auto">
          <a:xfrm>
            <a:off x="4894262" y="3801646"/>
            <a:ext cx="3250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...</a:t>
            </a:r>
          </a:p>
        </p:txBody>
      </p:sp>
      <p:sp>
        <p:nvSpPr>
          <p:cNvPr id="145" name="Text Box 430"/>
          <p:cNvSpPr txBox="1">
            <a:spLocks noChangeArrowheads="1"/>
          </p:cNvSpPr>
          <p:nvPr/>
        </p:nvSpPr>
        <p:spPr bwMode="auto">
          <a:xfrm>
            <a:off x="1957387" y="3371562"/>
            <a:ext cx="1016925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Level 1</a:t>
            </a:r>
          </a:p>
          <a:p>
            <a:pPr algn="ctr"/>
            <a:r>
              <a:rPr lang="en-US" sz="1600"/>
              <a:t>page table</a:t>
            </a:r>
          </a:p>
        </p:txBody>
      </p:sp>
      <p:sp>
        <p:nvSpPr>
          <p:cNvPr id="146" name="Text Box 431"/>
          <p:cNvSpPr txBox="1">
            <a:spLocks noChangeArrowheads="1"/>
          </p:cNvSpPr>
          <p:nvPr/>
        </p:nvSpPr>
        <p:spPr bwMode="auto">
          <a:xfrm>
            <a:off x="3176587" y="3362037"/>
            <a:ext cx="1016925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Level 2</a:t>
            </a:r>
          </a:p>
          <a:p>
            <a:pPr algn="ctr"/>
            <a:r>
              <a:rPr lang="en-US" sz="1600"/>
              <a:t>page table</a:t>
            </a:r>
          </a:p>
        </p:txBody>
      </p:sp>
      <p:sp>
        <p:nvSpPr>
          <p:cNvPr id="147" name="Text Box 432"/>
          <p:cNvSpPr txBox="1">
            <a:spLocks noChangeArrowheads="1"/>
          </p:cNvSpPr>
          <p:nvPr/>
        </p:nvSpPr>
        <p:spPr bwMode="auto">
          <a:xfrm>
            <a:off x="5681662" y="3352512"/>
            <a:ext cx="1016925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Level k</a:t>
            </a:r>
          </a:p>
          <a:p>
            <a:pPr algn="ctr"/>
            <a:r>
              <a:rPr lang="en-US" sz="1600"/>
              <a:t>page table</a:t>
            </a:r>
          </a:p>
        </p:txBody>
      </p:sp>
      <p:sp>
        <p:nvSpPr>
          <p:cNvPr id="148" name="AutoShape 433"/>
          <p:cNvSpPr>
            <a:spLocks/>
          </p:cNvSpPr>
          <p:nvPr/>
        </p:nvSpPr>
        <p:spPr bwMode="auto">
          <a:xfrm rot="5400000">
            <a:off x="7014369" y="2905919"/>
            <a:ext cx="112712" cy="914400"/>
          </a:xfrm>
          <a:prstGeom prst="rightBrace">
            <a:avLst>
              <a:gd name="adj1" fmla="val 6760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9" name="AutoShape 434"/>
          <p:cNvSpPr>
            <a:spLocks/>
          </p:cNvSpPr>
          <p:nvPr/>
        </p:nvSpPr>
        <p:spPr bwMode="auto">
          <a:xfrm>
            <a:off x="6446837" y="4539248"/>
            <a:ext cx="74613" cy="142875"/>
          </a:xfrm>
          <a:prstGeom prst="rightBrace">
            <a:avLst>
              <a:gd name="adj1" fmla="val 1595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2134030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47676" y="493713"/>
            <a:ext cx="5292725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Summary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07387" cy="48006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Programmer’s </a:t>
            </a:r>
            <a:r>
              <a:rPr lang="en-GB" dirty="0" smtClean="0">
                <a:effectLst/>
              </a:rPr>
              <a:t>view </a:t>
            </a:r>
            <a:r>
              <a:rPr lang="en-GB" dirty="0">
                <a:effectLst/>
              </a:rPr>
              <a:t>of </a:t>
            </a:r>
            <a:r>
              <a:rPr lang="en-GB" dirty="0" smtClean="0">
                <a:effectLst/>
              </a:rPr>
              <a:t>virtual </a:t>
            </a:r>
            <a:r>
              <a:rPr lang="en-GB" dirty="0" smtClean="0"/>
              <a:t>m</a:t>
            </a:r>
            <a:r>
              <a:rPr lang="en-GB" dirty="0" smtClean="0">
                <a:effectLst/>
              </a:rPr>
              <a:t>emory</a:t>
            </a:r>
            <a:endParaRPr lang="en-GB" dirty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process has its own private linear address space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Cannot be corrupted by other processes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>
              <a:effectLst/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System </a:t>
            </a:r>
            <a:r>
              <a:rPr lang="en-GB" dirty="0" smtClean="0"/>
              <a:t>v</a:t>
            </a:r>
            <a:r>
              <a:rPr lang="en-GB" dirty="0" smtClean="0">
                <a:effectLst/>
              </a:rPr>
              <a:t>iew </a:t>
            </a:r>
            <a:r>
              <a:rPr lang="en-GB" dirty="0">
                <a:effectLst/>
              </a:rPr>
              <a:t>of </a:t>
            </a:r>
            <a:r>
              <a:rPr lang="en-GB" dirty="0" smtClean="0">
                <a:effectLst/>
              </a:rPr>
              <a:t>virtual </a:t>
            </a:r>
            <a:r>
              <a:rPr lang="en-GB" dirty="0" smtClean="0"/>
              <a:t>m</a:t>
            </a:r>
            <a:r>
              <a:rPr lang="en-GB" dirty="0" smtClean="0">
                <a:effectLst/>
              </a:rPr>
              <a:t>emory</a:t>
            </a:r>
            <a:endParaRPr lang="en-GB" dirty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Uses memory efficiently by caching virtual memory pages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Efficient only because of locality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Simplifies memory management and programming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Simplifies protection by providing a convenient </a:t>
            </a:r>
            <a:r>
              <a:rPr lang="en-GB" dirty="0" err="1"/>
              <a:t>interpositioning</a:t>
            </a:r>
            <a:r>
              <a:rPr lang="en-GB" dirty="0"/>
              <a:t> point to check permissions</a:t>
            </a:r>
          </a:p>
        </p:txBody>
      </p:sp>
    </p:spTree>
    <p:extLst>
      <p:ext uri="{BB962C8B-B14F-4D97-AF65-F5344CB8AC3E}">
        <p14:creationId xmlns:p14="http://schemas.microsoft.com/office/powerpoint/2010/main" val="17775686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5" y="304800"/>
            <a:ext cx="6684963" cy="573088"/>
          </a:xfrm>
        </p:spPr>
        <p:txBody>
          <a:bodyPr/>
          <a:lstStyle/>
          <a:p>
            <a:r>
              <a:rPr lang="en-US" dirty="0" smtClean="0"/>
              <a:t>Recall: Simple </a:t>
            </a:r>
            <a:r>
              <a:rPr lang="en-US" dirty="0"/>
              <a:t>Addressing Modes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Normal	(R)	Mem[</a:t>
            </a:r>
            <a:r>
              <a:rPr lang="en-US" dirty="0" err="1"/>
              <a:t>Reg</a:t>
            </a:r>
            <a:r>
              <a:rPr lang="en-US" dirty="0"/>
              <a:t>[R]]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address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>
                <a:latin typeface="Courier New" charset="0"/>
              </a:rPr>
              <a:t>movl</a:t>
            </a:r>
            <a:r>
              <a:rPr lang="en-US" sz="2400" dirty="0">
                <a:latin typeface="Courier New" charset="0"/>
              </a:rPr>
              <a:t> (%</a:t>
            </a:r>
            <a:r>
              <a:rPr lang="en-US" sz="2400" dirty="0" err="1">
                <a:latin typeface="Courier New" charset="0"/>
              </a:rPr>
              <a:t>ecx</a:t>
            </a:r>
            <a:r>
              <a:rPr lang="en-US" sz="2400" dirty="0">
                <a:latin typeface="Courier New" charset="0"/>
              </a:rPr>
              <a:t>),%</a:t>
            </a:r>
            <a:r>
              <a:rPr lang="en-US" sz="2400" dirty="0" err="1">
                <a:latin typeface="Courier New" charset="0"/>
              </a:rPr>
              <a:t>eax</a:t>
            </a:r>
            <a:endParaRPr lang="en-US" sz="2400" dirty="0">
              <a:latin typeface="Courier New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Mem[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>
                <a:latin typeface="Courier New" charset="0"/>
              </a:rPr>
              <a:t>movl</a:t>
            </a:r>
            <a:r>
              <a:rPr lang="en-US" sz="2400" dirty="0">
                <a:latin typeface="Courier New" charset="0"/>
              </a:rPr>
              <a:t> 8(%</a:t>
            </a:r>
            <a:r>
              <a:rPr lang="en-US" sz="2400" dirty="0" err="1">
                <a:latin typeface="Courier New" charset="0"/>
              </a:rPr>
              <a:t>ebp</a:t>
            </a:r>
            <a:r>
              <a:rPr lang="en-US" sz="2400" dirty="0">
                <a:latin typeface="Courier New" charset="0"/>
              </a:rPr>
              <a:t>),%</a:t>
            </a:r>
            <a:r>
              <a:rPr lang="en-US" sz="2400" dirty="0" err="1">
                <a:latin typeface="Courier New" charset="0"/>
              </a:rPr>
              <a:t>edx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700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7" y="435678"/>
            <a:ext cx="8558383" cy="762000"/>
          </a:xfrm>
        </p:spPr>
        <p:txBody>
          <a:bodyPr/>
          <a:lstStyle/>
          <a:p>
            <a:pPr marL="119063" indent="-119063" eaLnBrk="1" hangingPunct="1"/>
            <a:r>
              <a:rPr lang="en-US" dirty="0" smtClean="0"/>
              <a:t>Lets think about this, a bit</a:t>
            </a:r>
            <a:endParaRPr lang="en-US" dirty="0"/>
          </a:p>
        </p:txBody>
      </p:sp>
      <p:sp>
        <p:nvSpPr>
          <p:cNvPr id="44037" name="Rectangle 4"/>
          <p:cNvSpPr>
            <a:spLocks noGrp="1" noChangeArrowheads="1"/>
          </p:cNvSpPr>
          <p:nvPr>
            <p:ph idx="1"/>
          </p:nvPr>
        </p:nvSpPr>
        <p:spPr>
          <a:xfrm>
            <a:off x="228601" y="2809875"/>
            <a:ext cx="8686800" cy="3743325"/>
          </a:xfrm>
        </p:spPr>
        <p:txBody>
          <a:bodyPr/>
          <a:lstStyle/>
          <a:p>
            <a:pPr eaLnBrk="1" hangingPunct="1"/>
            <a:r>
              <a:rPr lang="en-US" dirty="0" smtClean="0"/>
              <a:t>How does everything fit?</a:t>
            </a:r>
          </a:p>
          <a:p>
            <a:pPr marL="552450" lvl="1" eaLnBrk="1" hangingPunct="1"/>
            <a:r>
              <a:rPr lang="en-US" dirty="0" smtClean="0"/>
              <a:t>32-bit addresses: ~4,000,000,000 (4 billion) bytes</a:t>
            </a:r>
          </a:p>
          <a:p>
            <a:pPr marL="552450" lvl="1" eaLnBrk="1" hangingPunct="1"/>
            <a:r>
              <a:rPr lang="en-US" dirty="0" smtClean="0"/>
              <a:t>64-bit addresses: ~16,000,000,000,000,000,000 (16 quintillion) bytes</a:t>
            </a:r>
          </a:p>
          <a:p>
            <a:pPr marL="952500" lvl="2"/>
            <a:endParaRPr lang="en-US" dirty="0" smtClean="0"/>
          </a:p>
          <a:p>
            <a:pPr marL="152400"/>
            <a:r>
              <a:rPr lang="en-US" dirty="0" smtClean="0"/>
              <a:t>How to decide which memory to use in your program?</a:t>
            </a:r>
          </a:p>
          <a:p>
            <a:pPr marL="438150" lvl="1"/>
            <a:r>
              <a:rPr lang="en-US" dirty="0" smtClean="0"/>
              <a:t>What about after a fork()?</a:t>
            </a:r>
          </a:p>
          <a:p>
            <a:pPr marL="952500" lvl="2"/>
            <a:endParaRPr lang="en-US" dirty="0" smtClean="0"/>
          </a:p>
          <a:p>
            <a:pPr marL="152400"/>
            <a:r>
              <a:rPr lang="en-US" dirty="0" smtClean="0"/>
              <a:t>What if another process stores data into your memory?</a:t>
            </a:r>
          </a:p>
          <a:p>
            <a:pPr marL="438150" lvl="1"/>
            <a:r>
              <a:rPr lang="en-US" dirty="0" smtClean="0"/>
              <a:t>How could you debug your program?</a:t>
            </a:r>
          </a:p>
          <a:p>
            <a:pPr marL="438150" lvl="1"/>
            <a:endParaRPr lang="en-US" dirty="0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2000" y="1198562"/>
            <a:ext cx="6416675" cy="1239838"/>
            <a:chOff x="0" y="0"/>
            <a:chExt cx="4042" cy="780"/>
          </a:xfrm>
        </p:grpSpPr>
        <p:sp>
          <p:nvSpPr>
            <p:cNvPr id="44039" name="Rectangle 6"/>
            <p:cNvSpPr>
              <a:spLocks/>
            </p:cNvSpPr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0" name="Rectangle 7"/>
            <p:cNvSpPr>
              <a:spLocks/>
            </p:cNvSpPr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1" name="Rectangle 8"/>
            <p:cNvSpPr>
              <a:spLocks/>
            </p:cNvSpPr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2" name="Rectangle 9"/>
            <p:cNvSpPr>
              <a:spLocks/>
            </p:cNvSpPr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3" name="Rectangle 10"/>
            <p:cNvSpPr>
              <a:spLocks/>
            </p:cNvSpPr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4" name="Rectangle 11"/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5" name="Rectangle 12"/>
            <p:cNvSpPr>
              <a:spLocks/>
            </p:cNvSpPr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6" name="Rectangle 13"/>
            <p:cNvSpPr>
              <a:spLocks/>
            </p:cNvSpPr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7" name="Rectangle 14"/>
            <p:cNvSpPr>
              <a:spLocks/>
            </p:cNvSpPr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8" name="Rectangle 15"/>
            <p:cNvSpPr>
              <a:spLocks/>
            </p:cNvSpPr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9" name="Rectangle 16"/>
            <p:cNvSpPr>
              <a:spLocks/>
            </p:cNvSpPr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0" name="Rectangle 17"/>
            <p:cNvSpPr>
              <a:spLocks/>
            </p:cNvSpPr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1" name="Rectangle 18"/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44052" name="Rectangle 19"/>
            <p:cNvSpPr>
              <a:spLocks/>
            </p:cNvSpPr>
            <p:nvPr/>
          </p:nvSpPr>
          <p:spPr bwMode="auto">
            <a:xfrm rot="-2580000">
              <a:off x="-2" y="171"/>
              <a:ext cx="589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44053" name="Rectangle 20"/>
            <p:cNvSpPr>
              <a:spLocks/>
            </p:cNvSpPr>
            <p:nvPr/>
          </p:nvSpPr>
          <p:spPr bwMode="auto">
            <a:xfrm rot="-2580000">
              <a:off x="3455" y="171"/>
              <a:ext cx="590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56533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Solution: </a:t>
            </a:r>
            <a:r>
              <a:rPr lang="en-US" dirty="0" smtClean="0"/>
              <a:t>Add a level </a:t>
            </a:r>
            <a:r>
              <a:rPr lang="en-US" dirty="0"/>
              <a:t>o</a:t>
            </a:r>
            <a:r>
              <a:rPr lang="en-US" dirty="0" smtClean="0"/>
              <a:t>f </a:t>
            </a:r>
            <a:r>
              <a:rPr lang="en-US" dirty="0"/>
              <a:t>i</a:t>
            </a:r>
            <a:r>
              <a:rPr lang="en-US" dirty="0" smtClean="0"/>
              <a:t>ndirection</a:t>
            </a:r>
            <a:endParaRPr lang="en-US" dirty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5486400"/>
            <a:ext cx="8382000" cy="1346200"/>
          </a:xfrm>
          <a:ln/>
        </p:spPr>
        <p:txBody>
          <a:bodyPr/>
          <a:lstStyle/>
          <a:p>
            <a:r>
              <a:rPr lang="en-US" dirty="0"/>
              <a:t>Each process gets its own private memory space</a:t>
            </a:r>
          </a:p>
          <a:p>
            <a:r>
              <a:rPr lang="en-US" dirty="0" smtClean="0"/>
              <a:t>Addresses all of the </a:t>
            </a:r>
            <a:r>
              <a:rPr lang="en-US" dirty="0"/>
              <a:t>previous problems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6624638" y="2435225"/>
            <a:ext cx="13414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 Bold" charset="0"/>
                <a:ea typeface="ＭＳ Ｐゴシック" charset="0"/>
                <a:cs typeface="Calibri Bold" charset="0"/>
                <a:sym typeface="Calibri Bold" charset="0"/>
              </a:rPr>
              <a:t>Physical memory</a:t>
            </a:r>
          </a:p>
        </p:txBody>
      </p:sp>
      <p:sp>
        <p:nvSpPr>
          <p:cNvPr id="18438" name="Rectangle 6"/>
          <p:cNvSpPr>
            <a:spLocks/>
          </p:cNvSpPr>
          <p:nvPr/>
        </p:nvSpPr>
        <p:spPr bwMode="auto">
          <a:xfrm>
            <a:off x="1277938" y="1203325"/>
            <a:ext cx="12525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 Bold" charset="0"/>
                <a:ea typeface="ＭＳ Ｐゴシック" charset="0"/>
                <a:cs typeface="Calibri Bold" charset="0"/>
                <a:sym typeface="Calibri Bold" charset="0"/>
              </a:rPr>
              <a:t>Virtual memory</a:t>
            </a:r>
          </a:p>
        </p:txBody>
      </p:sp>
      <p:sp>
        <p:nvSpPr>
          <p:cNvPr id="18439" name="Rectangle 7"/>
          <p:cNvSpPr>
            <a:spLocks/>
          </p:cNvSpPr>
          <p:nvPr/>
        </p:nvSpPr>
        <p:spPr bwMode="auto">
          <a:xfrm>
            <a:off x="1277938" y="3730625"/>
            <a:ext cx="12525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 Bold" charset="0"/>
                <a:ea typeface="ＭＳ Ｐゴシック" charset="0"/>
                <a:cs typeface="Calibri Bold" charset="0"/>
                <a:sym typeface="Calibri Bold" charset="0"/>
              </a:rPr>
              <a:t>Virtual memory</a:t>
            </a:r>
          </a:p>
        </p:txBody>
      </p:sp>
      <p:sp>
        <p:nvSpPr>
          <p:cNvPr id="18440" name="Rectangle 8"/>
          <p:cNvSpPr>
            <a:spLocks/>
          </p:cNvSpPr>
          <p:nvPr/>
        </p:nvSpPr>
        <p:spPr bwMode="auto">
          <a:xfrm>
            <a:off x="228600" y="1900238"/>
            <a:ext cx="199231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2400" dirty="0">
                <a:solidFill>
                  <a:srgbClr val="7F7F7F"/>
                </a:solidFill>
                <a:latin typeface="Calibri Bold" charset="0"/>
                <a:ea typeface="ＭＳ Ｐゴシック" charset="0"/>
                <a:cs typeface="Calibri Bold" charset="0"/>
                <a:sym typeface="Calibri Bold" charset="0"/>
              </a:rPr>
              <a:t>Process 1</a:t>
            </a:r>
          </a:p>
        </p:txBody>
      </p:sp>
      <p:sp>
        <p:nvSpPr>
          <p:cNvPr id="18441" name="Rectangle 9"/>
          <p:cNvSpPr>
            <a:spLocks/>
          </p:cNvSpPr>
          <p:nvPr/>
        </p:nvSpPr>
        <p:spPr bwMode="auto">
          <a:xfrm>
            <a:off x="228600" y="4491038"/>
            <a:ext cx="200501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2400">
                <a:solidFill>
                  <a:srgbClr val="7F7F7F"/>
                </a:solidFill>
                <a:latin typeface="Calibri Bold" charset="0"/>
                <a:ea typeface="ＭＳ Ｐゴシック" charset="0"/>
                <a:cs typeface="Calibri Bold" charset="0"/>
                <a:sym typeface="Calibri Bold" charset="0"/>
              </a:rPr>
              <a:t>Process n</a:t>
            </a:r>
          </a:p>
        </p:txBody>
      </p:sp>
      <p:sp>
        <p:nvSpPr>
          <p:cNvPr id="18442" name="Rectangle 10"/>
          <p:cNvSpPr>
            <a:spLocks/>
          </p:cNvSpPr>
          <p:nvPr/>
        </p:nvSpPr>
        <p:spPr bwMode="auto">
          <a:xfrm>
            <a:off x="3352800" y="1752600"/>
            <a:ext cx="2527300" cy="3200400"/>
          </a:xfrm>
          <a:prstGeom prst="rect">
            <a:avLst/>
          </a:prstGeom>
          <a:solidFill>
            <a:srgbClr val="F1C7C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 type="none" w="med" len="med"/>
                <a:tailEnd type="arrow" w="med" len="med"/>
              </a14:hiddenLine>
            </a:ext>
          </a:extLst>
        </p:spPr>
        <p:txBody>
          <a:bodyPr lIns="38100" tIns="38100" rIns="38100" bIns="38100" anchor="ctr"/>
          <a:lstStyle/>
          <a:p>
            <a:pPr algn="ctr"/>
            <a:r>
              <a:rPr lang="en-US" sz="3600" dirty="0">
                <a:solidFill>
                  <a:srgbClr val="990000"/>
                </a:solidFill>
                <a:latin typeface="Calibri Bold Italic" charset="0"/>
                <a:ea typeface="ＭＳ Ｐゴシック" charset="0"/>
                <a:cs typeface="Calibri Bold Italic" charset="0"/>
                <a:sym typeface="Calibri Bold Italic" charset="0"/>
              </a:rPr>
              <a:t>mapping</a:t>
            </a:r>
          </a:p>
        </p:txBody>
      </p:sp>
      <p:sp>
        <p:nvSpPr>
          <p:cNvPr id="18443" name="AutoShape 11"/>
          <p:cNvSpPr>
            <a:spLocks/>
          </p:cNvSpPr>
          <p:nvPr/>
        </p:nvSpPr>
        <p:spPr bwMode="auto">
          <a:xfrm>
            <a:off x="2146300" y="2057400"/>
            <a:ext cx="1206500" cy="368300"/>
          </a:xfrm>
          <a:prstGeom prst="leftRightArrow">
            <a:avLst>
              <a:gd name="adj1" fmla="val 50000"/>
              <a:gd name="adj2" fmla="val 50139"/>
            </a:avLst>
          </a:prstGeom>
          <a:solidFill>
            <a:srgbClr val="821D1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 type="none" w="med" len="med"/>
                <a:tailEnd type="arrow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4" name="AutoShape 12"/>
          <p:cNvSpPr>
            <a:spLocks/>
          </p:cNvSpPr>
          <p:nvPr/>
        </p:nvSpPr>
        <p:spPr bwMode="auto">
          <a:xfrm>
            <a:off x="2146300" y="4430713"/>
            <a:ext cx="1206500" cy="369887"/>
          </a:xfrm>
          <a:prstGeom prst="leftRightArrow">
            <a:avLst>
              <a:gd name="adj1" fmla="val 50000"/>
              <a:gd name="adj2" fmla="val 49924"/>
            </a:avLst>
          </a:prstGeom>
          <a:solidFill>
            <a:srgbClr val="821D1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 type="none" w="med" len="med"/>
                <a:tailEnd type="arrow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5" name="AutoShape 13"/>
          <p:cNvSpPr>
            <a:spLocks/>
          </p:cNvSpPr>
          <p:nvPr/>
        </p:nvSpPr>
        <p:spPr bwMode="auto">
          <a:xfrm>
            <a:off x="2146300" y="3198813"/>
            <a:ext cx="1206500" cy="369887"/>
          </a:xfrm>
          <a:prstGeom prst="leftRightArrow">
            <a:avLst>
              <a:gd name="adj1" fmla="val 50000"/>
              <a:gd name="adj2" fmla="val 49924"/>
            </a:avLst>
          </a:prstGeom>
          <a:solidFill>
            <a:srgbClr val="821D1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 type="none" w="med" len="med"/>
                <a:tailEnd type="arrow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6" name="AutoShape 14"/>
          <p:cNvSpPr>
            <a:spLocks/>
          </p:cNvSpPr>
          <p:nvPr/>
        </p:nvSpPr>
        <p:spPr bwMode="auto">
          <a:xfrm>
            <a:off x="5880100" y="3198813"/>
            <a:ext cx="1193800" cy="369887"/>
          </a:xfrm>
          <a:prstGeom prst="leftRightArrow">
            <a:avLst>
              <a:gd name="adj1" fmla="val 50000"/>
              <a:gd name="adj2" fmla="val 49921"/>
            </a:avLst>
          </a:prstGeom>
          <a:solidFill>
            <a:srgbClr val="821D1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 type="none" w="med" len="med"/>
                <a:tailEnd type="arrow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7" name="Rectangle 15"/>
          <p:cNvSpPr>
            <a:spLocks/>
          </p:cNvSpPr>
          <p:nvPr/>
        </p:nvSpPr>
        <p:spPr bwMode="auto">
          <a:xfrm>
            <a:off x="1676400" y="1524000"/>
            <a:ext cx="469900" cy="1295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8" name="Rectangle 16"/>
          <p:cNvSpPr>
            <a:spLocks/>
          </p:cNvSpPr>
          <p:nvPr/>
        </p:nvSpPr>
        <p:spPr bwMode="auto">
          <a:xfrm>
            <a:off x="1676400" y="4038600"/>
            <a:ext cx="469900" cy="1295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9" name="Rectangle 17"/>
          <p:cNvSpPr>
            <a:spLocks/>
          </p:cNvSpPr>
          <p:nvPr/>
        </p:nvSpPr>
        <p:spPr bwMode="auto">
          <a:xfrm>
            <a:off x="7073900" y="2736850"/>
            <a:ext cx="469900" cy="12954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 flipH="1">
            <a:off x="1903413" y="2935288"/>
            <a:ext cx="1587" cy="750887"/>
          </a:xfrm>
          <a:prstGeom prst="line">
            <a:avLst/>
          </a:prstGeom>
          <a:noFill/>
          <a:ln w="69850" cap="rnd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7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388938" y="24765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One simple trick solves all three problems</a:t>
            </a:r>
            <a:endParaRPr lang="en-GB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198563"/>
            <a:ext cx="8472487" cy="5049837"/>
          </a:xfrm>
          <a:ln/>
        </p:spPr>
        <p:txBody>
          <a:bodyPr lIns="0" tIns="0" rIns="0" bIns="0"/>
          <a:lstStyle/>
          <a:p>
            <a:pPr>
              <a:buSzPct val="100000"/>
              <a:buFont typeface="Wingdings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600" dirty="0"/>
              <a:t>One simple trick solves all three problems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600" dirty="0"/>
              <a:t>Each process gets its own private image of memory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appears to be a full-sized private memory range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600" dirty="0"/>
              <a:t>This fixes “how to choose” and “others shouldn’t mess </a:t>
            </a:r>
            <a:r>
              <a:rPr lang="en-GB" sz="2600" dirty="0" err="1"/>
              <a:t>w</a:t>
            </a:r>
            <a:r>
              <a:rPr lang="en-GB" sz="2600" dirty="0"/>
              <a:t>/yours”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surprisingly, it also fixes “making everything fit”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600" dirty="0"/>
              <a:t>Implementation: translate addresses transparently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add a mapping </a:t>
            </a:r>
            <a:r>
              <a:rPr lang="en-GB" dirty="0" smtClean="0"/>
              <a:t>function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 map private addresses to physical addresses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do the mapping on every load or </a:t>
            </a:r>
            <a:r>
              <a:rPr lang="en-GB" dirty="0" smtClean="0"/>
              <a:t>store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buSzPct val="100000"/>
              <a:buFont typeface="Wingdings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600" dirty="0"/>
              <a:t>This mapping trick is the heart of </a:t>
            </a:r>
            <a:r>
              <a:rPr lang="en-GB" sz="2600" i="1" dirty="0"/>
              <a:t>virtual memory</a:t>
            </a:r>
            <a:r>
              <a:rPr lang="en-GB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8505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350837" y="381000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 System Using Physical Addressing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455612" y="5791200"/>
            <a:ext cx="8307388" cy="881063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</a:t>
            </a:r>
            <a:r>
              <a:rPr lang="en-GB" dirty="0" smtClean="0"/>
              <a:t>in “simple” systems like embedded </a:t>
            </a:r>
            <a:r>
              <a:rPr lang="en-GB" dirty="0"/>
              <a:t>microcontrollers in devices like cars, elevators, and digital picture frames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648200" y="423386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341813" y="1665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341813" y="1893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03002" y="4186238"/>
            <a:ext cx="58483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3300"/>
                </a:solidFill>
                <a:latin typeface="Calibri" pitchFamily="34" charset="0"/>
              </a:rPr>
              <a:t>M-1</a:t>
            </a: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379913" y="1371600"/>
            <a:ext cx="138884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1600200" y="246740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4343400" y="21224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4341813" y="23510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4648200" y="16700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4648200" y="18986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4648200" y="21272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4648200" y="23558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4648200" y="25844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4648200" y="28130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4341813" y="25796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4341813" y="2808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4648200" y="30416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4648200" y="32702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4341813" y="3036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4343400" y="32654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4648200" y="401002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2733628" y="2133600"/>
            <a:ext cx="1567353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</a:t>
            </a:r>
            <a:r>
              <a:rPr lang="en-GB" sz="1600" dirty="0" smtClean="0">
                <a:latin typeface="Calibri" pitchFamily="34" charset="0"/>
              </a:rPr>
              <a:t>address</a:t>
            </a:r>
            <a:endParaRPr lang="en-GB" sz="1600" dirty="0">
              <a:latin typeface="Calibri" pitchFamily="34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(PA)</a:t>
            </a:r>
          </a:p>
        </p:txBody>
      </p:sp>
      <p:sp>
        <p:nvSpPr>
          <p:cNvPr id="9247" name="AutoShape 31"/>
          <p:cNvSpPr>
            <a:spLocks/>
          </p:cNvSpPr>
          <p:nvPr/>
        </p:nvSpPr>
        <p:spPr bwMode="auto">
          <a:xfrm>
            <a:off x="5638801" y="2584450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715726" y="4832740"/>
            <a:ext cx="1069320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Data word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4648200" y="3499301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4341813" y="350043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4724400" y="3733800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...</a:t>
            </a:r>
          </a:p>
        </p:txBody>
      </p:sp>
      <p:cxnSp>
        <p:nvCxnSpPr>
          <p:cNvPr id="40" name="Straight Arrow Connector 39"/>
          <p:cNvCxnSpPr>
            <a:stCxn id="9226" idx="3"/>
            <a:endCxn id="9239" idx="1"/>
          </p:cNvCxnSpPr>
          <p:nvPr/>
        </p:nvCxnSpPr>
        <p:spPr bwMode="auto">
          <a:xfrm flipV="1">
            <a:off x="2667000" y="2732732"/>
            <a:ext cx="16748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10800000" flipH="1">
            <a:off x="5791201" y="3041650"/>
            <a:ext cx="533399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5400000">
            <a:off x="5403850" y="3956844"/>
            <a:ext cx="1839912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/>
          <p:nvPr/>
        </p:nvCxnSpPr>
        <p:spPr bwMode="auto">
          <a:xfrm rot="10800000">
            <a:off x="2133602" y="3000809"/>
            <a:ext cx="4189410" cy="1876787"/>
          </a:xfrm>
          <a:prstGeom prst="bentConnector3">
            <a:avLst>
              <a:gd name="adj1" fmla="val 9999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352800" y="2667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ourier New"/>
                <a:cs typeface="Courier New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185485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18195</TotalTime>
  <Words>3109</Words>
  <Application>Microsoft Office PowerPoint</Application>
  <PresentationFormat>全屏显示(4:3)</PresentationFormat>
  <Paragraphs>1007</Paragraphs>
  <Slides>46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64" baseType="lpstr">
      <vt:lpstr>Gill Sans</vt:lpstr>
      <vt:lpstr>ＭＳ Ｐゴシック</vt:lpstr>
      <vt:lpstr>msgothic</vt:lpstr>
      <vt:lpstr>ヒラギノ角ゴ ProN W3</vt:lpstr>
      <vt:lpstr>宋体</vt:lpstr>
      <vt:lpstr>Arial</vt:lpstr>
      <vt:lpstr>Arial Narrow</vt:lpstr>
      <vt:lpstr>Calibri</vt:lpstr>
      <vt:lpstr>Calibri Bold</vt:lpstr>
      <vt:lpstr>Calibri Bold Italic</vt:lpstr>
      <vt:lpstr>Courier New</vt:lpstr>
      <vt:lpstr>Courier New Bold</vt:lpstr>
      <vt:lpstr>Helvetica</vt:lpstr>
      <vt:lpstr>Symbol</vt:lpstr>
      <vt:lpstr>Times New Roman</vt:lpstr>
      <vt:lpstr>Wingdings</vt:lpstr>
      <vt:lpstr>Wingdings 2</vt:lpstr>
      <vt:lpstr>template2007</vt:lpstr>
      <vt:lpstr>Virtual Memory: Concepts  Introduction to Computer Systems</vt:lpstr>
      <vt:lpstr>Hmmm, How Does This Work?!  </vt:lpstr>
      <vt:lpstr>Today  </vt:lpstr>
      <vt:lpstr>Recall: Byte-Oriented Memory Organization</vt:lpstr>
      <vt:lpstr>Recall: Simple Addressing Modes</vt:lpstr>
      <vt:lpstr>Lets think about this, a bit</vt:lpstr>
      <vt:lpstr>Solution: Add a level of indirection</vt:lpstr>
      <vt:lpstr>One simple trick solves all three problems</vt:lpstr>
      <vt:lpstr>A System Using Physical Addressing</vt:lpstr>
      <vt:lpstr>A System Using Virtual Addressing</vt:lpstr>
      <vt:lpstr>Address Spaces</vt:lpstr>
      <vt:lpstr>Why Virtual Memory (VM)?</vt:lpstr>
      <vt:lpstr>Today  </vt:lpstr>
      <vt:lpstr>VM as a Tool for Caching</vt:lpstr>
      <vt:lpstr>DRAM Cache Organization</vt:lpstr>
      <vt:lpstr>Enabling Data Structure: Page Table</vt:lpstr>
      <vt:lpstr>Page Hit</vt:lpstr>
      <vt:lpstr>Page Fault</vt:lpstr>
      <vt:lpstr>Handling Page Fault</vt:lpstr>
      <vt:lpstr>Handling Page Fault</vt:lpstr>
      <vt:lpstr>Handling Page Fault</vt:lpstr>
      <vt:lpstr>Handling Page Fault</vt:lpstr>
      <vt:lpstr>Allocating Pages</vt:lpstr>
      <vt:lpstr>Locality to the Rescue Again!</vt:lpstr>
      <vt:lpstr>Today  </vt:lpstr>
      <vt:lpstr>VM as a Tool for Memory Management</vt:lpstr>
      <vt:lpstr>VM as a Tool for Memory Management</vt:lpstr>
      <vt:lpstr>Simplifying Linking and Loading</vt:lpstr>
      <vt:lpstr>Today  </vt:lpstr>
      <vt:lpstr>VM as a Tool for Memory Protection</vt:lpstr>
      <vt:lpstr>Today  </vt:lpstr>
      <vt:lpstr>VM Address Translation</vt:lpstr>
      <vt:lpstr>Summary of Address Translation Symbols</vt:lpstr>
      <vt:lpstr>Address Translation With a Page Table</vt:lpstr>
      <vt:lpstr>Address Translation: Page Hit</vt:lpstr>
      <vt:lpstr>Address Translation: Page Fault</vt:lpstr>
      <vt:lpstr>Integrating VM and Cache</vt:lpstr>
      <vt:lpstr>Speeding up Translation with a TLB</vt:lpstr>
      <vt:lpstr>Summary of Address Translation Symbols</vt:lpstr>
      <vt:lpstr>Accessing the TLB</vt:lpstr>
      <vt:lpstr>TLB Hit</vt:lpstr>
      <vt:lpstr>TLB Miss</vt:lpstr>
      <vt:lpstr>Multi-Level Page Tables</vt:lpstr>
      <vt:lpstr>A Two-Level Page Table Hierarchy</vt:lpstr>
      <vt:lpstr>Translating with a k-level Page Table</vt:lpstr>
      <vt:lpstr>Summary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管 雪涛</cp:lastModifiedBy>
  <cp:revision>542</cp:revision>
  <cp:lastPrinted>1999-09-20T15:19:18Z</cp:lastPrinted>
  <dcterms:created xsi:type="dcterms:W3CDTF">2011-01-05T23:17:11Z</dcterms:created>
  <dcterms:modified xsi:type="dcterms:W3CDTF">2018-12-02T13:00:28Z</dcterms:modified>
</cp:coreProperties>
</file>