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542" r:id="rId2"/>
    <p:sldId id="619" r:id="rId3"/>
    <p:sldId id="656" r:id="rId4"/>
    <p:sldId id="657" r:id="rId5"/>
    <p:sldId id="622" r:id="rId6"/>
    <p:sldId id="658" r:id="rId7"/>
    <p:sldId id="659" r:id="rId8"/>
    <p:sldId id="665" r:id="rId9"/>
    <p:sldId id="720" r:id="rId10"/>
    <p:sldId id="721" r:id="rId11"/>
    <p:sldId id="718" r:id="rId12"/>
    <p:sldId id="719" r:id="rId13"/>
    <p:sldId id="711" r:id="rId14"/>
    <p:sldId id="726" r:id="rId15"/>
    <p:sldId id="727" r:id="rId16"/>
    <p:sldId id="706" r:id="rId17"/>
    <p:sldId id="709" r:id="rId18"/>
    <p:sldId id="728" r:id="rId19"/>
    <p:sldId id="729" r:id="rId20"/>
    <p:sldId id="707" r:id="rId21"/>
    <p:sldId id="708" r:id="rId22"/>
    <p:sldId id="625" r:id="rId23"/>
    <p:sldId id="685" r:id="rId24"/>
    <p:sldId id="686" r:id="rId25"/>
    <p:sldId id="687" r:id="rId26"/>
    <p:sldId id="688" r:id="rId27"/>
    <p:sldId id="689" r:id="rId28"/>
    <p:sldId id="690" r:id="rId29"/>
    <p:sldId id="691" r:id="rId30"/>
    <p:sldId id="692" r:id="rId31"/>
    <p:sldId id="693" r:id="rId32"/>
    <p:sldId id="730" r:id="rId33"/>
    <p:sldId id="695" r:id="rId34"/>
    <p:sldId id="696" r:id="rId35"/>
    <p:sldId id="710" r:id="rId36"/>
    <p:sldId id="697" r:id="rId37"/>
    <p:sldId id="698" r:id="rId38"/>
    <p:sldId id="699" r:id="rId39"/>
    <p:sldId id="702" r:id="rId40"/>
    <p:sldId id="661" r:id="rId41"/>
    <p:sldId id="703" r:id="rId42"/>
    <p:sldId id="704" r:id="rId43"/>
    <p:sldId id="664" r:id="rId44"/>
    <p:sldId id="591" r:id="rId45"/>
    <p:sldId id="655" r:id="rId46"/>
    <p:sldId id="715" r:id="rId47"/>
    <p:sldId id="716" r:id="rId48"/>
    <p:sldId id="717" r:id="rId49"/>
    <p:sldId id="724" r:id="rId50"/>
    <p:sldId id="725" r:id="rId51"/>
  </p:sldIdLst>
  <p:sldSz cx="9144000" cy="6858000" type="screen4x3"/>
  <p:notesSz cx="7302500" cy="9586913"/>
  <p:custDataLst>
    <p:tags r:id="rId5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7C7"/>
    <a:srgbClr val="D5F1CF"/>
    <a:srgbClr val="F6F5BD"/>
    <a:srgbClr val="E6E6E6"/>
    <a:srgbClr val="B3B3B3"/>
    <a:srgbClr val="990000"/>
    <a:srgbClr val="D09E00"/>
    <a:srgbClr val="EBAFAF"/>
    <a:srgbClr val="ACE3A1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83333" autoAdjust="0"/>
  </p:normalViewPr>
  <p:slideViewPr>
    <p:cSldViewPr snapToObjects="1">
      <p:cViewPr>
        <p:scale>
          <a:sx n="125" d="100"/>
          <a:sy n="125" d="100"/>
        </p:scale>
        <p:origin x="2130" y="9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61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05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7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40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067A08-2FDC-439B-9D1F-D88E40D78543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0979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49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30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67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06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Resume here </a:t>
            </a:r>
            <a:r>
              <a:rPr lang="en-US"/>
              <a:t>on Tuesday</a:t>
            </a:r>
          </a:p>
        </p:txBody>
      </p:sp>
    </p:spTree>
    <p:extLst>
      <p:ext uri="{BB962C8B-B14F-4D97-AF65-F5344CB8AC3E}">
        <p14:creationId xmlns:p14="http://schemas.microsoft.com/office/powerpoint/2010/main" val="714433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6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77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4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2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32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42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57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3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21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34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87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3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65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26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218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86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464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804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061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076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29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80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29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06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24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525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21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70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51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29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58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8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724400" y="-26987"/>
            <a:ext cx="44831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to Computer Systems,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Peking University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2396.tx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949450"/>
          </a:xfrm>
        </p:spPr>
        <p:txBody>
          <a:bodyPr/>
          <a:lstStyle/>
          <a:p>
            <a:pPr marL="0" indent="0"/>
            <a:r>
              <a:rPr lang="en-US" dirty="0" smtClean="0"/>
              <a:t>Web Services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000" b="0" dirty="0"/>
              <a:t>Introduction to Computer </a:t>
            </a:r>
            <a:r>
              <a:rPr lang="en-US" altLang="zh-CN" sz="2000" b="0" dirty="0" smtClean="0"/>
              <a:t>Systems</a:t>
            </a:r>
            <a:endParaRPr lang="en-US" sz="2000" b="0" dirty="0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382000" cy="573087"/>
          </a:xfrm>
        </p:spPr>
        <p:txBody>
          <a:bodyPr/>
          <a:lstStyle/>
          <a:p>
            <a:r>
              <a:rPr lang="en-US" dirty="0" smtClean="0"/>
              <a:t>URLs and how clients </a:t>
            </a:r>
            <a:r>
              <a:rPr lang="en-US" dirty="0"/>
              <a:t>and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ervers </a:t>
            </a:r>
            <a:r>
              <a:rPr lang="en-US" dirty="0"/>
              <a:t>u</a:t>
            </a:r>
            <a:r>
              <a:rPr lang="en-US" dirty="0" smtClean="0"/>
              <a:t>se them</a:t>
            </a:r>
            <a:endParaRPr lang="en-US" dirty="0"/>
          </a:p>
        </p:txBody>
      </p:sp>
      <p:sp>
        <p:nvSpPr>
          <p:cNvPr id="76288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307387" cy="5408612"/>
          </a:xfrm>
        </p:spPr>
        <p:txBody>
          <a:bodyPr/>
          <a:lstStyle/>
          <a:p>
            <a:r>
              <a:rPr lang="en-US" dirty="0" smtClean="0"/>
              <a:t>Unique name for a file: URL (Universal Resource Locator)</a:t>
            </a:r>
          </a:p>
          <a:p>
            <a:r>
              <a:rPr lang="en-US" dirty="0" smtClean="0"/>
              <a:t>Example </a:t>
            </a:r>
            <a:r>
              <a:rPr lang="en-US" dirty="0"/>
              <a:t>URL: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http://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www.cmu.edu:80</a:t>
            </a:r>
            <a:r>
              <a:rPr lang="en-US" dirty="0" smtClean="0">
                <a:solidFill>
                  <a:srgbClr val="00CC66"/>
                </a:solidFill>
                <a:latin typeface="Courier New" pitchFamily="49" charset="0"/>
              </a:rPr>
              <a:t>/index.html</a:t>
            </a:r>
            <a:endParaRPr lang="en-US" dirty="0">
              <a:solidFill>
                <a:srgbClr val="00CC66"/>
              </a:solidFill>
              <a:latin typeface="Courier New" pitchFamily="49" charset="0"/>
            </a:endParaRPr>
          </a:p>
          <a:p>
            <a:r>
              <a:rPr lang="en-US" dirty="0"/>
              <a:t>Clients use </a:t>
            </a:r>
            <a:r>
              <a:rPr lang="en-US" i="1" dirty="0">
                <a:solidFill>
                  <a:srgbClr val="000000"/>
                </a:solidFill>
              </a:rPr>
              <a:t>prefix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http://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www.cmu.edu:80</a:t>
            </a:r>
            <a:r>
              <a:rPr lang="en-US" dirty="0"/>
              <a:t>) to infer:</a:t>
            </a:r>
          </a:p>
          <a:p>
            <a:pPr lvl="1"/>
            <a:r>
              <a:rPr lang="en-US" dirty="0"/>
              <a:t>What kind</a:t>
            </a:r>
            <a:r>
              <a:rPr lang="en-US" dirty="0" smtClean="0"/>
              <a:t> (protocol) of </a:t>
            </a:r>
            <a:r>
              <a:rPr lang="en-US" dirty="0"/>
              <a:t>server to contact</a:t>
            </a:r>
            <a:r>
              <a:rPr lang="en-US" dirty="0" smtClean="0"/>
              <a:t> (HTTP)</a:t>
            </a:r>
            <a:endParaRPr lang="en-US" dirty="0"/>
          </a:p>
          <a:p>
            <a:pPr lvl="1"/>
            <a:r>
              <a:rPr lang="en-US" dirty="0"/>
              <a:t>Where the server is (</a:t>
            </a:r>
            <a:r>
              <a:rPr lang="en-US" dirty="0" smtClean="0">
                <a:latin typeface="Courier New" pitchFamily="49" charset="0"/>
              </a:rPr>
              <a:t>www.cmu.edu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What port it is listening on (80)</a:t>
            </a:r>
          </a:p>
          <a:p>
            <a:r>
              <a:rPr lang="en-US" dirty="0"/>
              <a:t>Servers use </a:t>
            </a:r>
            <a:r>
              <a:rPr lang="en-US" i="1" dirty="0">
                <a:solidFill>
                  <a:srgbClr val="000000"/>
                </a:solidFill>
              </a:rPr>
              <a:t>suffix</a:t>
            </a:r>
            <a:r>
              <a:rPr lang="en-US" dirty="0"/>
              <a:t> (</a:t>
            </a:r>
            <a:r>
              <a:rPr lang="en-US" dirty="0">
                <a:solidFill>
                  <a:srgbClr val="00CC66"/>
                </a:solidFill>
                <a:latin typeface="Courier New" pitchFamily="49" charset="0"/>
              </a:rPr>
              <a:t>/index.html</a:t>
            </a:r>
            <a:r>
              <a:rPr lang="en-US" dirty="0"/>
              <a:t>) to:</a:t>
            </a:r>
          </a:p>
          <a:p>
            <a:pPr lvl="1"/>
            <a:r>
              <a:rPr lang="en-US" dirty="0"/>
              <a:t>Determine if request is for static or dynamic content.</a:t>
            </a:r>
          </a:p>
          <a:p>
            <a:pPr lvl="2"/>
            <a:r>
              <a:rPr lang="en-US" dirty="0"/>
              <a:t>No hard and fast rules for </a:t>
            </a:r>
            <a:r>
              <a:rPr lang="en-US" dirty="0" smtClean="0"/>
              <a:t>this</a:t>
            </a:r>
          </a:p>
          <a:p>
            <a:pPr lvl="2"/>
            <a:r>
              <a:rPr lang="en-US" dirty="0" smtClean="0"/>
              <a:t>One convention</a:t>
            </a:r>
            <a:r>
              <a:rPr lang="en-US" dirty="0"/>
              <a:t>: executables reside in </a:t>
            </a:r>
            <a:r>
              <a:rPr lang="en-US" dirty="0" err="1">
                <a:latin typeface="Courier New" pitchFamily="49" charset="0"/>
              </a:rPr>
              <a:t>cgi</a:t>
            </a:r>
            <a:r>
              <a:rPr lang="en-US" dirty="0">
                <a:latin typeface="Courier New" pitchFamily="49" charset="0"/>
              </a:rPr>
              <a:t>-bin </a:t>
            </a:r>
            <a:r>
              <a:rPr lang="en-US" dirty="0"/>
              <a:t>directory</a:t>
            </a:r>
          </a:p>
          <a:p>
            <a:pPr lvl="1"/>
            <a:r>
              <a:rPr lang="en-US" dirty="0"/>
              <a:t>Find file on file </a:t>
            </a:r>
            <a:r>
              <a:rPr lang="en-US" dirty="0" smtClean="0"/>
              <a:t>system</a:t>
            </a:r>
          </a:p>
          <a:p>
            <a:pPr lvl="2"/>
            <a:r>
              <a:rPr lang="en-US" dirty="0"/>
              <a:t>Initial “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/>
              <a:t>” in suffix denotes home directory for requested content.</a:t>
            </a:r>
          </a:p>
          <a:p>
            <a:pPr lvl="2"/>
            <a:r>
              <a:rPr lang="en-US" dirty="0"/>
              <a:t>Minimal suffix is “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/>
              <a:t>”, which</a:t>
            </a:r>
            <a:r>
              <a:rPr lang="en-US" dirty="0" smtClean="0"/>
              <a:t> server expands </a:t>
            </a:r>
            <a:r>
              <a:rPr lang="en-US" dirty="0"/>
              <a:t>to</a:t>
            </a:r>
            <a:r>
              <a:rPr lang="en-US" dirty="0" smtClean="0"/>
              <a:t> configured default filename (usually, </a:t>
            </a:r>
            <a:r>
              <a:rPr lang="en-US" dirty="0" err="1">
                <a:latin typeface="Courier New" pitchFamily="49" charset="0"/>
              </a:rPr>
              <a:t>index.html</a:t>
            </a:r>
            <a:r>
              <a:rPr lang="en-US" dirty="0" smtClean="0"/>
              <a:t>)	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(Hypertext </a:t>
            </a:r>
            <a:r>
              <a:rPr lang="en-US" altLang="zh-CN" dirty="0"/>
              <a:t>Markup </a:t>
            </a:r>
            <a:r>
              <a:rPr lang="en-US" altLang="zh-CN" dirty="0" smtClean="0"/>
              <a:t>Language)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4318" y="1182438"/>
            <a:ext cx="86472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&gt;&lt;head&gt;&lt;/head&gt;&lt;body&gt;&lt;header&gt;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&lt;title&gt;http://info.cern.ch&lt;/title&gt;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&lt;/header&gt;</a:t>
            </a:r>
          </a:p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&lt;h1&gt;http://info.cern.ch - home of the first website&lt;/h1&gt;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&lt;p&gt;From here you can:&lt;/p&gt;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&lt;li&gt;&lt;a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="http://info.cern.ch/hypertext/WWW/TheProject.html"&gt;Browse the first website&lt;/a&gt;&lt;/li&gt;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&lt;li&gt;&lt;a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="http://line-mode.cern.ch/www/hypertext/WWW/TheProject.html"&gt;Browse the first website using the line-mode browser simulator&lt;/a&gt;&lt;/li&gt;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&lt;li&gt;&lt;a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="http://home.web.cern.ch/topics/birth-web"&gt;Learn about the birth of the web&lt;/a&gt;&lt;/li&gt;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&lt;li&gt;&lt;a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="http://home.web.cern.ch/about"&gt;Learn about CERN, the physics laboratory where the web was born&lt;/a&gt;&lt;/li&gt;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&lt;/body&gt;&lt;/html&gt;</a:t>
            </a:r>
          </a:p>
        </p:txBody>
      </p:sp>
      <p:sp>
        <p:nvSpPr>
          <p:cNvPr id="10" name="Rectangle 8"/>
          <p:cNvSpPr/>
          <p:nvPr/>
        </p:nvSpPr>
        <p:spPr>
          <a:xfrm>
            <a:off x="6629400" y="1066562"/>
            <a:ext cx="2438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Courier New" panose="02070309020205020404" pitchFamily="49" charset="0"/>
                <a:ea typeface="方正兰亭超细黑简体" panose="02000000000000000000" pitchFamily="2" charset="-122"/>
                <a:cs typeface="Courier New" panose="02070309020205020404" pitchFamily="49" charset="0"/>
              </a:rPr>
              <a:t>&lt;head&gt;……&lt;/head&gt;</a:t>
            </a:r>
          </a:p>
          <a:p>
            <a:r>
              <a:rPr lang="en-US" sz="1400" dirty="0" smtClean="0">
                <a:solidFill>
                  <a:schemeClr val="accent2"/>
                </a:solidFill>
                <a:latin typeface="Courier New" panose="02070309020205020404" pitchFamily="49" charset="0"/>
                <a:ea typeface="方正兰亭超细黑简体" panose="02000000000000000000" pitchFamily="2" charset="-122"/>
                <a:cs typeface="Courier New" panose="02070309020205020404" pitchFamily="49" charset="0"/>
              </a:rPr>
              <a:t>&lt;title&gt;……&lt;/title&gt;</a:t>
            </a:r>
          </a:p>
          <a:p>
            <a:r>
              <a:rPr lang="en-US" sz="1400" dirty="0" smtClean="0">
                <a:solidFill>
                  <a:schemeClr val="accent2"/>
                </a:solidFill>
                <a:latin typeface="Courier New" panose="02070309020205020404" pitchFamily="49" charset="0"/>
                <a:ea typeface="方正兰亭超细黑简体" panose="02000000000000000000" pitchFamily="2" charset="-122"/>
                <a:cs typeface="Courier New" panose="02070309020205020404" pitchFamily="49" charset="0"/>
              </a:rPr>
              <a:t>&lt;body&gt;……&lt;/body&gt;</a:t>
            </a:r>
          </a:p>
          <a:p>
            <a:r>
              <a:rPr lang="en-US" sz="1400" dirty="0" smtClean="0">
                <a:solidFill>
                  <a:schemeClr val="accent2"/>
                </a:solidFill>
                <a:latin typeface="Courier New" panose="02070309020205020404" pitchFamily="49" charset="0"/>
                <a:ea typeface="方正兰亭超细黑简体" panose="02000000000000000000" pitchFamily="2" charset="-122"/>
                <a:cs typeface="Courier New" panose="02070309020205020404" pitchFamily="49" charset="0"/>
              </a:rPr>
              <a:t>&lt;p&gt;……&lt;/p&gt;</a:t>
            </a:r>
          </a:p>
          <a:p>
            <a:r>
              <a:rPr lang="en-US" sz="1400" dirty="0" smtClean="0">
                <a:solidFill>
                  <a:schemeClr val="accent2"/>
                </a:solidFill>
                <a:latin typeface="Courier New" panose="02070309020205020404" pitchFamily="49" charset="0"/>
                <a:ea typeface="方正兰亭超细黑简体" panose="02000000000000000000" pitchFamily="2" charset="-122"/>
                <a:cs typeface="Courier New" panose="02070309020205020404" pitchFamily="49" charset="0"/>
              </a:rPr>
              <a:t>&lt;a </a:t>
            </a:r>
            <a:r>
              <a:rPr lang="en-US" sz="1400" dirty="0" err="1" smtClean="0">
                <a:solidFill>
                  <a:schemeClr val="accent2"/>
                </a:solidFill>
                <a:latin typeface="Courier New" panose="02070309020205020404" pitchFamily="49" charset="0"/>
                <a:ea typeface="方正兰亭超细黑简体" panose="02000000000000000000" pitchFamily="2" charset="-122"/>
                <a:cs typeface="Courier New" panose="02070309020205020404" pitchFamily="49" charset="0"/>
              </a:rPr>
              <a:t>href</a:t>
            </a:r>
            <a:r>
              <a:rPr lang="en-US" sz="1400" dirty="0" smtClean="0">
                <a:solidFill>
                  <a:schemeClr val="accent2"/>
                </a:solidFill>
                <a:latin typeface="Courier New" panose="02070309020205020404" pitchFamily="49" charset="0"/>
                <a:ea typeface="方正兰亭超细黑简体" panose="02000000000000000000" pitchFamily="2" charset="-122"/>
                <a:cs typeface="Courier New" panose="02070309020205020404" pitchFamily="49" charset="0"/>
              </a:rPr>
              <a:t>=“……”&gt;……&lt;/a&gt;</a:t>
            </a:r>
          </a:p>
          <a:p>
            <a:r>
              <a:rPr lang="en-US" sz="1400" dirty="0" smtClean="0">
                <a:solidFill>
                  <a:schemeClr val="accent2"/>
                </a:solidFill>
                <a:latin typeface="Courier New" panose="02070309020205020404" pitchFamily="49" charset="0"/>
                <a:ea typeface="方正兰亭超细黑简体" panose="02000000000000000000" pitchFamily="2" charset="-122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solidFill>
                  <a:schemeClr val="accent2"/>
                </a:solidFill>
                <a:latin typeface="Courier New" panose="02070309020205020404" pitchFamily="49" charset="0"/>
                <a:ea typeface="方正兰亭超细黑简体" panose="02000000000000000000" pitchFamily="2" charset="-122"/>
                <a:cs typeface="Courier New" panose="02070309020205020404" pitchFamily="49" charset="0"/>
              </a:rPr>
              <a:t>ul</a:t>
            </a:r>
            <a:r>
              <a:rPr lang="en-US" sz="1400" dirty="0" smtClean="0">
                <a:solidFill>
                  <a:schemeClr val="accent2"/>
                </a:solidFill>
                <a:latin typeface="Courier New" panose="02070309020205020404" pitchFamily="49" charset="0"/>
                <a:ea typeface="方正兰亭超细黑简体" panose="02000000000000000000" pitchFamily="2" charset="-122"/>
                <a:cs typeface="Courier New" panose="02070309020205020404" pitchFamily="49" charset="0"/>
              </a:rPr>
              <a:t>&gt;……&lt;/</a:t>
            </a:r>
            <a:r>
              <a:rPr lang="en-US" sz="1400" dirty="0" err="1" smtClean="0">
                <a:solidFill>
                  <a:schemeClr val="accent2"/>
                </a:solidFill>
                <a:latin typeface="Courier New" panose="02070309020205020404" pitchFamily="49" charset="0"/>
                <a:ea typeface="方正兰亭超细黑简体" panose="02000000000000000000" pitchFamily="2" charset="-122"/>
                <a:cs typeface="Courier New" panose="02070309020205020404" pitchFamily="49" charset="0"/>
              </a:rPr>
              <a:t>ul</a:t>
            </a:r>
            <a:r>
              <a:rPr lang="en-US" sz="1400" dirty="0" smtClean="0">
                <a:solidFill>
                  <a:schemeClr val="accent2"/>
                </a:solidFill>
                <a:latin typeface="Courier New" panose="02070309020205020404" pitchFamily="49" charset="0"/>
                <a:ea typeface="方正兰亭超细黑简体" panose="02000000000000000000" pitchFamily="2" charset="-122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 smtClean="0">
                <a:solidFill>
                  <a:schemeClr val="accent2"/>
                </a:solidFill>
                <a:latin typeface="Courier New" panose="02070309020205020404" pitchFamily="49" charset="0"/>
                <a:ea typeface="方正兰亭超细黑简体" panose="02000000000000000000" pitchFamily="2" charset="-122"/>
                <a:cs typeface="Courier New" panose="02070309020205020404" pitchFamily="49" charset="0"/>
              </a:rPr>
              <a:t>&lt;li&gt;……&lt;/li&gt;</a:t>
            </a:r>
            <a:endParaRPr lang="en-US" sz="1400" dirty="0">
              <a:solidFill>
                <a:schemeClr val="accent2"/>
              </a:solidFill>
              <a:latin typeface="Courier New" panose="02070309020205020404" pitchFamily="49" charset="0"/>
              <a:ea typeface="方正兰亭超细黑简体" panose="02000000000000000000" pitchFamily="2" charset="-122"/>
              <a:cs typeface="Courier New" panose="020703090202050204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907017"/>
            <a:ext cx="6533667" cy="172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source (cont.)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18" y="1197677"/>
            <a:ext cx="7720182" cy="552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HTTP overview</a:t>
            </a:r>
            <a:endParaRPr lang="en-US" smtClean="0"/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4091" y="1362075"/>
            <a:ext cx="4135998" cy="49720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HTTP: hypertext transfer protocol</a:t>
            </a:r>
            <a:endParaRPr lang="en-US" sz="2600" dirty="0" smtClean="0"/>
          </a:p>
          <a:p>
            <a:r>
              <a:rPr lang="en-US" sz="2600" dirty="0" smtClean="0"/>
              <a:t>Web’s application layer protocol</a:t>
            </a:r>
          </a:p>
          <a:p>
            <a:r>
              <a:rPr lang="en-US" sz="2600" dirty="0" smtClean="0"/>
              <a:t>client/server model</a:t>
            </a:r>
          </a:p>
          <a:p>
            <a:pPr lvl="1"/>
            <a:r>
              <a:rPr lang="en-US" sz="2200" i="1" dirty="0" smtClean="0">
                <a:solidFill>
                  <a:srgbClr val="FF0000"/>
                </a:solidFill>
              </a:rPr>
              <a:t>client:</a:t>
            </a:r>
            <a:r>
              <a:rPr lang="en-US" sz="2200" dirty="0" smtClean="0"/>
              <a:t> browser that requests, receives, “displays” Web objects</a:t>
            </a:r>
            <a:endParaRPr lang="en-US" sz="22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sz="2200" i="1" dirty="0" smtClean="0">
                <a:solidFill>
                  <a:srgbClr val="FF0000"/>
                </a:solidFill>
              </a:rPr>
              <a:t>server:</a:t>
            </a:r>
            <a:r>
              <a:rPr lang="en-US" sz="2200" dirty="0" smtClean="0"/>
              <a:t> Web server sends objects in response to requests</a:t>
            </a:r>
            <a:endParaRPr lang="en-US" sz="22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ZapfDingbats" pitchFamily="82" charset="2"/>
              <a:buNone/>
            </a:pPr>
            <a:endParaRPr lang="en-US" sz="2000" dirty="0" smtClean="0"/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4924425" y="18605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81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1860550"/>
                        <a:ext cx="7524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4773613" y="2455863"/>
            <a:ext cx="11620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Explorer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8195" name="Object 8"/>
          <p:cNvGraphicFramePr>
            <a:graphicFrameLocks noChangeAspect="1"/>
          </p:cNvGraphicFramePr>
          <p:nvPr/>
        </p:nvGraphicFramePr>
        <p:xfrm>
          <a:off x="5019675" y="455612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819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4556125"/>
                        <a:ext cx="7524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7491413" y="3836988"/>
            <a:ext cx="1382712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Apache 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910513" y="2725738"/>
            <a:ext cx="504825" cy="1071562"/>
            <a:chOff x="4180" y="783"/>
            <a:chExt cx="150" cy="307"/>
          </a:xfrm>
        </p:grpSpPr>
        <p:sp>
          <p:nvSpPr>
            <p:cNvPr id="8212" name="AutoShape 1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Rectangle 1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Rectangle 1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AutoShape 1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Line 1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Line 1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Rectangle 1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Rectangle 1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3" name="Line 19"/>
          <p:cNvSpPr>
            <a:spLocks noChangeShapeType="1"/>
          </p:cNvSpPr>
          <p:nvPr/>
        </p:nvSpPr>
        <p:spPr bwMode="auto">
          <a:xfrm>
            <a:off x="5743575" y="2133600"/>
            <a:ext cx="2085975" cy="962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20"/>
          <p:cNvSpPr>
            <a:spLocks noChangeShapeType="1"/>
          </p:cNvSpPr>
          <p:nvPr/>
        </p:nvSpPr>
        <p:spPr bwMode="auto">
          <a:xfrm flipH="1" flipV="1">
            <a:off x="5800725" y="2333625"/>
            <a:ext cx="1971675" cy="904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Line 21"/>
          <p:cNvSpPr>
            <a:spLocks noChangeShapeType="1"/>
          </p:cNvSpPr>
          <p:nvPr/>
        </p:nvSpPr>
        <p:spPr bwMode="auto">
          <a:xfrm flipV="1">
            <a:off x="5734050" y="3505200"/>
            <a:ext cx="2047875" cy="1095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Line 22"/>
          <p:cNvSpPr>
            <a:spLocks noChangeShapeType="1"/>
          </p:cNvSpPr>
          <p:nvPr/>
        </p:nvSpPr>
        <p:spPr bwMode="auto">
          <a:xfrm flipH="1">
            <a:off x="5810250" y="3629025"/>
            <a:ext cx="2047875" cy="1133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Text Box 23"/>
          <p:cNvSpPr txBox="1">
            <a:spLocks noChangeArrowheads="1"/>
          </p:cNvSpPr>
          <p:nvPr/>
        </p:nvSpPr>
        <p:spPr bwMode="auto">
          <a:xfrm>
            <a:off x="4921250" y="5218113"/>
            <a:ext cx="13223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Mac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Navigator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08" name="Text Box 24"/>
          <p:cNvSpPr txBox="1">
            <a:spLocks noChangeArrowheads="1"/>
          </p:cNvSpPr>
          <p:nvPr/>
        </p:nvSpPr>
        <p:spPr bwMode="auto">
          <a:xfrm rot="1422049">
            <a:off x="6097588" y="2293938"/>
            <a:ext cx="1509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request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09" name="Text Box 25"/>
          <p:cNvSpPr txBox="1">
            <a:spLocks noChangeArrowheads="1"/>
          </p:cNvSpPr>
          <p:nvPr/>
        </p:nvSpPr>
        <p:spPr bwMode="auto">
          <a:xfrm rot="-1692639">
            <a:off x="5888038" y="3789363"/>
            <a:ext cx="1509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request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10" name="Text Box 26"/>
          <p:cNvSpPr txBox="1">
            <a:spLocks noChangeArrowheads="1"/>
          </p:cNvSpPr>
          <p:nvPr/>
        </p:nvSpPr>
        <p:spPr bwMode="auto">
          <a:xfrm rot="1411598">
            <a:off x="5910263" y="2741613"/>
            <a:ext cx="162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response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11" name="Text Box 28"/>
          <p:cNvSpPr txBox="1">
            <a:spLocks noChangeArrowheads="1"/>
          </p:cNvSpPr>
          <p:nvPr/>
        </p:nvSpPr>
        <p:spPr bwMode="auto">
          <a:xfrm rot="-1737783">
            <a:off x="6091238" y="4122738"/>
            <a:ext cx="162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F0000"/>
                </a:solidFill>
              </a:rPr>
              <a:t>HTTP response</a:t>
            </a: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5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5888038" cy="573088"/>
          </a:xfrm>
        </p:spPr>
        <p:txBody>
          <a:bodyPr/>
          <a:lstStyle/>
          <a:p>
            <a:r>
              <a:rPr lang="en-US"/>
              <a:t>HTTP Requests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4"/>
            <a:ext cx="8289925" cy="5191125"/>
          </a:xfrm>
          <a:ln/>
        </p:spPr>
        <p:txBody>
          <a:bodyPr/>
          <a:lstStyle/>
          <a:p>
            <a:r>
              <a:rPr lang="en-US" dirty="0"/>
              <a:t>HTTP request is a </a:t>
            </a:r>
            <a:r>
              <a:rPr lang="en-US" i="1" dirty="0">
                <a:solidFill>
                  <a:srgbClr val="FF0000"/>
                </a:solidFill>
              </a:rPr>
              <a:t>request line</a:t>
            </a:r>
            <a:r>
              <a:rPr lang="en-US" dirty="0"/>
              <a:t>, followed by zero or more </a:t>
            </a:r>
            <a:r>
              <a:rPr lang="en-US" i="1" dirty="0">
                <a:solidFill>
                  <a:srgbClr val="FF0000"/>
                </a:solidFill>
              </a:rPr>
              <a:t>request headers</a:t>
            </a:r>
          </a:p>
          <a:p>
            <a:endParaRPr lang="en-US" dirty="0"/>
          </a:p>
          <a:p>
            <a:r>
              <a:rPr lang="en-US" dirty="0"/>
              <a:t>Request line: </a:t>
            </a:r>
            <a:r>
              <a:rPr lang="en-US" dirty="0">
                <a:latin typeface="Courier New" pitchFamily="49" charset="0"/>
              </a:rPr>
              <a:t>&lt;method&gt; &lt;</a:t>
            </a:r>
            <a:r>
              <a:rPr lang="en-US" dirty="0" err="1">
                <a:latin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</a:rPr>
              <a:t>&gt; &lt;version&gt;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</a:rPr>
              <a:t>&lt;method&gt; </a:t>
            </a:r>
            <a:r>
              <a:rPr lang="en-US" dirty="0" smtClean="0"/>
              <a:t>is one of  </a:t>
            </a:r>
            <a:r>
              <a:rPr lang="en-US" dirty="0" smtClean="0">
                <a:latin typeface="Courier New" pitchFamily="49" charset="0"/>
              </a:rPr>
              <a:t>GET, POST, OPTIONS, HEAD, PUT, DELETE, </a:t>
            </a:r>
            <a:r>
              <a:rPr lang="en-US" dirty="0" smtClean="0"/>
              <a:t>or</a:t>
            </a:r>
            <a:r>
              <a:rPr lang="en-US" dirty="0" smtClean="0">
                <a:latin typeface="Courier New" pitchFamily="49" charset="0"/>
              </a:rPr>
              <a:t> TRACE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</a:rPr>
              <a:t>uri</a:t>
            </a:r>
            <a:r>
              <a:rPr lang="en-US" dirty="0" smtClean="0">
                <a:latin typeface="Courier New" pitchFamily="49" charset="0"/>
              </a:rPr>
              <a:t>&gt;</a:t>
            </a:r>
            <a:r>
              <a:rPr lang="en-US" dirty="0" smtClean="0"/>
              <a:t> is typically URL for proxies, URL suffix for servers</a:t>
            </a:r>
          </a:p>
          <a:p>
            <a:pPr lvl="2"/>
            <a:r>
              <a:rPr lang="en-US" dirty="0" smtClean="0"/>
              <a:t>A URL is a type of URI (Uniform Resource Identifier)</a:t>
            </a:r>
          </a:p>
          <a:p>
            <a:pPr lvl="2"/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http://www.ietf.org/rfc/rfc2396.txt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</a:rPr>
              <a:t>version&gt;</a:t>
            </a:r>
            <a:r>
              <a:rPr lang="en-US" dirty="0"/>
              <a:t> is HTTP version of request (</a:t>
            </a:r>
            <a:r>
              <a:rPr lang="en-US" dirty="0">
                <a:latin typeface="Courier New" pitchFamily="49" charset="0"/>
              </a:rPr>
              <a:t>HTTP/1.0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</a:rPr>
              <a:t>HTTP/1.1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Request </a:t>
            </a:r>
            <a:r>
              <a:rPr lang="en-US" dirty="0"/>
              <a:t>headers: </a:t>
            </a:r>
            <a:r>
              <a:rPr lang="en-US" dirty="0">
                <a:latin typeface="Courier New" pitchFamily="49" charset="0"/>
              </a:rPr>
              <a:t>&lt;header name&gt;: &lt;header data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Provide additional information to the server</a:t>
            </a:r>
          </a:p>
          <a:p>
            <a:pPr lvl="1"/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8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154738" cy="573087"/>
          </a:xfrm>
        </p:spPr>
        <p:txBody>
          <a:bodyPr/>
          <a:lstStyle/>
          <a:p>
            <a:r>
              <a:rPr lang="en-US"/>
              <a:t>HTTP Responses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idx="1"/>
          </p:nvPr>
        </p:nvSpPr>
        <p:spPr>
          <a:xfrm>
            <a:off x="444500" y="1066800"/>
            <a:ext cx="8699500" cy="557033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HTTP response is a </a:t>
            </a:r>
            <a:r>
              <a:rPr lang="en-US" i="1" dirty="0">
                <a:solidFill>
                  <a:srgbClr val="FF0000"/>
                </a:solidFill>
              </a:rPr>
              <a:t>response line</a:t>
            </a:r>
            <a:r>
              <a:rPr lang="en-US" dirty="0"/>
              <a:t> followed by zero or more </a:t>
            </a:r>
            <a:r>
              <a:rPr lang="en-US" i="1" dirty="0">
                <a:solidFill>
                  <a:srgbClr val="FF0000"/>
                </a:solidFill>
              </a:rPr>
              <a:t>response </a:t>
            </a:r>
            <a:r>
              <a:rPr lang="en-US" i="1" dirty="0" smtClean="0">
                <a:solidFill>
                  <a:srgbClr val="FF0000"/>
                </a:solidFill>
              </a:rPr>
              <a:t>headers</a:t>
            </a:r>
            <a:r>
              <a:rPr lang="en-US" dirty="0" smtClean="0"/>
              <a:t>, possibly followed by </a:t>
            </a:r>
            <a:r>
              <a:rPr lang="en-US" i="1" dirty="0" smtClean="0">
                <a:solidFill>
                  <a:srgbClr val="FF0000"/>
                </a:solidFill>
              </a:rPr>
              <a:t>content</a:t>
            </a:r>
            <a:r>
              <a:rPr lang="en-US" dirty="0" smtClean="0"/>
              <a:t>, with blank line (“</a:t>
            </a:r>
            <a:r>
              <a:rPr lang="en-US" dirty="0" smtClean="0">
                <a:latin typeface="Courier New"/>
                <a:cs typeface="Courier New"/>
              </a:rPr>
              <a:t>\r\n</a:t>
            </a:r>
            <a:r>
              <a:rPr lang="en-US" dirty="0" smtClean="0"/>
              <a:t>”) separating headers from content. 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Response </a:t>
            </a:r>
            <a:r>
              <a:rPr lang="en-US" dirty="0"/>
              <a:t>line: </a:t>
            </a:r>
            <a:endParaRPr lang="en-US" dirty="0" smtClean="0"/>
          </a:p>
          <a:p>
            <a:pPr>
              <a:lnSpc>
                <a:spcPct val="85000"/>
              </a:lnSpc>
              <a:buNone/>
            </a:pPr>
            <a:r>
              <a:rPr lang="en-US" dirty="0" smtClean="0"/>
              <a:t>		</a:t>
            </a:r>
            <a:r>
              <a:rPr lang="en-US" dirty="0">
                <a:latin typeface="Courier New" pitchFamily="49" charset="0"/>
              </a:rPr>
              <a:t>&lt;version&gt; &lt;status code&gt; &lt;status </a:t>
            </a:r>
            <a:r>
              <a:rPr lang="en-US" dirty="0" err="1">
                <a:latin typeface="Courier New" pitchFamily="49" charset="0"/>
              </a:rPr>
              <a:t>msg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&lt;version&gt; is HTTP version of the </a:t>
            </a:r>
            <a:r>
              <a:rPr lang="en-US" dirty="0" smtClean="0"/>
              <a:t>response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&lt;status code&gt; is numeric </a:t>
            </a:r>
            <a:r>
              <a:rPr lang="en-US" dirty="0" smtClean="0"/>
              <a:t>status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&lt;status </a:t>
            </a:r>
            <a:r>
              <a:rPr lang="en-US" dirty="0" err="1"/>
              <a:t>msg</a:t>
            </a:r>
            <a:r>
              <a:rPr lang="en-US" dirty="0"/>
              <a:t>&gt; is corresponding English </a:t>
            </a:r>
            <a:r>
              <a:rPr lang="en-US" dirty="0" smtClean="0"/>
              <a:t>text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200 	OK		Request was handled without </a:t>
            </a:r>
            <a:r>
              <a:rPr lang="en-US" dirty="0" smtClean="0"/>
              <a:t>error</a:t>
            </a:r>
          </a:p>
          <a:p>
            <a:pPr lvl="2">
              <a:lnSpc>
                <a:spcPct val="97000"/>
              </a:lnSpc>
            </a:pPr>
            <a:r>
              <a:rPr lang="en-US" dirty="0" smtClean="0"/>
              <a:t>301	Moved		Provide alternate URL</a:t>
            </a:r>
            <a:endParaRPr lang="en-US" dirty="0"/>
          </a:p>
          <a:p>
            <a:pPr lvl="2">
              <a:lnSpc>
                <a:spcPct val="97000"/>
              </a:lnSpc>
            </a:pPr>
            <a:r>
              <a:rPr lang="en-US" dirty="0" smtClean="0"/>
              <a:t>404</a:t>
            </a:r>
            <a:r>
              <a:rPr lang="en-US" dirty="0"/>
              <a:t>	Not found	Server couldn’t find the </a:t>
            </a:r>
            <a:r>
              <a:rPr lang="en-US" dirty="0" smtClean="0"/>
              <a:t>file</a:t>
            </a:r>
          </a:p>
          <a:p>
            <a:pPr>
              <a:lnSpc>
                <a:spcPct val="85000"/>
              </a:lnSpc>
            </a:pPr>
            <a:r>
              <a:rPr lang="en-US" dirty="0"/>
              <a:t>Response headers: </a:t>
            </a:r>
            <a:r>
              <a:rPr lang="en-US" dirty="0">
                <a:latin typeface="Courier New" pitchFamily="49" charset="0"/>
              </a:rPr>
              <a:t>&lt;header name&gt;: &lt;header data&gt;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 additional information about response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Content-Type: </a:t>
            </a:r>
            <a:r>
              <a:rPr lang="en-US" dirty="0"/>
              <a:t>MIME type of content in response </a:t>
            </a:r>
            <a:r>
              <a:rPr lang="en-US" dirty="0" smtClean="0"/>
              <a:t>body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Content-Length: </a:t>
            </a:r>
            <a:r>
              <a:rPr lang="en-US" dirty="0"/>
              <a:t>Length of content in response </a:t>
            </a:r>
            <a:r>
              <a:rPr lang="en-US" dirty="0" smtClean="0"/>
              <a:t>body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586538" cy="573087"/>
          </a:xfrm>
        </p:spPr>
        <p:txBody>
          <a:bodyPr/>
          <a:lstStyle/>
          <a:p>
            <a:r>
              <a:rPr lang="en-US"/>
              <a:t>HTTP Versions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dirty="0"/>
              <a:t>Major differences between HTTP/1.1 and HTTP/1.0</a:t>
            </a:r>
          </a:p>
          <a:p>
            <a:pPr lvl="1"/>
            <a:r>
              <a:rPr lang="en-US" dirty="0"/>
              <a:t>HTTP/1.0 uses a new connection for each </a:t>
            </a:r>
            <a:r>
              <a:rPr lang="en-US" dirty="0" smtClean="0"/>
              <a:t>transaction</a:t>
            </a:r>
          </a:p>
          <a:p>
            <a:pPr lvl="1"/>
            <a:r>
              <a:rPr lang="en-US" dirty="0"/>
              <a:t>HTTP/1.1 also supports </a:t>
            </a:r>
            <a:r>
              <a:rPr lang="en-US" i="1" dirty="0"/>
              <a:t>persistent connections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multiple transactions over the same connection</a:t>
            </a:r>
          </a:p>
          <a:p>
            <a:pPr lvl="2"/>
            <a:r>
              <a:rPr lang="en-US" dirty="0">
                <a:latin typeface="Courier New" pitchFamily="49" charset="0"/>
              </a:rPr>
              <a:t>Connection: Keep-Alive</a:t>
            </a:r>
          </a:p>
          <a:p>
            <a:pPr lvl="1"/>
            <a:r>
              <a:rPr lang="en-US" dirty="0"/>
              <a:t>HTTP/1.1 requires </a:t>
            </a:r>
            <a:r>
              <a:rPr lang="en-US" dirty="0">
                <a:latin typeface="Courier New" pitchFamily="49" charset="0"/>
              </a:rPr>
              <a:t>HOST</a:t>
            </a:r>
            <a:r>
              <a:rPr lang="en-US" dirty="0"/>
              <a:t> header</a:t>
            </a:r>
          </a:p>
          <a:p>
            <a:pPr lvl="2"/>
            <a:r>
              <a:rPr lang="en-US" dirty="0">
                <a:latin typeface="Courier New" pitchFamily="49" charset="0"/>
              </a:rPr>
              <a:t>Host: </a:t>
            </a:r>
            <a:r>
              <a:rPr lang="en-US" dirty="0" smtClean="0">
                <a:latin typeface="Courier New" pitchFamily="49" charset="0"/>
              </a:rPr>
              <a:t>www.cmu.edu</a:t>
            </a:r>
          </a:p>
          <a:p>
            <a:pPr lvl="2"/>
            <a:r>
              <a:rPr lang="en-US" dirty="0" smtClean="0"/>
              <a:t>Makes it possible to host multiple websites at single Internet host</a:t>
            </a:r>
            <a:endParaRPr lang="en-US" dirty="0"/>
          </a:p>
          <a:p>
            <a:pPr lvl="1"/>
            <a:r>
              <a:rPr lang="en-US" dirty="0"/>
              <a:t>HTTP/1.1 supports </a:t>
            </a:r>
            <a:r>
              <a:rPr lang="en-US" i="1" dirty="0"/>
              <a:t>chunked </a:t>
            </a:r>
            <a:r>
              <a:rPr lang="en-US" i="1" dirty="0" smtClean="0"/>
              <a:t>encoding</a:t>
            </a:r>
            <a:endParaRPr lang="en-US" dirty="0"/>
          </a:p>
          <a:p>
            <a:pPr lvl="2"/>
            <a:r>
              <a:rPr lang="en-US" dirty="0">
                <a:latin typeface="Courier New"/>
                <a:cs typeface="Courier New"/>
              </a:rPr>
              <a:t>Transfer-Encoding: chunked</a:t>
            </a:r>
          </a:p>
          <a:p>
            <a:pPr lvl="1"/>
            <a:r>
              <a:rPr lang="en-US" dirty="0"/>
              <a:t>HTTP/1.1 adds additional support for caching</a:t>
            </a:r>
          </a:p>
        </p:txBody>
      </p:sp>
    </p:spTree>
    <p:extLst>
      <p:ext uri="{BB962C8B-B14F-4D97-AF65-F5344CB8AC3E}">
        <p14:creationId xmlns:p14="http://schemas.microsoft.com/office/powerpoint/2010/main" val="15832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HTTP response message</a:t>
            </a:r>
            <a:endParaRPr lang="en-US" smtClean="0"/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3181350" y="1987550"/>
            <a:ext cx="58229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Courier New" pitchFamily="49" charset="0"/>
              </a:rPr>
              <a:t>HTTP/1.1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200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Courier New" pitchFamily="49" charset="0"/>
              </a:rPr>
              <a:t>Connection close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Courier New" pitchFamily="49" charset="0"/>
              </a:rPr>
              <a:t>Date: Thu, 06 Aug 1998 12:00:15 GMT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Courier New" pitchFamily="49" charset="0"/>
              </a:rPr>
              <a:t>Server: Apache/1.3.0 (Unix)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Courier New" pitchFamily="49" charset="0"/>
              </a:rPr>
              <a:t>Last-Modified: Mon, 22 Jun 1998 …...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Content-Length: 6821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Content-Type: text/html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data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data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data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data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data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... </a:t>
            </a:r>
          </a:p>
        </p:txBody>
      </p:sp>
      <p:sp>
        <p:nvSpPr>
          <p:cNvPr id="57350" name="Text Box 5"/>
          <p:cNvSpPr txBox="1">
            <a:spLocks noChangeArrowheads="1"/>
          </p:cNvSpPr>
          <p:nvPr/>
        </p:nvSpPr>
        <p:spPr bwMode="auto">
          <a:xfrm>
            <a:off x="754063" y="1408113"/>
            <a:ext cx="19002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status line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(protocol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status code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status phrase)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7351" name="Line 6"/>
          <p:cNvSpPr>
            <a:spLocks noChangeShapeType="1"/>
          </p:cNvSpPr>
          <p:nvPr/>
        </p:nvSpPr>
        <p:spPr bwMode="auto">
          <a:xfrm>
            <a:off x="2295525" y="1914525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Freeform 7"/>
          <p:cNvSpPr>
            <a:spLocks/>
          </p:cNvSpPr>
          <p:nvPr/>
        </p:nvSpPr>
        <p:spPr bwMode="auto">
          <a:xfrm>
            <a:off x="3095625" y="2349500"/>
            <a:ext cx="257175" cy="1858963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Text Box 8"/>
          <p:cNvSpPr txBox="1">
            <a:spLocks noChangeArrowheads="1"/>
          </p:cNvSpPr>
          <p:nvPr/>
        </p:nvSpPr>
        <p:spPr bwMode="auto">
          <a:xfrm>
            <a:off x="2005013" y="3017838"/>
            <a:ext cx="10112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 lines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7354" name="Line 9"/>
          <p:cNvSpPr>
            <a:spLocks noChangeShapeType="1"/>
          </p:cNvSpPr>
          <p:nvPr/>
        </p:nvSpPr>
        <p:spPr bwMode="auto">
          <a:xfrm flipV="1">
            <a:off x="2190750" y="4381500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Text Box 10"/>
          <p:cNvSpPr txBox="1">
            <a:spLocks noChangeArrowheads="1"/>
          </p:cNvSpPr>
          <p:nvPr/>
        </p:nvSpPr>
        <p:spPr bwMode="auto">
          <a:xfrm>
            <a:off x="838200" y="4360863"/>
            <a:ext cx="14065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data, e.g.,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requested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HTML file</a:t>
            </a: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1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47501" cy="914401"/>
          </a:xfrm>
        </p:spPr>
        <p:txBody>
          <a:bodyPr/>
          <a:lstStyle/>
          <a:p>
            <a:r>
              <a:rPr lang="en-US" dirty="0"/>
              <a:t>Example HTTP Transaction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-1" y="806708"/>
            <a:ext cx="9144001" cy="4708981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80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open connection to server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Trying 128.2.42.52...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Telnet prints 3 lines to terminal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Connected to WWW-CMU-PROD-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VIP.ANDREW.cmu.edu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GET /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HTTP/1.1   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request line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Host: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required HTTP/1.1 header</a:t>
            </a:r>
          </a:p>
          <a:p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                     Client: empty line terminates headers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301 Moved Permanently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line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Wed, 05 Nov 2014 17:05:11 GMT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followed by 5 response headers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Apache/1.3.42 (Unix)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this is an Apache server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Location: </a:t>
            </a:r>
            <a:r>
              <a:rPr lang="sk-SK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http://www.cmu.edu/index.shtml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page has moved here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Transfer-Encoding: chunked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body will be chunked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Content-Type: text/html; charset=...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expect HTML in response body</a:t>
            </a:r>
          </a:p>
          <a:p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                                        Server: empty line terminates headers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15c 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first line in response body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&lt;HTML&gt;&lt;HEAD&gt;  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start of HTML content</a:t>
            </a:r>
          </a:p>
          <a:p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&lt;/BODY&gt;&lt;/HTML&gt;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end of HTML content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0             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last line in response body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closes connection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58674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HTTP standard requires that each text line end with </a:t>
            </a:r>
            <a:r>
              <a:rPr lang="en-US" dirty="0">
                <a:latin typeface="Courier New"/>
                <a:cs typeface="Courier New"/>
              </a:rPr>
              <a:t>“\r\n”</a:t>
            </a:r>
          </a:p>
          <a:p>
            <a:r>
              <a:rPr lang="en-US" dirty="0"/>
              <a:t>Blank line (</a:t>
            </a:r>
            <a:r>
              <a:rPr lang="en-US" dirty="0">
                <a:latin typeface="Courier New"/>
                <a:cs typeface="Courier New"/>
              </a:rPr>
              <a:t>“\r\n”</a:t>
            </a:r>
            <a:r>
              <a:rPr lang="en-US" dirty="0"/>
              <a:t>) terminates request and 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8769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477630" cy="573087"/>
          </a:xfrm>
        </p:spPr>
        <p:txBody>
          <a:bodyPr/>
          <a:lstStyle/>
          <a:p>
            <a:r>
              <a:rPr lang="en-US" dirty="0"/>
              <a:t>Example HTTP Transaction, Take 2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0" y="1206500"/>
            <a:ext cx="9144000" cy="4478149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80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open connection to server 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Trying 128.2.42.52...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Telnet prints 3 lines to terminal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Connected to WWW-CMU-PROD-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VIP.ANDREW.cmu.edu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GET /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index.shtml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request line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Host: www.cmu.edu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required HTTP/1.1 header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                     Client: empty line terminates headers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200 OK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line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Wed, 05 Nov 2014 17:37:26 GMT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followed by 4 response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Apache/1.3.42 (Unix)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Transfer-Encoding: chunked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Content-Type: text/html; charset=... </a:t>
            </a:r>
          </a:p>
          <a:p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                                        Server: empty line terminates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1000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begin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&lt;html ..&gt;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first line of HTML content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&lt;/html&gt;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0   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end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close connection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9358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 smtClean="0"/>
              <a:t>Web history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Web and HTTP overview</a:t>
            </a:r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Tiny web server</a:t>
            </a:r>
          </a:p>
          <a:p>
            <a:pPr>
              <a:spcBef>
                <a:spcPts val="1800"/>
              </a:spcBef>
            </a:pP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More examples</a:t>
            </a:r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Courier New" pitchFamily="49" charset="0"/>
              </a:rPr>
              <a:t>Transfer-Encoding: standard</a:t>
            </a:r>
          </a:p>
          <a:p>
            <a:pPr lvl="1"/>
            <a:r>
              <a:rPr lang="en-US" altLang="zh-CN" sz="2400" dirty="0"/>
              <a:t>Specify total length with content-length</a:t>
            </a:r>
          </a:p>
          <a:p>
            <a:pPr lvl="1"/>
            <a:r>
              <a:rPr lang="en-US" altLang="zh-CN" sz="2400" dirty="0"/>
              <a:t>Requires that program buffer entire message</a:t>
            </a:r>
          </a:p>
          <a:p>
            <a:r>
              <a:rPr lang="en-US" altLang="zh-CN" sz="2800" dirty="0" smtClean="0">
                <a:latin typeface="Courier New" pitchFamily="49" charset="0"/>
              </a:rPr>
              <a:t>Transfer-Encoding</a:t>
            </a:r>
            <a:r>
              <a:rPr lang="en-US" altLang="zh-CN" sz="2800" dirty="0">
                <a:latin typeface="Courier New" pitchFamily="49" charset="0"/>
              </a:rPr>
              <a:t>: chunked</a:t>
            </a:r>
          </a:p>
          <a:p>
            <a:pPr lvl="1"/>
            <a:r>
              <a:rPr lang="en-US" sz="2400" dirty="0" smtClean="0"/>
              <a:t>Break into blocks</a:t>
            </a:r>
          </a:p>
          <a:p>
            <a:pPr lvl="1"/>
            <a:r>
              <a:rPr lang="en-US" sz="2400" dirty="0" smtClean="0"/>
              <a:t>Prefix each block with number of bytes (Hex coded)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558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7591425" cy="762000"/>
          </a:xfrm>
        </p:spPr>
        <p:txBody>
          <a:bodyPr/>
          <a:lstStyle/>
          <a:p>
            <a:r>
              <a:rPr lang="en-US" dirty="0" smtClean="0"/>
              <a:t>Chunked Encoding Example</a:t>
            </a:r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85800" y="990600"/>
            <a:ext cx="8382000" cy="547841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0" tIns="45716" rIns="91430" bIns="45716" anchor="ctr">
            <a:spAutoFit/>
          </a:bodyPr>
          <a:lstStyle/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HTTP/1.1 200 OK\n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Date: Sun, 31 Oct 2010 20:47:48 GMT\n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Server: Apache/1.3.41 (Unix)\n 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Keep-Alive: timeout=15, max=100\n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Connection: Keep-Alive\n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Transfer-Encoding: chunked\n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Content-Type: text/html\n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d75\r\n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&lt;html&gt;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&lt;head&gt;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.&lt;link </a:t>
            </a:r>
            <a:r>
              <a:rPr lang="en-US" sz="1400" dirty="0" err="1" smtClean="0">
                <a:latin typeface="Courier New" pitchFamily="49" charset="0"/>
              </a:rPr>
              <a:t>href</a:t>
            </a:r>
            <a:r>
              <a:rPr lang="en-US" sz="1400" dirty="0" smtClean="0">
                <a:latin typeface="Courier New" pitchFamily="49" charset="0"/>
              </a:rPr>
              <a:t>="http://www.cs.cmu.edu/style/calendar.css" </a:t>
            </a:r>
            <a:r>
              <a:rPr lang="en-US" sz="1400" dirty="0" err="1" smtClean="0">
                <a:latin typeface="Courier New" pitchFamily="49" charset="0"/>
              </a:rPr>
              <a:t>rel</a:t>
            </a:r>
            <a:r>
              <a:rPr lang="en-US" sz="1400" dirty="0" smtClean="0">
                <a:latin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</a:rPr>
              <a:t>stylesheet</a:t>
            </a:r>
            <a:r>
              <a:rPr lang="en-US" sz="1400" dirty="0" smtClean="0">
                <a:latin typeface="Courier New" pitchFamily="49" charset="0"/>
              </a:rPr>
              <a:t>" type="text/</a:t>
            </a:r>
            <a:r>
              <a:rPr lang="en-US" sz="1400" dirty="0" err="1" smtClean="0">
                <a:latin typeface="Courier New" pitchFamily="49" charset="0"/>
              </a:rPr>
              <a:t>css</a:t>
            </a:r>
            <a:r>
              <a:rPr lang="en-US" sz="1400" dirty="0" smtClean="0">
                <a:latin typeface="Courier New" pitchFamily="49" charset="0"/>
              </a:rPr>
              <a:t>"&gt;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&lt;/head&gt;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&lt;body id="</a:t>
            </a:r>
            <a:r>
              <a:rPr lang="en-US" sz="1400" dirty="0" err="1" smtClean="0">
                <a:latin typeface="Courier New" pitchFamily="49" charset="0"/>
              </a:rPr>
              <a:t>calendar_body</a:t>
            </a:r>
            <a:r>
              <a:rPr lang="en-US" sz="1400" dirty="0" smtClean="0">
                <a:latin typeface="Courier New" pitchFamily="49" charset="0"/>
              </a:rPr>
              <a:t>"&gt;</a:t>
            </a:r>
          </a:p>
          <a:p>
            <a:pPr defTabSz="912813">
              <a:tabLst>
                <a:tab pos="2286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&lt;div id='calendar'&gt;&lt;table width='100%'  border='0' </a:t>
            </a:r>
            <a:r>
              <a:rPr lang="en-US" sz="1400" dirty="0" err="1" smtClean="0">
                <a:latin typeface="Courier New" pitchFamily="49" charset="0"/>
              </a:rPr>
              <a:t>cellpadding</a:t>
            </a:r>
            <a:r>
              <a:rPr lang="en-US" sz="1400" dirty="0" smtClean="0">
                <a:latin typeface="Courier New" pitchFamily="49" charset="0"/>
              </a:rPr>
              <a:t>='0' </a:t>
            </a:r>
            <a:r>
              <a:rPr lang="en-US" sz="1400" dirty="0" err="1" smtClean="0">
                <a:latin typeface="Courier New" pitchFamily="49" charset="0"/>
              </a:rPr>
              <a:t>cellspacing</a:t>
            </a:r>
            <a:r>
              <a:rPr lang="en-US" sz="1400" dirty="0" smtClean="0">
                <a:latin typeface="Courier New" pitchFamily="49" charset="0"/>
              </a:rPr>
              <a:t>='1' id='cal'&gt;</a:t>
            </a:r>
          </a:p>
          <a:p>
            <a:pPr defTabSz="912813">
              <a:tabLst>
                <a:tab pos="2286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 . . .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&lt;/body&gt;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&lt;/html&gt;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0\r\n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\r\n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865284" name="Rectangle 4"/>
          <p:cNvSpPr>
            <a:spLocks noChangeArrowheads="1"/>
          </p:cNvSpPr>
          <p:nvPr/>
        </p:nvSpPr>
        <p:spPr bwMode="auto">
          <a:xfrm>
            <a:off x="685800" y="2743200"/>
            <a:ext cx="9906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5" name="AutoShape 5"/>
          <p:cNvSpPr>
            <a:spLocks/>
          </p:cNvSpPr>
          <p:nvPr/>
        </p:nvSpPr>
        <p:spPr bwMode="auto">
          <a:xfrm>
            <a:off x="304800" y="3048000"/>
            <a:ext cx="304800" cy="2891135"/>
          </a:xfrm>
          <a:prstGeom prst="leftBrace">
            <a:avLst>
              <a:gd name="adj1" fmla="val 139583"/>
              <a:gd name="adj2" fmla="val 50000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865286" name="AutoShape 6"/>
          <p:cNvSpPr>
            <a:spLocks/>
          </p:cNvSpPr>
          <p:nvPr/>
        </p:nvSpPr>
        <p:spPr bwMode="auto">
          <a:xfrm>
            <a:off x="304800" y="5939135"/>
            <a:ext cx="304800" cy="381000"/>
          </a:xfrm>
          <a:prstGeom prst="leftBrace">
            <a:avLst>
              <a:gd name="adj1" fmla="val 10417"/>
              <a:gd name="adj2" fmla="val 50000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7" name="Rectangle 7"/>
          <p:cNvSpPr>
            <a:spLocks noChangeArrowheads="1"/>
          </p:cNvSpPr>
          <p:nvPr/>
        </p:nvSpPr>
        <p:spPr bwMode="auto">
          <a:xfrm>
            <a:off x="685800" y="5939135"/>
            <a:ext cx="9906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8" name="Text Box 8"/>
          <p:cNvSpPr txBox="1">
            <a:spLocks noChangeArrowheads="1"/>
          </p:cNvSpPr>
          <p:nvPr/>
        </p:nvSpPr>
        <p:spPr bwMode="auto">
          <a:xfrm>
            <a:off x="1752600" y="2711450"/>
            <a:ext cx="4043094" cy="46166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First Chunk: </a:t>
            </a:r>
            <a:r>
              <a:rPr lang="en-US" dirty="0" smtClean="0">
                <a:solidFill>
                  <a:schemeClr val="bg1"/>
                </a:solidFill>
              </a:rPr>
              <a:t>0xd75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3445 </a:t>
            </a:r>
            <a:r>
              <a:rPr lang="en-US" dirty="0">
                <a:solidFill>
                  <a:schemeClr val="bg1"/>
                </a:solidFill>
              </a:rPr>
              <a:t>bytes</a:t>
            </a:r>
          </a:p>
        </p:txBody>
      </p:sp>
      <p:sp>
        <p:nvSpPr>
          <p:cNvPr id="865289" name="Text Box 9"/>
          <p:cNvSpPr txBox="1">
            <a:spLocks noChangeArrowheads="1"/>
          </p:cNvSpPr>
          <p:nvPr/>
        </p:nvSpPr>
        <p:spPr bwMode="auto">
          <a:xfrm>
            <a:off x="1752600" y="5862935"/>
            <a:ext cx="6400800" cy="46166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Second Chunk: 0 bytes (indicates last chunk)</a:t>
            </a:r>
          </a:p>
        </p:txBody>
      </p:sp>
    </p:spTree>
    <p:extLst>
      <p:ext uri="{BB962C8B-B14F-4D97-AF65-F5344CB8AC3E}">
        <p14:creationId xmlns:p14="http://schemas.microsoft.com/office/powerpoint/2010/main" val="2632323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Web history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Web and HTTP overview</a:t>
            </a:r>
          </a:p>
          <a:p>
            <a:pPr>
              <a:spcBef>
                <a:spcPts val="1800"/>
              </a:spcBef>
            </a:pPr>
            <a:r>
              <a:rPr lang="en-US" altLang="zh-CN" sz="3200" dirty="0"/>
              <a:t>Tiny web server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More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Tiny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Tiny Web server described in text</a:t>
            </a:r>
          </a:p>
          <a:p>
            <a:pPr lvl="1"/>
            <a:r>
              <a:rPr lang="en-US" sz="2200" dirty="0" smtClean="0"/>
              <a:t>Tiny is a sequential Web server</a:t>
            </a:r>
          </a:p>
          <a:p>
            <a:pPr lvl="1"/>
            <a:r>
              <a:rPr lang="en-US" sz="2200" dirty="0" smtClean="0"/>
              <a:t>Serves static and dynamic content to real browsers</a:t>
            </a:r>
          </a:p>
          <a:p>
            <a:pPr lvl="2"/>
            <a:r>
              <a:rPr lang="en-US" dirty="0" smtClean="0"/>
              <a:t>text files, HTML files, GIF, PNG, and JPEG images</a:t>
            </a:r>
          </a:p>
          <a:p>
            <a:pPr lvl="1"/>
            <a:r>
              <a:rPr lang="en-US" sz="2200" dirty="0" smtClean="0"/>
              <a:t>239 lines of commented C code</a:t>
            </a:r>
          </a:p>
          <a:p>
            <a:pPr lvl="1"/>
            <a:r>
              <a:rPr lang="en-US" sz="2200" dirty="0" smtClean="0"/>
              <a:t>Not as complete or robust as a real Web server</a:t>
            </a:r>
          </a:p>
          <a:p>
            <a:pPr lvl="2"/>
            <a:r>
              <a:rPr lang="en-US" sz="2200" dirty="0" smtClean="0"/>
              <a:t>You can break it with poorly-formed HTTP requests (e.g., terminate lines with “\n” instead of “\r\n”)</a:t>
            </a:r>
          </a:p>
        </p:txBody>
      </p:sp>
    </p:spTree>
    <p:extLst>
      <p:ext uri="{BB962C8B-B14F-4D97-AF65-F5344CB8AC3E}">
        <p14:creationId xmlns:p14="http://schemas.microsoft.com/office/powerpoint/2010/main" val="34399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 smtClean="0"/>
              <a:t>Tiny Operation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connection from client</a:t>
            </a:r>
          </a:p>
          <a:p>
            <a:r>
              <a:rPr lang="en-US" dirty="0" smtClean="0"/>
              <a:t>Read request from client (via connected socket)</a:t>
            </a:r>
          </a:p>
          <a:p>
            <a:r>
              <a:rPr lang="en-US" dirty="0" smtClean="0"/>
              <a:t>Split into &lt;method&gt;  &lt;</a:t>
            </a:r>
            <a:r>
              <a:rPr lang="en-US" dirty="0" err="1" smtClean="0"/>
              <a:t>uri</a:t>
            </a:r>
            <a:r>
              <a:rPr lang="en-US" dirty="0" smtClean="0"/>
              <a:t>&gt; &lt;version&gt;</a:t>
            </a:r>
          </a:p>
          <a:p>
            <a:pPr lvl="1"/>
            <a:r>
              <a:rPr lang="en-US" dirty="0" smtClean="0"/>
              <a:t>If method not GET, then return error</a:t>
            </a:r>
          </a:p>
          <a:p>
            <a:r>
              <a:rPr lang="en-US" dirty="0" smtClean="0"/>
              <a:t>If URI contains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cgi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-bin</a:t>
            </a:r>
            <a:r>
              <a:rPr lang="en-US" dirty="0" smtClean="0"/>
              <a:t>” then serve dynamic content</a:t>
            </a:r>
          </a:p>
          <a:p>
            <a:pPr lvl="1"/>
            <a:r>
              <a:rPr lang="en-US" dirty="0" smtClean="0"/>
              <a:t>(Would do wrong thing if had file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abcgi-bingo.htm</a:t>
            </a:r>
            <a:r>
              <a:rPr lang="en-US" dirty="0" smtClean="0"/>
              <a:t>l”)</a:t>
            </a:r>
          </a:p>
          <a:p>
            <a:pPr lvl="1"/>
            <a:r>
              <a:rPr lang="en-US" dirty="0" smtClean="0"/>
              <a:t>Fork process to execute program</a:t>
            </a:r>
          </a:p>
          <a:p>
            <a:r>
              <a:rPr lang="en-US" dirty="0" smtClean="0"/>
              <a:t>Otherwise serve static content</a:t>
            </a:r>
          </a:p>
          <a:p>
            <a:pPr lvl="1"/>
            <a:r>
              <a:rPr lang="en-US" dirty="0" smtClean="0"/>
              <a:t>Copy file to output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 lIns="91294" tIns="45647" rIns="91294" bIns="45647" anchor="t"/>
          <a:lstStyle/>
          <a:p>
            <a:r>
              <a:rPr lang="en-US" dirty="0" smtClean="0"/>
              <a:t>Tiny Serving Static Content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1137820"/>
            <a:ext cx="8305800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serve_static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srcfd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srcp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filetype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[MAXBUF];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Send response headers to client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get_filetype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filetype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);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"HTTP/1.0 200 OK\r\n"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sServer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Tiny Web Server\r\n"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sConnection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close\r\n"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sContent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-length: %d\r\n"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sContent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-type: %s\r\n\r\n"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Send response body to client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Open(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O_RDONLY, 0);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Mmap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(0,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PROT_READ, MAP_PRIVATE,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0)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Munmap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, filesize);        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1090" y="6031468"/>
            <a:ext cx="71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tiny.c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0960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</a:t>
            </a:r>
          </a:p>
        </p:txBody>
      </p:sp>
      <p:sp>
        <p:nvSpPr>
          <p:cNvPr id="771077" name="Rectangle 5"/>
          <p:cNvSpPr>
            <a:spLocks noGrp="1" noChangeArrowheads="1"/>
          </p:cNvSpPr>
          <p:nvPr>
            <p:ph idx="1"/>
          </p:nvPr>
        </p:nvSpPr>
        <p:spPr>
          <a:xfrm>
            <a:off x="303213" y="1970088"/>
            <a:ext cx="4421187" cy="4456112"/>
          </a:xfrm>
          <a:noFill/>
          <a:ln/>
        </p:spPr>
        <p:txBody>
          <a:bodyPr lIns="90343" tIns="44379" rIns="90343" bIns="44379"/>
          <a:lstStyle/>
          <a:p>
            <a:r>
              <a:rPr lang="en-US" dirty="0" smtClean="0"/>
              <a:t>Client sends request to server</a:t>
            </a:r>
          </a:p>
          <a:p>
            <a:endParaRPr lang="en-US" dirty="0" smtClean="0"/>
          </a:p>
          <a:p>
            <a:r>
              <a:rPr lang="en-US" dirty="0" smtClean="0"/>
              <a:t>If request URI contains the string “</a:t>
            </a:r>
            <a:r>
              <a:rPr lang="en-US" dirty="0" smtClean="0">
                <a:latin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</a:rPr>
              <a:t>cgi</a:t>
            </a:r>
            <a:r>
              <a:rPr lang="en-US" dirty="0" smtClean="0">
                <a:latin typeface="Courier New" pitchFamily="49" charset="0"/>
              </a:rPr>
              <a:t>-bin</a:t>
            </a:r>
            <a:r>
              <a:rPr lang="en-US" dirty="0" smtClean="0"/>
              <a:t>”, the Tiny server assumes that the request is for dynamic content </a:t>
            </a:r>
            <a:endParaRPr lang="en-US" dirty="0"/>
          </a:p>
        </p:txBody>
      </p:sp>
      <p:sp>
        <p:nvSpPr>
          <p:cNvPr id="771075" name="Oval 3"/>
          <p:cNvSpPr>
            <a:spLocks noChangeArrowheads="1"/>
          </p:cNvSpPr>
          <p:nvPr/>
        </p:nvSpPr>
        <p:spPr bwMode="auto">
          <a:xfrm>
            <a:off x="5548313" y="2662238"/>
            <a:ext cx="1065212" cy="98901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 dirty="0">
                <a:latin typeface="+mn-lt"/>
              </a:rPr>
              <a:t>Client</a:t>
            </a:r>
          </a:p>
        </p:txBody>
      </p:sp>
      <p:sp>
        <p:nvSpPr>
          <p:cNvPr id="771076" name="Oval 4"/>
          <p:cNvSpPr>
            <a:spLocks noChangeArrowheads="1"/>
          </p:cNvSpPr>
          <p:nvPr/>
        </p:nvSpPr>
        <p:spPr bwMode="auto">
          <a:xfrm>
            <a:off x="7526338" y="2662238"/>
            <a:ext cx="1065212" cy="98901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1078" name="Line 6"/>
          <p:cNvSpPr>
            <a:spLocks noChangeShapeType="1"/>
          </p:cNvSpPr>
          <p:nvPr/>
        </p:nvSpPr>
        <p:spPr bwMode="auto">
          <a:xfrm>
            <a:off x="6613525" y="3117850"/>
            <a:ext cx="912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1079" name="Text Box 7"/>
          <p:cNvSpPr txBox="1">
            <a:spLocks noChangeArrowheads="1"/>
          </p:cNvSpPr>
          <p:nvPr/>
        </p:nvSpPr>
        <p:spPr bwMode="auto">
          <a:xfrm>
            <a:off x="5000625" y="2130425"/>
            <a:ext cx="4006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GET /</a:t>
            </a:r>
            <a:r>
              <a:rPr lang="en-US" sz="1800" dirty="0" err="1">
                <a:latin typeface="Courier New" pitchFamily="49" charset="0"/>
              </a:rPr>
              <a:t>cgi</a:t>
            </a:r>
            <a:r>
              <a:rPr lang="en-US" sz="1800" dirty="0">
                <a:latin typeface="Courier New" pitchFamily="49" charset="0"/>
              </a:rPr>
              <a:t>-bin/env.pl HTTP/1.1</a:t>
            </a:r>
          </a:p>
        </p:txBody>
      </p:sp>
    </p:spTree>
    <p:extLst>
      <p:ext uri="{BB962C8B-B14F-4D97-AF65-F5344CB8AC3E}">
        <p14:creationId xmlns:p14="http://schemas.microsoft.com/office/powerpoint/2010/main" val="29954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77724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(cont)</a:t>
            </a:r>
          </a:p>
        </p:txBody>
      </p:sp>
      <p:sp>
        <p:nvSpPr>
          <p:cNvPr id="772101" name="Rectangle 5"/>
          <p:cNvSpPr>
            <a:spLocks noGrp="1" noChangeArrowheads="1"/>
          </p:cNvSpPr>
          <p:nvPr>
            <p:ph idx="1"/>
          </p:nvPr>
        </p:nvSpPr>
        <p:spPr>
          <a:xfrm>
            <a:off x="303213" y="1970088"/>
            <a:ext cx="4287837" cy="18907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The server creates a child process and runs the program identified by the URI in that process</a:t>
            </a:r>
          </a:p>
        </p:txBody>
      </p:sp>
      <p:sp>
        <p:nvSpPr>
          <p:cNvPr id="772099" name="Oval 3"/>
          <p:cNvSpPr>
            <a:spLocks noChangeArrowheads="1"/>
          </p:cNvSpPr>
          <p:nvPr/>
        </p:nvSpPr>
        <p:spPr bwMode="auto">
          <a:xfrm>
            <a:off x="5173663" y="19018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2100" name="Oval 4"/>
          <p:cNvSpPr>
            <a:spLocks noChangeArrowheads="1"/>
          </p:cNvSpPr>
          <p:nvPr/>
        </p:nvSpPr>
        <p:spPr bwMode="auto">
          <a:xfrm>
            <a:off x="7153275" y="1901825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2102" name="Oval 6"/>
          <p:cNvSpPr>
            <a:spLocks noChangeArrowheads="1"/>
          </p:cNvSpPr>
          <p:nvPr/>
        </p:nvSpPr>
        <p:spPr bwMode="auto">
          <a:xfrm>
            <a:off x="7159625" y="3498850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  <p:sp>
        <p:nvSpPr>
          <p:cNvPr id="772103" name="Line 7"/>
          <p:cNvSpPr>
            <a:spLocks noChangeShapeType="1"/>
          </p:cNvSpPr>
          <p:nvPr/>
        </p:nvSpPr>
        <p:spPr bwMode="auto">
          <a:xfrm flipV="1">
            <a:off x="7685088" y="28908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2104" name="Text Box 8"/>
          <p:cNvSpPr txBox="1">
            <a:spLocks noChangeArrowheads="1"/>
          </p:cNvSpPr>
          <p:nvPr/>
        </p:nvSpPr>
        <p:spPr bwMode="auto">
          <a:xfrm>
            <a:off x="7654925" y="3011488"/>
            <a:ext cx="14128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Courier New" pitchFamily="49" charset="0"/>
              </a:rPr>
              <a:t>fork/exec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4896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2296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(cont)</a:t>
            </a:r>
          </a:p>
        </p:txBody>
      </p:sp>
      <p:sp>
        <p:nvSpPr>
          <p:cNvPr id="773125" name="Rectangle 5"/>
          <p:cNvSpPr>
            <a:spLocks noGrp="1" noChangeArrowheads="1"/>
          </p:cNvSpPr>
          <p:nvPr>
            <p:ph idx="1"/>
          </p:nvPr>
        </p:nvSpPr>
        <p:spPr>
          <a:xfrm>
            <a:off x="303213" y="1970088"/>
            <a:ext cx="4287837" cy="44561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The child runs and generates the dynamic </a:t>
            </a:r>
            <a:r>
              <a:rPr lang="en-US" dirty="0" smtClean="0"/>
              <a:t>content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server captures the content of the child and forwards it without modification to the client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73123" name="Oval 3"/>
          <p:cNvSpPr>
            <a:spLocks noChangeArrowheads="1"/>
          </p:cNvSpPr>
          <p:nvPr/>
        </p:nvSpPr>
        <p:spPr bwMode="auto">
          <a:xfrm>
            <a:off x="5173663" y="18256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3124" name="Oval 4"/>
          <p:cNvSpPr>
            <a:spLocks noChangeArrowheads="1"/>
          </p:cNvSpPr>
          <p:nvPr/>
        </p:nvSpPr>
        <p:spPr bwMode="auto">
          <a:xfrm>
            <a:off x="7153275" y="1825625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3126" name="Oval 6"/>
          <p:cNvSpPr>
            <a:spLocks noChangeArrowheads="1"/>
          </p:cNvSpPr>
          <p:nvPr/>
        </p:nvSpPr>
        <p:spPr bwMode="auto">
          <a:xfrm>
            <a:off x="7159625" y="3422650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  <p:sp>
        <p:nvSpPr>
          <p:cNvPr id="773127" name="Line 7"/>
          <p:cNvSpPr>
            <a:spLocks noChangeShapeType="1"/>
          </p:cNvSpPr>
          <p:nvPr/>
        </p:nvSpPr>
        <p:spPr bwMode="auto">
          <a:xfrm flipV="1">
            <a:off x="7685088" y="28146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3128" name="Text Box 8"/>
          <p:cNvSpPr txBox="1">
            <a:spLocks noChangeArrowheads="1"/>
          </p:cNvSpPr>
          <p:nvPr/>
        </p:nvSpPr>
        <p:spPr bwMode="auto">
          <a:xfrm>
            <a:off x="7616825" y="2967038"/>
            <a:ext cx="1047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/>
              <a:t>Content</a:t>
            </a:r>
          </a:p>
        </p:txBody>
      </p:sp>
      <p:sp>
        <p:nvSpPr>
          <p:cNvPr id="773129" name="Text Box 9"/>
          <p:cNvSpPr txBox="1">
            <a:spLocks noChangeArrowheads="1"/>
          </p:cNvSpPr>
          <p:nvPr/>
        </p:nvSpPr>
        <p:spPr bwMode="auto">
          <a:xfrm>
            <a:off x="6202363" y="2265645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3130" name="Line 10"/>
          <p:cNvSpPr>
            <a:spLocks noChangeShapeType="1"/>
          </p:cNvSpPr>
          <p:nvPr/>
        </p:nvSpPr>
        <p:spPr bwMode="auto">
          <a:xfrm flipH="1">
            <a:off x="6240463" y="2281238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8305800" cy="573087"/>
          </a:xfrm>
        </p:spPr>
        <p:txBody>
          <a:bodyPr lIns="91294" tIns="45647" rIns="91294" bIns="45647" anchor="t"/>
          <a:lstStyle/>
          <a:p>
            <a:r>
              <a:rPr lang="en-US"/>
              <a:t>Issues in Serving Dynamic Content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595438"/>
            <a:ext cx="5360987" cy="4830762"/>
          </a:xfrm>
        </p:spPr>
        <p:txBody>
          <a:bodyPr lIns="91294" tIns="45647" rIns="91294" bIns="45647"/>
          <a:lstStyle/>
          <a:p>
            <a:pPr>
              <a:lnSpc>
                <a:spcPct val="85000"/>
              </a:lnSpc>
            </a:pPr>
            <a:r>
              <a:rPr lang="en-US" dirty="0"/>
              <a:t>How does the client pass program arguments to the server?</a:t>
            </a:r>
          </a:p>
          <a:p>
            <a:pPr>
              <a:lnSpc>
                <a:spcPct val="85000"/>
              </a:lnSpc>
            </a:pPr>
            <a:r>
              <a:rPr lang="en-US" dirty="0"/>
              <a:t>How does the server pass these arguments to the child?</a:t>
            </a:r>
          </a:p>
          <a:p>
            <a:pPr>
              <a:lnSpc>
                <a:spcPct val="85000"/>
              </a:lnSpc>
            </a:pPr>
            <a:r>
              <a:rPr lang="en-US" dirty="0"/>
              <a:t>How does the server pass other info relevant to the request to the child?</a:t>
            </a:r>
          </a:p>
          <a:p>
            <a:pPr>
              <a:lnSpc>
                <a:spcPct val="85000"/>
              </a:lnSpc>
            </a:pPr>
            <a:r>
              <a:rPr lang="en-US" dirty="0"/>
              <a:t>How does the server capture the content produced by the child?</a:t>
            </a:r>
          </a:p>
          <a:p>
            <a:pPr>
              <a:lnSpc>
                <a:spcPct val="85000"/>
              </a:lnSpc>
            </a:pPr>
            <a:r>
              <a:rPr lang="en-US" dirty="0"/>
              <a:t>These issues are addressed by the </a:t>
            </a:r>
            <a:r>
              <a:rPr lang="en-US" dirty="0">
                <a:solidFill>
                  <a:srgbClr val="FF0000"/>
                </a:solidFill>
              </a:rPr>
              <a:t>Common Gateway Interface (CGI) </a:t>
            </a:r>
            <a:r>
              <a:rPr lang="en-US" dirty="0"/>
              <a:t>specification.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775172" name="Oval 4"/>
          <p:cNvSpPr>
            <a:spLocks noChangeArrowheads="1"/>
          </p:cNvSpPr>
          <p:nvPr/>
        </p:nvSpPr>
        <p:spPr bwMode="auto">
          <a:xfrm>
            <a:off x="5459413" y="1825625"/>
            <a:ext cx="1065212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5173" name="Oval 5"/>
          <p:cNvSpPr>
            <a:spLocks noChangeArrowheads="1"/>
          </p:cNvSpPr>
          <p:nvPr/>
        </p:nvSpPr>
        <p:spPr bwMode="auto">
          <a:xfrm>
            <a:off x="7437438" y="18256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5174" name="Line 6"/>
          <p:cNvSpPr>
            <a:spLocks noChangeShapeType="1"/>
          </p:cNvSpPr>
          <p:nvPr/>
        </p:nvSpPr>
        <p:spPr bwMode="auto">
          <a:xfrm flipH="1" flipV="1">
            <a:off x="7761288" y="281463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75175" name="Text Box 7"/>
          <p:cNvSpPr txBox="1">
            <a:spLocks noChangeArrowheads="1"/>
          </p:cNvSpPr>
          <p:nvPr/>
        </p:nvSpPr>
        <p:spPr bwMode="auto">
          <a:xfrm>
            <a:off x="6715125" y="2965732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5176" name="Text Box 8"/>
          <p:cNvSpPr txBox="1">
            <a:spLocks noChangeArrowheads="1"/>
          </p:cNvSpPr>
          <p:nvPr/>
        </p:nvSpPr>
        <p:spPr bwMode="auto">
          <a:xfrm>
            <a:off x="6486525" y="2129120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5177" name="Line 9"/>
          <p:cNvSpPr>
            <a:spLocks noChangeShapeType="1"/>
          </p:cNvSpPr>
          <p:nvPr/>
        </p:nvSpPr>
        <p:spPr bwMode="auto">
          <a:xfrm flipH="1">
            <a:off x="6524625" y="2462213"/>
            <a:ext cx="912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75178" name="Text Box 10"/>
          <p:cNvSpPr txBox="1">
            <a:spLocks noChangeArrowheads="1"/>
          </p:cNvSpPr>
          <p:nvPr/>
        </p:nvSpPr>
        <p:spPr bwMode="auto">
          <a:xfrm>
            <a:off x="6410325" y="1671920"/>
            <a:ext cx="966861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Request</a:t>
            </a:r>
          </a:p>
        </p:txBody>
      </p:sp>
      <p:sp>
        <p:nvSpPr>
          <p:cNvPr id="775179" name="Line 11"/>
          <p:cNvSpPr>
            <a:spLocks noChangeShapeType="1"/>
          </p:cNvSpPr>
          <p:nvPr/>
        </p:nvSpPr>
        <p:spPr bwMode="auto">
          <a:xfrm flipH="1" flipV="1">
            <a:off x="6448425" y="2054225"/>
            <a:ext cx="1065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75180" name="Line 12"/>
          <p:cNvSpPr>
            <a:spLocks noChangeShapeType="1"/>
          </p:cNvSpPr>
          <p:nvPr/>
        </p:nvSpPr>
        <p:spPr bwMode="auto">
          <a:xfrm flipH="1" flipV="1">
            <a:off x="8218488" y="273843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75181" name="Text Box 13"/>
          <p:cNvSpPr txBox="1">
            <a:spLocks noChangeArrowheads="1"/>
          </p:cNvSpPr>
          <p:nvPr/>
        </p:nvSpPr>
        <p:spPr bwMode="auto">
          <a:xfrm>
            <a:off x="8180388" y="2965732"/>
            <a:ext cx="815265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Create</a:t>
            </a:r>
          </a:p>
        </p:txBody>
      </p:sp>
      <p:sp>
        <p:nvSpPr>
          <p:cNvPr id="775182" name="Oval 14"/>
          <p:cNvSpPr>
            <a:spLocks noChangeArrowheads="1"/>
          </p:cNvSpPr>
          <p:nvPr/>
        </p:nvSpPr>
        <p:spPr bwMode="auto">
          <a:xfrm>
            <a:off x="7443788" y="3422650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</p:spTree>
    <p:extLst>
      <p:ext uri="{BB962C8B-B14F-4D97-AF65-F5344CB8AC3E}">
        <p14:creationId xmlns:p14="http://schemas.microsoft.com/office/powerpoint/2010/main" val="403947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9342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Web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1989:</a:t>
            </a:r>
          </a:p>
          <a:p>
            <a:pPr lvl="1"/>
            <a:r>
              <a:rPr lang="en-US" sz="2200" dirty="0"/>
              <a:t>Tim Berners-Lee (CERN) writes internal proposal to develop a distributed hypertext </a:t>
            </a:r>
            <a:r>
              <a:rPr lang="en-US" sz="2200" dirty="0" smtClean="0"/>
              <a:t>system</a:t>
            </a:r>
          </a:p>
          <a:p>
            <a:pPr lvl="2"/>
            <a:r>
              <a:rPr lang="en-US" dirty="0"/>
              <a:t>Connects “a web of notes with </a:t>
            </a:r>
            <a:r>
              <a:rPr lang="en-US" dirty="0" smtClean="0"/>
              <a:t>links”</a:t>
            </a:r>
            <a:endParaRPr lang="en-US" dirty="0"/>
          </a:p>
          <a:p>
            <a:pPr lvl="2"/>
            <a:r>
              <a:rPr lang="en-US" dirty="0"/>
              <a:t>Intended to help CERN physicists in large projects share and manage information </a:t>
            </a:r>
          </a:p>
          <a:p>
            <a:r>
              <a:rPr lang="en-US" dirty="0"/>
              <a:t>1990:</a:t>
            </a:r>
          </a:p>
          <a:p>
            <a:pPr lvl="1"/>
            <a:r>
              <a:rPr lang="en-US" sz="2200" dirty="0"/>
              <a:t>Tim BL writes a graphical browser for Next </a:t>
            </a:r>
            <a:r>
              <a:rPr lang="en-US" sz="2200" dirty="0" smtClean="0"/>
              <a:t>machines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340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716962" cy="666750"/>
          </a:xfrm>
        </p:spPr>
        <p:txBody>
          <a:bodyPr lIns="91294" tIns="45647" rIns="91294" bIns="45647" anchor="t"/>
          <a:lstStyle/>
          <a:p>
            <a:r>
              <a:rPr lang="en-US" dirty="0"/>
              <a:t>CGI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Because the children are written according to the CGI spec, they are often called </a:t>
            </a:r>
            <a:r>
              <a:rPr lang="en-US" i="1" dirty="0">
                <a:solidFill>
                  <a:srgbClr val="FF0000"/>
                </a:solidFill>
              </a:rPr>
              <a:t>CGI </a:t>
            </a:r>
            <a:r>
              <a:rPr lang="en-US" i="1" dirty="0" smtClean="0">
                <a:solidFill>
                  <a:srgbClr val="FF0000"/>
                </a:solidFill>
              </a:rPr>
              <a:t>programs.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CGI really defines a simple </a:t>
            </a:r>
            <a:r>
              <a:rPr lang="en-US" dirty="0" smtClean="0"/>
              <a:t>standard </a:t>
            </a:r>
            <a:r>
              <a:rPr lang="en-US" dirty="0"/>
              <a:t>for transferring information between the client (browser), the server, and the child process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CGI is the original standard for generating dynamic content. Has been largely replaced by other, faster techniques: 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fastCGI</a:t>
            </a:r>
            <a:r>
              <a:rPr lang="en-US" dirty="0" smtClean="0"/>
              <a:t>, Apache modules, Java servlets, Rails controllers</a:t>
            </a:r>
          </a:p>
          <a:p>
            <a:pPr lvl="1"/>
            <a:r>
              <a:rPr lang="en-US" dirty="0" smtClean="0"/>
              <a:t>Avoid having to create process on the fly (expensive and slow).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3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05 at 3.08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360" y="1869008"/>
            <a:ext cx="9144000" cy="3849056"/>
          </a:xfrm>
          <a:prstGeom prst="rect">
            <a:avLst/>
          </a:prstGeom>
        </p:spPr>
      </p:pic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6942138" cy="57308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add.com</a:t>
            </a:r>
            <a:r>
              <a:rPr lang="en-US" dirty="0"/>
              <a:t> Experience</a:t>
            </a:r>
          </a:p>
        </p:txBody>
      </p:sp>
      <p:sp>
        <p:nvSpPr>
          <p:cNvPr id="778246" name="Text Box 6"/>
          <p:cNvSpPr txBox="1">
            <a:spLocks noChangeArrowheads="1"/>
          </p:cNvSpPr>
          <p:nvPr/>
        </p:nvSpPr>
        <p:spPr bwMode="auto">
          <a:xfrm>
            <a:off x="6658440" y="5718064"/>
            <a:ext cx="13901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Output page</a:t>
            </a:r>
          </a:p>
        </p:txBody>
      </p:sp>
      <p:sp>
        <p:nvSpPr>
          <p:cNvPr id="778247" name="Line 7"/>
          <p:cNvSpPr>
            <a:spLocks noChangeShapeType="1"/>
          </p:cNvSpPr>
          <p:nvPr/>
        </p:nvSpPr>
        <p:spPr bwMode="auto">
          <a:xfrm flipH="1" flipV="1">
            <a:off x="4601039" y="4301220"/>
            <a:ext cx="20574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48" name="Text Box 8"/>
          <p:cNvSpPr txBox="1">
            <a:spLocks noChangeArrowheads="1"/>
          </p:cNvSpPr>
          <p:nvPr/>
        </p:nvSpPr>
        <p:spPr bwMode="auto">
          <a:xfrm>
            <a:off x="2302005" y="1284176"/>
            <a:ext cx="6047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host</a:t>
            </a:r>
          </a:p>
        </p:txBody>
      </p:sp>
      <p:sp>
        <p:nvSpPr>
          <p:cNvPr id="778249" name="Text Box 9"/>
          <p:cNvSpPr txBox="1">
            <a:spLocks noChangeArrowheads="1"/>
          </p:cNvSpPr>
          <p:nvPr/>
        </p:nvSpPr>
        <p:spPr bwMode="auto">
          <a:xfrm>
            <a:off x="3755221" y="1284176"/>
            <a:ext cx="59470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port</a:t>
            </a:r>
          </a:p>
        </p:txBody>
      </p:sp>
      <p:sp>
        <p:nvSpPr>
          <p:cNvPr id="778250" name="Text Box 10"/>
          <p:cNvSpPr txBox="1">
            <a:spLocks noChangeArrowheads="1"/>
          </p:cNvSpPr>
          <p:nvPr/>
        </p:nvSpPr>
        <p:spPr bwMode="auto">
          <a:xfrm>
            <a:off x="4601040" y="1298463"/>
            <a:ext cx="13909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CGI program</a:t>
            </a:r>
          </a:p>
        </p:txBody>
      </p:sp>
      <p:sp>
        <p:nvSpPr>
          <p:cNvPr id="778251" name="Text Box 11"/>
          <p:cNvSpPr txBox="1">
            <a:spLocks noChangeArrowheads="1"/>
          </p:cNvSpPr>
          <p:nvPr/>
        </p:nvSpPr>
        <p:spPr bwMode="auto">
          <a:xfrm>
            <a:off x="6616580" y="1717313"/>
            <a:ext cx="121394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arguments</a:t>
            </a:r>
            <a:endParaRPr lang="en-US" sz="1800" dirty="0">
              <a:latin typeface="+mn-lt"/>
            </a:endParaRPr>
          </a:p>
        </p:txBody>
      </p:sp>
      <p:sp>
        <p:nvSpPr>
          <p:cNvPr id="778252" name="Line 12"/>
          <p:cNvSpPr>
            <a:spLocks noChangeShapeType="1"/>
          </p:cNvSpPr>
          <p:nvPr/>
        </p:nvSpPr>
        <p:spPr bwMode="auto">
          <a:xfrm flipH="1">
            <a:off x="2635380" y="1717314"/>
            <a:ext cx="0" cy="94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3" name="Line 13"/>
          <p:cNvSpPr>
            <a:spLocks noChangeShapeType="1"/>
          </p:cNvSpPr>
          <p:nvPr/>
        </p:nvSpPr>
        <p:spPr bwMode="auto">
          <a:xfrm flipH="1">
            <a:off x="4069546" y="1665176"/>
            <a:ext cx="0" cy="9834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4" name="Line 14"/>
          <p:cNvSpPr>
            <a:spLocks noChangeShapeType="1"/>
          </p:cNvSpPr>
          <p:nvPr/>
        </p:nvSpPr>
        <p:spPr bwMode="auto">
          <a:xfrm flipH="1">
            <a:off x="5058240" y="1717314"/>
            <a:ext cx="152400" cy="976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5" name="Line 15"/>
          <p:cNvSpPr>
            <a:spLocks noChangeShapeType="1"/>
          </p:cNvSpPr>
          <p:nvPr/>
        </p:nvSpPr>
        <p:spPr bwMode="auto">
          <a:xfrm flipH="1">
            <a:off x="5805952" y="2077133"/>
            <a:ext cx="790575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4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6" grpId="0"/>
      <p:bldP spid="778247" grpId="0" animBg="1"/>
      <p:bldP spid="778248" grpId="0"/>
      <p:bldP spid="778249" grpId="0"/>
      <p:bldP spid="778250" grpId="0"/>
      <p:bldP spid="778251" grpId="0"/>
      <p:bldP spid="778252" grpId="0" animBg="1"/>
      <p:bldP spid="778253" grpId="0" animBg="1"/>
      <p:bldP spid="778254" grpId="0" animBg="1"/>
      <p:bldP spid="77825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5363"/>
            <a:ext cx="8305800" cy="5253037"/>
          </a:xfrm>
        </p:spPr>
        <p:txBody>
          <a:bodyPr lIns="91294" tIns="45647" rIns="91294" bIns="45647"/>
          <a:lstStyle/>
          <a:p>
            <a:r>
              <a:rPr lang="en-US" u="sng" dirty="0">
                <a:solidFill>
                  <a:schemeClr val="tx1"/>
                </a:solidFill>
              </a:rPr>
              <a:t>Question:</a:t>
            </a:r>
            <a:r>
              <a:rPr lang="en-US" dirty="0">
                <a:solidFill>
                  <a:schemeClr val="tx1"/>
                </a:solidFill>
              </a:rPr>
              <a:t> How does the client pass arguments to the server?</a:t>
            </a:r>
          </a:p>
          <a:p>
            <a:r>
              <a:rPr lang="en-US" u="sng" dirty="0">
                <a:solidFill>
                  <a:schemeClr val="tx1"/>
                </a:solidFill>
              </a:rPr>
              <a:t>Answer:</a:t>
            </a:r>
            <a:r>
              <a:rPr lang="en-US" dirty="0">
                <a:solidFill>
                  <a:schemeClr val="tx1"/>
                </a:solidFill>
              </a:rPr>
              <a:t> The arguments are appended to the URI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Can be encoded directly in a URL typed to a browser or a URL in an HTML link  </a:t>
            </a:r>
          </a:p>
          <a:p>
            <a:pPr lvl="1"/>
            <a:r>
              <a:rPr lang="en-US" b="1" dirty="0">
                <a:latin typeface="Courier New" pitchFamily="49" charset="0"/>
              </a:rPr>
              <a:t>http://add.com/cgi-bin/</a:t>
            </a:r>
            <a:r>
              <a:rPr lang="en-US" b="1" dirty="0">
                <a:highlight>
                  <a:srgbClr val="FFFF00"/>
                </a:highlight>
                <a:latin typeface="Courier New" pitchFamily="49" charset="0"/>
              </a:rPr>
              <a:t>adder?15213&amp;18213</a:t>
            </a:r>
          </a:p>
          <a:p>
            <a:pPr lvl="1"/>
            <a:r>
              <a:rPr lang="en-US" b="1" dirty="0">
                <a:latin typeface="Courier New" pitchFamily="49" charset="0"/>
              </a:rPr>
              <a:t>adder</a:t>
            </a:r>
            <a:r>
              <a:rPr lang="en-US" dirty="0"/>
              <a:t> is the CGI program on the server that will do the addition.</a:t>
            </a:r>
          </a:p>
          <a:p>
            <a:pPr lvl="1"/>
            <a:r>
              <a:rPr lang="en-US" dirty="0"/>
              <a:t>argument list starts with </a:t>
            </a:r>
            <a:r>
              <a:rPr lang="en-US" dirty="0">
                <a:latin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</a:rPr>
              <a:t>?</a:t>
            </a:r>
            <a:r>
              <a:rPr lang="en-US" dirty="0">
                <a:latin typeface="Courier New" pitchFamily="49" charset="0"/>
              </a:rPr>
              <a:t>”</a:t>
            </a:r>
            <a:endParaRPr lang="en-US" dirty="0"/>
          </a:p>
          <a:p>
            <a:pPr lvl="1"/>
            <a:r>
              <a:rPr lang="en-US" dirty="0"/>
              <a:t>arguments separated by </a:t>
            </a:r>
            <a:r>
              <a:rPr lang="en-US" dirty="0">
                <a:latin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</a:rPr>
              <a:t>&amp;</a:t>
            </a:r>
            <a:r>
              <a:rPr lang="en-US" dirty="0">
                <a:latin typeface="Courier New" pitchFamily="49" charset="0"/>
              </a:rPr>
              <a:t>”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spaces represented by  </a:t>
            </a:r>
            <a:r>
              <a:rPr lang="en-US" dirty="0">
                <a:latin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</a:rPr>
              <a:t>+</a:t>
            </a:r>
            <a:r>
              <a:rPr lang="en-US" dirty="0">
                <a:latin typeface="Courier New" pitchFamily="49" charset="0"/>
              </a:rPr>
              <a:t>” or “</a:t>
            </a:r>
            <a:r>
              <a:rPr lang="en-US" b="1" dirty="0">
                <a:latin typeface="Courier New" pitchFamily="49" charset="0"/>
              </a:rPr>
              <a:t>%20</a:t>
            </a:r>
            <a:r>
              <a:rPr lang="en-US" dirty="0">
                <a:latin typeface="Courier New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35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858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idx="1"/>
          </p:nvPr>
        </p:nvSpPr>
        <p:spPr/>
        <p:txBody>
          <a:bodyPr lIns="91294" tIns="45647" rIns="91294" bIns="45647"/>
          <a:lstStyle/>
          <a:p>
            <a:r>
              <a:rPr lang="en-US" dirty="0" smtClean="0"/>
              <a:t>URL suffix: </a:t>
            </a:r>
            <a:endParaRPr lang="en-US" dirty="0"/>
          </a:p>
          <a:p>
            <a:pPr lvl="1"/>
            <a:r>
              <a:rPr lang="en-US" dirty="0" err="1" smtClean="0">
                <a:latin typeface="Courier New" pitchFamily="49" charset="0"/>
              </a:rPr>
              <a:t>cgi</a:t>
            </a:r>
            <a:r>
              <a:rPr lang="en-US" dirty="0" smtClean="0">
                <a:latin typeface="Courier New" pitchFamily="49" charset="0"/>
              </a:rPr>
              <a:t>-bin/adder?15213&amp;18213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Result displayed on browser: </a:t>
            </a:r>
          </a:p>
        </p:txBody>
      </p:sp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609600" y="3615153"/>
            <a:ext cx="7683500" cy="1631208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Welcome to add.com: THE Internet addition portal. 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The answer is: 15213 + 18213 = 33426</a:t>
            </a:r>
          </a:p>
          <a:p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Thanks for visiting! 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2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20788"/>
            <a:ext cx="7804150" cy="2284412"/>
          </a:xfrm>
        </p:spPr>
        <p:txBody>
          <a:bodyPr lIns="91294" tIns="45647" rIns="91294" bIns="45647"/>
          <a:lstStyle/>
          <a:p>
            <a:r>
              <a:rPr lang="en-US" u="sng" dirty="0"/>
              <a:t>Question</a:t>
            </a:r>
            <a:r>
              <a:rPr lang="en-US" dirty="0"/>
              <a:t>: How does the server pass these arguments to the child?</a:t>
            </a:r>
          </a:p>
          <a:p>
            <a:r>
              <a:rPr lang="en-US" u="sng" dirty="0"/>
              <a:t>Answer:</a:t>
            </a:r>
            <a:r>
              <a:rPr lang="en-US" dirty="0"/>
              <a:t> In environment variable QUERY_STRING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A single string containing everything after the “?”</a:t>
            </a:r>
          </a:p>
          <a:p>
            <a:pPr lvl="1"/>
            <a:r>
              <a:rPr lang="en-US" dirty="0"/>
              <a:t>For </a:t>
            </a:r>
            <a:r>
              <a:rPr lang="en-US" dirty="0" smtClean="0"/>
              <a:t>add: </a:t>
            </a:r>
            <a:r>
              <a:rPr lang="en-US" dirty="0">
                <a:latin typeface="Courier New" pitchFamily="49" charset="0"/>
              </a:rPr>
              <a:t>QUERY_STRING</a:t>
            </a:r>
            <a:r>
              <a:rPr lang="en-US" dirty="0"/>
              <a:t> = </a:t>
            </a:r>
            <a:r>
              <a:rPr lang="en-US" dirty="0" smtClean="0">
                <a:latin typeface="+mn-lt"/>
                <a:cs typeface="Courier New" pitchFamily="49" charset="0"/>
              </a:rPr>
              <a:t>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15213&amp;18213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81316" name="Text Box 4"/>
          <p:cNvSpPr txBox="1">
            <a:spLocks noChangeArrowheads="1"/>
          </p:cNvSpPr>
          <p:nvPr/>
        </p:nvSpPr>
        <p:spPr bwMode="auto">
          <a:xfrm>
            <a:off x="778065" y="3586877"/>
            <a:ext cx="6994335" cy="25853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8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* Extract the two arguments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getenv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"QUERY_STRING"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)) != </a:t>
            </a:r>
            <a:r>
              <a:rPr lang="en-US" sz="18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    p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strchr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 dirty="0">
                <a:solidFill>
                  <a:srgbClr val="9D206F"/>
                </a:solidFill>
                <a:latin typeface="Courier New"/>
                <a:cs typeface="Courier New"/>
              </a:rPr>
              <a:t>'&amp;'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tr-TR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tr-TR" sz="1800" dirty="0">
                <a:solidFill>
                  <a:srgbClr val="000000"/>
                </a:solidFill>
                <a:latin typeface="Courier New"/>
                <a:cs typeface="Courier New"/>
              </a:rPr>
              <a:t>p = </a:t>
            </a:r>
            <a:r>
              <a:rPr lang="tr-TR" sz="1800" dirty="0">
                <a:solidFill>
                  <a:srgbClr val="9D206F"/>
                </a:solidFill>
                <a:latin typeface="Courier New"/>
                <a:cs typeface="Courier New"/>
              </a:rPr>
              <a:t>'\0'</a:t>
            </a:r>
            <a:r>
              <a:rPr lang="tr-TR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strcpy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(arg1,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strcpy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(arg2, p+1);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   n1 = atoi(arg1);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   n2 = atoi(arg2);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9539" y="5802868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adder.c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0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573088"/>
          </a:xfrm>
        </p:spPr>
        <p:txBody>
          <a:bodyPr lIns="91294" tIns="45647" rIns="91294" bIns="45647" anchor="t"/>
          <a:lstStyle/>
          <a:p>
            <a:r>
              <a:rPr lang="en-US" dirty="0" smtClean="0"/>
              <a:t>Additional CGI </a:t>
            </a:r>
            <a:r>
              <a:rPr lang="en-US" dirty="0"/>
              <a:t>Environment Variables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762000"/>
            <a:ext cx="8307387" cy="5943600"/>
          </a:xfrm>
        </p:spPr>
        <p:txBody>
          <a:bodyPr lIns="91294" tIns="45647" rIns="91294" bIns="45647"/>
          <a:lstStyle/>
          <a:p>
            <a:r>
              <a:rPr lang="en-US" sz="2000" dirty="0"/>
              <a:t>General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SERVER_SOFTWARE</a:t>
            </a:r>
            <a:endParaRPr lang="en-US" sz="1800" dirty="0"/>
          </a:p>
          <a:p>
            <a:pPr lvl="1"/>
            <a:r>
              <a:rPr lang="en-US" sz="1800" dirty="0">
                <a:latin typeface="Courier New" pitchFamily="49" charset="0"/>
              </a:rPr>
              <a:t>SERVER_NAME</a:t>
            </a:r>
            <a:endParaRPr lang="en-US" sz="1800" dirty="0"/>
          </a:p>
          <a:p>
            <a:pPr lvl="1"/>
            <a:r>
              <a:rPr lang="en-US" sz="1800" dirty="0">
                <a:latin typeface="Courier New" pitchFamily="49" charset="0"/>
              </a:rPr>
              <a:t>GATEWAY_INTERFACE</a:t>
            </a:r>
            <a:r>
              <a:rPr lang="en-US" sz="1800" dirty="0"/>
              <a:t> (CGI version)</a:t>
            </a:r>
          </a:p>
          <a:p>
            <a:r>
              <a:rPr lang="en-US" sz="2000" dirty="0"/>
              <a:t>Request-specific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SERVER_PORT</a:t>
            </a:r>
            <a:endParaRPr lang="en-US" sz="1800" dirty="0"/>
          </a:p>
          <a:p>
            <a:pPr lvl="1"/>
            <a:r>
              <a:rPr lang="en-US" sz="1800" dirty="0">
                <a:latin typeface="Courier New" pitchFamily="49" charset="0"/>
              </a:rPr>
              <a:t>REQUEST_METHOD</a:t>
            </a:r>
            <a:r>
              <a:rPr lang="en-US" sz="1800" dirty="0"/>
              <a:t> (</a:t>
            </a:r>
            <a:r>
              <a:rPr lang="en-US" sz="1800" dirty="0">
                <a:latin typeface="Courier New" pitchFamily="49" charset="0"/>
              </a:rPr>
              <a:t>GET</a:t>
            </a:r>
            <a:r>
              <a:rPr lang="en-US" sz="1800" dirty="0"/>
              <a:t>, </a:t>
            </a:r>
            <a:r>
              <a:rPr lang="en-US" sz="1800" dirty="0">
                <a:latin typeface="Courier New" pitchFamily="49" charset="0"/>
              </a:rPr>
              <a:t>POST</a:t>
            </a:r>
            <a:r>
              <a:rPr lang="en-US" sz="1800" dirty="0"/>
              <a:t>, etc)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QUERY_STRING</a:t>
            </a:r>
            <a:r>
              <a:rPr lang="en-US" sz="1800" b="1" dirty="0">
                <a:solidFill>
                  <a:srgbClr val="FF0000"/>
                </a:solidFill>
              </a:rPr>
              <a:t> (contains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GET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args</a:t>
            </a:r>
            <a:r>
              <a:rPr lang="en-US" sz="1800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REMOTE_HOST</a:t>
            </a:r>
            <a:r>
              <a:rPr lang="en-US" sz="1800" dirty="0"/>
              <a:t> (domain name of client)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REMOTE_ADDR</a:t>
            </a:r>
            <a:r>
              <a:rPr lang="en-US" sz="1800" dirty="0"/>
              <a:t> (IP address of client)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CONTENT_TYPE</a:t>
            </a:r>
            <a:r>
              <a:rPr lang="en-US" sz="1800" dirty="0"/>
              <a:t> (for </a:t>
            </a:r>
            <a:r>
              <a:rPr lang="en-US" sz="1800" dirty="0">
                <a:latin typeface="Courier New" pitchFamily="49" charset="0"/>
              </a:rPr>
              <a:t>POST</a:t>
            </a:r>
            <a:r>
              <a:rPr lang="en-US" sz="1800" dirty="0"/>
              <a:t>, type of data in message body, e.g., </a:t>
            </a:r>
            <a:r>
              <a:rPr lang="en-US" sz="1800" dirty="0">
                <a:latin typeface="Courier New" pitchFamily="49" charset="0"/>
              </a:rPr>
              <a:t>text/html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CONTENT_LENGTH</a:t>
            </a:r>
            <a:r>
              <a:rPr lang="en-US" sz="1800" dirty="0"/>
              <a:t> (length in bytes</a:t>
            </a:r>
            <a:r>
              <a:rPr lang="en-US" sz="1800" dirty="0" smtClean="0"/>
              <a:t>)</a:t>
            </a:r>
          </a:p>
          <a:p>
            <a:r>
              <a:rPr lang="en-US" altLang="zh-CN" sz="2000" dirty="0"/>
              <a:t>In addition, the value of each header of type </a:t>
            </a:r>
            <a:r>
              <a:rPr lang="en-US" altLang="zh-CN" sz="2000" i="1" dirty="0" err="1"/>
              <a:t>type</a:t>
            </a:r>
            <a:r>
              <a:rPr lang="en-US" altLang="zh-CN" sz="2000" dirty="0"/>
              <a:t> received from the client is placed in environment variable </a:t>
            </a:r>
            <a:r>
              <a:rPr lang="en-US" altLang="zh-CN" sz="2000" dirty="0" err="1">
                <a:latin typeface="Courier New" pitchFamily="49" charset="0"/>
              </a:rPr>
              <a:t>HTTP_</a:t>
            </a:r>
            <a:r>
              <a:rPr lang="en-US" altLang="zh-CN" sz="2000" i="1" dirty="0" err="1"/>
              <a:t>type</a:t>
            </a:r>
            <a:endParaRPr lang="en-US" altLang="zh-CN" sz="2000" i="1" dirty="0"/>
          </a:p>
          <a:p>
            <a:pPr lvl="1"/>
            <a:r>
              <a:rPr lang="en-US" altLang="zh-CN" dirty="0"/>
              <a:t>Examples (any “-” is changed to “_”) :</a:t>
            </a:r>
          </a:p>
          <a:p>
            <a:pPr lvl="2"/>
            <a:r>
              <a:rPr lang="en-US" altLang="zh-CN" sz="1800" dirty="0">
                <a:latin typeface="Courier New" pitchFamily="49" charset="0"/>
              </a:rPr>
              <a:t>HTTP_ACCEPT</a:t>
            </a:r>
            <a:endParaRPr lang="en-US" altLang="zh-CN" sz="1800" dirty="0"/>
          </a:p>
          <a:p>
            <a:pPr lvl="2"/>
            <a:r>
              <a:rPr lang="en-US" altLang="zh-CN" sz="1800" dirty="0">
                <a:latin typeface="Courier New" pitchFamily="49" charset="0"/>
              </a:rPr>
              <a:t>HTTP_HOST</a:t>
            </a:r>
            <a:endParaRPr lang="en-US" altLang="zh-CN" sz="1800" dirty="0"/>
          </a:p>
          <a:p>
            <a:pPr lvl="2"/>
            <a:r>
              <a:rPr lang="en-US" altLang="zh-CN" sz="1800" dirty="0" smtClean="0">
                <a:latin typeface="Courier New" pitchFamily="49" charset="0"/>
              </a:rPr>
              <a:t>HTTP_USER_AGENT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732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200" y="2307559"/>
            <a:ext cx="8991600" cy="452431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serve_dynamic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cgiargs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emptylist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 = {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Return first part of HTTP response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sprintf(buf, 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"HTTP/1.0 200 OK\r\n"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Rio_writen(fd, buf, strlen(buf));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sprintf(buf, 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"Server: Tiny Web Server\r\n"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Rio_writen(fd, buf, strlen(buf));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Real server would set all CGI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vars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here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setenv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>
                <a:solidFill>
                  <a:srgbClr val="9D206F"/>
                </a:solidFill>
                <a:latin typeface="Courier New"/>
                <a:cs typeface="Courier New"/>
              </a:rPr>
              <a:t>"QUERY_STRING"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cgiargs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1);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Dup2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STDOUT_FILENO);        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Redirect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stdout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to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pl-P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emptylist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environ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Run CGI program */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pl-PL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endParaRPr lang="pl-P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Parent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waits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for and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reaps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child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pl-P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pl-PL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2620"/>
            <a:ext cx="8382000" cy="685800"/>
          </a:xfrm>
        </p:spPr>
        <p:txBody>
          <a:bodyPr lIns="91294" tIns="45647" rIns="91294" bIns="45647" anchor="t"/>
          <a:lstStyle/>
          <a:p>
            <a:r>
              <a:rPr lang="en-US" dirty="0"/>
              <a:t>Serving Dynamic </a:t>
            </a:r>
            <a:r>
              <a:rPr lang="en-US" dirty="0" smtClean="0"/>
              <a:t>Content with GET</a:t>
            </a:r>
            <a:endParaRPr lang="en-US" dirty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idx="1"/>
          </p:nvPr>
        </p:nvSpPr>
        <p:spPr>
          <a:xfrm>
            <a:off x="444500" y="1123500"/>
            <a:ext cx="8699500" cy="2209800"/>
          </a:xfrm>
        </p:spPr>
        <p:txBody>
          <a:bodyPr lIns="91294" tIns="45647" rIns="91294" bIns="45647"/>
          <a:lstStyle/>
          <a:p>
            <a:r>
              <a:rPr lang="en-US" sz="2000" u="sng" dirty="0"/>
              <a:t>Question:</a:t>
            </a:r>
            <a:r>
              <a:rPr lang="en-US" sz="2000" dirty="0"/>
              <a:t> How does the server capture the content produced by the child?</a:t>
            </a:r>
          </a:p>
          <a:p>
            <a:r>
              <a:rPr lang="en-US" sz="2000" u="sng" dirty="0"/>
              <a:t>Answer:</a:t>
            </a:r>
            <a:r>
              <a:rPr lang="en-US" sz="2000" dirty="0"/>
              <a:t> The child generates its output on </a:t>
            </a:r>
            <a:r>
              <a:rPr lang="en-US" sz="2000" dirty="0" err="1">
                <a:latin typeface="Courier New" pitchFamily="49" charset="0"/>
              </a:rPr>
              <a:t>stdout</a:t>
            </a:r>
            <a:r>
              <a:rPr lang="en-US" sz="2000" dirty="0"/>
              <a:t>.  Server uses </a:t>
            </a:r>
            <a:r>
              <a:rPr lang="en-US" sz="2000" dirty="0">
                <a:latin typeface="Courier New" pitchFamily="49" charset="0"/>
              </a:rPr>
              <a:t>dup2 </a:t>
            </a:r>
            <a:r>
              <a:rPr lang="en-US" sz="2000" dirty="0"/>
              <a:t>to redirect </a:t>
            </a:r>
            <a:r>
              <a:rPr lang="en-US" sz="2000" dirty="0" err="1">
                <a:latin typeface="Courier New" pitchFamily="49" charset="0"/>
              </a:rPr>
              <a:t>stdout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to its connected socket.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1519" y="6483360"/>
            <a:ext cx="71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tiny.c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6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 smtClean="0"/>
              <a:t>Serving Dynamic Content with GET</a:t>
            </a:r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200" y="2489028"/>
            <a:ext cx="8991600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Make the response body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"Welcome to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add.com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sTHE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Internet addition portal.\r\n&lt;p&gt;"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sThe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answer is: %d + %d = %d\r\n&lt;p&gt;"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content, n1, n2, n1 + n2);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sThanks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for visiting!\r\n"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Generate the HTTP response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"Content-length: %d\r\n"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"Content-type: text/html\r\n\r\n"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2139" y="5673730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adder.c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09600" y="1220788"/>
            <a:ext cx="7804150" cy="103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Notice that only the CGI child process knows the content type and length, so it must generate those headers.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4800" y="1206500"/>
            <a:ext cx="7315200" cy="4278094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bash:makoshark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Trying 128.2.210.175...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(128.2.210.175).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GET /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cgi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-bin/adder?15213&amp;18213 HTTP/1.0</a:t>
            </a:r>
          </a:p>
          <a:p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HTTP/1.0 200 OK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Server: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Tiny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Web Server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Connection: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close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Content-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length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: 117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Content-type: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text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/html</a:t>
            </a:r>
          </a:p>
          <a:p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Welcome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to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add.com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: THE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Internet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addition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portal.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&lt;p&gt;The answer is: 15213 + 18213 = 33426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&lt;p&gt;Thanks for visiting!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bash:makoshark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82000" cy="573087"/>
          </a:xfrm>
        </p:spPr>
        <p:txBody>
          <a:bodyPr/>
          <a:lstStyle/>
          <a:p>
            <a:r>
              <a:rPr lang="en-US" dirty="0"/>
              <a:t>Serving Dynamic Content With GET </a:t>
            </a: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6452920" y="2277840"/>
            <a:ext cx="26772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request sent by client</a:t>
            </a:r>
          </a:p>
        </p:txBody>
      </p:sp>
      <p:sp>
        <p:nvSpPr>
          <p:cNvPr id="786438" name="Text Box 6"/>
          <p:cNvSpPr txBox="1">
            <a:spLocks noChangeArrowheads="1"/>
          </p:cNvSpPr>
          <p:nvPr/>
        </p:nvSpPr>
        <p:spPr bwMode="auto">
          <a:xfrm>
            <a:off x="6452920" y="2781290"/>
            <a:ext cx="27432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response generated </a:t>
            </a:r>
            <a:endParaRPr lang="en-US" sz="18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by the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server</a:t>
            </a:r>
          </a:p>
        </p:txBody>
      </p:sp>
      <p:sp>
        <p:nvSpPr>
          <p:cNvPr id="786442" name="Text Box 10"/>
          <p:cNvSpPr txBox="1">
            <a:spLocks noChangeArrowheads="1"/>
          </p:cNvSpPr>
          <p:nvPr/>
        </p:nvSpPr>
        <p:spPr bwMode="auto">
          <a:xfrm>
            <a:off x="6452920" y="3873015"/>
            <a:ext cx="2572162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response generated </a:t>
            </a:r>
            <a:endParaRPr lang="en-US" sz="18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by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CGI program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04800" y="2232480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304800" y="2736420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04800" y="3444491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04800" y="4935038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937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2" y="493713"/>
            <a:ext cx="6053138" cy="573087"/>
          </a:xfrm>
        </p:spPr>
        <p:txBody>
          <a:bodyPr/>
          <a:lstStyle/>
          <a:p>
            <a:r>
              <a:rPr lang="en-US"/>
              <a:t>For More Information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idx="1"/>
          </p:nvPr>
        </p:nvSpPr>
        <p:spPr>
          <a:xfrm>
            <a:off x="339860" y="1276350"/>
            <a:ext cx="7896225" cy="4972050"/>
          </a:xfrm>
        </p:spPr>
        <p:txBody>
          <a:bodyPr/>
          <a:lstStyle/>
          <a:p>
            <a:r>
              <a:rPr lang="en-US" dirty="0"/>
              <a:t>W. Richard </a:t>
            </a:r>
            <a:r>
              <a:rPr lang="en-US" dirty="0" smtClean="0"/>
              <a:t>Stevens</a:t>
            </a:r>
            <a:r>
              <a:rPr lang="en-US" dirty="0"/>
              <a:t> </a:t>
            </a:r>
            <a:r>
              <a:rPr lang="en-US" dirty="0" smtClean="0"/>
              <a:t>et. al. “</a:t>
            </a:r>
            <a:r>
              <a:rPr lang="en-US" dirty="0"/>
              <a:t>Unix Network Programming: </a:t>
            </a:r>
            <a:r>
              <a:rPr lang="en-US" dirty="0" smtClean="0"/>
              <a:t>The Sockets Networking API”</a:t>
            </a:r>
            <a:r>
              <a:rPr lang="en-US" dirty="0"/>
              <a:t>, Volume 1, </a:t>
            </a:r>
            <a:r>
              <a:rPr lang="en-US" dirty="0" smtClean="0"/>
              <a:t>Third </a:t>
            </a:r>
            <a:r>
              <a:rPr lang="en-US" dirty="0"/>
              <a:t>Edition, Prentice Hall, </a:t>
            </a:r>
            <a:r>
              <a:rPr lang="en-US" dirty="0" smtClean="0"/>
              <a:t>2003</a:t>
            </a:r>
            <a:endParaRPr lang="en-US" dirty="0"/>
          </a:p>
          <a:p>
            <a:pPr lvl="1"/>
            <a:r>
              <a:rPr lang="en-US" dirty="0"/>
              <a:t>THE network programming </a:t>
            </a:r>
            <a:r>
              <a:rPr lang="en-US" dirty="0" smtClean="0"/>
              <a:t>bible.</a:t>
            </a:r>
          </a:p>
          <a:p>
            <a:r>
              <a:rPr lang="en-US" dirty="0" smtClean="0"/>
              <a:t>Michael </a:t>
            </a:r>
            <a:r>
              <a:rPr lang="en-US" dirty="0" err="1" smtClean="0"/>
              <a:t>Kerrisk</a:t>
            </a:r>
            <a:r>
              <a:rPr lang="en-US" dirty="0" smtClean="0"/>
              <a:t>, “The Linux Programming Interface”, No Starch Press, 2010</a:t>
            </a:r>
          </a:p>
          <a:p>
            <a:pPr lvl="1"/>
            <a:r>
              <a:rPr lang="en-US" dirty="0" smtClean="0"/>
              <a:t>THE Linux programming bible. </a:t>
            </a:r>
            <a:endParaRPr lang="en-US" dirty="0"/>
          </a:p>
          <a:p>
            <a:r>
              <a:rPr lang="en-US" dirty="0" smtClean="0"/>
              <a:t>Complete versions of all code in this lecture is available from the 213 schedule page. </a:t>
            </a:r>
            <a:endParaRPr lang="en-US" dirty="0"/>
          </a:p>
          <a:p>
            <a:pPr lvl="1"/>
            <a:r>
              <a:rPr lang="en-US" dirty="0">
                <a:latin typeface="Courier New"/>
                <a:cs typeface="Courier New"/>
              </a:rPr>
              <a:t>http://</a:t>
            </a:r>
            <a:r>
              <a:rPr lang="en-US" dirty="0" err="1">
                <a:latin typeface="Courier New"/>
                <a:cs typeface="Courier New"/>
              </a:rPr>
              <a:t>www.cs.cmu.edu</a:t>
            </a:r>
            <a:r>
              <a:rPr lang="en-US" dirty="0">
                <a:latin typeface="Courier New"/>
                <a:cs typeface="Courier New"/>
              </a:rPr>
              <a:t>/~213/</a:t>
            </a:r>
            <a:r>
              <a:rPr lang="en-US" dirty="0" err="1">
                <a:latin typeface="Courier New"/>
                <a:cs typeface="Courier New"/>
              </a:rPr>
              <a:t>schedule.html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err="1" smtClean="0"/>
              <a:t>csapp</a:t>
            </a:r>
            <a:r>
              <a:rPr lang="en-US" dirty="0" smtClean="0"/>
              <a:t>.{.</a:t>
            </a:r>
            <a:r>
              <a:rPr lang="en-US" dirty="0" err="1" smtClean="0"/>
              <a:t>c,h</a:t>
            </a:r>
            <a:r>
              <a:rPr lang="en-US" dirty="0" smtClean="0"/>
              <a:t>}, </a:t>
            </a:r>
            <a:r>
              <a:rPr lang="en-US" dirty="0" err="1" smtClean="0"/>
              <a:t>hostinfo.c</a:t>
            </a:r>
            <a:r>
              <a:rPr lang="en-US" dirty="0" smtClean="0"/>
              <a:t>, </a:t>
            </a:r>
            <a:r>
              <a:rPr lang="en-US" dirty="0" err="1" smtClean="0"/>
              <a:t>echoclient.c</a:t>
            </a:r>
            <a:r>
              <a:rPr lang="en-US" dirty="0" smtClean="0"/>
              <a:t>, </a:t>
            </a:r>
            <a:r>
              <a:rPr lang="en-US" dirty="0" err="1" smtClean="0"/>
              <a:t>echoserveri.c</a:t>
            </a:r>
            <a:r>
              <a:rPr lang="en-US" dirty="0" smtClean="0"/>
              <a:t>, </a:t>
            </a:r>
            <a:r>
              <a:rPr lang="en-US" dirty="0" err="1" smtClean="0"/>
              <a:t>tiny.c</a:t>
            </a:r>
            <a:r>
              <a:rPr lang="en-US" dirty="0" smtClean="0"/>
              <a:t>, </a:t>
            </a:r>
            <a:r>
              <a:rPr lang="en-US" dirty="0" err="1" smtClean="0"/>
              <a:t>adder.c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03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43600" cy="573087"/>
          </a:xfrm>
        </p:spPr>
        <p:txBody>
          <a:bodyPr lIns="91294" tIns="45647" rIns="91294" bIns="45647" anchor="t"/>
          <a:lstStyle/>
          <a:p>
            <a:r>
              <a:rPr lang="en-US"/>
              <a:t>Web History (cont)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472487" cy="5224462"/>
          </a:xfrm>
        </p:spPr>
        <p:txBody>
          <a:bodyPr lIns="91294" tIns="45647" rIns="91294" bIns="45647"/>
          <a:lstStyle/>
          <a:p>
            <a:r>
              <a:rPr lang="en-US" dirty="0"/>
              <a:t>1992</a:t>
            </a:r>
          </a:p>
          <a:p>
            <a:pPr lvl="1"/>
            <a:r>
              <a:rPr lang="en-US" sz="2200" dirty="0"/>
              <a:t>NCSA server released</a:t>
            </a:r>
          </a:p>
          <a:p>
            <a:pPr lvl="1"/>
            <a:r>
              <a:rPr lang="en-US" sz="2200" dirty="0"/>
              <a:t>26 WWW servers worldwide</a:t>
            </a:r>
          </a:p>
          <a:p>
            <a:r>
              <a:rPr lang="en-US" dirty="0"/>
              <a:t>1993</a:t>
            </a:r>
          </a:p>
          <a:p>
            <a:pPr lvl="1"/>
            <a:r>
              <a:rPr lang="en-US" sz="2200" dirty="0"/>
              <a:t>Marc Andreessen releases first version of NCSA Mosaic browser</a:t>
            </a:r>
          </a:p>
          <a:p>
            <a:pPr lvl="1"/>
            <a:r>
              <a:rPr lang="en-US" sz="2200" dirty="0"/>
              <a:t>Mosaic version released for (Windows, Mac, Unix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/>
              <a:t>Web (port 80) traffic at 1% of NSFNET backbone </a:t>
            </a:r>
            <a:r>
              <a:rPr lang="en-US" sz="2200" dirty="0" smtClean="0"/>
              <a:t>traffic</a:t>
            </a:r>
          </a:p>
          <a:p>
            <a:pPr lvl="1"/>
            <a:r>
              <a:rPr lang="en-US" sz="2200" dirty="0"/>
              <a:t>Over 200 WWW servers </a:t>
            </a:r>
            <a:r>
              <a:rPr lang="en-US" sz="2200" dirty="0" smtClean="0"/>
              <a:t>worldwide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1994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200" dirty="0"/>
              <a:t>Andreessen and colleagues leave NCSA to form “Mosaic Communications Corp” (predecessor to Netscape</a:t>
            </a:r>
            <a:r>
              <a:rPr lang="en-US" sz="22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Web history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Web and HTTP overview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Tiny web server</a:t>
            </a:r>
          </a:p>
          <a:p>
            <a:pPr>
              <a:spcBef>
                <a:spcPts val="1800"/>
              </a:spcBef>
            </a:pPr>
            <a:r>
              <a:rPr lang="en-US" altLang="zh-CN" sz="3200" dirty="0"/>
              <a:t>More examples</a:t>
            </a:r>
          </a:p>
        </p:txBody>
      </p:sp>
    </p:spTree>
    <p:extLst>
      <p:ext uri="{BB962C8B-B14F-4D97-AF65-F5344CB8AC3E}">
        <p14:creationId xmlns:p14="http://schemas.microsoft.com/office/powerpoint/2010/main" val="356374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Proxies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701087" cy="39608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proxy </a:t>
            </a:r>
            <a:r>
              <a:rPr lang="en-US" dirty="0">
                <a:solidFill>
                  <a:srgbClr val="000000"/>
                </a:solidFill>
              </a:rPr>
              <a:t>is an intermediary between a client and an </a:t>
            </a:r>
            <a:r>
              <a:rPr lang="en-US" i="1" dirty="0">
                <a:solidFill>
                  <a:srgbClr val="FF0000"/>
                </a:solidFill>
              </a:rPr>
              <a:t>origin </a:t>
            </a:r>
            <a:r>
              <a:rPr lang="en-US" i="1" dirty="0" smtClean="0">
                <a:solidFill>
                  <a:srgbClr val="FF0000"/>
                </a:solidFill>
              </a:rPr>
              <a:t>server</a:t>
            </a:r>
            <a:endParaRPr lang="en-US" i="1" dirty="0" smtClean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To the client, the proxy acts like a </a:t>
            </a:r>
            <a:r>
              <a:rPr lang="en-US" dirty="0" smtClean="0">
                <a:solidFill>
                  <a:srgbClr val="000000"/>
                </a:solidFill>
              </a:rPr>
              <a:t>server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To the server, the proxy acts like a </a:t>
            </a:r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88484" name="Oval 4"/>
          <p:cNvSpPr>
            <a:spLocks noChangeArrowheads="1"/>
          </p:cNvSpPr>
          <p:nvPr/>
        </p:nvSpPr>
        <p:spPr bwMode="auto">
          <a:xfrm>
            <a:off x="533400" y="3324225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 dirty="0">
                <a:latin typeface="+mn-lt"/>
              </a:rPr>
              <a:t>Client</a:t>
            </a:r>
          </a:p>
        </p:txBody>
      </p:sp>
      <p:sp>
        <p:nvSpPr>
          <p:cNvPr id="788485" name="Oval 5"/>
          <p:cNvSpPr>
            <a:spLocks noChangeArrowheads="1"/>
          </p:cNvSpPr>
          <p:nvPr/>
        </p:nvSpPr>
        <p:spPr bwMode="auto">
          <a:xfrm>
            <a:off x="3581400" y="3324225"/>
            <a:ext cx="1065213" cy="989013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Proxy</a:t>
            </a:r>
          </a:p>
        </p:txBody>
      </p:sp>
      <p:sp>
        <p:nvSpPr>
          <p:cNvPr id="788487" name="Oval 7"/>
          <p:cNvSpPr>
            <a:spLocks noChangeArrowheads="1"/>
          </p:cNvSpPr>
          <p:nvPr/>
        </p:nvSpPr>
        <p:spPr bwMode="auto">
          <a:xfrm>
            <a:off x="6630988" y="3322638"/>
            <a:ext cx="1065212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Origin</a:t>
            </a:r>
          </a:p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88486" name="Line 6"/>
          <p:cNvSpPr>
            <a:spLocks noChangeShapeType="1"/>
          </p:cNvSpPr>
          <p:nvPr/>
        </p:nvSpPr>
        <p:spPr bwMode="auto">
          <a:xfrm>
            <a:off x="1600200" y="35512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6" name="Text Box 16"/>
          <p:cNvSpPr txBox="1">
            <a:spLocks noChangeArrowheads="1"/>
          </p:cNvSpPr>
          <p:nvPr/>
        </p:nvSpPr>
        <p:spPr bwMode="auto">
          <a:xfrm>
            <a:off x="1660525" y="3124200"/>
            <a:ext cx="193244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1. Client request</a:t>
            </a:r>
          </a:p>
        </p:txBody>
      </p:sp>
      <p:sp>
        <p:nvSpPr>
          <p:cNvPr id="788493" name="Line 13"/>
          <p:cNvSpPr>
            <a:spLocks noChangeShapeType="1"/>
          </p:cNvSpPr>
          <p:nvPr/>
        </p:nvSpPr>
        <p:spPr bwMode="auto">
          <a:xfrm>
            <a:off x="4648200" y="35512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7" name="Text Box 17"/>
          <p:cNvSpPr txBox="1">
            <a:spLocks noChangeArrowheads="1"/>
          </p:cNvSpPr>
          <p:nvPr/>
        </p:nvSpPr>
        <p:spPr bwMode="auto">
          <a:xfrm>
            <a:off x="4668838" y="3138488"/>
            <a:ext cx="191991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+mn-lt"/>
              </a:rPr>
              <a:t>2. Proxy request</a:t>
            </a:r>
          </a:p>
        </p:txBody>
      </p:sp>
      <p:sp>
        <p:nvSpPr>
          <p:cNvPr id="788494" name="Line 14"/>
          <p:cNvSpPr>
            <a:spLocks noChangeShapeType="1"/>
          </p:cNvSpPr>
          <p:nvPr/>
        </p:nvSpPr>
        <p:spPr bwMode="auto">
          <a:xfrm>
            <a:off x="4572000" y="40084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8" name="Text Box 18"/>
          <p:cNvSpPr txBox="1">
            <a:spLocks noChangeArrowheads="1"/>
          </p:cNvSpPr>
          <p:nvPr/>
        </p:nvSpPr>
        <p:spPr bwMode="auto">
          <a:xfrm>
            <a:off x="4724400" y="4084638"/>
            <a:ext cx="214947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+mn-lt"/>
              </a:rPr>
              <a:t>3. Server response</a:t>
            </a:r>
          </a:p>
        </p:txBody>
      </p:sp>
      <p:sp>
        <p:nvSpPr>
          <p:cNvPr id="788495" name="Line 15"/>
          <p:cNvSpPr>
            <a:spLocks noChangeShapeType="1"/>
          </p:cNvSpPr>
          <p:nvPr/>
        </p:nvSpPr>
        <p:spPr bwMode="auto">
          <a:xfrm>
            <a:off x="1524000" y="40084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9" name="Text Box 19"/>
          <p:cNvSpPr txBox="1">
            <a:spLocks noChangeArrowheads="1"/>
          </p:cNvSpPr>
          <p:nvPr/>
        </p:nvSpPr>
        <p:spPr bwMode="auto">
          <a:xfrm>
            <a:off x="1651000" y="4084638"/>
            <a:ext cx="20712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4. Proxy response</a:t>
            </a:r>
          </a:p>
        </p:txBody>
      </p:sp>
    </p:spTree>
    <p:extLst>
      <p:ext uri="{BB962C8B-B14F-4D97-AF65-F5344CB8AC3E}">
        <p14:creationId xmlns:p14="http://schemas.microsoft.com/office/powerpoint/2010/main" val="577094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Proxies?</a:t>
            </a:r>
          </a:p>
        </p:txBody>
      </p:sp>
      <p:sp>
        <p:nvSpPr>
          <p:cNvPr id="789507" name="Rectangle 1027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620125" cy="1652587"/>
          </a:xfrm>
        </p:spPr>
        <p:txBody>
          <a:bodyPr/>
          <a:lstStyle/>
          <a:p>
            <a:r>
              <a:rPr lang="en-US" dirty="0"/>
              <a:t>Can perform useful functions as requests and responses pass by</a:t>
            </a:r>
          </a:p>
          <a:p>
            <a:pPr lvl="1"/>
            <a:r>
              <a:rPr lang="en-US" dirty="0"/>
              <a:t>Examples: Caching, logging, </a:t>
            </a:r>
            <a:r>
              <a:rPr lang="en-US" dirty="0" err="1"/>
              <a:t>anonymization</a:t>
            </a:r>
            <a:r>
              <a:rPr lang="en-US" dirty="0"/>
              <a:t>, filtering, </a:t>
            </a:r>
            <a:r>
              <a:rPr lang="en-US" dirty="0" err="1"/>
              <a:t>transcoding</a:t>
            </a:r>
            <a:endParaRPr lang="en-US" dirty="0"/>
          </a:p>
        </p:txBody>
      </p:sp>
      <p:sp>
        <p:nvSpPr>
          <p:cNvPr id="789508" name="Oval 1028"/>
          <p:cNvSpPr>
            <a:spLocks noChangeArrowheads="1"/>
          </p:cNvSpPr>
          <p:nvPr/>
        </p:nvSpPr>
        <p:spPr bwMode="auto">
          <a:xfrm>
            <a:off x="628650" y="3000375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+mn-lt"/>
              </a:rPr>
              <a:t>Client</a:t>
            </a:r>
          </a:p>
          <a:p>
            <a:pPr algn="ctr" defTabSz="912813"/>
            <a:r>
              <a:rPr lang="en-US" sz="1800" dirty="0">
                <a:latin typeface="+mn-lt"/>
              </a:rPr>
              <a:t>A</a:t>
            </a:r>
          </a:p>
        </p:txBody>
      </p:sp>
      <p:sp>
        <p:nvSpPr>
          <p:cNvPr id="789509" name="Oval 1029"/>
          <p:cNvSpPr>
            <a:spLocks noChangeArrowheads="1"/>
          </p:cNvSpPr>
          <p:nvPr/>
        </p:nvSpPr>
        <p:spPr bwMode="auto">
          <a:xfrm>
            <a:off x="3676650" y="3808413"/>
            <a:ext cx="1065213" cy="989012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Proxy</a:t>
            </a:r>
          </a:p>
          <a:p>
            <a:pPr algn="ctr" defTabSz="912813"/>
            <a:r>
              <a:rPr lang="en-US" sz="1800">
                <a:latin typeface="+mn-lt"/>
              </a:rPr>
              <a:t>cache</a:t>
            </a:r>
          </a:p>
        </p:txBody>
      </p:sp>
      <p:sp>
        <p:nvSpPr>
          <p:cNvPr id="789510" name="Oval 1030"/>
          <p:cNvSpPr>
            <a:spLocks noChangeArrowheads="1"/>
          </p:cNvSpPr>
          <p:nvPr/>
        </p:nvSpPr>
        <p:spPr bwMode="auto">
          <a:xfrm>
            <a:off x="7845425" y="3716338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Origin</a:t>
            </a:r>
          </a:p>
          <a:p>
            <a:pPr algn="ctr" defTabSz="912813"/>
            <a:r>
              <a:rPr lang="en-US" sz="1800">
                <a:latin typeface="+mn-lt"/>
              </a:rPr>
              <a:t>Server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24025" y="3170238"/>
            <a:ext cx="2316163" cy="738187"/>
            <a:chOff x="1724025" y="3170238"/>
            <a:chExt cx="2316163" cy="738187"/>
          </a:xfrm>
        </p:grpSpPr>
        <p:sp>
          <p:nvSpPr>
            <p:cNvPr id="789512" name="Line 1032"/>
            <p:cNvSpPr>
              <a:spLocks noChangeShapeType="1"/>
            </p:cNvSpPr>
            <p:nvPr/>
          </p:nvSpPr>
          <p:spPr bwMode="auto">
            <a:xfrm>
              <a:off x="1724025" y="3419475"/>
              <a:ext cx="2157413" cy="488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3" name="Text Box 1033"/>
            <p:cNvSpPr txBox="1">
              <a:spLocks noChangeArrowheads="1"/>
            </p:cNvSpPr>
            <p:nvPr/>
          </p:nvSpPr>
          <p:spPr bwMode="auto">
            <a:xfrm>
              <a:off x="1952625" y="3170238"/>
              <a:ext cx="2087563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06938" y="3657600"/>
            <a:ext cx="3187700" cy="377831"/>
            <a:chOff x="4706938" y="3657600"/>
            <a:chExt cx="3187700" cy="377831"/>
          </a:xfrm>
        </p:grpSpPr>
        <p:sp>
          <p:nvSpPr>
            <p:cNvPr id="789515" name="Line 1035"/>
            <p:cNvSpPr>
              <a:spLocks noChangeShapeType="1"/>
            </p:cNvSpPr>
            <p:nvPr/>
          </p:nvSpPr>
          <p:spPr bwMode="auto">
            <a:xfrm>
              <a:off x="4706938" y="4035431"/>
              <a:ext cx="318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6" name="Text Box 1036"/>
            <p:cNvSpPr txBox="1">
              <a:spLocks noChangeArrowheads="1"/>
            </p:cNvSpPr>
            <p:nvPr/>
          </p:nvSpPr>
          <p:spPr bwMode="auto">
            <a:xfrm>
              <a:off x="5505451" y="3657600"/>
              <a:ext cx="20875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67250" y="4114800"/>
            <a:ext cx="3221038" cy="396881"/>
            <a:chOff x="4667250" y="4114800"/>
            <a:chExt cx="3221038" cy="396881"/>
          </a:xfrm>
        </p:grpSpPr>
        <p:sp>
          <p:nvSpPr>
            <p:cNvPr id="789518" name="Line 1038"/>
            <p:cNvSpPr>
              <a:spLocks noChangeShapeType="1"/>
            </p:cNvSpPr>
            <p:nvPr/>
          </p:nvSpPr>
          <p:spPr bwMode="auto">
            <a:xfrm>
              <a:off x="4667250" y="4492631"/>
              <a:ext cx="3221038" cy="19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9" name="Text Box 1039"/>
            <p:cNvSpPr txBox="1">
              <a:spLocks noChangeArrowheads="1"/>
            </p:cNvSpPr>
            <p:nvPr/>
          </p:nvSpPr>
          <p:spPr bwMode="auto">
            <a:xfrm>
              <a:off x="5715000" y="4114800"/>
              <a:ext cx="12874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79563" y="3667125"/>
            <a:ext cx="2097087" cy="615951"/>
            <a:chOff x="1579563" y="3667125"/>
            <a:chExt cx="2097087" cy="615951"/>
          </a:xfrm>
        </p:grpSpPr>
        <p:sp>
          <p:nvSpPr>
            <p:cNvPr id="789521" name="Line 1041"/>
            <p:cNvSpPr>
              <a:spLocks noChangeShapeType="1"/>
            </p:cNvSpPr>
            <p:nvPr/>
          </p:nvSpPr>
          <p:spPr bwMode="auto">
            <a:xfrm>
              <a:off x="1579563" y="3817938"/>
              <a:ext cx="2097087" cy="465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22" name="Text Box 1042"/>
            <p:cNvSpPr txBox="1">
              <a:spLocks noChangeArrowheads="1"/>
            </p:cNvSpPr>
            <p:nvPr/>
          </p:nvSpPr>
          <p:spPr bwMode="auto">
            <a:xfrm>
              <a:off x="2293938" y="3667125"/>
              <a:ext cx="1287462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89523" name="Oval 1043"/>
          <p:cNvSpPr>
            <a:spLocks noChangeArrowheads="1"/>
          </p:cNvSpPr>
          <p:nvPr/>
        </p:nvSpPr>
        <p:spPr bwMode="auto">
          <a:xfrm>
            <a:off x="628650" y="4983163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Client</a:t>
            </a:r>
          </a:p>
          <a:p>
            <a:pPr algn="ctr" defTabSz="912813"/>
            <a:r>
              <a:rPr lang="en-US" sz="1800">
                <a:latin typeface="+mn-lt"/>
              </a:rPr>
              <a:t>B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3400" y="4443413"/>
            <a:ext cx="3130550" cy="685800"/>
            <a:chOff x="533400" y="4443413"/>
            <a:chExt cx="3130550" cy="685800"/>
          </a:xfrm>
        </p:grpSpPr>
        <p:sp>
          <p:nvSpPr>
            <p:cNvPr id="789535" name="Line 1055"/>
            <p:cNvSpPr>
              <a:spLocks noChangeShapeType="1"/>
            </p:cNvSpPr>
            <p:nvPr/>
          </p:nvSpPr>
          <p:spPr bwMode="auto">
            <a:xfrm flipV="1">
              <a:off x="1552575" y="4443413"/>
              <a:ext cx="2111375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36" name="Text Box 1056"/>
            <p:cNvSpPr txBox="1">
              <a:spLocks noChangeArrowheads="1"/>
            </p:cNvSpPr>
            <p:nvPr/>
          </p:nvSpPr>
          <p:spPr bwMode="auto">
            <a:xfrm>
              <a:off x="533400" y="4489451"/>
              <a:ext cx="20875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93863" y="4705350"/>
            <a:ext cx="2063751" cy="704850"/>
            <a:chOff x="1693863" y="4705350"/>
            <a:chExt cx="2063751" cy="704850"/>
          </a:xfrm>
        </p:grpSpPr>
        <p:sp>
          <p:nvSpPr>
            <p:cNvPr id="789537" name="Line 1057"/>
            <p:cNvSpPr>
              <a:spLocks noChangeShapeType="1"/>
            </p:cNvSpPr>
            <p:nvPr/>
          </p:nvSpPr>
          <p:spPr bwMode="auto">
            <a:xfrm flipV="1">
              <a:off x="1693863" y="4705350"/>
              <a:ext cx="2063751" cy="704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38" name="Text Box 1058"/>
            <p:cNvSpPr txBox="1">
              <a:spLocks noChangeArrowheads="1"/>
            </p:cNvSpPr>
            <p:nvPr/>
          </p:nvSpPr>
          <p:spPr bwMode="auto">
            <a:xfrm>
              <a:off x="2470151" y="5029200"/>
              <a:ext cx="12874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89541" name="Text Box 1061"/>
          <p:cNvSpPr txBox="1">
            <a:spLocks noChangeArrowheads="1"/>
          </p:cNvSpPr>
          <p:nvPr/>
        </p:nvSpPr>
        <p:spPr bwMode="auto">
          <a:xfrm>
            <a:off x="1236663" y="6183313"/>
            <a:ext cx="297870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Fast inexpensive local network</a:t>
            </a:r>
          </a:p>
        </p:txBody>
      </p:sp>
      <p:sp>
        <p:nvSpPr>
          <p:cNvPr id="789543" name="Text Box 1063"/>
          <p:cNvSpPr txBox="1">
            <a:spLocks noChangeArrowheads="1"/>
          </p:cNvSpPr>
          <p:nvPr/>
        </p:nvSpPr>
        <p:spPr bwMode="auto">
          <a:xfrm>
            <a:off x="5643563" y="4792663"/>
            <a:ext cx="1692275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Slower more </a:t>
            </a:r>
          </a:p>
          <a:p>
            <a:r>
              <a:rPr lang="en-US" sz="1800"/>
              <a:t>expensive</a:t>
            </a:r>
          </a:p>
          <a:p>
            <a:r>
              <a:rPr lang="en-US" sz="1800"/>
              <a:t>global network</a:t>
            </a:r>
          </a:p>
        </p:txBody>
      </p:sp>
    </p:spTree>
    <p:extLst>
      <p:ext uri="{BB962C8B-B14F-4D97-AF65-F5344CB8AC3E}">
        <p14:creationId xmlns:p14="http://schemas.microsoft.com/office/powerpoint/2010/main" val="2091882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 smtClean="0"/>
              <a:t>Two types of web proxy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1362075"/>
            <a:ext cx="8137525" cy="4972050"/>
          </a:xfrm>
        </p:spPr>
        <p:txBody>
          <a:bodyPr/>
          <a:lstStyle/>
          <a:p>
            <a:r>
              <a:rPr lang="en-US" sz="2600" dirty="0" smtClean="0"/>
              <a:t>Explicit (browser-known) proxies</a:t>
            </a:r>
          </a:p>
          <a:p>
            <a:pPr lvl="1"/>
            <a:r>
              <a:rPr lang="en-US" sz="2200" dirty="0" smtClean="0"/>
              <a:t>Used by configuring browser to send requests to proxy</a:t>
            </a:r>
          </a:p>
          <a:p>
            <a:pPr lvl="1"/>
            <a:r>
              <a:rPr lang="en-US" sz="2200" dirty="0" smtClean="0"/>
              <a:t>Each request specifies entire URL</a:t>
            </a:r>
          </a:p>
          <a:p>
            <a:pPr lvl="2"/>
            <a:r>
              <a:rPr lang="en-US" dirty="0" smtClean="0"/>
              <a:t>allowing proxy to know target server</a:t>
            </a:r>
          </a:p>
          <a:p>
            <a:endParaRPr lang="en-US" sz="2600" dirty="0" smtClean="0"/>
          </a:p>
          <a:p>
            <a:r>
              <a:rPr lang="en-US" sz="2600" dirty="0" smtClean="0"/>
              <a:t>Transparent proxies</a:t>
            </a:r>
          </a:p>
          <a:p>
            <a:pPr lvl="1"/>
            <a:r>
              <a:rPr lang="en-US" sz="2200" dirty="0" smtClean="0"/>
              <a:t>Browser/client behaves as though there is no proxy</a:t>
            </a:r>
          </a:p>
          <a:p>
            <a:pPr lvl="1"/>
            <a:r>
              <a:rPr lang="en-US" sz="2200" dirty="0" smtClean="0"/>
              <a:t>Proxy runs on network component in route between client and server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intercepting and interposing </a:t>
            </a:r>
            <a:r>
              <a:rPr lang="en-US" dirty="0" smtClean="0"/>
              <a:t>on web requests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7962900" cy="1143000"/>
          </a:xfrm>
        </p:spPr>
        <p:txBody>
          <a:bodyPr/>
          <a:lstStyle/>
          <a:p>
            <a:r>
              <a:rPr lang="en-US" sz="3200" dirty="0" smtClean="0"/>
              <a:t>Get Google PageRank score</a:t>
            </a:r>
            <a:endParaRPr lang="en-US" dirty="0" smtClean="0"/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90675"/>
            <a:ext cx="8686800" cy="4305300"/>
          </a:xfrm>
        </p:spPr>
        <p:txBody>
          <a:bodyPr/>
          <a:lstStyle/>
          <a:p>
            <a:r>
              <a:rPr lang="en-US" sz="2600" dirty="0" smtClean="0"/>
              <a:t>Send a HTTP </a:t>
            </a:r>
            <a:r>
              <a:rPr lang="en-US" sz="2600" dirty="0" smtClean="0">
                <a:solidFill>
                  <a:srgbClr val="FF0000"/>
                </a:solidFill>
              </a:rPr>
              <a:t>GET</a:t>
            </a:r>
            <a:r>
              <a:rPr lang="en-US" sz="2600" dirty="0" smtClean="0"/>
              <a:t> request to a Google server (www.google.com) with a query command: </a:t>
            </a:r>
          </a:p>
          <a:p>
            <a:pPr>
              <a:buFont typeface="ZapfDingbats" pitchFamily="82" charset="2"/>
              <a:buNone/>
            </a:pPr>
            <a:r>
              <a:rPr lang="en-US" sz="2600" dirty="0" smtClean="0"/>
              <a:t>	/</a:t>
            </a:r>
            <a:r>
              <a:rPr lang="en-US" sz="2600" dirty="0" err="1" smtClean="0"/>
              <a:t>search?client</a:t>
            </a:r>
            <a:r>
              <a:rPr lang="en-US" sz="2600" dirty="0" smtClean="0"/>
              <a:t>=</a:t>
            </a:r>
            <a:r>
              <a:rPr lang="en-US" sz="2600" dirty="0" err="1" smtClean="0"/>
              <a:t>navclient</a:t>
            </a:r>
            <a:r>
              <a:rPr lang="en-US" sz="2600" dirty="0" smtClean="0"/>
              <a:t>-auto </a:t>
            </a:r>
          </a:p>
          <a:p>
            <a:r>
              <a:rPr lang="en-US" sz="2600" dirty="0" smtClean="0"/>
              <a:t>appended with parameters \&amp;</a:t>
            </a:r>
            <a:r>
              <a:rPr lang="en-US" sz="2600" dirty="0" err="1" smtClean="0"/>
              <a:t>ch</a:t>
            </a:r>
            <a:r>
              <a:rPr lang="en-US" sz="2600" dirty="0" smtClean="0"/>
              <a:t>=</a:t>
            </a:r>
            <a:r>
              <a:rPr lang="en-US" sz="2600" dirty="0" smtClean="0">
                <a:solidFill>
                  <a:srgbClr val="FF0000"/>
                </a:solidFill>
              </a:rPr>
              <a:t>61658376380</a:t>
            </a:r>
            <a:r>
              <a:rPr lang="en-US" sz="2600" dirty="0" smtClean="0"/>
              <a:t>\&amp;features=Rank\&amp;</a:t>
            </a:r>
            <a:r>
              <a:rPr lang="en-US" sz="2600" dirty="0" smtClean="0">
                <a:solidFill>
                  <a:srgbClr val="FF0000"/>
                </a:solidFill>
              </a:rPr>
              <a:t>q=</a:t>
            </a:r>
            <a:r>
              <a:rPr lang="en-US" sz="2600" dirty="0" err="1" smtClean="0">
                <a:solidFill>
                  <a:srgbClr val="FF0000"/>
                </a:solidFill>
              </a:rPr>
              <a:t>info:http</a:t>
            </a:r>
            <a:r>
              <a:rPr lang="en-US" sz="2600" dirty="0" smtClean="0">
                <a:solidFill>
                  <a:srgbClr val="FF0000"/>
                </a:solidFill>
              </a:rPr>
              <a:t>://www.yahoo.com</a:t>
            </a:r>
            <a:r>
              <a:rPr lang="en-US" sz="2600" dirty="0" smtClean="0"/>
              <a:t>. </a:t>
            </a:r>
          </a:p>
          <a:p>
            <a:r>
              <a:rPr lang="en-US" sz="2600" dirty="0" smtClean="0"/>
              <a:t>The string “61658376380" is transformed from http://www.yahoo.com by a </a:t>
            </a:r>
            <a:r>
              <a:rPr lang="en-US" sz="2600" dirty="0" smtClean="0">
                <a:solidFill>
                  <a:srgbClr val="FF0000"/>
                </a:solidFill>
              </a:rPr>
              <a:t>transformation function</a:t>
            </a:r>
            <a:r>
              <a:rPr lang="en-US" sz="2600" dirty="0" smtClean="0"/>
              <a:t> that accepts a URL as input. </a:t>
            </a:r>
          </a:p>
          <a:p>
            <a:r>
              <a:rPr lang="en-US" sz="2600" dirty="0" smtClean="0"/>
              <a:t>The returned results of the GET request contains the score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7962900" cy="1143000"/>
          </a:xfrm>
        </p:spPr>
        <p:txBody>
          <a:bodyPr/>
          <a:lstStyle/>
          <a:p>
            <a:r>
              <a:rPr lang="en-US" sz="3200" dirty="0" smtClean="0"/>
              <a:t>Get Google PageRank score</a:t>
            </a:r>
            <a:endParaRPr lang="en-US" dirty="0" smtClean="0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987" y="1371600"/>
            <a:ext cx="7578725" cy="5118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74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HTTP response status codes</a:t>
            </a:r>
            <a:endParaRPr lang="en-US" smtClean="0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2209800"/>
            <a:ext cx="79343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200 OK</a:t>
            </a:r>
            <a:endParaRPr lang="en-US" sz="2400" dirty="0" smtClean="0"/>
          </a:p>
          <a:p>
            <a:pPr lvl="1"/>
            <a:r>
              <a:rPr lang="en-US" sz="2000" dirty="0" smtClean="0"/>
              <a:t>request succeeded, requested object later in this message</a:t>
            </a:r>
          </a:p>
          <a:p>
            <a:pPr>
              <a:buFont typeface="ZapfDingbats" pitchFamily="8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301 Moved Permanently</a:t>
            </a:r>
            <a:endParaRPr lang="en-US" sz="2400" dirty="0" smtClean="0"/>
          </a:p>
          <a:p>
            <a:pPr lvl="1"/>
            <a:r>
              <a:rPr lang="en-US" sz="2000" dirty="0" smtClean="0"/>
              <a:t>requested object moved, new location specified later in this message (Location:)</a:t>
            </a:r>
          </a:p>
          <a:p>
            <a:pPr>
              <a:buFont typeface="ZapfDingbats" pitchFamily="8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400 Bad Request</a:t>
            </a:r>
            <a:endParaRPr lang="en-US" sz="2400" dirty="0" smtClean="0"/>
          </a:p>
          <a:p>
            <a:pPr lvl="1"/>
            <a:r>
              <a:rPr lang="en-US" sz="2000" dirty="0" smtClean="0"/>
              <a:t>request message not understood by server</a:t>
            </a:r>
          </a:p>
          <a:p>
            <a:pPr>
              <a:buFont typeface="ZapfDingbats" pitchFamily="8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404 Not Found</a:t>
            </a:r>
            <a:endParaRPr lang="en-US" sz="2400" dirty="0" smtClean="0"/>
          </a:p>
          <a:p>
            <a:pPr lvl="1"/>
            <a:r>
              <a:rPr lang="en-US" sz="2000" dirty="0" smtClean="0"/>
              <a:t>requested document not found on this server</a:t>
            </a:r>
          </a:p>
          <a:p>
            <a:pPr>
              <a:buFont typeface="ZapfDingbats" pitchFamily="8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505 HTTP Version Not Supported</a:t>
            </a:r>
            <a:endParaRPr lang="en-US" sz="2400" dirty="0" smtClean="0"/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523875" y="1323975"/>
            <a:ext cx="76866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/>
              <a:t>In first line in server-&gt;client response message.</a:t>
            </a:r>
          </a:p>
          <a:p>
            <a:pPr marL="342900" indent="-342900"/>
            <a:r>
              <a:rPr lang="en-US"/>
              <a:t>A few sample codes:</a:t>
            </a:r>
          </a:p>
        </p:txBody>
      </p:sp>
      <p:sp>
        <p:nvSpPr>
          <p:cNvPr id="58375" name="AutoShape 8" descr="Plik:Wiki404.png"/>
          <p:cNvSpPr>
            <a:spLocks noChangeAspect="1" noChangeArrowheads="1"/>
          </p:cNvSpPr>
          <p:nvPr/>
        </p:nvSpPr>
        <p:spPr bwMode="auto">
          <a:xfrm>
            <a:off x="182563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90" y="371182"/>
            <a:ext cx="8312710" cy="762000"/>
          </a:xfrm>
        </p:spPr>
        <p:txBody>
          <a:bodyPr/>
          <a:lstStyle/>
          <a:p>
            <a:r>
              <a:rPr lang="en-US" sz="3600" dirty="0" smtClean="0"/>
              <a:t>HTTP response status codes – 404 error</a:t>
            </a:r>
            <a:endParaRPr lang="en-US" dirty="0" smtClean="0"/>
          </a:p>
        </p:txBody>
      </p:sp>
      <p:sp>
        <p:nvSpPr>
          <p:cNvPr id="58375" name="AutoShape 8" descr="Plik:Wiki404.png"/>
          <p:cNvSpPr>
            <a:spLocks noChangeAspect="1" noChangeArrowheads="1"/>
          </p:cNvSpPr>
          <p:nvPr/>
        </p:nvSpPr>
        <p:spPr bwMode="auto">
          <a:xfrm>
            <a:off x="182563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" name="Picture 7" descr="404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52847"/>
            <a:ext cx="76200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89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微软雅黑" pitchFamily="34" charset="-122"/>
                <a:ea typeface="微软雅黑" pitchFamily="34" charset="-122"/>
              </a:rPr>
              <a:t>HTTP 404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公益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523875" y="1323974"/>
            <a:ext cx="7686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b="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b="0" dirty="0" err="1" smtClean="0">
                <a:latin typeface="微软雅黑" pitchFamily="34" charset="-122"/>
                <a:ea typeface="微软雅黑" pitchFamily="34" charset="-122"/>
              </a:rPr>
              <a:t>NotFound</a:t>
            </a:r>
            <a:r>
              <a:rPr lang="en-US" b="0" dirty="0" smtClean="0">
                <a:latin typeface="微软雅黑" pitchFamily="34" charset="-122"/>
                <a:ea typeface="微软雅黑" pitchFamily="34" charset="-122"/>
              </a:rPr>
              <a:t> Project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公益项目：</a:t>
            </a:r>
            <a:r>
              <a:rPr lang="zh-CN" altLang="en-US" sz="2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利用闲置网络资源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发挥公益的力量让更多人帮忙寻找失踪儿童。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5" name="AutoShape 8" descr="Plik:Wiki404.png"/>
          <p:cNvSpPr>
            <a:spLocks noChangeAspect="1" noChangeArrowheads="1"/>
          </p:cNvSpPr>
          <p:nvPr/>
        </p:nvSpPr>
        <p:spPr bwMode="auto">
          <a:xfrm>
            <a:off x="182563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563" y="2758891"/>
            <a:ext cx="8723943" cy="362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04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CAPTCHA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457325"/>
          </a:xfrm>
        </p:spPr>
        <p:txBody>
          <a:bodyPr/>
          <a:lstStyle/>
          <a:p>
            <a:r>
              <a:rPr lang="en-US" altLang="zh-TW" dirty="0"/>
              <a:t>CAPTCHA</a:t>
            </a:r>
            <a:r>
              <a:rPr lang="zh-CN" altLang="en-US" dirty="0"/>
              <a:t>：</a:t>
            </a:r>
            <a:r>
              <a:rPr lang="en-US" altLang="zh-CN" dirty="0"/>
              <a:t>Completely Automated Public Turing Test to Tell Computers and Humans </a:t>
            </a:r>
            <a:r>
              <a:rPr lang="en-US" altLang="zh-CN" dirty="0" smtClean="0"/>
              <a:t>Apart</a:t>
            </a:r>
          </a:p>
          <a:p>
            <a:pPr lvl="1"/>
            <a:r>
              <a:rPr lang="zh-CN" altLang="en-US" dirty="0" smtClean="0"/>
              <a:t>全自动</a:t>
            </a:r>
            <a:r>
              <a:rPr lang="zh-CN" altLang="en-US" dirty="0"/>
              <a:t>区分计算机和人类的图灵</a:t>
            </a:r>
            <a:r>
              <a:rPr lang="zh-CN" altLang="en-US" dirty="0" smtClean="0"/>
              <a:t>测试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89" y="2983797"/>
            <a:ext cx="7187111" cy="341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Web history</a:t>
            </a:r>
          </a:p>
          <a:p>
            <a:pPr>
              <a:spcBef>
                <a:spcPts val="1800"/>
              </a:spcBef>
            </a:pPr>
            <a:r>
              <a:rPr lang="en-US" altLang="zh-CN" sz="3200" dirty="0"/>
              <a:t>Web and HTTP overview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Tiny web server</a:t>
            </a:r>
          </a:p>
          <a:p>
            <a:pPr>
              <a:spcBef>
                <a:spcPts val="1800"/>
              </a:spcBef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More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reCAPTCHA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685925"/>
          </a:xfrm>
        </p:spPr>
        <p:txBody>
          <a:bodyPr/>
          <a:lstStyle/>
          <a:p>
            <a:r>
              <a:rPr lang="en-US" altLang="zh-CN" dirty="0" err="1"/>
              <a:t>reCAPTCHA</a:t>
            </a:r>
            <a:r>
              <a:rPr lang="zh-CN" altLang="en-US" dirty="0"/>
              <a:t>是利用</a:t>
            </a:r>
            <a:r>
              <a:rPr lang="en-US" altLang="zh-CN" dirty="0"/>
              <a:t>CAPTCHA</a:t>
            </a:r>
            <a:r>
              <a:rPr lang="zh-CN" altLang="en-US" dirty="0"/>
              <a:t>的原理，借助于人类大脑对难以识别的字符的辨别能力，进行对古旧书籍中难以被</a:t>
            </a:r>
            <a:r>
              <a:rPr lang="en-US" altLang="zh-CN" dirty="0"/>
              <a:t>OCR</a:t>
            </a:r>
            <a:r>
              <a:rPr lang="zh-CN" altLang="en-US" dirty="0"/>
              <a:t>识别的字符进行辨别的技术。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56" y="4454524"/>
            <a:ext cx="4125804" cy="2098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56" y="2819400"/>
            <a:ext cx="767644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8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37338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Web </a:t>
            </a:r>
            <a:r>
              <a:rPr lang="en-US" dirty="0" smtClean="0"/>
              <a:t>Server Basics</a:t>
            </a:r>
            <a:endParaRPr lang="en-US" dirty="0"/>
          </a:p>
        </p:txBody>
      </p:sp>
      <p:sp>
        <p:nvSpPr>
          <p:cNvPr id="758792" name="Rectangle 8"/>
          <p:cNvSpPr>
            <a:spLocks noGrp="1" noChangeArrowheads="1"/>
          </p:cNvSpPr>
          <p:nvPr>
            <p:ph idx="1"/>
          </p:nvPr>
        </p:nvSpPr>
        <p:spPr>
          <a:xfrm>
            <a:off x="303212" y="1598613"/>
            <a:ext cx="4186238" cy="4687887"/>
          </a:xfrm>
          <a:noFill/>
          <a:ln/>
        </p:spPr>
        <p:txBody>
          <a:bodyPr lIns="90343" tIns="44379" rIns="90343" bIns="44379"/>
          <a:lstStyle/>
          <a:p>
            <a:r>
              <a:rPr lang="en-US" sz="2000" dirty="0"/>
              <a:t>Clients and servers communicate using  the </a:t>
            </a:r>
            <a:r>
              <a:rPr lang="en-US" sz="2000" dirty="0" err="1"/>
              <a:t>HyperText</a:t>
            </a:r>
            <a:r>
              <a:rPr lang="en-US" sz="2000" dirty="0"/>
              <a:t> Transfer Protocol (HTTP)</a:t>
            </a:r>
          </a:p>
          <a:p>
            <a:pPr lvl="1"/>
            <a:r>
              <a:rPr lang="en-US" sz="1800" dirty="0"/>
              <a:t>Client and server establish TCP connection</a:t>
            </a:r>
          </a:p>
          <a:p>
            <a:pPr lvl="1"/>
            <a:r>
              <a:rPr lang="en-US" sz="1800" dirty="0"/>
              <a:t>Client requests content</a:t>
            </a:r>
          </a:p>
          <a:p>
            <a:pPr lvl="1"/>
            <a:r>
              <a:rPr lang="en-US" sz="1800" dirty="0"/>
              <a:t>Server responds with requested content</a:t>
            </a:r>
          </a:p>
          <a:p>
            <a:pPr lvl="1"/>
            <a:r>
              <a:rPr lang="en-US" sz="1800" dirty="0"/>
              <a:t>Client and server close connection </a:t>
            </a:r>
            <a:r>
              <a:rPr lang="en-US" sz="1800" dirty="0" smtClean="0"/>
              <a:t>(eventually)</a:t>
            </a:r>
            <a:endParaRPr lang="en-US" sz="1800" dirty="0"/>
          </a:p>
          <a:p>
            <a:r>
              <a:rPr lang="en-US" sz="2000" dirty="0"/>
              <a:t>Current version is HTTP/1.1</a:t>
            </a:r>
          </a:p>
          <a:p>
            <a:pPr lvl="1"/>
            <a:r>
              <a:rPr lang="en-US" sz="1800" dirty="0"/>
              <a:t>RFC 2616, June, 1999. </a:t>
            </a:r>
          </a:p>
        </p:txBody>
      </p:sp>
      <p:sp>
        <p:nvSpPr>
          <p:cNvPr id="758787" name="Oval 3"/>
          <p:cNvSpPr>
            <a:spLocks noChangeArrowheads="1"/>
          </p:cNvSpPr>
          <p:nvPr/>
        </p:nvSpPr>
        <p:spPr bwMode="auto">
          <a:xfrm>
            <a:off x="7546975" y="1676400"/>
            <a:ext cx="1368425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Web</a:t>
            </a:r>
          </a:p>
          <a:p>
            <a:pPr algn="ctr"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58788" name="Line 4"/>
          <p:cNvSpPr>
            <a:spLocks noChangeShapeType="1"/>
          </p:cNvSpPr>
          <p:nvPr/>
        </p:nvSpPr>
        <p:spPr bwMode="auto">
          <a:xfrm>
            <a:off x="5859463" y="1976438"/>
            <a:ext cx="174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89" name="Text Box 5"/>
          <p:cNvSpPr txBox="1">
            <a:spLocks noChangeArrowheads="1"/>
          </p:cNvSpPr>
          <p:nvPr/>
        </p:nvSpPr>
        <p:spPr bwMode="auto">
          <a:xfrm>
            <a:off x="5781675" y="1594132"/>
            <a:ext cx="161156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HTTP </a:t>
            </a:r>
            <a:r>
              <a:rPr lang="en-US" sz="1800" dirty="0">
                <a:latin typeface="+mn-lt"/>
              </a:rPr>
              <a:t>request</a:t>
            </a:r>
          </a:p>
        </p:txBody>
      </p:sp>
      <p:sp>
        <p:nvSpPr>
          <p:cNvPr id="758790" name="Line 6"/>
          <p:cNvSpPr>
            <a:spLocks noChangeShapeType="1"/>
          </p:cNvSpPr>
          <p:nvPr/>
        </p:nvSpPr>
        <p:spPr bwMode="auto">
          <a:xfrm>
            <a:off x="6011863" y="2584450"/>
            <a:ext cx="1446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91" name="Text Box 7"/>
          <p:cNvSpPr txBox="1">
            <a:spLocks noChangeArrowheads="1"/>
          </p:cNvSpPr>
          <p:nvPr/>
        </p:nvSpPr>
        <p:spPr bwMode="auto">
          <a:xfrm>
            <a:off x="5789613" y="2708964"/>
            <a:ext cx="1749177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HTTP </a:t>
            </a:r>
            <a:r>
              <a:rPr lang="en-US" sz="1800" dirty="0">
                <a:latin typeface="+mn-lt"/>
              </a:rPr>
              <a:t>response</a:t>
            </a:r>
          </a:p>
          <a:p>
            <a:pPr defTabSz="912813"/>
            <a:r>
              <a:rPr lang="en-US" sz="1800" dirty="0">
                <a:latin typeface="+mn-lt"/>
              </a:rPr>
              <a:t>(content)</a:t>
            </a:r>
          </a:p>
        </p:txBody>
      </p:sp>
      <p:sp>
        <p:nvSpPr>
          <p:cNvPr id="758793" name="Oval 9"/>
          <p:cNvSpPr>
            <a:spLocks noChangeArrowheads="1"/>
          </p:cNvSpPr>
          <p:nvPr/>
        </p:nvSpPr>
        <p:spPr bwMode="auto">
          <a:xfrm>
            <a:off x="4641850" y="1676400"/>
            <a:ext cx="1370013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+mn-lt"/>
              </a:rPr>
              <a:t>Web</a:t>
            </a:r>
          </a:p>
          <a:p>
            <a:pPr algn="ctr" defTabSz="912813"/>
            <a:r>
              <a:rPr lang="en-US" sz="1800" dirty="0">
                <a:latin typeface="+mn-lt"/>
              </a:rPr>
              <a:t>client</a:t>
            </a:r>
          </a:p>
          <a:p>
            <a:pPr algn="ctr" defTabSz="912813"/>
            <a:r>
              <a:rPr lang="en-US" sz="1800" dirty="0">
                <a:latin typeface="+mn-lt"/>
              </a:rPr>
              <a:t>(browser) </a:t>
            </a:r>
          </a:p>
        </p:txBody>
      </p:sp>
      <p:sp>
        <p:nvSpPr>
          <p:cNvPr id="763908" name="Text Box 1028"/>
          <p:cNvSpPr txBox="1">
            <a:spLocks noChangeArrowheads="1"/>
          </p:cNvSpPr>
          <p:nvPr/>
        </p:nvSpPr>
        <p:spPr bwMode="auto">
          <a:xfrm>
            <a:off x="303213" y="5949950"/>
            <a:ext cx="757130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http://www.w3.org/Protocols/rfc2616/rfc2616.html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572000" y="4953000"/>
            <a:ext cx="1828800" cy="609600"/>
          </a:xfrm>
          <a:prstGeom prst="rect">
            <a:avLst/>
          </a:prstGeom>
          <a:solidFill>
            <a:srgbClr val="D5F1CF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IP</a:t>
            </a:r>
            <a:endParaRPr lang="en-US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343400"/>
            <a:ext cx="1828800" cy="609600"/>
          </a:xfrm>
          <a:prstGeom prst="rect">
            <a:avLst/>
          </a:prstGeom>
          <a:solidFill>
            <a:srgbClr val="F6F5BD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TCP</a:t>
            </a:r>
            <a:endParaRPr lang="en-US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3733800"/>
            <a:ext cx="18288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HTTP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0800" y="514933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Datagrams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0" y="4507468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0800" y="3865602"/>
            <a:ext cx="141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Web content</a:t>
            </a:r>
          </a:p>
        </p:txBody>
      </p:sp>
    </p:spTree>
    <p:extLst>
      <p:ext uri="{BB962C8B-B14F-4D97-AF65-F5344CB8AC3E}">
        <p14:creationId xmlns:p14="http://schemas.microsoft.com/office/powerpoint/2010/main" val="35099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646738" cy="573087"/>
          </a:xfrm>
        </p:spPr>
        <p:txBody>
          <a:bodyPr/>
          <a:lstStyle/>
          <a:p>
            <a:r>
              <a:rPr lang="en-US"/>
              <a:t>Web Content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pPr>
              <a:tabLst>
                <a:tab pos="4403725" algn="l"/>
              </a:tabLst>
            </a:pPr>
            <a:r>
              <a:rPr lang="en-US" dirty="0"/>
              <a:t>Web servers return </a:t>
            </a:r>
            <a:r>
              <a:rPr lang="en-US" i="1" dirty="0">
                <a:solidFill>
                  <a:srgbClr val="FF0000"/>
                </a:solidFill>
              </a:rPr>
              <a:t>content</a:t>
            </a:r>
            <a:r>
              <a:rPr lang="en-US" dirty="0"/>
              <a:t> to clients</a:t>
            </a:r>
          </a:p>
          <a:p>
            <a:pPr lvl="1">
              <a:tabLst>
                <a:tab pos="4403725" algn="l"/>
              </a:tabLst>
            </a:pPr>
            <a:r>
              <a:rPr lang="en-US" i="1" dirty="0"/>
              <a:t>content: </a:t>
            </a:r>
            <a:r>
              <a:rPr lang="en-US" dirty="0"/>
              <a:t>a sequence of bytes with an associated MIME (Multipurpose Internet Mail Extensions) </a:t>
            </a:r>
            <a:r>
              <a:rPr lang="en-US" dirty="0" smtClean="0"/>
              <a:t>type</a:t>
            </a:r>
          </a:p>
          <a:p>
            <a:pPr>
              <a:tabLst>
                <a:tab pos="4403725" algn="l"/>
              </a:tabLst>
            </a:pPr>
            <a:endParaRPr lang="en-US" dirty="0" smtClean="0"/>
          </a:p>
          <a:p>
            <a:pPr>
              <a:tabLst>
                <a:tab pos="4403725" algn="l"/>
              </a:tabLst>
            </a:pPr>
            <a:r>
              <a:rPr lang="en-US" dirty="0" smtClean="0"/>
              <a:t>Example </a:t>
            </a:r>
            <a:r>
              <a:rPr lang="en-US" dirty="0"/>
              <a:t>MIME types</a:t>
            </a:r>
          </a:p>
          <a:p>
            <a:pPr lvl="1">
              <a:tabLst>
                <a:tab pos="4403725" algn="l"/>
              </a:tabLst>
            </a:pPr>
            <a:r>
              <a:rPr lang="en-US" dirty="0" smtClean="0">
                <a:latin typeface="Courier New" pitchFamily="49" charset="0"/>
              </a:rPr>
              <a:t>text/html	</a:t>
            </a:r>
            <a:r>
              <a:rPr lang="en-US" dirty="0" err="1" smtClean="0"/>
              <a:t>HTML</a:t>
            </a:r>
            <a:r>
              <a:rPr lang="en-US" dirty="0" smtClean="0"/>
              <a:t> </a:t>
            </a:r>
            <a:r>
              <a:rPr lang="en-US" dirty="0"/>
              <a:t>document</a:t>
            </a:r>
          </a:p>
          <a:p>
            <a:pPr lvl="1">
              <a:tabLst>
                <a:tab pos="4403725" algn="l"/>
              </a:tabLst>
            </a:pPr>
            <a:r>
              <a:rPr lang="en-US" dirty="0" smtClean="0">
                <a:latin typeface="Courier New" pitchFamily="49" charset="0"/>
              </a:rPr>
              <a:t>text/plain	</a:t>
            </a:r>
            <a:r>
              <a:rPr lang="en-US" dirty="0" smtClean="0"/>
              <a:t>Unformatted </a:t>
            </a:r>
            <a:r>
              <a:rPr lang="en-US" dirty="0"/>
              <a:t>text</a:t>
            </a:r>
          </a:p>
          <a:p>
            <a:pPr lvl="1">
              <a:tabLst>
                <a:tab pos="4403725" algn="l"/>
              </a:tabLst>
            </a:pPr>
            <a:r>
              <a:rPr lang="en-US" dirty="0" smtClean="0">
                <a:latin typeface="Courier New" pitchFamily="49" charset="0"/>
              </a:rPr>
              <a:t>image/gif	</a:t>
            </a:r>
            <a:r>
              <a:rPr lang="en-US" dirty="0" smtClean="0"/>
              <a:t>Binary </a:t>
            </a:r>
            <a:r>
              <a:rPr lang="en-US" dirty="0"/>
              <a:t>image encoded in GIF </a:t>
            </a:r>
            <a:r>
              <a:rPr lang="en-US" dirty="0" smtClean="0"/>
              <a:t>format</a:t>
            </a:r>
          </a:p>
          <a:p>
            <a:pPr lvl="1">
              <a:tabLst>
                <a:tab pos="4403725" algn="l"/>
              </a:tabLst>
            </a:pPr>
            <a:r>
              <a:rPr lang="en-US" dirty="0" smtClean="0">
                <a:latin typeface="Courier New"/>
                <a:cs typeface="Courier New"/>
              </a:rPr>
              <a:t>image/</a:t>
            </a:r>
            <a:r>
              <a:rPr lang="en-US" dirty="0" err="1" smtClean="0">
                <a:latin typeface="Courier New"/>
                <a:cs typeface="Courier New"/>
              </a:rPr>
              <a:t>png</a:t>
            </a:r>
            <a:r>
              <a:rPr lang="en-US" dirty="0" smtClean="0"/>
              <a:t>	</a:t>
            </a:r>
            <a:r>
              <a:rPr lang="en-US" dirty="0" err="1" smtClean="0"/>
              <a:t>Binar</a:t>
            </a:r>
            <a:r>
              <a:rPr lang="en-US" dirty="0" smtClean="0"/>
              <a:t> image encoded in PNG format</a:t>
            </a:r>
            <a:endParaRPr lang="en-US" dirty="0"/>
          </a:p>
          <a:p>
            <a:pPr lvl="1">
              <a:tabLst>
                <a:tab pos="4403725" algn="l"/>
              </a:tabLst>
            </a:pPr>
            <a:r>
              <a:rPr lang="en-US" dirty="0" smtClean="0">
                <a:latin typeface="Courier New" pitchFamily="49" charset="0"/>
              </a:rPr>
              <a:t>image/jpeg</a:t>
            </a:r>
            <a:r>
              <a:rPr lang="en-US" dirty="0" smtClean="0"/>
              <a:t>	Binary </a:t>
            </a:r>
            <a:r>
              <a:rPr lang="en-US" dirty="0"/>
              <a:t>image encoded in </a:t>
            </a:r>
            <a:r>
              <a:rPr lang="en-US" dirty="0" smtClean="0"/>
              <a:t>JPEG format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5832939"/>
            <a:ext cx="863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  <a:cs typeface="Courier New"/>
              </a:rPr>
              <a:t>You can find the complete list of MIME types at:</a:t>
            </a:r>
          </a:p>
          <a:p>
            <a:r>
              <a:rPr lang="en-US" sz="1800" b="0" dirty="0" smtClean="0">
                <a:latin typeface="Courier New"/>
                <a:cs typeface="Courier New"/>
              </a:rPr>
              <a:t>http</a:t>
            </a:r>
            <a:r>
              <a:rPr lang="en-US" sz="1800" b="0" dirty="0">
                <a:latin typeface="Courier New"/>
                <a:cs typeface="Courier New"/>
              </a:rPr>
              <a:t>://</a:t>
            </a:r>
            <a:r>
              <a:rPr lang="en-US" sz="1800" b="0" dirty="0" err="1">
                <a:latin typeface="Courier New"/>
                <a:cs typeface="Courier New"/>
              </a:rPr>
              <a:t>www.iana.org</a:t>
            </a:r>
            <a:r>
              <a:rPr lang="en-US" sz="1800" b="0" dirty="0">
                <a:latin typeface="Courier New"/>
                <a:cs typeface="Courier New"/>
              </a:rPr>
              <a:t>/assignments/media-types/media-</a:t>
            </a:r>
            <a:r>
              <a:rPr lang="en-US" sz="1800" b="0" dirty="0" err="1">
                <a:latin typeface="Courier New"/>
                <a:cs typeface="Courier New"/>
              </a:rPr>
              <a:t>types.xhtml</a:t>
            </a:r>
            <a:endParaRPr lang="en-US" sz="1800" b="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511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077200" cy="573087"/>
          </a:xfrm>
        </p:spPr>
        <p:txBody>
          <a:bodyPr lIns="91294" tIns="45647" rIns="91294" bIns="45647" anchor="t"/>
          <a:lstStyle/>
          <a:p>
            <a:r>
              <a:rPr lang="en-US"/>
              <a:t>Static and Dynamic Content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The content returned in HTTP responses can be either </a:t>
            </a:r>
            <a:r>
              <a:rPr lang="en-US" i="1" dirty="0">
                <a:solidFill>
                  <a:srgbClr val="FF0000"/>
                </a:solidFill>
              </a:rPr>
              <a:t>static</a:t>
            </a:r>
            <a:r>
              <a:rPr lang="en-US" dirty="0"/>
              <a:t> or </a:t>
            </a:r>
            <a:r>
              <a:rPr lang="en-US" i="1" dirty="0" smtClean="0">
                <a:solidFill>
                  <a:srgbClr val="FF0000"/>
                </a:solidFill>
              </a:rPr>
              <a:t>dynamic</a:t>
            </a:r>
            <a:endParaRPr lang="en-US" dirty="0" smtClean="0"/>
          </a:p>
          <a:p>
            <a:pPr lvl="1"/>
            <a:r>
              <a:rPr lang="en-US" i="1" dirty="0"/>
              <a:t>Static content</a:t>
            </a:r>
            <a:r>
              <a:rPr lang="en-US" dirty="0"/>
              <a:t>: content stored in files and retrieved in response to an HTTP request</a:t>
            </a:r>
          </a:p>
          <a:p>
            <a:pPr lvl="2"/>
            <a:r>
              <a:rPr lang="en-US" dirty="0"/>
              <a:t>Examples: HTML files, images, audio </a:t>
            </a:r>
            <a:r>
              <a:rPr lang="en-US" dirty="0" smtClean="0"/>
              <a:t>clips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 programs</a:t>
            </a:r>
            <a:endParaRPr lang="en-US" dirty="0" smtClean="0"/>
          </a:p>
          <a:p>
            <a:pPr lvl="2"/>
            <a:r>
              <a:rPr lang="en-US" dirty="0"/>
              <a:t>Request identifies</a:t>
            </a:r>
            <a:r>
              <a:rPr lang="en-US" dirty="0" smtClean="0"/>
              <a:t> which content </a:t>
            </a:r>
            <a:r>
              <a:rPr lang="en-US" dirty="0"/>
              <a:t>file</a:t>
            </a:r>
          </a:p>
          <a:p>
            <a:pPr lvl="1"/>
            <a:r>
              <a:rPr lang="en-US" i="1" dirty="0"/>
              <a:t>Dynamic content</a:t>
            </a:r>
            <a:r>
              <a:rPr lang="en-US" dirty="0"/>
              <a:t>: content produced on-the-fly in response to an HTTP request</a:t>
            </a:r>
          </a:p>
          <a:p>
            <a:pPr lvl="2"/>
            <a:r>
              <a:rPr lang="en-US" dirty="0"/>
              <a:t>Example: content produced by a program executed by the server on behalf of the </a:t>
            </a:r>
            <a:r>
              <a:rPr lang="en-US" dirty="0" smtClean="0"/>
              <a:t>client</a:t>
            </a:r>
          </a:p>
          <a:p>
            <a:pPr lvl="2"/>
            <a:r>
              <a:rPr lang="en-US" dirty="0"/>
              <a:t>Request identifies</a:t>
            </a:r>
            <a:r>
              <a:rPr lang="en-US" dirty="0" smtClean="0"/>
              <a:t> file </a:t>
            </a:r>
            <a:r>
              <a:rPr lang="en-US" dirty="0"/>
              <a:t>containing executable code</a:t>
            </a:r>
          </a:p>
          <a:p>
            <a:r>
              <a:rPr lang="en-US" dirty="0"/>
              <a:t>Bottom </a:t>
            </a:r>
            <a:r>
              <a:rPr lang="en-US" dirty="0" smtClean="0"/>
              <a:t>line:</a:t>
            </a:r>
            <a:r>
              <a:rPr lang="en-US" dirty="0"/>
              <a:t> </a:t>
            </a:r>
            <a:r>
              <a:rPr lang="en-US" i="1" dirty="0" smtClean="0"/>
              <a:t>Web </a:t>
            </a:r>
            <a:r>
              <a:rPr lang="en-US" i="1" dirty="0"/>
              <a:t>content is associated with a file that is managed by the </a:t>
            </a:r>
            <a:r>
              <a:rPr lang="en-US" i="1" dirty="0" smtClean="0"/>
              <a:t>server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1635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6586538" cy="573087"/>
          </a:xfrm>
        </p:spPr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78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548687" cy="5332412"/>
          </a:xfrm>
        </p:spPr>
        <p:txBody>
          <a:bodyPr/>
          <a:lstStyle/>
          <a:p>
            <a:r>
              <a:rPr lang="en-US" altLang="zh-CN" sz="2000" dirty="0"/>
              <a:t>Web page consists of objects</a:t>
            </a:r>
          </a:p>
          <a:p>
            <a:pPr lvl="1"/>
            <a:r>
              <a:rPr lang="en-US" altLang="zh-CN" sz="1800" dirty="0"/>
              <a:t>Object can be HTML file, JPEG image, Java applet, audio file,…</a:t>
            </a:r>
          </a:p>
          <a:p>
            <a:pPr lvl="1"/>
            <a:r>
              <a:rPr lang="en-US" altLang="zh-CN" sz="1800" dirty="0"/>
              <a:t>Web page consists of </a:t>
            </a:r>
            <a:r>
              <a:rPr lang="en-US" altLang="zh-CN" sz="1800" dirty="0">
                <a:solidFill>
                  <a:srgbClr val="FF0000"/>
                </a:solidFill>
              </a:rPr>
              <a:t>base HTML-file</a:t>
            </a:r>
            <a:r>
              <a:rPr lang="en-US" altLang="zh-CN" sz="1800" dirty="0"/>
              <a:t> which includes several </a:t>
            </a:r>
            <a:r>
              <a:rPr lang="en-US" altLang="zh-CN" sz="1800" b="1" u="sng" dirty="0">
                <a:solidFill>
                  <a:schemeClr val="accent2"/>
                </a:solidFill>
              </a:rPr>
              <a:t>referenced</a:t>
            </a:r>
            <a:r>
              <a:rPr lang="en-US" altLang="zh-CN" sz="1800" b="1" u="sng" dirty="0"/>
              <a:t> objects</a:t>
            </a:r>
          </a:p>
          <a:p>
            <a:pPr lvl="1"/>
            <a:r>
              <a:rPr lang="en-US" altLang="zh-CN" sz="1800" dirty="0"/>
              <a:t>Each object is addressable by a </a:t>
            </a:r>
            <a:r>
              <a:rPr lang="en-US" altLang="zh-CN" sz="1800" dirty="0" smtClean="0">
                <a:solidFill>
                  <a:srgbClr val="FF0000"/>
                </a:solidFill>
              </a:rPr>
              <a:t>URL</a:t>
            </a:r>
            <a:r>
              <a:rPr lang="en-US" altLang="zh-CN" sz="1800" dirty="0"/>
              <a:t> (Universal Resource Locator)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URLs for static content:</a:t>
            </a:r>
          </a:p>
          <a:p>
            <a:pPr lvl="1"/>
            <a:r>
              <a:rPr lang="en-US" altLang="zh-CN" sz="1800" dirty="0" smtClean="0">
                <a:latin typeface="Courier New" pitchFamily="49" charset="0"/>
              </a:rPr>
              <a:t>http</a:t>
            </a:r>
            <a:r>
              <a:rPr lang="en-US" altLang="zh-CN" sz="1800" dirty="0">
                <a:latin typeface="Courier New" pitchFamily="49" charset="0"/>
              </a:rPr>
              <a:t>://www.cs.cmu.edu:80/index.html</a:t>
            </a:r>
            <a:endParaRPr lang="en-US" altLang="zh-CN" sz="1800" dirty="0"/>
          </a:p>
          <a:p>
            <a:pPr lvl="1"/>
            <a:r>
              <a:rPr lang="en-US" altLang="zh-CN" sz="1800" dirty="0">
                <a:latin typeface="Courier New" pitchFamily="49" charset="0"/>
              </a:rPr>
              <a:t>http://www.cs.cmu.edu/index.html</a:t>
            </a:r>
          </a:p>
          <a:p>
            <a:pPr lvl="2"/>
            <a:r>
              <a:rPr lang="en-US" altLang="zh-CN" sz="1800" dirty="0" smtClean="0"/>
              <a:t>Identifies </a:t>
            </a:r>
            <a:r>
              <a:rPr lang="en-US" altLang="zh-CN" sz="1800" dirty="0"/>
              <a:t>a file called </a:t>
            </a:r>
            <a:r>
              <a:rPr lang="en-US" altLang="zh-CN" sz="1800" dirty="0">
                <a:latin typeface="Courier New" pitchFamily="49" charset="0"/>
              </a:rPr>
              <a:t>index.html,</a:t>
            </a:r>
            <a:r>
              <a:rPr lang="en-US" altLang="zh-CN" sz="1800" dirty="0"/>
              <a:t> managed by a Web server at </a:t>
            </a:r>
            <a:r>
              <a:rPr lang="en-US" altLang="zh-CN" sz="1800" dirty="0">
                <a:latin typeface="Courier New" pitchFamily="49" charset="0"/>
              </a:rPr>
              <a:t>www.cs.cmu.edu</a:t>
            </a:r>
            <a:r>
              <a:rPr lang="en-US" altLang="zh-CN" sz="1800" dirty="0"/>
              <a:t> that is listening on port 80</a:t>
            </a:r>
            <a:endParaRPr lang="en-US" altLang="zh-CN" sz="1800" dirty="0">
              <a:latin typeface="Courier New" pitchFamily="49" charset="0"/>
            </a:endParaRPr>
          </a:p>
          <a:p>
            <a:r>
              <a:rPr lang="en-US" altLang="zh-CN" sz="2000" dirty="0"/>
              <a:t>URLs for dynamic content:</a:t>
            </a:r>
            <a:endParaRPr lang="en-US" altLang="zh-CN" sz="2000" dirty="0">
              <a:latin typeface="Courier New" pitchFamily="49" charset="0"/>
            </a:endParaRPr>
          </a:p>
          <a:p>
            <a:pPr lvl="1"/>
            <a:r>
              <a:rPr lang="en-US" altLang="zh-CN" sz="1800" dirty="0">
                <a:latin typeface="Courier New" pitchFamily="49" charset="0"/>
              </a:rPr>
              <a:t>http://www.cs.cmu.edu:8000/cgi-bin/</a:t>
            </a: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</a:rPr>
              <a:t>proc</a:t>
            </a:r>
            <a:r>
              <a:rPr lang="en-US" altLang="zh-CN" sz="1800" dirty="0">
                <a:latin typeface="Courier New" pitchFamily="49" charset="0"/>
              </a:rPr>
              <a:t>?15000&amp;213</a:t>
            </a:r>
          </a:p>
          <a:p>
            <a:pPr lvl="2"/>
            <a:r>
              <a:rPr lang="en-US" altLang="zh-CN" sz="1800" b="1" u="sng" dirty="0">
                <a:solidFill>
                  <a:srgbClr val="FF0000"/>
                </a:solidFill>
              </a:rPr>
              <a:t>Identifies an executable file called </a:t>
            </a:r>
            <a:r>
              <a:rPr lang="en-US" altLang="zh-CN" sz="1800" b="1" u="sng" dirty="0" err="1">
                <a:solidFill>
                  <a:srgbClr val="FF0000"/>
                </a:solidFill>
                <a:latin typeface="Courier New" pitchFamily="49" charset="0"/>
              </a:rPr>
              <a:t>proc</a:t>
            </a:r>
            <a:r>
              <a:rPr lang="en-US" altLang="zh-CN" sz="1800" dirty="0"/>
              <a:t>,  managed by a Web server at </a:t>
            </a:r>
            <a:r>
              <a:rPr lang="en-US" altLang="zh-CN" sz="1800" dirty="0">
                <a:latin typeface="Courier New" pitchFamily="49" charset="0"/>
              </a:rPr>
              <a:t>www.cs.cmu.edu</a:t>
            </a:r>
            <a:r>
              <a:rPr lang="en-US" altLang="zh-CN" sz="1800" dirty="0"/>
              <a:t> that is listening on port 8000, that should be called with two argument strings: </a:t>
            </a:r>
            <a:r>
              <a:rPr lang="en-US" altLang="zh-CN" sz="1800" dirty="0">
                <a:latin typeface="Courier New" pitchFamily="49" charset="0"/>
              </a:rPr>
              <a:t>15000</a:t>
            </a:r>
            <a:r>
              <a:rPr lang="en-US" altLang="zh-CN" sz="1800" dirty="0"/>
              <a:t> and </a:t>
            </a:r>
            <a:r>
              <a:rPr lang="en-US" altLang="zh-CN" sz="1800" dirty="0" smtClean="0">
                <a:latin typeface="Courier New" pitchFamily="49" charset="0"/>
              </a:rPr>
              <a:t>213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72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25728</TotalTime>
  <Words>3335</Words>
  <Application>Microsoft Office PowerPoint</Application>
  <PresentationFormat>全屏显示(4:3)</PresentationFormat>
  <Paragraphs>571</Paragraphs>
  <Slides>50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5" baseType="lpstr">
      <vt:lpstr>ＭＳ Ｐゴシック</vt:lpstr>
      <vt:lpstr>新細明體</vt:lpstr>
      <vt:lpstr>ZapfDingbats</vt:lpstr>
      <vt:lpstr>方正兰亭超细黑简体</vt:lpstr>
      <vt:lpstr>宋体</vt:lpstr>
      <vt:lpstr>微软雅黑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Clip</vt:lpstr>
      <vt:lpstr>Web Services  Introduction to Computer Systems</vt:lpstr>
      <vt:lpstr>Outline</vt:lpstr>
      <vt:lpstr>Web History</vt:lpstr>
      <vt:lpstr>Web History (cont)</vt:lpstr>
      <vt:lpstr>Outline</vt:lpstr>
      <vt:lpstr>Web Server Basics</vt:lpstr>
      <vt:lpstr>Web Content</vt:lpstr>
      <vt:lpstr>Static and Dynamic Content</vt:lpstr>
      <vt:lpstr>URLs</vt:lpstr>
      <vt:lpstr>URLs and how clients and servers use them</vt:lpstr>
      <vt:lpstr>HTML (Hypertext Markup Language)</vt:lpstr>
      <vt:lpstr>HTML source (cont.)</vt:lpstr>
      <vt:lpstr>HTTP overview</vt:lpstr>
      <vt:lpstr>HTTP Requests</vt:lpstr>
      <vt:lpstr>HTTP Responses</vt:lpstr>
      <vt:lpstr>HTTP Versions</vt:lpstr>
      <vt:lpstr>HTTP response message</vt:lpstr>
      <vt:lpstr>Example HTTP Transaction</vt:lpstr>
      <vt:lpstr>Example HTTP Transaction, Take 2</vt:lpstr>
      <vt:lpstr>Data Transfer Mechanisms</vt:lpstr>
      <vt:lpstr>Chunked Encoding Example</vt:lpstr>
      <vt:lpstr>Outline</vt:lpstr>
      <vt:lpstr>Tiny Web Server</vt:lpstr>
      <vt:lpstr>Tiny Operation</vt:lpstr>
      <vt:lpstr>Tiny Serving Static Content</vt:lpstr>
      <vt:lpstr>Serving Dynamic Content</vt:lpstr>
      <vt:lpstr>Serving Dynamic Content (cont)</vt:lpstr>
      <vt:lpstr>Serving Dynamic Content (cont)</vt:lpstr>
      <vt:lpstr>Issues in Serving Dynamic Content</vt:lpstr>
      <vt:lpstr>CGI</vt:lpstr>
      <vt:lpstr>The add.com Experience</vt:lpstr>
      <vt:lpstr>Serving Dynamic Content With GET</vt:lpstr>
      <vt:lpstr>Serving Dynamic Content With GET</vt:lpstr>
      <vt:lpstr>Serving Dynamic Content With GET</vt:lpstr>
      <vt:lpstr>Additional CGI Environment Variables</vt:lpstr>
      <vt:lpstr>Serving Dynamic Content with GET</vt:lpstr>
      <vt:lpstr>Serving Dynamic Content with GET</vt:lpstr>
      <vt:lpstr>Serving Dynamic Content With GET </vt:lpstr>
      <vt:lpstr>For More Information</vt:lpstr>
      <vt:lpstr>Outline</vt:lpstr>
      <vt:lpstr>Proxies</vt:lpstr>
      <vt:lpstr>Why Proxies?</vt:lpstr>
      <vt:lpstr>Two types of web proxy</vt:lpstr>
      <vt:lpstr>Get Google PageRank score</vt:lpstr>
      <vt:lpstr>Get Google PageRank score</vt:lpstr>
      <vt:lpstr>HTTP response status codes</vt:lpstr>
      <vt:lpstr>HTTP response status codes – 404 error</vt:lpstr>
      <vt:lpstr>HTTP 404 公益</vt:lpstr>
      <vt:lpstr>CAPTCHA</vt:lpstr>
      <vt:lpstr>reCAPTCHA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管 雪涛</cp:lastModifiedBy>
  <cp:revision>1028</cp:revision>
  <cp:lastPrinted>2011-11-15T04:29:29Z</cp:lastPrinted>
  <dcterms:created xsi:type="dcterms:W3CDTF">2011-11-14T22:48:30Z</dcterms:created>
  <dcterms:modified xsi:type="dcterms:W3CDTF">2018-12-15T08:02:59Z</dcterms:modified>
</cp:coreProperties>
</file>