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542" r:id="rId2"/>
    <p:sldId id="543" r:id="rId3"/>
    <p:sldId id="544" r:id="rId4"/>
    <p:sldId id="545" r:id="rId5"/>
    <p:sldId id="546" r:id="rId6"/>
    <p:sldId id="547" r:id="rId7"/>
    <p:sldId id="595" r:id="rId8"/>
    <p:sldId id="548" r:id="rId9"/>
    <p:sldId id="549" r:id="rId10"/>
    <p:sldId id="550" r:id="rId11"/>
    <p:sldId id="551" r:id="rId12"/>
    <p:sldId id="552" r:id="rId13"/>
    <p:sldId id="553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568" r:id="rId29"/>
    <p:sldId id="569" r:id="rId30"/>
    <p:sldId id="570" r:id="rId31"/>
    <p:sldId id="571" r:id="rId32"/>
    <p:sldId id="572" r:id="rId33"/>
    <p:sldId id="574" r:id="rId34"/>
    <p:sldId id="575" r:id="rId35"/>
    <p:sldId id="576" r:id="rId36"/>
    <p:sldId id="577" r:id="rId37"/>
    <p:sldId id="578" r:id="rId38"/>
    <p:sldId id="579" r:id="rId39"/>
    <p:sldId id="580" r:id="rId40"/>
    <p:sldId id="581" r:id="rId41"/>
    <p:sldId id="596" r:id="rId42"/>
    <p:sldId id="582" r:id="rId43"/>
    <p:sldId id="583" r:id="rId44"/>
    <p:sldId id="584" r:id="rId45"/>
    <p:sldId id="585" r:id="rId46"/>
    <p:sldId id="586" r:id="rId47"/>
    <p:sldId id="587" r:id="rId48"/>
    <p:sldId id="588" r:id="rId49"/>
    <p:sldId id="589" r:id="rId50"/>
    <p:sldId id="590" r:id="rId51"/>
    <p:sldId id="591" r:id="rId52"/>
    <p:sldId id="592" r:id="rId53"/>
    <p:sldId id="593" r:id="rId54"/>
    <p:sldId id="594" r:id="rId55"/>
  </p:sldIdLst>
  <p:sldSz cx="9144000" cy="6858000" type="screen4x3"/>
  <p:notesSz cx="7302500" cy="9586913"/>
  <p:custDataLst>
    <p:tags r:id="rId5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5BD"/>
    <a:srgbClr val="F1C7C7"/>
    <a:srgbClr val="B3B3B3"/>
    <a:srgbClr val="E6E6E6"/>
    <a:srgbClr val="D5F1CF"/>
    <a:srgbClr val="990000"/>
    <a:srgbClr val="D09E00"/>
    <a:srgbClr val="EBAFAF"/>
    <a:srgbClr val="ACE3A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 autoAdjust="0"/>
    <p:restoredTop sz="94643" autoAdjust="0"/>
  </p:normalViewPr>
  <p:slideViewPr>
    <p:cSldViewPr snapToObjects="1">
      <p:cViewPr>
        <p:scale>
          <a:sx n="125" d="100"/>
          <a:sy n="125" d="100"/>
        </p:scale>
        <p:origin x="2814" y="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A-4491-858A-2D8E6FE690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136272"/>
        <c:axId val="-123133952"/>
      </c:barChart>
      <c:catAx>
        <c:axId val="-1231362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133952"/>
        <c:crosses val="autoZero"/>
        <c:auto val="1"/>
        <c:lblAlgn val="ctr"/>
        <c:lblOffset val="100"/>
        <c:noMultiLvlLbl val="0"/>
      </c:catAx>
      <c:valAx>
        <c:axId val="-123133952"/>
        <c:scaling>
          <c:orientation val="minMax"/>
          <c:max val="2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136272"/>
        <c:crosses val="autoZero"/>
        <c:crossBetween val="between"/>
        <c:majorUnit val="1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F-4EFD-9004-F89CCA54D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114464"/>
        <c:axId val="-123112144"/>
      </c:barChart>
      <c:catAx>
        <c:axId val="-123114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112144"/>
        <c:crosses val="autoZero"/>
        <c:auto val="1"/>
        <c:lblAlgn val="ctr"/>
        <c:lblOffset val="100"/>
        <c:noMultiLvlLbl val="0"/>
      </c:catAx>
      <c:valAx>
        <c:axId val="-123112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11446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0-4E74-8A7B-071434545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123466192"/>
        <c:axId val="-123464144"/>
      </c:barChart>
      <c:catAx>
        <c:axId val="-12346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123464144"/>
        <c:crosses val="autoZero"/>
        <c:auto val="1"/>
        <c:lblAlgn val="ctr"/>
        <c:lblOffset val="100"/>
        <c:noMultiLvlLbl val="0"/>
      </c:catAx>
      <c:valAx>
        <c:axId val="-123464144"/>
        <c:scaling>
          <c:orientation val="minMax"/>
          <c:max val="3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466192"/>
        <c:crosses val="autoZero"/>
        <c:crossBetween val="between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47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55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6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64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1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52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50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4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8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9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2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55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3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56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53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31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 How do you handle receiving requests?</a:t>
            </a:r>
            <a:r>
              <a:rPr lang="en-US" baseline="0" dirty="0" smtClean="0"/>
              <a:t>  How much to read from a request?  What if the client never finishes sending its request?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90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3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2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0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18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01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72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980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48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61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3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02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94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85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303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7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642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24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25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03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723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50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9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5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0" y="-26987"/>
            <a:ext cx="38735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to Computer Systems, Peking University</a:t>
            </a:r>
            <a:endParaRPr lang="en-US" altLang="zh-CN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949450"/>
          </a:xfrm>
        </p:spPr>
        <p:txBody>
          <a:bodyPr/>
          <a:lstStyle/>
          <a:p>
            <a:pPr marL="0" indent="0"/>
            <a:r>
              <a:rPr lang="en-US" dirty="0" smtClean="0"/>
              <a:t>Concurrent Programming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Introduction to Computer Systems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39" y="2209800"/>
            <a:ext cx="8763001" cy="365759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It may be hard, but …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	it can be useful and sometimes necessary!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10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357018" y="4132968"/>
            <a:ext cx="6500982" cy="1371600"/>
            <a:chOff x="357018" y="4132968"/>
            <a:chExt cx="6500982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357018" y="4352517"/>
              <a:ext cx="938382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8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357018" y="381000"/>
            <a:ext cx="7592093" cy="762000"/>
          </a:xfrm>
        </p:spPr>
        <p:txBody>
          <a:bodyPr/>
          <a:lstStyle/>
          <a:p>
            <a:r>
              <a:rPr lang="en-US" dirty="0" smtClean="0"/>
              <a:t>Reminder: Iterative Echo Server</a:t>
            </a:r>
            <a:endParaRPr lang="en-US" dirty="0"/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106680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1066800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1981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208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066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292475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100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5827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5827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257425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3211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3978275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0040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22970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754434"/>
            <a:ext cx="1860117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Await connection</a:t>
            </a:r>
          </a:p>
          <a:p>
            <a:r>
              <a:rPr lang="en-US" sz="1800" dirty="0">
                <a:latin typeface="Calibri" pitchFamily="34" charset="0"/>
              </a:rPr>
              <a:t>request from</a:t>
            </a:r>
          </a:p>
          <a:p>
            <a:r>
              <a:rPr lang="en-US" sz="18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1600200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open_listenfd</a:t>
            </a: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160020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6352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open_clientfd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4013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40138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617508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</a:t>
            </a:r>
            <a:r>
              <a:rPr lang="en-US" sz="2600" dirty="0" smtClean="0"/>
              <a:t>connection </a:t>
            </a:r>
            <a:r>
              <a:rPr lang="en-US" sz="2600" dirty="0"/>
              <a:t>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</a:t>
            </a:r>
            <a:r>
              <a:rPr lang="en-US" sz="2000" b="0" dirty="0" smtClean="0">
                <a:latin typeface="+mn-lt"/>
              </a:rPr>
              <a:t>erver</a:t>
            </a:r>
            <a:endParaRPr lang="en-US" sz="2000" b="0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867400" y="2047875"/>
            <a:ext cx="1295400" cy="4657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Servers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Iterative servers process one request at a time</a:t>
            </a:r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17589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901127" name="Text Box 7"/>
          <p:cNvSpPr txBox="1">
            <a:spLocks noChangeArrowheads="1"/>
          </p:cNvSpPr>
          <p:nvPr/>
        </p:nvSpPr>
        <p:spPr bwMode="auto">
          <a:xfrm>
            <a:off x="3968750" y="20478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</a:t>
            </a:r>
            <a:r>
              <a:rPr lang="en-US" sz="2000" b="0" dirty="0" smtClean="0">
                <a:latin typeface="+mn-lt"/>
              </a:rPr>
              <a:t>erver</a:t>
            </a:r>
            <a:endParaRPr lang="en-US" sz="2000" b="0" dirty="0">
              <a:latin typeface="+mn-lt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209800" y="2643188"/>
            <a:ext cx="4419600" cy="3910012"/>
            <a:chOff x="2209800" y="2643188"/>
            <a:chExt cx="4419600" cy="3519487"/>
          </a:xfrm>
        </p:grpSpPr>
        <p:sp>
          <p:nvSpPr>
            <p:cNvPr id="901124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6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901128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6178550" y="20478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2</a:t>
            </a:r>
          </a:p>
        </p:txBody>
      </p:sp>
      <p:sp>
        <p:nvSpPr>
          <p:cNvPr id="901130" name="Line 10"/>
          <p:cNvSpPr>
            <a:spLocks noChangeShapeType="1"/>
          </p:cNvSpPr>
          <p:nvPr/>
        </p:nvSpPr>
        <p:spPr bwMode="auto">
          <a:xfrm>
            <a:off x="2209800" y="26558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1060130" y="25050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3443542" y="29072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37" name="Text Box 17"/>
          <p:cNvSpPr txBox="1">
            <a:spLocks noChangeArrowheads="1"/>
          </p:cNvSpPr>
          <p:nvPr/>
        </p:nvSpPr>
        <p:spPr bwMode="auto">
          <a:xfrm>
            <a:off x="6629400" y="28956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38" name="Line 18"/>
          <p:cNvSpPr>
            <a:spLocks noChangeShapeType="1"/>
          </p:cNvSpPr>
          <p:nvPr/>
        </p:nvSpPr>
        <p:spPr bwMode="auto">
          <a:xfrm flipH="1">
            <a:off x="4419600" y="3124200"/>
            <a:ext cx="2133599" cy="21804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901139" name="Text Box 19"/>
          <p:cNvSpPr txBox="1">
            <a:spLocks noChangeArrowheads="1"/>
          </p:cNvSpPr>
          <p:nvPr/>
        </p:nvSpPr>
        <p:spPr bwMode="auto">
          <a:xfrm>
            <a:off x="1335847" y="33422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0" name="Text Box 20"/>
          <p:cNvSpPr txBox="1">
            <a:spLocks noChangeArrowheads="1"/>
          </p:cNvSpPr>
          <p:nvPr/>
        </p:nvSpPr>
        <p:spPr bwMode="auto">
          <a:xfrm>
            <a:off x="3719258" y="3311764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784414" y="3657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44" name="Text Box 24"/>
          <p:cNvSpPr txBox="1">
            <a:spLocks noChangeArrowheads="1"/>
          </p:cNvSpPr>
          <p:nvPr/>
        </p:nvSpPr>
        <p:spPr bwMode="auto">
          <a:xfrm>
            <a:off x="1335847" y="45836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901145" name="Text Box 25"/>
          <p:cNvSpPr txBox="1">
            <a:spLocks noChangeArrowheads="1"/>
          </p:cNvSpPr>
          <p:nvPr/>
        </p:nvSpPr>
        <p:spPr bwMode="auto">
          <a:xfrm>
            <a:off x="4411663" y="5058330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6629400" y="3429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4419601" y="5427662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3581400" y="4659868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>
                <a:latin typeface="Courier New" pitchFamily="49" charset="0"/>
              </a:rPr>
              <a:t>close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6705600" y="4202668"/>
            <a:ext cx="457200" cy="1981200"/>
          </a:xfrm>
          <a:prstGeom prst="rightBrace">
            <a:avLst>
              <a:gd name="adj1" fmla="val 31710"/>
              <a:gd name="adj2" fmla="val 50000"/>
            </a:avLst>
          </a:prstGeom>
          <a:noFill/>
          <a:ln w="25400">
            <a:solidFill>
              <a:srgbClr val="FF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232349" y="4648200"/>
            <a:ext cx="1911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rgbClr val="FF0000"/>
                </a:solidFill>
                <a:latin typeface="Calibri" pitchFamily="34" charset="0"/>
              </a:rPr>
              <a:t>Wait for server to finish with  Client 1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>
            <a:off x="2209800" y="35623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9" name="Line 27"/>
          <p:cNvSpPr>
            <a:spLocks noChangeShapeType="1"/>
          </p:cNvSpPr>
          <p:nvPr/>
        </p:nvSpPr>
        <p:spPr bwMode="auto">
          <a:xfrm flipH="1">
            <a:off x="4419600" y="36845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6629400" y="38100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86000" y="4786313"/>
            <a:ext cx="2125663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4411663" y="578858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629400" y="61838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</a:t>
            </a:r>
            <a:r>
              <a:rPr lang="en-US" sz="1800" dirty="0" smtClean="0">
                <a:latin typeface="Courier New" pitchFamily="49" charset="0"/>
              </a:rPr>
              <a:t>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2209800" y="39481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3581400" y="39669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922272" y="39740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3719258" y="4290536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50" name="Line 10"/>
          <p:cNvSpPr>
            <a:spLocks noChangeShapeType="1"/>
          </p:cNvSpPr>
          <p:nvPr/>
        </p:nvSpPr>
        <p:spPr bwMode="auto">
          <a:xfrm>
            <a:off x="4411663" y="6069833"/>
            <a:ext cx="2217737" cy="27201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627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Second Client Block?</a:t>
            </a:r>
            <a:endParaRPr lang="en-US" dirty="0"/>
          </a:p>
        </p:txBody>
      </p:sp>
      <p:sp>
        <p:nvSpPr>
          <p:cNvPr id="57" name="Content Placeholder 56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1076325"/>
          </a:xfrm>
        </p:spPr>
        <p:txBody>
          <a:bodyPr/>
          <a:lstStyle/>
          <a:p>
            <a:r>
              <a:rPr lang="en-US" sz="2400" dirty="0" smtClean="0"/>
              <a:t>Second client attempts to connect to iterative server</a:t>
            </a:r>
            <a:endParaRPr lang="en-US" sz="2400" dirty="0"/>
          </a:p>
        </p:txBody>
      </p:sp>
      <p:sp>
        <p:nvSpPr>
          <p:cNvPr id="58" name="Content Placeholder 5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Call to connect returns</a:t>
            </a:r>
          </a:p>
          <a:p>
            <a:pPr lvl="1"/>
            <a:r>
              <a:rPr lang="en-US" sz="2000" dirty="0" smtClean="0"/>
              <a:t>Even though connection not yet accepted</a:t>
            </a:r>
          </a:p>
          <a:p>
            <a:pPr lvl="1"/>
            <a:r>
              <a:rPr lang="en-US" sz="2000" dirty="0" smtClean="0"/>
              <a:t>Server side TCP manager queues request</a:t>
            </a:r>
          </a:p>
          <a:p>
            <a:pPr lvl="1"/>
            <a:r>
              <a:rPr lang="en-US" sz="2000" dirty="0" smtClean="0"/>
              <a:t>Feature known as “TCP listen backlog”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rio_writen</a:t>
            </a:r>
            <a:r>
              <a:rPr lang="en-US" sz="2400" dirty="0" smtClean="0"/>
              <a:t> returns</a:t>
            </a:r>
          </a:p>
          <a:p>
            <a:pPr lvl="1"/>
            <a:r>
              <a:rPr lang="en-US" sz="2000" dirty="0" smtClean="0"/>
              <a:t>Server side TCP manager buffers input data</a:t>
            </a:r>
          </a:p>
          <a:p>
            <a:r>
              <a:rPr lang="en-US" sz="2400" dirty="0" smtClean="0"/>
              <a:t>Call to </a:t>
            </a:r>
            <a:r>
              <a:rPr lang="en-US" sz="2400" dirty="0" err="1" smtClean="0"/>
              <a:t>rio_readlineb</a:t>
            </a:r>
            <a:r>
              <a:rPr lang="en-US" sz="2400" dirty="0" smtClean="0"/>
              <a:t> blocks</a:t>
            </a:r>
          </a:p>
          <a:p>
            <a:pPr lvl="1"/>
            <a:r>
              <a:rPr lang="en-US" sz="2000" dirty="0" smtClean="0"/>
              <a:t>Server hasn’t written anything for it to read yet.</a:t>
            </a:r>
          </a:p>
          <a:p>
            <a:endParaRPr lang="en-US" sz="24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-76200" y="2209800"/>
            <a:ext cx="4876800" cy="4303713"/>
            <a:chOff x="0" y="2478087"/>
            <a:chExt cx="4876800" cy="4303713"/>
          </a:xfrm>
        </p:grpSpPr>
        <p:sp>
          <p:nvSpPr>
            <p:cNvPr id="759822" name="Text Box 14"/>
            <p:cNvSpPr txBox="1">
              <a:spLocks noChangeArrowheads="1"/>
            </p:cNvSpPr>
            <p:nvPr/>
          </p:nvSpPr>
          <p:spPr bwMode="auto">
            <a:xfrm>
              <a:off x="2362200" y="2478087"/>
              <a:ext cx="91275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i="1" dirty="0">
                  <a:solidFill>
                    <a:srgbClr val="C00000"/>
                  </a:solidFill>
                  <a:latin typeface="Calibri" pitchFamily="34" charset="0"/>
                </a:rPr>
                <a:t>Client</a:t>
              </a:r>
            </a:p>
          </p:txBody>
        </p:sp>
        <p:sp>
          <p:nvSpPr>
            <p:cNvPr id="759824" name="Line 16"/>
            <p:cNvSpPr>
              <a:spLocks noChangeShapeType="1"/>
            </p:cNvSpPr>
            <p:nvPr/>
          </p:nvSpPr>
          <p:spPr bwMode="auto">
            <a:xfrm>
              <a:off x="2819400" y="3392487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8" name="Line 20"/>
            <p:cNvSpPr>
              <a:spLocks noChangeShapeType="1"/>
            </p:cNvSpPr>
            <p:nvPr/>
          </p:nvSpPr>
          <p:spPr bwMode="auto">
            <a:xfrm>
              <a:off x="3048000" y="5221287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29" name="Rectangle 21"/>
            <p:cNvSpPr>
              <a:spLocks noChangeArrowheads="1"/>
            </p:cNvSpPr>
            <p:nvPr/>
          </p:nvSpPr>
          <p:spPr bwMode="auto">
            <a:xfrm>
              <a:off x="2057400" y="29940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socket</a:t>
              </a:r>
            </a:p>
          </p:txBody>
        </p:sp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2819400" y="53895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2819400" y="6075362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3581400" y="59070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3581400" y="6592887"/>
              <a:ext cx="1295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2057400" y="6400800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2057400" y="5726112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4" name="Text Box 36"/>
            <p:cNvSpPr txBox="1">
              <a:spLocks noChangeArrowheads="1"/>
            </p:cNvSpPr>
            <p:nvPr/>
          </p:nvSpPr>
          <p:spPr bwMode="auto">
            <a:xfrm>
              <a:off x="3632402" y="4611687"/>
              <a:ext cx="1156086" cy="5847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Connection</a:t>
              </a:r>
            </a:p>
            <a:p>
              <a:pPr algn="ctr"/>
              <a:r>
                <a:rPr lang="en-US" sz="1600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759860" name="AutoShape 52"/>
            <p:cNvSpPr>
              <a:spLocks/>
            </p:cNvSpPr>
            <p:nvPr/>
          </p:nvSpPr>
          <p:spPr bwMode="auto">
            <a:xfrm>
              <a:off x="1752600" y="3011487"/>
              <a:ext cx="152400" cy="24384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61" name="Text Box 53"/>
            <p:cNvSpPr txBox="1">
              <a:spLocks noChangeArrowheads="1"/>
            </p:cNvSpPr>
            <p:nvPr/>
          </p:nvSpPr>
          <p:spPr bwMode="auto">
            <a:xfrm>
              <a:off x="0" y="4046537"/>
              <a:ext cx="177323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Courier New" pitchFamily="49" charset="0"/>
                </a:rPr>
                <a:t>open_clientfd</a:t>
              </a:r>
            </a:p>
          </p:txBody>
        </p:sp>
        <p:sp>
          <p:nvSpPr>
            <p:cNvPr id="759863" name="Rectangle 55"/>
            <p:cNvSpPr>
              <a:spLocks noChangeArrowheads="1"/>
            </p:cNvSpPr>
            <p:nvPr/>
          </p:nvSpPr>
          <p:spPr bwMode="auto">
            <a:xfrm>
              <a:off x="2057400" y="5051425"/>
              <a:ext cx="1524000" cy="3810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475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8" y="334963"/>
            <a:ext cx="8991600" cy="573087"/>
          </a:xfrm>
        </p:spPr>
        <p:txBody>
          <a:bodyPr/>
          <a:lstStyle/>
          <a:p>
            <a:r>
              <a:rPr lang="en-US" dirty="0"/>
              <a:t>Fundamental Flaw of Iterative Servers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5366147"/>
            <a:ext cx="8470900" cy="1150937"/>
          </a:xfrm>
        </p:spPr>
        <p:txBody>
          <a:bodyPr/>
          <a:lstStyle/>
          <a:p>
            <a:r>
              <a:rPr lang="en-US" sz="2600" dirty="0"/>
              <a:t>Solution: use </a:t>
            </a:r>
            <a:r>
              <a:rPr lang="en-US" sz="2600" i="1" dirty="0">
                <a:solidFill>
                  <a:srgbClr val="FF0000"/>
                </a:solidFill>
              </a:rPr>
              <a:t>concurrent servers </a:t>
            </a:r>
            <a:r>
              <a:rPr lang="en-US" sz="2600" dirty="0"/>
              <a:t>instead</a:t>
            </a:r>
          </a:p>
          <a:p>
            <a:pPr lvl="1"/>
            <a:r>
              <a:rPr lang="en-US" dirty="0"/>
              <a:t>Concurrent servers use multiple concurrent flows to serve multiple clients at the same time</a:t>
            </a:r>
          </a:p>
        </p:txBody>
      </p:sp>
      <p:sp>
        <p:nvSpPr>
          <p:cNvPr id="793621" name="Text Box 21"/>
          <p:cNvSpPr txBox="1">
            <a:spLocks noChangeArrowheads="1"/>
          </p:cNvSpPr>
          <p:nvPr/>
        </p:nvSpPr>
        <p:spPr bwMode="auto">
          <a:xfrm>
            <a:off x="317490" y="3519488"/>
            <a:ext cx="1860931" cy="181588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goes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out to lunch</a:t>
            </a:r>
          </a:p>
          <a:p>
            <a:pPr algn="r"/>
            <a:endParaRPr lang="en-US" sz="1200" b="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to type in data</a:t>
            </a:r>
          </a:p>
        </p:txBody>
      </p:sp>
      <p:sp>
        <p:nvSpPr>
          <p:cNvPr id="793622" name="Text Box 22"/>
          <p:cNvSpPr txBox="1">
            <a:spLocks noChangeArrowheads="1"/>
          </p:cNvSpPr>
          <p:nvPr/>
        </p:nvSpPr>
        <p:spPr bwMode="auto">
          <a:xfrm>
            <a:off x="6629400" y="3403937"/>
            <a:ext cx="1759867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2 blocks</a:t>
            </a:r>
          </a:p>
          <a:p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to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read </a:t>
            </a:r>
          </a:p>
          <a:p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from server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93623" name="Text Box 23"/>
          <p:cNvSpPr txBox="1">
            <a:spLocks noChangeArrowheads="1"/>
          </p:cNvSpPr>
          <p:nvPr/>
        </p:nvSpPr>
        <p:spPr bwMode="auto">
          <a:xfrm>
            <a:off x="2854974" y="3705761"/>
            <a:ext cx="1564626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Server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data from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58950" y="11334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1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3968750" y="1133475"/>
            <a:ext cx="85472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S</a:t>
            </a:r>
            <a:r>
              <a:rPr lang="en-US" sz="2000" b="0" dirty="0" smtClean="0">
                <a:latin typeface="+mn-lt"/>
              </a:rPr>
              <a:t>erver</a:t>
            </a:r>
            <a:endParaRPr lang="en-US" sz="2000" b="0" dirty="0">
              <a:latin typeface="+mn-l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209800" y="1728788"/>
            <a:ext cx="4419600" cy="3224212"/>
            <a:chOff x="2209800" y="2643188"/>
            <a:chExt cx="4419600" cy="3519487"/>
          </a:xfrm>
        </p:grpSpPr>
        <p:sp>
          <p:nvSpPr>
            <p:cNvPr id="27" name="Line 4"/>
            <p:cNvSpPr>
              <a:spLocks noChangeShapeType="1"/>
            </p:cNvSpPr>
            <p:nvPr/>
          </p:nvSpPr>
          <p:spPr bwMode="auto">
            <a:xfrm>
              <a:off x="22098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>
              <a:off x="44196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9" name="Line 8"/>
            <p:cNvSpPr>
              <a:spLocks noChangeShapeType="1"/>
            </p:cNvSpPr>
            <p:nvPr/>
          </p:nvSpPr>
          <p:spPr bwMode="auto">
            <a:xfrm>
              <a:off x="6629400" y="2643188"/>
              <a:ext cx="0" cy="3519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6178550" y="1133475"/>
            <a:ext cx="97424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</a:t>
            </a:r>
            <a:r>
              <a:rPr lang="en-US" sz="2000" b="0" dirty="0" smtClean="0">
                <a:latin typeface="+mn-lt"/>
              </a:rPr>
              <a:t>lient </a:t>
            </a:r>
            <a:r>
              <a:rPr lang="en-US" sz="2000" b="0" dirty="0">
                <a:latin typeface="+mn-lt"/>
              </a:rPr>
              <a:t>2</a:t>
            </a:r>
          </a:p>
        </p:txBody>
      </p: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2209800" y="1741488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034730" y="1590675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3407785" y="1992868"/>
            <a:ext cx="101181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accept</a:t>
            </a:r>
            <a:endParaRPr lang="en-US" sz="1800" dirty="0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629400" y="1981200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connect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H="1">
            <a:off x="4419600" y="2209800"/>
            <a:ext cx="21336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1324734" y="2427843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2971800" y="2397364"/>
            <a:ext cx="14313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784414" y="27432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629400" y="25146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2209800" y="2647950"/>
            <a:ext cx="2133600" cy="16668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7" name="Line 27"/>
          <p:cNvSpPr>
            <a:spLocks noChangeShapeType="1"/>
          </p:cNvSpPr>
          <p:nvPr/>
        </p:nvSpPr>
        <p:spPr bwMode="auto">
          <a:xfrm flipH="1">
            <a:off x="4419600" y="2770187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629400" y="2895600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209800" y="3033712"/>
            <a:ext cx="2133600" cy="1666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3469443" y="3052524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write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922270" y="3059668"/>
            <a:ext cx="128753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smtClean="0">
                <a:latin typeface="Courier New" pitchFamily="49" charset="0"/>
              </a:rPr>
              <a:t>ret read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2971800" y="3334822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call read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2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34963"/>
            <a:ext cx="8610600" cy="1095375"/>
          </a:xfrm>
        </p:spPr>
        <p:txBody>
          <a:bodyPr/>
          <a:lstStyle/>
          <a:p>
            <a:r>
              <a:rPr lang="en-US" dirty="0" smtClean="0"/>
              <a:t>Approaches for Writing Concurrent Servers</a:t>
            </a:r>
            <a:endParaRPr lang="en-US" dirty="0"/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439863"/>
            <a:ext cx="8255000" cy="5265737"/>
          </a:xfrm>
        </p:spPr>
        <p:txBody>
          <a:bodyPr>
            <a:normAutofit lnSpcReduction="10000"/>
          </a:bodyPr>
          <a:lstStyle/>
          <a:p>
            <a:pPr marL="0" lvl="1" indent="0">
              <a:buSzPct val="60000"/>
              <a:buNone/>
            </a:pPr>
            <a:r>
              <a:rPr lang="en-US" dirty="0" smtClean="0"/>
              <a:t>Allow </a:t>
            </a:r>
            <a:r>
              <a:rPr lang="en-US" dirty="0"/>
              <a:t>server to handle multiple clients </a:t>
            </a:r>
            <a:r>
              <a:rPr lang="en-US" dirty="0" smtClean="0"/>
              <a:t>concurrently</a:t>
            </a:r>
          </a:p>
          <a:p>
            <a:pPr marL="0" lvl="1" indent="0">
              <a:buSzPct val="60000"/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1. Process-based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has its own private address space</a:t>
            </a:r>
          </a:p>
          <a:p>
            <a:pPr marL="0" indent="0">
              <a:buNone/>
            </a:pPr>
            <a:r>
              <a:rPr lang="en-US" sz="2600" dirty="0" smtClean="0"/>
              <a:t>2. Event-based</a:t>
            </a:r>
            <a:endParaRPr lang="en-US" sz="2600" dirty="0">
              <a:latin typeface="Courier New" pitchFamily="49" charset="0"/>
            </a:endParaRPr>
          </a:p>
          <a:p>
            <a:pPr lvl="1"/>
            <a:r>
              <a:rPr lang="en-US" sz="2200" dirty="0"/>
              <a:t>Programmer manually interleaves multiple logical </a:t>
            </a:r>
            <a:r>
              <a:rPr lang="en-US" sz="2200" dirty="0" smtClean="0"/>
              <a:t>flows</a:t>
            </a:r>
          </a:p>
          <a:p>
            <a:pPr lvl="1"/>
            <a:r>
              <a:rPr lang="en-US" sz="2200" dirty="0" smtClean="0"/>
              <a:t>All </a:t>
            </a:r>
            <a:r>
              <a:rPr lang="en-US" sz="2200" dirty="0"/>
              <a:t>flows share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Uses technique called </a:t>
            </a:r>
            <a:r>
              <a:rPr lang="en-US" sz="2200" i="1" dirty="0" smtClean="0"/>
              <a:t>I/O multiplexing</a:t>
            </a:r>
            <a:r>
              <a:rPr lang="en-US" sz="2200" i="1" dirty="0" smtClean="0">
                <a:solidFill>
                  <a:srgbClr val="FF0000"/>
                </a:solidFill>
              </a:rPr>
              <a:t>. </a:t>
            </a:r>
            <a:endParaRPr lang="en-US" sz="2200" dirty="0"/>
          </a:p>
          <a:p>
            <a:pPr marL="0" indent="0">
              <a:buNone/>
            </a:pPr>
            <a:r>
              <a:rPr lang="en-US" sz="2600" dirty="0" smtClean="0"/>
              <a:t>3. Thread-based</a:t>
            </a:r>
            <a:endParaRPr lang="en-US" sz="2600" dirty="0"/>
          </a:p>
          <a:p>
            <a:pPr lvl="1"/>
            <a:r>
              <a:rPr lang="en-US" sz="2200" dirty="0"/>
              <a:t>Kernel automatically interleaves multiple logical flows</a:t>
            </a:r>
          </a:p>
          <a:p>
            <a:pPr lvl="1"/>
            <a:r>
              <a:rPr lang="en-US" sz="2200" dirty="0"/>
              <a:t>Each flow shares the same address </a:t>
            </a:r>
            <a:r>
              <a:rPr lang="en-US" sz="2200" dirty="0" smtClean="0"/>
              <a:t>space</a:t>
            </a:r>
          </a:p>
          <a:p>
            <a:pPr lvl="1"/>
            <a:r>
              <a:rPr lang="en-US" sz="2200" dirty="0" smtClean="0"/>
              <a:t>Hybrid of of process-based and event-based.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63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 smtClean="0"/>
              <a:t>Approach #1: Process-based Servers</a:t>
            </a:r>
            <a:endParaRPr lang="en-US" dirty="0"/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 smtClean="0"/>
              <a:t>Spawn separate process for each client</a:t>
            </a:r>
            <a:endParaRPr lang="en-US" sz="2600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83708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server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goes out to lunch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65993" y="3951981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Child blocks waiting for data from Client 1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70" name="Rectangle 46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 smtClean="0"/>
              <a:t>Approach #1: Process-based Servers</a:t>
            </a:r>
            <a:endParaRPr lang="en-US" dirty="0"/>
          </a:p>
        </p:txBody>
      </p:sp>
      <p:sp>
        <p:nvSpPr>
          <p:cNvPr id="7946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290513" y="1028700"/>
            <a:ext cx="8853487" cy="5416550"/>
          </a:xfrm>
        </p:spPr>
        <p:txBody>
          <a:bodyPr/>
          <a:lstStyle/>
          <a:p>
            <a:r>
              <a:rPr lang="en-US" sz="2600" dirty="0" smtClean="0"/>
              <a:t>Spawn separate process for each client</a:t>
            </a:r>
            <a:endParaRPr lang="en-US" sz="2600" dirty="0"/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auto">
          <a:xfrm>
            <a:off x="1676400" y="2043113"/>
            <a:ext cx="0" cy="4465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28" name="Text Box 4"/>
          <p:cNvSpPr txBox="1">
            <a:spLocks noChangeArrowheads="1"/>
          </p:cNvSpPr>
          <p:nvPr/>
        </p:nvSpPr>
        <p:spPr bwMode="auto">
          <a:xfrm>
            <a:off x="12255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latin typeface="+mn-lt"/>
              </a:rPr>
              <a:t>client 1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auto">
          <a:xfrm>
            <a:off x="4419600" y="2071688"/>
            <a:ext cx="0" cy="3170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3968750" y="1628775"/>
            <a:ext cx="83708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server</a:t>
            </a:r>
          </a:p>
        </p:txBody>
      </p:sp>
      <p:sp>
        <p:nvSpPr>
          <p:cNvPr id="794631" name="Line 7"/>
          <p:cNvSpPr>
            <a:spLocks noChangeShapeType="1"/>
          </p:cNvSpPr>
          <p:nvPr/>
        </p:nvSpPr>
        <p:spPr bwMode="auto">
          <a:xfrm flipH="1">
            <a:off x="7391400" y="2089150"/>
            <a:ext cx="0" cy="441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auto">
          <a:xfrm>
            <a:off x="6965950" y="1628775"/>
            <a:ext cx="94699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latin typeface="+mn-lt"/>
              </a:rPr>
              <a:t>client 2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auto">
          <a:xfrm>
            <a:off x="1676400" y="2373867"/>
            <a:ext cx="2728634" cy="144939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34" name="Text Box 10"/>
          <p:cNvSpPr txBox="1">
            <a:spLocks noChangeArrowheads="1"/>
          </p:cNvSpPr>
          <p:nvPr/>
        </p:nvSpPr>
        <p:spPr bwMode="auto">
          <a:xfrm>
            <a:off x="-76200" y="2149475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35" name="Text Box 11"/>
          <p:cNvSpPr txBox="1">
            <a:spLocks noChangeArrowheads="1"/>
          </p:cNvSpPr>
          <p:nvPr/>
        </p:nvSpPr>
        <p:spPr bwMode="auto">
          <a:xfrm>
            <a:off x="4411663" y="20097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accept</a:t>
            </a:r>
            <a:endParaRPr lang="en-US" sz="1800" dirty="0"/>
          </a:p>
        </p:txBody>
      </p:sp>
      <p:sp>
        <p:nvSpPr>
          <p:cNvPr id="794636" name="Text Box 12"/>
          <p:cNvSpPr txBox="1">
            <a:spLocks noChangeArrowheads="1"/>
          </p:cNvSpPr>
          <p:nvPr/>
        </p:nvSpPr>
        <p:spPr bwMode="auto">
          <a:xfrm>
            <a:off x="2133600" y="356552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read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auto">
          <a:xfrm>
            <a:off x="4419600" y="23622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41" name="Text Box 17"/>
          <p:cNvSpPr txBox="1">
            <a:spLocks noChangeArrowheads="1"/>
          </p:cNvSpPr>
          <p:nvPr/>
        </p:nvSpPr>
        <p:spPr bwMode="auto">
          <a:xfrm>
            <a:off x="7416800" y="2373868"/>
            <a:ext cx="183896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call connect</a:t>
            </a:r>
          </a:p>
        </p:txBody>
      </p:sp>
      <p:sp>
        <p:nvSpPr>
          <p:cNvPr id="794642" name="Line 18"/>
          <p:cNvSpPr>
            <a:spLocks noChangeShapeType="1"/>
          </p:cNvSpPr>
          <p:nvPr/>
        </p:nvSpPr>
        <p:spPr bwMode="auto">
          <a:xfrm flipH="1">
            <a:off x="4405034" y="2666999"/>
            <a:ext cx="2971800" cy="2571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193675" y="29686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44" name="Line 20"/>
          <p:cNvSpPr>
            <a:spLocks noChangeShapeType="1"/>
          </p:cNvSpPr>
          <p:nvPr/>
        </p:nvSpPr>
        <p:spPr bwMode="auto">
          <a:xfrm flipH="1">
            <a:off x="3505200" y="32607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5" name="Line 21"/>
          <p:cNvSpPr>
            <a:spLocks noChangeShapeType="1"/>
          </p:cNvSpPr>
          <p:nvPr/>
        </p:nvSpPr>
        <p:spPr bwMode="auto">
          <a:xfrm>
            <a:off x="3505200" y="3536950"/>
            <a:ext cx="0" cy="297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46" name="Text Box 22"/>
          <p:cNvSpPr txBox="1">
            <a:spLocks noChangeArrowheads="1"/>
          </p:cNvSpPr>
          <p:nvPr/>
        </p:nvSpPr>
        <p:spPr bwMode="auto">
          <a:xfrm>
            <a:off x="4419600" y="310832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47" name="Text Box 23"/>
          <p:cNvSpPr txBox="1">
            <a:spLocks noChangeArrowheads="1"/>
          </p:cNvSpPr>
          <p:nvPr/>
        </p:nvSpPr>
        <p:spPr bwMode="auto">
          <a:xfrm>
            <a:off x="3124200" y="3122613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1</a:t>
            </a:r>
          </a:p>
        </p:txBody>
      </p:sp>
      <p:sp>
        <p:nvSpPr>
          <p:cNvPr id="794648" name="Text Box 24"/>
          <p:cNvSpPr txBox="1">
            <a:spLocks noChangeArrowheads="1"/>
          </p:cNvSpPr>
          <p:nvPr/>
        </p:nvSpPr>
        <p:spPr bwMode="auto">
          <a:xfrm>
            <a:off x="152400" y="3429000"/>
            <a:ext cx="1524000" cy="2554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User </a:t>
            </a:r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goes out to lunch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  <a:p>
            <a:pPr algn="r"/>
            <a:endParaRPr lang="en-US" sz="2000" b="0" dirty="0">
              <a:latin typeface="+mn-lt"/>
            </a:endParaRP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Client 1 blocks</a:t>
            </a:r>
          </a:p>
          <a:p>
            <a:pPr algn="r"/>
            <a:r>
              <a:rPr lang="en-US" sz="2000" b="0" dirty="0">
                <a:solidFill>
                  <a:srgbClr val="FF0000"/>
                </a:solidFill>
                <a:latin typeface="+mn-lt"/>
              </a:rPr>
              <a:t>waiting for user to type in data</a:t>
            </a:r>
          </a:p>
        </p:txBody>
      </p:sp>
      <p:sp>
        <p:nvSpPr>
          <p:cNvPr id="794649" name="Text Box 25"/>
          <p:cNvSpPr txBox="1">
            <a:spLocks noChangeArrowheads="1"/>
          </p:cNvSpPr>
          <p:nvPr/>
        </p:nvSpPr>
        <p:spPr bwMode="auto">
          <a:xfrm>
            <a:off x="4419600" y="3457575"/>
            <a:ext cx="170110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accept</a:t>
            </a:r>
            <a:endParaRPr lang="en-US" sz="1800"/>
          </a:p>
        </p:txBody>
      </p:sp>
      <p:sp>
        <p:nvSpPr>
          <p:cNvPr id="794653" name="Text Box 29"/>
          <p:cNvSpPr txBox="1">
            <a:spLocks noChangeArrowheads="1"/>
          </p:cNvSpPr>
          <p:nvPr/>
        </p:nvSpPr>
        <p:spPr bwMode="auto">
          <a:xfrm>
            <a:off x="4419600" y="3733800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 accept</a:t>
            </a:r>
            <a:endParaRPr lang="en-US" sz="1800" dirty="0"/>
          </a:p>
        </p:txBody>
      </p:sp>
      <p:sp>
        <p:nvSpPr>
          <p:cNvPr id="794654" name="Text Box 30"/>
          <p:cNvSpPr txBox="1">
            <a:spLocks noChangeArrowheads="1"/>
          </p:cNvSpPr>
          <p:nvPr/>
        </p:nvSpPr>
        <p:spPr bwMode="auto">
          <a:xfrm>
            <a:off x="7391400" y="4022725"/>
            <a:ext cx="156324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fgets</a:t>
            </a:r>
          </a:p>
        </p:txBody>
      </p:sp>
      <p:sp>
        <p:nvSpPr>
          <p:cNvPr id="794655" name="Text Box 31"/>
          <p:cNvSpPr txBox="1">
            <a:spLocks noChangeArrowheads="1"/>
          </p:cNvSpPr>
          <p:nvPr/>
        </p:nvSpPr>
        <p:spPr bwMode="auto">
          <a:xfrm>
            <a:off x="7391400" y="4448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56" name="Line 32"/>
          <p:cNvSpPr>
            <a:spLocks noChangeShapeType="1"/>
          </p:cNvSpPr>
          <p:nvPr/>
        </p:nvSpPr>
        <p:spPr bwMode="auto">
          <a:xfrm>
            <a:off x="4419600" y="4632325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7" name="Text Box 33"/>
          <p:cNvSpPr txBox="1">
            <a:spLocks noChangeArrowheads="1"/>
          </p:cNvSpPr>
          <p:nvPr/>
        </p:nvSpPr>
        <p:spPr bwMode="auto">
          <a:xfrm>
            <a:off x="3670802" y="4448175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>
                <a:latin typeface="Courier New" pitchFamily="49" charset="0"/>
              </a:rPr>
              <a:t>fork</a:t>
            </a:r>
          </a:p>
        </p:txBody>
      </p:sp>
      <p:sp>
        <p:nvSpPr>
          <p:cNvPr id="794658" name="Line 34"/>
          <p:cNvSpPr>
            <a:spLocks noChangeShapeType="1"/>
          </p:cNvSpPr>
          <p:nvPr/>
        </p:nvSpPr>
        <p:spPr bwMode="auto">
          <a:xfrm>
            <a:off x="5334000" y="4908550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59" name="Text Box 35"/>
          <p:cNvSpPr txBox="1">
            <a:spLocks noChangeArrowheads="1"/>
          </p:cNvSpPr>
          <p:nvPr/>
        </p:nvSpPr>
        <p:spPr bwMode="auto">
          <a:xfrm>
            <a:off x="4614863" y="4965700"/>
            <a:ext cx="87395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</a:t>
            </a:r>
          </a:p>
          <a:p>
            <a:r>
              <a:rPr lang="en-US" sz="1800">
                <a:latin typeface="Courier New" pitchFamily="49" charset="0"/>
              </a:rPr>
              <a:t>read</a:t>
            </a:r>
          </a:p>
        </p:txBody>
      </p:sp>
      <p:sp>
        <p:nvSpPr>
          <p:cNvPr id="794660" name="Text Box 36"/>
          <p:cNvSpPr txBox="1">
            <a:spLocks noChangeArrowheads="1"/>
          </p:cNvSpPr>
          <p:nvPr/>
        </p:nvSpPr>
        <p:spPr bwMode="auto">
          <a:xfrm>
            <a:off x="4800600" y="4479925"/>
            <a:ext cx="8018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>
                <a:latin typeface="+mn-lt"/>
              </a:rPr>
              <a:t>child 2</a:t>
            </a:r>
          </a:p>
        </p:txBody>
      </p:sp>
      <p:sp>
        <p:nvSpPr>
          <p:cNvPr id="794661" name="Line 37"/>
          <p:cNvSpPr>
            <a:spLocks noChangeShapeType="1"/>
          </p:cNvSpPr>
          <p:nvPr/>
        </p:nvSpPr>
        <p:spPr bwMode="auto">
          <a:xfrm flipH="1">
            <a:off x="5334000" y="4632325"/>
            <a:ext cx="20574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2" name="Text Box 38"/>
          <p:cNvSpPr txBox="1">
            <a:spLocks noChangeArrowheads="1"/>
          </p:cNvSpPr>
          <p:nvPr/>
        </p:nvSpPr>
        <p:spPr bwMode="auto">
          <a:xfrm>
            <a:off x="4495800" y="562292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write</a:t>
            </a:r>
          </a:p>
        </p:txBody>
      </p:sp>
      <p:sp>
        <p:nvSpPr>
          <p:cNvPr id="794663" name="Line 39"/>
          <p:cNvSpPr>
            <a:spLocks noChangeShapeType="1"/>
          </p:cNvSpPr>
          <p:nvPr/>
        </p:nvSpPr>
        <p:spPr bwMode="auto">
          <a:xfrm>
            <a:off x="5334000" y="5775325"/>
            <a:ext cx="205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4664" name="Text Box 40"/>
          <p:cNvSpPr txBox="1">
            <a:spLocks noChangeArrowheads="1"/>
          </p:cNvSpPr>
          <p:nvPr/>
        </p:nvSpPr>
        <p:spPr bwMode="auto">
          <a:xfrm>
            <a:off x="7391400" y="4829175"/>
            <a:ext cx="142539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call read</a:t>
            </a:r>
          </a:p>
        </p:txBody>
      </p:sp>
      <p:sp>
        <p:nvSpPr>
          <p:cNvPr id="794665" name="Text Box 41"/>
          <p:cNvSpPr txBox="1">
            <a:spLocks noChangeArrowheads="1"/>
          </p:cNvSpPr>
          <p:nvPr/>
        </p:nvSpPr>
        <p:spPr bwMode="auto">
          <a:xfrm>
            <a:off x="7391400" y="5895975"/>
            <a:ext cx="13003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ret </a:t>
            </a:r>
            <a:r>
              <a:rPr lang="en-US" sz="1800" dirty="0">
                <a:latin typeface="Courier New" pitchFamily="49" charset="0"/>
              </a:rPr>
              <a:t>read</a:t>
            </a:r>
          </a:p>
        </p:txBody>
      </p:sp>
      <p:sp>
        <p:nvSpPr>
          <p:cNvPr id="794666" name="Text Box 42"/>
          <p:cNvSpPr txBox="1">
            <a:spLocks noChangeArrowheads="1"/>
          </p:cNvSpPr>
          <p:nvPr/>
        </p:nvSpPr>
        <p:spPr bwMode="auto">
          <a:xfrm>
            <a:off x="7391400" y="61722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7" name="Text Box 43"/>
          <p:cNvSpPr txBox="1">
            <a:spLocks noChangeArrowheads="1"/>
          </p:cNvSpPr>
          <p:nvPr/>
        </p:nvSpPr>
        <p:spPr bwMode="auto">
          <a:xfrm>
            <a:off x="4495800" y="5972175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close</a:t>
            </a:r>
          </a:p>
        </p:txBody>
      </p:sp>
      <p:sp>
        <p:nvSpPr>
          <p:cNvPr id="794668" name="Text Box 44"/>
          <p:cNvSpPr txBox="1">
            <a:spLocks noChangeArrowheads="1"/>
          </p:cNvSpPr>
          <p:nvPr/>
        </p:nvSpPr>
        <p:spPr bwMode="auto">
          <a:xfrm>
            <a:off x="4197350" y="5165725"/>
            <a:ext cx="374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0"/>
              <a:t>...</a:t>
            </a:r>
          </a:p>
        </p:txBody>
      </p:sp>
      <p:sp>
        <p:nvSpPr>
          <p:cNvPr id="40" name="Text Box 24"/>
          <p:cNvSpPr txBox="1">
            <a:spLocks noChangeArrowheads="1"/>
          </p:cNvSpPr>
          <p:nvPr/>
        </p:nvSpPr>
        <p:spPr bwMode="auto">
          <a:xfrm>
            <a:off x="1981200" y="3962400"/>
            <a:ext cx="1524000" cy="13234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2000" b="0" dirty="0" smtClean="0">
                <a:solidFill>
                  <a:srgbClr val="FF0000"/>
                </a:solidFill>
                <a:latin typeface="+mn-lt"/>
              </a:rPr>
              <a:t>Child blocks waiting for data from Client 1</a:t>
            </a:r>
            <a:endParaRPr lang="en-US" sz="2000" b="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35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echo(connfd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nl-NL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latin typeface="Courier New"/>
                <a:cs typeface="Courier New"/>
              </a:rPr>
              <a:t>exit(0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 smtClean="0"/>
              <a:t>Iterative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038042" y="5012293"/>
            <a:ext cx="6440931" cy="1095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65100" lvl="1" indent="-165100"/>
            <a:r>
              <a:rPr lang="en-US" sz="2400" b="0" kern="0" dirty="0" smtClean="0"/>
              <a:t>Accept a connection request</a:t>
            </a:r>
          </a:p>
          <a:p>
            <a:pPr marL="165100" lvl="1" indent="-165100"/>
            <a:r>
              <a:rPr lang="en-US" sz="2400" b="0" kern="0" dirty="0" smtClean="0"/>
              <a:t>Handle echo requests until client terminates</a:t>
            </a:r>
            <a:endParaRPr 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245100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Concurrent Programming is Hard!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 smtClean="0"/>
              <a:t>The human mind tends to be sequential</a:t>
            </a:r>
          </a:p>
          <a:p>
            <a:endParaRPr lang="en-US" sz="2600" dirty="0" smtClean="0"/>
          </a:p>
          <a:p>
            <a:r>
              <a:rPr lang="en-US" sz="2600" dirty="0" smtClean="0"/>
              <a:t>The notion of time is often misleading</a:t>
            </a:r>
          </a:p>
          <a:p>
            <a:endParaRPr lang="en-US" sz="2600" dirty="0" smtClean="0"/>
          </a:p>
          <a:p>
            <a:r>
              <a:rPr lang="en-US" sz="2600" dirty="0" smtClean="0"/>
              <a:t>Thinking about all possible sequences of events in a computer system is at least error prone and frequently impossible</a:t>
            </a:r>
          </a:p>
        </p:txBody>
      </p:sp>
    </p:spTree>
    <p:extLst>
      <p:ext uri="{BB962C8B-B14F-4D97-AF65-F5344CB8AC3E}">
        <p14:creationId xmlns:p14="http://schemas.microsoft.com/office/powerpoint/2010/main" val="1353051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ro-RO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/* child closes connection with client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600" dirty="0" smtClean="0">
                <a:latin typeface="Courier New"/>
                <a:cs typeface="Courier New"/>
              </a:rPr>
              <a:t>exit(0</a:t>
            </a:r>
            <a:r>
              <a:rPr lang="en-US" sz="1600" dirty="0">
                <a:latin typeface="Courier New"/>
                <a:cs typeface="Courier New"/>
              </a:rPr>
              <a:t>);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 smtClean="0"/>
              <a:t>Making a Concurrent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0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if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/* Child </a:t>
            </a:r>
            <a:r>
              <a:rPr lang="nl-NL" sz="1600" dirty="0" err="1">
                <a:latin typeface="Courier New"/>
                <a:cs typeface="Courier New"/>
              </a:rPr>
              <a:t>closes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connection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with</a:t>
            </a:r>
            <a:r>
              <a:rPr lang="nl-NL" sz="1600" dirty="0">
                <a:latin typeface="Courier New"/>
                <a:cs typeface="Courier New"/>
              </a:rPr>
              <a:t> </a:t>
            </a:r>
            <a:r>
              <a:rPr lang="nl-NL" sz="1600" dirty="0" err="1">
                <a:latin typeface="Courier New"/>
                <a:cs typeface="Courier New"/>
              </a:rPr>
              <a:t>client</a:t>
            </a:r>
            <a:r>
              <a:rPr lang="nl-NL" sz="1600" dirty="0">
                <a:latin typeface="Courier New"/>
                <a:cs typeface="Courier New"/>
              </a:rPr>
              <a:t> *</a:t>
            </a:r>
            <a:r>
              <a:rPr lang="nl-NL" sz="1600" dirty="0" smtClean="0">
                <a:latin typeface="Courier New"/>
                <a:cs typeface="Courier New"/>
              </a:rPr>
              <a:t>/</a:t>
            </a:r>
            <a:endParaRPr lang="nl-NL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Child exits */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Parent closes connected socket (important!) *</a:t>
            </a:r>
            <a:r>
              <a:rPr lang="en-US" sz="1600" dirty="0" smtClean="0">
                <a:solidFill>
                  <a:srgbClr val="F6F5BD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6F5BD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 smtClean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 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* Child exits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*/</a:t>
            </a:r>
            <a:endParaRPr lang="en-US" sz="1600" dirty="0" smtClean="0">
              <a:solidFill>
                <a:srgbClr val="F6F5BD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Parent closes connected socket (important!) *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2200" y="6292334"/>
            <a:ext cx="734020" cy="369332"/>
          </a:xfrm>
          <a:prstGeom prst="rect">
            <a:avLst/>
          </a:prstGeom>
          <a:solidFill>
            <a:srgbClr val="CCFFCC"/>
          </a:solidFill>
          <a:ln>
            <a:solidFill>
              <a:srgbClr val="00CC99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1676400" y="5715000"/>
            <a:ext cx="685800" cy="57733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6506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6F5BD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Close(</a:t>
            </a:r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); /* Child closes its listening socket */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nl-NL" sz="1600" dirty="0">
                <a:latin typeface="Courier New"/>
                <a:cs typeface="Courier New"/>
              </a:rPr>
              <a:t>Close(</a:t>
            </a:r>
            <a:r>
              <a:rPr lang="nl-NL" sz="1600" dirty="0" err="1">
                <a:latin typeface="Courier New"/>
                <a:cs typeface="Courier New"/>
              </a:rPr>
              <a:t>connfd</a:t>
            </a:r>
            <a:r>
              <a:rPr lang="nl-NL" sz="1600" dirty="0"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00000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00000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en-US" sz="1600" dirty="0">
                <a:solidFill>
                  <a:srgbClr val="F6F5BD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latin typeface="Courier New"/>
                <a:cs typeface="Courier New"/>
              </a:rPr>
              <a:t>exit(0);       </a:t>
            </a:r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* Child exits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latin typeface="Courier New"/>
                <a:cs typeface="Courier New"/>
              </a:rPr>
              <a:t>Close(</a:t>
            </a:r>
            <a:r>
              <a:rPr lang="en-US" sz="1600" dirty="0" err="1">
                <a:latin typeface="Courier New"/>
                <a:cs typeface="Courier New"/>
              </a:rPr>
              <a:t>connfd</a:t>
            </a:r>
            <a:r>
              <a:rPr lang="en-US" sz="1600" dirty="0"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00000"/>
                </a:solidFill>
                <a:latin typeface="Courier New"/>
                <a:cs typeface="Courier New"/>
              </a:rPr>
              <a:t>/* Parent closes connected socket (important!) *</a:t>
            </a:r>
            <a:r>
              <a:rPr lang="en-US" sz="1600" dirty="0" smtClean="0">
                <a:solidFill>
                  <a:srgbClr val="C00000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Making a Concurrent Echo Server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9" name="Rectangle 3"/>
          <p:cNvSpPr>
            <a:spLocks noChangeArrowheads="1"/>
          </p:cNvSpPr>
          <p:nvPr/>
        </p:nvSpPr>
        <p:spPr bwMode="auto">
          <a:xfrm>
            <a:off x="65072" y="1219200"/>
            <a:ext cx="9078928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rm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FF0000"/>
                </a:solidFill>
                <a:latin typeface="Courier New"/>
                <a:cs typeface="Courier New"/>
              </a:rPr>
              <a:t>Signal(SIGCHLD, sigchld_handler);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listenfd = Open_listenfd(argv[1]);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closes its listening socket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echo(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services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Close(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   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/* Child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closes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connection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with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nl-N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nl-NL" sz="1600" dirty="0">
                <a:solidFill>
                  <a:srgbClr val="CB2418"/>
                </a:solidFill>
                <a:latin typeface="Courier New"/>
                <a:cs typeface="Courier New"/>
              </a:rPr>
              <a:t> *</a:t>
            </a:r>
            <a:r>
              <a:rPr lang="nl-NL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exit(0);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Child exits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Parent closes connected socket (important!)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8" y="582613"/>
            <a:ext cx="8788400" cy="573087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85811" y="6107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3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6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485775"/>
            <a:ext cx="8716962" cy="781050"/>
          </a:xfrm>
        </p:spPr>
        <p:txBody>
          <a:bodyPr/>
          <a:lstStyle/>
          <a:p>
            <a:r>
              <a:rPr lang="en-US" dirty="0"/>
              <a:t>Process-Based Concurrent</a:t>
            </a:r>
            <a:r>
              <a:rPr lang="en-US" dirty="0" smtClean="0"/>
              <a:t> Echo 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(cont)</a:t>
            </a:r>
          </a:p>
        </p:txBody>
      </p:sp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1262062" y="2063750"/>
            <a:ext cx="6053137" cy="17543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Courier New"/>
                <a:cs typeface="Courier New"/>
              </a:rPr>
              <a:t>sigchld_handler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Courier New"/>
                <a:cs typeface="Courier New"/>
              </a:rPr>
              <a:t>sig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800" dirty="0" smtClean="0">
                <a:solidFill>
                  <a:srgbClr val="C200FF"/>
                </a:solidFill>
                <a:latin typeface="Courier New"/>
                <a:cs typeface="Courier New"/>
              </a:rPr>
              <a:t>    while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waitpid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(-1, 0, WNOHANG) &gt; 0)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    ;</a:t>
            </a:r>
          </a:p>
          <a:p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9872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3" y="4518025"/>
            <a:ext cx="8307387" cy="1927225"/>
          </a:xfrm>
        </p:spPr>
        <p:txBody>
          <a:bodyPr/>
          <a:lstStyle/>
          <a:p>
            <a:pPr lvl="1"/>
            <a:r>
              <a:rPr lang="en-US" sz="2600" dirty="0"/>
              <a:t>Reap all zombie children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010" y="3440668"/>
            <a:ext cx="152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echoserverp.c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 smtClean="0"/>
              <a:t>Concurrent </a:t>
            </a:r>
            <a:r>
              <a:rPr lang="en-US" dirty="0"/>
              <a:t>Server: </a:t>
            </a:r>
            <a:r>
              <a:rPr lang="en-US" dirty="0">
                <a:latin typeface="Courier New" pitchFamily="49" charset="0"/>
              </a:rPr>
              <a:t>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2967038" y="1239838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390513"/>
            <a:ext cx="3294062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1. Server blocks in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, waiting for connection request on listening descriptor </a:t>
            </a:r>
            <a:r>
              <a:rPr lang="en-US" sz="2000" i="1" dirty="0" err="1" smtClean="0">
                <a:latin typeface="Courier New" pitchFamily="49" charset="0"/>
              </a:rPr>
              <a:t>listenfd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2967038" y="3108325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listenfd(3)</a:t>
            </a: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277572"/>
            <a:ext cx="366287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2. Client makes connection request by calling</a:t>
            </a:r>
            <a:r>
              <a:rPr lang="en-US" sz="2000" i="1" dirty="0" smtClean="0">
                <a:latin typeface="Calibri" pitchFamily="34" charset="0"/>
              </a:rPr>
              <a:t> </a:t>
            </a:r>
            <a:r>
              <a:rPr lang="en-US" sz="2000" i="1" dirty="0" smtClean="0">
                <a:latin typeface="Courier New" pitchFamily="49" charset="0"/>
              </a:rPr>
              <a:t>connect</a:t>
            </a:r>
            <a:endParaRPr lang="en-US" sz="2000" i="1" dirty="0">
              <a:latin typeface="Courier New" pitchFamily="49" charset="0"/>
            </a:endParaRP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2954338" y="4572000"/>
            <a:ext cx="152876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(3)</a:t>
            </a: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76262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629285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4908550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4693584"/>
            <a:ext cx="4010025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i="1" dirty="0">
                <a:latin typeface="Calibri" pitchFamily="34" charset="0"/>
              </a:rPr>
              <a:t>3. Server returns </a:t>
            </a:r>
            <a:r>
              <a:rPr lang="en-US" sz="2000" i="1" dirty="0" err="1">
                <a:latin typeface="Courier New" pitchFamily="49" charset="0"/>
              </a:rPr>
              <a:t>connfd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smtClean="0">
                <a:latin typeface="Calibri" pitchFamily="34" charset="0"/>
              </a:rPr>
              <a:t> from </a:t>
            </a:r>
            <a:r>
              <a:rPr lang="en-US" sz="2000" i="1" dirty="0">
                <a:latin typeface="Courier New" pitchFamily="49" charset="0"/>
              </a:rPr>
              <a:t>accept</a:t>
            </a:r>
            <a:r>
              <a:rPr lang="en-US" sz="2000" i="1" dirty="0">
                <a:latin typeface="Calibri" pitchFamily="34" charset="0"/>
              </a:rPr>
              <a:t>. </a:t>
            </a:r>
            <a:r>
              <a:rPr lang="en-US" sz="2000" i="1" dirty="0" smtClean="0">
                <a:latin typeface="Calibri" pitchFamily="34" charset="0"/>
              </a:rPr>
              <a:t>Forks child to handle client.  Connection </a:t>
            </a:r>
            <a:r>
              <a:rPr lang="en-US" sz="2000" i="1" dirty="0">
                <a:latin typeface="Calibri" pitchFamily="34" charset="0"/>
              </a:rPr>
              <a:t>is now established between </a:t>
            </a:r>
            <a:r>
              <a:rPr lang="en-US" sz="2000" i="1" dirty="0" err="1">
                <a:latin typeface="Courier New" pitchFamily="49" charset="0"/>
              </a:rPr>
              <a:t>clientfd</a:t>
            </a:r>
            <a:r>
              <a:rPr lang="en-US" sz="2000" i="1" dirty="0">
                <a:latin typeface="Calibri" pitchFamily="34" charset="0"/>
              </a:rPr>
              <a:t> and </a:t>
            </a:r>
            <a:r>
              <a:rPr lang="en-US" sz="2000" i="1" dirty="0" err="1" smtClean="0">
                <a:latin typeface="Courier New" pitchFamily="49" charset="0"/>
              </a:rPr>
              <a:t>connfd</a:t>
            </a:r>
            <a:endParaRPr lang="en-US" sz="2000" i="1" dirty="0">
              <a:latin typeface="Calibri" pitchFamily="34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6210299"/>
            <a:ext cx="109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4967287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2960688" y="574992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 smtClean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600" dirty="0" smtClean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2912554" y="6138862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90800" y="629285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connfd(4)</a:t>
            </a:r>
          </a:p>
        </p:txBody>
      </p:sp>
    </p:spTree>
    <p:extLst>
      <p:ext uri="{BB962C8B-B14F-4D97-AF65-F5344CB8AC3E}">
        <p14:creationId xmlns:p14="http://schemas.microsoft.com/office/powerpoint/2010/main" val="38793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6" grpId="0"/>
      <p:bldP spid="740358" grpId="0" animBg="1"/>
      <p:bldP spid="740359" grpId="0"/>
      <p:bldP spid="740360" grpId="0"/>
      <p:bldP spid="740361" grpId="0" animBg="1"/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80" grpId="0" animBg="1"/>
      <p:bldP spid="740357" grpId="0" animBg="1"/>
      <p:bldP spid="740364" grpId="0" animBg="1"/>
      <p:bldP spid="740372" grpId="0" animBg="1"/>
      <p:bldP spid="740355" grpId="0" animBg="1"/>
      <p:bldP spid="740362" grpId="0" animBg="1"/>
      <p:bldP spid="740370" grpId="0" animBg="1"/>
      <p:bldP spid="29" grpId="0" animBg="1"/>
      <p:bldP spid="30" grpId="0" animBg="1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81" name="Text Box 13"/>
          <p:cNvSpPr txBox="1">
            <a:spLocks noChangeArrowheads="1"/>
          </p:cNvSpPr>
          <p:nvPr/>
        </p:nvSpPr>
        <p:spPr bwMode="auto">
          <a:xfrm flipH="1">
            <a:off x="5787393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Process-based Server Execution </a:t>
            </a:r>
            <a:r>
              <a:rPr lang="en-US" dirty="0"/>
              <a:t>Model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025650"/>
          </a:xfrm>
        </p:spPr>
        <p:txBody>
          <a:bodyPr/>
          <a:lstStyle/>
          <a:p>
            <a:pPr lvl="1"/>
            <a:r>
              <a:rPr lang="en-US" sz="2600" dirty="0"/>
              <a:t>Each client handled by independent </a:t>
            </a:r>
            <a:r>
              <a:rPr lang="en-US" sz="2600" dirty="0" smtClean="0"/>
              <a:t>child process</a:t>
            </a:r>
            <a:endParaRPr lang="en-US" sz="2600" dirty="0"/>
          </a:p>
          <a:p>
            <a:pPr lvl="1"/>
            <a:r>
              <a:rPr lang="en-US" sz="2600" dirty="0"/>
              <a:t>No shared state between them</a:t>
            </a:r>
          </a:p>
          <a:p>
            <a:pPr lvl="1"/>
            <a:r>
              <a:rPr lang="en-US" sz="2600" dirty="0" smtClean="0"/>
              <a:t>Both parent &amp; child </a:t>
            </a:r>
            <a:r>
              <a:rPr lang="en-US" sz="2600" dirty="0"/>
              <a:t>have copies of </a:t>
            </a:r>
            <a:r>
              <a:rPr lang="en-US" sz="2600" dirty="0" err="1"/>
              <a:t>listenfd</a:t>
            </a:r>
            <a:r>
              <a:rPr lang="en-US" sz="2600" dirty="0"/>
              <a:t> and </a:t>
            </a:r>
            <a:r>
              <a:rPr lang="en-US" sz="2600" dirty="0" err="1"/>
              <a:t>connfd</a:t>
            </a:r>
            <a:endParaRPr lang="en-US" sz="2600" dirty="0"/>
          </a:p>
          <a:p>
            <a:pPr lvl="2"/>
            <a:r>
              <a:rPr lang="en-US" sz="2200" dirty="0"/>
              <a:t>Parent must close </a:t>
            </a:r>
            <a:r>
              <a:rPr lang="en-US" sz="2200" dirty="0" err="1" smtClean="0">
                <a:latin typeface="Courier New"/>
                <a:cs typeface="Courier New"/>
              </a:rPr>
              <a:t>connfd</a:t>
            </a:r>
            <a:endParaRPr lang="en-US" sz="2200" dirty="0" smtClean="0">
              <a:latin typeface="Courier New"/>
              <a:cs typeface="Courier New"/>
            </a:endParaRPr>
          </a:p>
          <a:p>
            <a:pPr lvl="2"/>
            <a:r>
              <a:rPr lang="en-US" sz="2200" dirty="0" smtClean="0"/>
              <a:t>Child should </a:t>
            </a:r>
            <a:r>
              <a:rPr lang="en-US" sz="2200" dirty="0"/>
              <a:t>close </a:t>
            </a:r>
            <a:r>
              <a:rPr lang="en-US" sz="2200" dirty="0" err="1" smtClean="0">
                <a:latin typeface="Courier New"/>
                <a:cs typeface="Courier New"/>
              </a:rPr>
              <a:t>listenfd</a:t>
            </a:r>
            <a:r>
              <a:rPr lang="en-US" sz="2200" dirty="0" smtClean="0">
                <a:latin typeface="Courier New"/>
                <a:cs typeface="Courier New"/>
              </a:rPr>
              <a:t> 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18288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4648200" y="2705100"/>
            <a:ext cx="1114425" cy="1249363"/>
          </a:xfrm>
          <a:prstGeom prst="rect">
            <a:avLst/>
          </a:prstGeom>
          <a:solidFill>
            <a:srgbClr val="D5F1C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3124200" y="1828800"/>
            <a:ext cx="1295400" cy="1249363"/>
          </a:xfrm>
          <a:prstGeom prst="rect">
            <a:avLst/>
          </a:prstGeom>
          <a:solidFill>
            <a:srgbClr val="F1C7C7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rocess</a:t>
            </a:r>
            <a:endParaRPr lang="en-US" sz="1800" dirty="0">
              <a:latin typeface="+mn-lt"/>
            </a:endParaRPr>
          </a:p>
        </p:txBody>
      </p:sp>
      <p:sp>
        <p:nvSpPr>
          <p:cNvPr id="903175" name="Line 7"/>
          <p:cNvSpPr>
            <a:spLocks noChangeShapeType="1"/>
          </p:cNvSpPr>
          <p:nvPr/>
        </p:nvSpPr>
        <p:spPr bwMode="auto">
          <a:xfrm>
            <a:off x="9144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7" name="Text Box 9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</a:t>
            </a:r>
            <a:r>
              <a:rPr lang="en-US" sz="2000" dirty="0" smtClean="0">
                <a:latin typeface="+mn-lt"/>
              </a:rPr>
              <a:t>requests</a:t>
            </a:r>
            <a:endParaRPr lang="en-US" sz="2000" dirty="0">
              <a:latin typeface="+mn-lt"/>
            </a:endParaRPr>
          </a:p>
        </p:txBody>
      </p:sp>
      <p:sp>
        <p:nvSpPr>
          <p:cNvPr id="903178" name="Line 10"/>
          <p:cNvSpPr>
            <a:spLocks noChangeShapeType="1"/>
          </p:cNvSpPr>
          <p:nvPr/>
        </p:nvSpPr>
        <p:spPr bwMode="auto">
          <a:xfrm>
            <a:off x="419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903179" name="Text Box 11"/>
          <p:cNvSpPr txBox="1">
            <a:spLocks noChangeArrowheads="1"/>
          </p:cNvSpPr>
          <p:nvPr/>
        </p:nvSpPr>
        <p:spPr bwMode="auto">
          <a:xfrm>
            <a:off x="247019" y="293370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03180" name="Line 12"/>
          <p:cNvSpPr>
            <a:spLocks noChangeShapeType="1"/>
          </p:cNvSpPr>
          <p:nvPr/>
        </p:nvSpPr>
        <p:spPr bwMode="auto">
          <a:xfrm flipH="1">
            <a:off x="5753100" y="33528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lg" len="med"/>
            <a:tailEnd type="triangle" w="lg" len="med"/>
          </a:ln>
          <a:effectLst/>
        </p:spPr>
        <p:txBody>
          <a:bodyPr anchor="ctr">
            <a:spAutoFit/>
          </a:bodyPr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921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7323138" cy="1095375"/>
          </a:xfrm>
        </p:spPr>
        <p:txBody>
          <a:bodyPr/>
          <a:lstStyle/>
          <a:p>
            <a:r>
              <a:rPr lang="en-US" dirty="0" smtClean="0"/>
              <a:t>Issues with Process-based Servers</a:t>
            </a:r>
            <a:endParaRPr lang="en-US" dirty="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2667000"/>
          </a:xfrm>
        </p:spPr>
        <p:txBody>
          <a:bodyPr/>
          <a:lstStyle/>
          <a:p>
            <a:r>
              <a:rPr lang="en-US" sz="2600" dirty="0"/>
              <a:t>Listening server process must reap zombie children</a:t>
            </a:r>
          </a:p>
          <a:p>
            <a:pPr lvl="1"/>
            <a:r>
              <a:rPr lang="en-US" sz="2200" dirty="0"/>
              <a:t>to avoid fatal memory leak</a:t>
            </a:r>
          </a:p>
          <a:p>
            <a:r>
              <a:rPr lang="en-US" sz="2600" dirty="0" smtClean="0"/>
              <a:t>Parent process </a:t>
            </a:r>
            <a:r>
              <a:rPr lang="en-US" sz="2600" dirty="0"/>
              <a:t>must </a:t>
            </a:r>
            <a:r>
              <a:rPr lang="en-US" sz="2600" dirty="0">
                <a:latin typeface="Courier New" pitchFamily="49" charset="0"/>
              </a:rPr>
              <a:t>close</a:t>
            </a:r>
            <a:r>
              <a:rPr lang="en-US" sz="2600" dirty="0"/>
              <a:t> its copy of </a:t>
            </a:r>
            <a:r>
              <a:rPr lang="en-US" sz="2600" dirty="0" err="1">
                <a:latin typeface="Courier New" pitchFamily="49" charset="0"/>
              </a:rPr>
              <a:t>connfd</a:t>
            </a:r>
            <a:endParaRPr lang="en-US" sz="2600" dirty="0"/>
          </a:p>
          <a:p>
            <a:pPr lvl="1"/>
            <a:r>
              <a:rPr lang="en-US" sz="2200" dirty="0"/>
              <a:t>Kernel keeps </a:t>
            </a:r>
            <a:r>
              <a:rPr lang="en-US" sz="2200" dirty="0" smtClean="0"/>
              <a:t>reference count </a:t>
            </a:r>
            <a:r>
              <a:rPr lang="en-US" sz="2200" dirty="0"/>
              <a:t>for each socket/open file</a:t>
            </a:r>
          </a:p>
          <a:p>
            <a:pPr lvl="1"/>
            <a:r>
              <a:rPr lang="en-US" sz="2200" dirty="0"/>
              <a:t>After fork, </a:t>
            </a:r>
            <a:r>
              <a:rPr lang="en-US" sz="2200" dirty="0" err="1">
                <a:latin typeface="Courier New" pitchFamily="49" charset="0"/>
              </a:rPr>
              <a:t>refcnt(connfd</a:t>
            </a:r>
            <a:r>
              <a:rPr lang="en-US" sz="2200" dirty="0">
                <a:latin typeface="Courier New" pitchFamily="49" charset="0"/>
              </a:rPr>
              <a:t>) = 2</a:t>
            </a:r>
            <a:endParaRPr lang="en-US" sz="2200" dirty="0"/>
          </a:p>
          <a:p>
            <a:pPr lvl="1"/>
            <a:r>
              <a:rPr lang="en-US" sz="2200" dirty="0"/>
              <a:t>Connection will not be closed until </a:t>
            </a:r>
            <a:r>
              <a:rPr lang="en-US" sz="2200" dirty="0" err="1">
                <a:latin typeface="Courier New" pitchFamily="49" charset="0"/>
              </a:rPr>
              <a:t>refcnt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connfd</a:t>
            </a:r>
            <a:r>
              <a:rPr lang="en-US" sz="2200" dirty="0">
                <a:latin typeface="Courier New" pitchFamily="49" charset="0"/>
              </a:rPr>
              <a:t>) </a:t>
            </a:r>
            <a:r>
              <a:rPr lang="en-US" sz="2200" dirty="0" smtClean="0">
                <a:latin typeface="Courier New" pitchFamily="49" charset="0"/>
              </a:rPr>
              <a:t>= </a:t>
            </a:r>
            <a:r>
              <a:rPr lang="en-US" sz="2200" dirty="0">
                <a:latin typeface="Courier New" pitchFamily="49" charset="0"/>
              </a:rPr>
              <a:t>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781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357188"/>
            <a:ext cx="8629650" cy="1041400"/>
          </a:xfrm>
        </p:spPr>
        <p:txBody>
          <a:bodyPr/>
          <a:lstStyle/>
          <a:p>
            <a:r>
              <a:rPr lang="en-US" dirty="0"/>
              <a:t>Pros and Cons of Process</a:t>
            </a:r>
            <a:r>
              <a:rPr lang="en-US" dirty="0" smtClean="0"/>
              <a:t>-based Servers</a:t>
            </a:r>
            <a:endParaRPr lang="en-U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752599"/>
            <a:ext cx="8737600" cy="49085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+ Handle multiple connections concurrently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Clean sharing model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descriptors (no)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file tables (yes)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global variables (no)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+ Simple and straightforward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Additional overhead for process control</a:t>
            </a:r>
          </a:p>
          <a:p>
            <a:pPr>
              <a:lnSpc>
                <a:spcPct val="85000"/>
              </a:lnSpc>
            </a:pPr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Nontrivial to share data between </a:t>
            </a:r>
            <a:r>
              <a:rPr lang="en-US" sz="2600" dirty="0" smtClean="0"/>
              <a:t>processes</a:t>
            </a:r>
          </a:p>
          <a:p>
            <a:pPr lvl="1">
              <a:lnSpc>
                <a:spcPct val="85000"/>
              </a:lnSpc>
            </a:pPr>
            <a:r>
              <a:rPr lang="en-US" sz="2200" dirty="0" smtClean="0"/>
              <a:t>(This example too simple to demonstrate)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309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Race</a:t>
            </a:r>
            <a:endParaRPr lang="en-US" dirty="0"/>
          </a:p>
        </p:txBody>
      </p:sp>
      <p:pic>
        <p:nvPicPr>
          <p:cNvPr id="3074" name="Picture 2" descr="http://www.rottenbeef.com/wordpress/wp-content/uploads/2011/11/small-parking-sp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3238500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5257800" y="3276600"/>
            <a:ext cx="3048000" cy="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603991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6517234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6994551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949187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7471868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562600" y="2667000"/>
            <a:ext cx="0" cy="1295400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3076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6096000" y="2513624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>
            <a:off x="7046369" y="2558221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537499">
            <a:off x="5669823" y="333689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1.bp.blogspot.com/-0sKaQHSaSRQ/UbcV6Nn3vXI/AAAAAAAAAFE/7jeKz9eAsHM/s1600/car+damaged+sprite+r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2" t="24056" r="42261" b="33811"/>
          <a:stretch/>
        </p:blipFill>
        <p:spPr bwMode="auto">
          <a:xfrm rot="10800000">
            <a:off x="7579093" y="3347057"/>
            <a:ext cx="345031" cy="67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1.gstatic.com/images?q=tbn:ANd9GcQSk4CPcd-A5be11z8WNLeFl-dikoN2gjYQyr658ZBHRdzcp7Ud-7ttdVt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03929" y="1020583"/>
            <a:ext cx="872474" cy="6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eb.vw.com/why-vw/safety/media/images/slides/car-top-view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73948" y="4178800"/>
            <a:ext cx="988820" cy="55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76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1.73472E-18 C -0.00433 -0.01829 -0.00555 -0.06111 -0.00659 -0.08009 C -0.00694 -0.08519 -0.00798 -0.10695 -0.00885 -0.11412 C -0.00937 -0.11945 -0.0111 -0.13033 -0.0111 -0.13033 C -0.01006 -0.17546 -0.00555 -0.21736 -0.00555 -0.26227 L -0.00433 -0.27847 " pathEditMode="relative" ptsTypes="ffffAA">
                                      <p:cBhvr>
                                        <p:cTn id="8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767638" cy="573087"/>
          </a:xfrm>
        </p:spPr>
        <p:txBody>
          <a:bodyPr/>
          <a:lstStyle/>
          <a:p>
            <a:r>
              <a:rPr lang="en-US" dirty="0" smtClean="0"/>
              <a:t>Approach #2: Event-based Servers</a:t>
            </a:r>
            <a:endParaRPr lang="en-US" dirty="0"/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554163"/>
            <a:ext cx="8307387" cy="4686300"/>
          </a:xfrm>
        </p:spPr>
        <p:txBody>
          <a:bodyPr/>
          <a:lstStyle/>
          <a:p>
            <a:r>
              <a:rPr lang="en-US" dirty="0" smtClean="0"/>
              <a:t>Server maintains set of active connections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connfd’s</a:t>
            </a:r>
            <a:endParaRPr lang="en-US" dirty="0" smtClean="0"/>
          </a:p>
          <a:p>
            <a:r>
              <a:rPr lang="en-US" dirty="0" smtClean="0"/>
              <a:t>Repeat:</a:t>
            </a:r>
          </a:p>
          <a:p>
            <a:pPr lvl="1"/>
            <a:r>
              <a:rPr lang="en-US" dirty="0" smtClean="0"/>
              <a:t>Determine which descriptors (</a:t>
            </a:r>
            <a:r>
              <a:rPr lang="en-US" dirty="0" err="1" smtClean="0"/>
              <a:t>connfd’s</a:t>
            </a:r>
            <a:r>
              <a:rPr lang="en-US" dirty="0" smtClean="0"/>
              <a:t> or </a:t>
            </a:r>
            <a:r>
              <a:rPr lang="en-US" dirty="0" err="1" smtClean="0"/>
              <a:t>listenfd</a:t>
            </a:r>
            <a:r>
              <a:rPr lang="en-US" dirty="0" smtClean="0"/>
              <a:t>) have pending inputs</a:t>
            </a:r>
          </a:p>
          <a:p>
            <a:pPr lvl="2"/>
            <a:r>
              <a:rPr lang="en-US" dirty="0" smtClean="0"/>
              <a:t>e.g., using </a:t>
            </a:r>
            <a:r>
              <a:rPr lang="en-US" dirty="0" smtClean="0">
                <a:latin typeface="Courier New"/>
                <a:cs typeface="Courier New"/>
              </a:rPr>
              <a:t>select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arrival of pending input is an </a:t>
            </a:r>
            <a:r>
              <a:rPr lang="en-US" i="1" dirty="0" smtClean="0"/>
              <a:t>event</a:t>
            </a:r>
          </a:p>
          <a:p>
            <a:pPr lvl="1"/>
            <a:r>
              <a:rPr lang="en-US" dirty="0" smtClean="0"/>
              <a:t>If  </a:t>
            </a:r>
            <a:r>
              <a:rPr lang="en-US" dirty="0" err="1" smtClean="0"/>
              <a:t>listenfd</a:t>
            </a:r>
            <a:r>
              <a:rPr lang="en-US" dirty="0" smtClean="0"/>
              <a:t> has input, then </a:t>
            </a:r>
            <a:r>
              <a:rPr lang="en-US" dirty="0" smtClean="0">
                <a:latin typeface="Courier New"/>
                <a:cs typeface="Courier New"/>
              </a:rPr>
              <a:t>accept</a:t>
            </a:r>
            <a:r>
              <a:rPr lang="en-US" dirty="0" smtClean="0"/>
              <a:t> connection</a:t>
            </a:r>
          </a:p>
          <a:p>
            <a:pPr lvl="2"/>
            <a:r>
              <a:rPr lang="en-US" dirty="0" smtClean="0"/>
              <a:t>and add new </a:t>
            </a:r>
            <a:r>
              <a:rPr lang="en-US" dirty="0" err="1" smtClean="0"/>
              <a:t>connfd</a:t>
            </a:r>
            <a:r>
              <a:rPr lang="en-US" dirty="0" smtClean="0"/>
              <a:t> to array</a:t>
            </a:r>
          </a:p>
          <a:p>
            <a:pPr lvl="1"/>
            <a:r>
              <a:rPr lang="en-US" dirty="0" smtClean="0"/>
              <a:t>Service all </a:t>
            </a:r>
            <a:r>
              <a:rPr lang="en-US" dirty="0" err="1" smtClean="0"/>
              <a:t>connfd’s</a:t>
            </a:r>
            <a:r>
              <a:rPr lang="en-US" dirty="0" smtClean="0"/>
              <a:t> with pending inputs</a:t>
            </a:r>
          </a:p>
          <a:p>
            <a:endParaRPr lang="en-US" dirty="0" smtClean="0"/>
          </a:p>
          <a:p>
            <a:r>
              <a:rPr lang="en-US" dirty="0" smtClean="0"/>
              <a:t>Details for select-based server in book</a:t>
            </a:r>
          </a:p>
        </p:txBody>
      </p:sp>
    </p:spTree>
    <p:extLst>
      <p:ext uri="{BB962C8B-B14F-4D97-AF65-F5344CB8AC3E}">
        <p14:creationId xmlns:p14="http://schemas.microsoft.com/office/powerpoint/2010/main" val="27625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Multiplexed Event Processing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3000" y="287869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21663" y="2459593"/>
            <a:ext cx="100540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 err="1" smtClean="0">
                <a:latin typeface="+mn-lt"/>
              </a:rPr>
              <a:t>connfd’s</a:t>
            </a:r>
            <a:endParaRPr lang="en-US" sz="1800" dirty="0">
              <a:latin typeface="+mn-lt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43000" y="32374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143000" y="35962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43000" y="39550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43000" y="43137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143000" y="4672568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12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143000" y="5031343"/>
            <a:ext cx="990600" cy="369332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43000" y="539011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143000" y="5748893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143000" y="6107668"/>
            <a:ext cx="9906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-1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" y="28707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0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6200" y="32215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1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6200" y="357243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6200" y="392326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3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76200" y="427410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4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76200" y="462494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5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76200" y="4975781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6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6200" y="5326618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200" y="5677456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8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200" y="6028293"/>
            <a:ext cx="9906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/>
            <a:r>
              <a:rPr lang="en-US" sz="1800">
                <a:latin typeface="+mn-lt"/>
              </a:rPr>
              <a:t>9</a:t>
            </a:r>
          </a:p>
        </p:txBody>
      </p:sp>
      <p:sp>
        <p:nvSpPr>
          <p:cNvPr id="27" name="AutoShape 27"/>
          <p:cNvSpPr>
            <a:spLocks/>
          </p:cNvSpPr>
          <p:nvPr/>
        </p:nvSpPr>
        <p:spPr bwMode="auto">
          <a:xfrm>
            <a:off x="2286000" y="2916791"/>
            <a:ext cx="228600" cy="990601"/>
          </a:xfrm>
          <a:prstGeom prst="rightBrace">
            <a:avLst>
              <a:gd name="adj1" fmla="val 541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8" name="AutoShape 28"/>
          <p:cNvSpPr>
            <a:spLocks/>
          </p:cNvSpPr>
          <p:nvPr/>
        </p:nvSpPr>
        <p:spPr bwMode="auto">
          <a:xfrm>
            <a:off x="2286000" y="3907393"/>
            <a:ext cx="228600" cy="762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9" name="AutoShape 29"/>
          <p:cNvSpPr>
            <a:spLocks/>
          </p:cNvSpPr>
          <p:nvPr/>
        </p:nvSpPr>
        <p:spPr bwMode="auto">
          <a:xfrm>
            <a:off x="2286000" y="4669393"/>
            <a:ext cx="228600" cy="720725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0" name="AutoShape 30"/>
          <p:cNvSpPr>
            <a:spLocks/>
          </p:cNvSpPr>
          <p:nvPr/>
        </p:nvSpPr>
        <p:spPr bwMode="auto">
          <a:xfrm>
            <a:off x="2286000" y="5431393"/>
            <a:ext cx="228600" cy="1023382"/>
          </a:xfrm>
          <a:prstGeom prst="righ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514600" y="322159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514600" y="4135993"/>
            <a:ext cx="9412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Inactive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14600" y="4866243"/>
            <a:ext cx="7816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Active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14600" y="6085443"/>
            <a:ext cx="129543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Never Used</a:t>
            </a: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1066800" y="1849993"/>
            <a:ext cx="1233030" cy="369332"/>
          </a:xfrm>
          <a:prstGeom prst="rect">
            <a:avLst/>
          </a:prstGeom>
          <a:solidFill>
            <a:srgbClr val="F1C7C7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+mn-lt"/>
              </a:rPr>
              <a:t>listenfd = 3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800" y="1489645"/>
            <a:ext cx="191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Active Descriptors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132443"/>
            <a:ext cx="3429000" cy="5322332"/>
            <a:chOff x="3581400" y="1132443"/>
            <a:chExt cx="3429000" cy="5322332"/>
          </a:xfrm>
        </p:grpSpPr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4029579" y="28564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4108242" y="2437368"/>
              <a:ext cx="1005403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 err="1" smtClean="0">
                  <a:latin typeface="+mn-lt"/>
                </a:rPr>
                <a:t>connfd’s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4029579" y="32152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4029579" y="357401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4029579" y="39327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4029579" y="42915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4029579" y="4650343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4029579" y="5009118"/>
              <a:ext cx="990600" cy="369332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4029579" y="536789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5" name="Rectangle 14"/>
            <p:cNvSpPr>
              <a:spLocks noChangeArrowheads="1"/>
            </p:cNvSpPr>
            <p:nvPr/>
          </p:nvSpPr>
          <p:spPr bwMode="auto">
            <a:xfrm>
              <a:off x="4029579" y="5726668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4029579" y="6085443"/>
              <a:ext cx="99060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-1</a:t>
              </a:r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3953379" y="1827768"/>
              <a:ext cx="1233030" cy="369332"/>
            </a:xfrm>
            <a:prstGeom prst="rect">
              <a:avLst/>
            </a:prstGeom>
            <a:solidFill>
              <a:srgbClr val="D5F1C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listenfd = 3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400" y="1501775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Pending Inputs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 rot="10800000">
              <a:off x="5186410" y="1958976"/>
              <a:ext cx="833391" cy="1588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0" name="Straight Arrow Connector 59"/>
            <p:cNvCxnSpPr>
              <a:endCxn id="38" idx="3"/>
            </p:cNvCxnSpPr>
            <p:nvPr/>
          </p:nvCxnSpPr>
          <p:spPr bwMode="auto">
            <a:xfrm rot="10800000">
              <a:off x="5020180" y="3399910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rot="10800000">
              <a:off x="5029201" y="4840844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rot="10800000">
              <a:off x="5029201" y="5228709"/>
              <a:ext cx="994813" cy="6865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 rot="5400000" flipH="1" flipV="1">
              <a:off x="4152603" y="3364165"/>
              <a:ext cx="3733800" cy="90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5021561" y="1132443"/>
              <a:ext cx="1988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+mn-lt"/>
                </a:rPr>
                <a:t>Read and service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33008" y="3185577"/>
            <a:ext cx="1853392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Anything</a:t>
            </a:r>
          </a:p>
          <a:p>
            <a:r>
              <a:rPr lang="en-US" sz="2800" dirty="0" smtClean="0">
                <a:latin typeface="+mn-lt"/>
              </a:rPr>
              <a:t>happened?</a:t>
            </a:r>
          </a:p>
        </p:txBody>
      </p:sp>
    </p:spTree>
    <p:extLst>
      <p:ext uri="{BB962C8B-B14F-4D97-AF65-F5344CB8AC3E}">
        <p14:creationId xmlns:p14="http://schemas.microsoft.com/office/powerpoint/2010/main" val="8401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</a:t>
            </a:r>
            <a:r>
              <a:rPr lang="en-US" dirty="0" smtClean="0"/>
              <a:t>Event-based Servers</a:t>
            </a:r>
            <a:endParaRPr lang="en-US" dirty="0"/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497013"/>
            <a:ext cx="8624887" cy="522446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+ One logical control flow and address space.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Can single-step with a debugger.</a:t>
            </a:r>
          </a:p>
          <a:p>
            <a:pPr>
              <a:lnSpc>
                <a:spcPct val="85000"/>
              </a:lnSpc>
            </a:pPr>
            <a:r>
              <a:rPr lang="en-US" dirty="0" smtClean="0"/>
              <a:t>+ No process or thread control overhead.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of choice for high-performance Web servers and search engines. </a:t>
            </a:r>
            <a:r>
              <a:rPr lang="en-US" dirty="0"/>
              <a:t>e</a:t>
            </a:r>
            <a:r>
              <a:rPr lang="en-US" dirty="0" smtClean="0"/>
              <a:t>.g</a:t>
            </a:r>
            <a:r>
              <a:rPr lang="en-US" dirty="0"/>
              <a:t>.,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nginx</a:t>
            </a:r>
            <a:r>
              <a:rPr lang="en-US" dirty="0"/>
              <a:t>, </a:t>
            </a:r>
            <a:r>
              <a:rPr lang="en-US" dirty="0" smtClean="0"/>
              <a:t>Tornado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Significantly more complex to code than process- or thread-based designs.</a:t>
            </a:r>
          </a:p>
          <a:p>
            <a:pPr>
              <a:lnSpc>
                <a:spcPct val="85000"/>
              </a:lnSpc>
            </a:pPr>
            <a:r>
              <a:rPr lang="en-US" dirty="0" smtClean="0">
                <a:latin typeface="Arial Black"/>
              </a:rPr>
              <a:t>–</a:t>
            </a:r>
            <a:r>
              <a:rPr lang="en-US" dirty="0" smtClean="0"/>
              <a:t> Hard to provide fine-grained concurrency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how to deal with partial HTTP request headers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 Black"/>
              </a:rPr>
              <a:t>– </a:t>
            </a:r>
            <a:r>
              <a:rPr lang="en-US" dirty="0" smtClean="0"/>
              <a:t>Cannot take advantage of multi-core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Single thread of control</a:t>
            </a:r>
          </a:p>
        </p:txBody>
      </p:sp>
    </p:spTree>
    <p:extLst>
      <p:ext uri="{BB962C8B-B14F-4D97-AF65-F5344CB8AC3E}">
        <p14:creationId xmlns:p14="http://schemas.microsoft.com/office/powerpoint/2010/main" val="4453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247650"/>
            <a:ext cx="8721725" cy="781050"/>
          </a:xfrm>
        </p:spPr>
        <p:txBody>
          <a:bodyPr/>
          <a:lstStyle/>
          <a:p>
            <a:r>
              <a:rPr lang="en-US" dirty="0"/>
              <a:t>Approach </a:t>
            </a:r>
            <a:r>
              <a:rPr lang="en-US" dirty="0" smtClean="0"/>
              <a:t>#3: Thread-based Servers</a:t>
            </a:r>
            <a:endParaRPr lang="en-US" dirty="0"/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95400"/>
            <a:ext cx="8853487" cy="5149850"/>
          </a:xfrm>
        </p:spPr>
        <p:txBody>
          <a:bodyPr/>
          <a:lstStyle/>
          <a:p>
            <a:r>
              <a:rPr lang="en-US" sz="2600" dirty="0"/>
              <a:t>Very similar to approach #1 </a:t>
            </a:r>
            <a:r>
              <a:rPr lang="en-US" sz="2600" dirty="0" smtClean="0"/>
              <a:t>(process-based)</a:t>
            </a:r>
            <a:endParaRPr lang="en-US" sz="2600" dirty="0"/>
          </a:p>
          <a:p>
            <a:pPr lvl="1"/>
            <a:r>
              <a:rPr lang="en-US" dirty="0"/>
              <a:t>	</a:t>
            </a:r>
            <a:r>
              <a:rPr lang="en-US" dirty="0" smtClean="0"/>
              <a:t>…</a:t>
            </a:r>
            <a:r>
              <a:rPr lang="en-US" sz="2200" dirty="0" smtClean="0"/>
              <a:t>but using threads </a:t>
            </a:r>
            <a:r>
              <a:rPr lang="en-US" sz="2200" dirty="0"/>
              <a:t>instead of processes</a:t>
            </a:r>
          </a:p>
        </p:txBody>
      </p:sp>
    </p:spTree>
    <p:extLst>
      <p:ext uri="{BB962C8B-B14F-4D97-AF65-F5344CB8AC3E}">
        <p14:creationId xmlns:p14="http://schemas.microsoft.com/office/powerpoint/2010/main" val="33162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81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View of a Process</a:t>
            </a:r>
          </a:p>
        </p:txBody>
      </p:sp>
      <p:sp>
        <p:nvSpPr>
          <p:cNvPr id="8018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396875" y="1371600"/>
            <a:ext cx="7896225" cy="4972050"/>
          </a:xfrm>
        </p:spPr>
        <p:txBody>
          <a:bodyPr/>
          <a:lstStyle/>
          <a:p>
            <a:r>
              <a:rPr lang="en-US" sz="2600" dirty="0"/>
              <a:t>Process = process context + code, data, and stack</a:t>
            </a:r>
          </a:p>
        </p:txBody>
      </p:sp>
      <p:sp>
        <p:nvSpPr>
          <p:cNvPr id="801801" name="Text Box 9"/>
          <p:cNvSpPr txBox="1">
            <a:spLocks noChangeArrowheads="1"/>
          </p:cNvSpPr>
          <p:nvPr/>
        </p:nvSpPr>
        <p:spPr bwMode="auto">
          <a:xfrm>
            <a:off x="1209675" y="2667000"/>
            <a:ext cx="2455570" cy="1477328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Program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</a:t>
            </a:r>
            <a:r>
              <a:rPr lang="en-US" sz="1800" dirty="0" smtClean="0">
                <a:latin typeface="+mn-lt"/>
              </a:rPr>
              <a:t>)</a:t>
            </a:r>
            <a:endParaRPr lang="en-US" sz="1800" dirty="0">
              <a:latin typeface="+mn-lt"/>
            </a:endParaRPr>
          </a:p>
        </p:txBody>
      </p:sp>
      <p:sp>
        <p:nvSpPr>
          <p:cNvPr id="801802" name="Text Box 10"/>
          <p:cNvSpPr txBox="1">
            <a:spLocks noChangeArrowheads="1"/>
          </p:cNvSpPr>
          <p:nvPr/>
        </p:nvSpPr>
        <p:spPr bwMode="auto">
          <a:xfrm>
            <a:off x="4898373" y="2179022"/>
            <a:ext cx="246118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Code, data, and stack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306432" y="2667000"/>
            <a:ext cx="3019881" cy="505857"/>
            <a:chOff x="4306432" y="2667000"/>
            <a:chExt cx="3019881" cy="505857"/>
          </a:xfrm>
        </p:grpSpPr>
        <p:sp>
          <p:nvSpPr>
            <p:cNvPr id="801806" name="Rectangle 14"/>
            <p:cNvSpPr>
              <a:spLocks noChangeAspect="1" noChangeArrowheads="1"/>
            </p:cNvSpPr>
            <p:nvPr/>
          </p:nvSpPr>
          <p:spPr bwMode="auto">
            <a:xfrm>
              <a:off x="5095875" y="2667000"/>
              <a:ext cx="2230438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Stack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4306432" y="2803525"/>
              <a:ext cx="41662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SP</a:t>
              </a:r>
            </a:p>
          </p:txBody>
        </p:sp>
        <p:sp>
          <p:nvSpPr>
            <p:cNvPr id="801808" name="Line 16"/>
            <p:cNvSpPr>
              <a:spLocks noChangeShapeType="1"/>
            </p:cNvSpPr>
            <p:nvPr/>
          </p:nvSpPr>
          <p:spPr bwMode="auto">
            <a:xfrm>
              <a:off x="4737100" y="29845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48380" y="2973388"/>
            <a:ext cx="3079520" cy="2215822"/>
            <a:chOff x="4248380" y="2973388"/>
            <a:chExt cx="3079520" cy="2215822"/>
          </a:xfrm>
        </p:grpSpPr>
        <p:sp>
          <p:nvSpPr>
            <p:cNvPr id="801795" name="Rectangle 3"/>
            <p:cNvSpPr>
              <a:spLocks noChangeAspect="1" noChangeArrowheads="1"/>
            </p:cNvSpPr>
            <p:nvPr/>
          </p:nvSpPr>
          <p:spPr bwMode="auto">
            <a:xfrm>
              <a:off x="5095875" y="3287713"/>
              <a:ext cx="2230438" cy="3190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Shared </a:t>
              </a:r>
              <a:r>
                <a:rPr lang="en-US" sz="1800" dirty="0">
                  <a:latin typeface="+mn-lt"/>
                </a:rPr>
                <a:t>libraries</a:t>
              </a:r>
            </a:p>
          </p:txBody>
        </p:sp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5095875" y="36068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5095875" y="3860800"/>
              <a:ext cx="2230438" cy="2889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Run</a:t>
              </a:r>
              <a:r>
                <a:rPr lang="en-US" sz="1800" dirty="0">
                  <a:latin typeface="+mn-lt"/>
                </a:rPr>
                <a:t>-time heap</a:t>
              </a:r>
            </a:p>
          </p:txBody>
        </p:sp>
        <p:sp>
          <p:nvSpPr>
            <p:cNvPr id="801798" name="Text Box 6"/>
            <p:cNvSpPr txBox="1">
              <a:spLocks noChangeAspect="1" noChangeArrowheads="1"/>
            </p:cNvSpPr>
            <p:nvPr/>
          </p:nvSpPr>
          <p:spPr bwMode="auto">
            <a:xfrm>
              <a:off x="4867275" y="4927600"/>
              <a:ext cx="256162" cy="2616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+mn-lt"/>
                </a:rPr>
                <a:t>0</a:t>
              </a:r>
              <a:endParaRPr lang="en-US" sz="1200">
                <a:latin typeface="+mn-lt"/>
              </a:endParaRPr>
            </a:p>
          </p:txBody>
        </p:sp>
        <p:sp>
          <p:nvSpPr>
            <p:cNvPr id="801799" name="Rectangle 7"/>
            <p:cNvSpPr>
              <a:spLocks noChangeAspect="1" noChangeArrowheads="1"/>
            </p:cNvSpPr>
            <p:nvPr/>
          </p:nvSpPr>
          <p:spPr bwMode="auto">
            <a:xfrm>
              <a:off x="5095875" y="4149725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+mn-lt"/>
                </a:rPr>
                <a:t>Read</a:t>
              </a:r>
              <a:r>
                <a:rPr lang="en-US" sz="1800" dirty="0">
                  <a:latin typeface="+mn-lt"/>
                </a:rPr>
                <a:t>/write data</a:t>
              </a:r>
            </a:p>
          </p:txBody>
        </p:sp>
        <p:sp>
          <p:nvSpPr>
            <p:cNvPr id="801803" name="Rectangle 11"/>
            <p:cNvSpPr>
              <a:spLocks noChangeAspect="1" noChangeArrowheads="1"/>
            </p:cNvSpPr>
            <p:nvPr/>
          </p:nvSpPr>
          <p:spPr bwMode="auto">
            <a:xfrm>
              <a:off x="5095875" y="4470400"/>
              <a:ext cx="2232025" cy="3206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</a:t>
              </a:r>
              <a:r>
                <a:rPr lang="en-US" sz="1800" dirty="0" smtClean="0">
                  <a:latin typeface="+mn-lt"/>
                </a:rPr>
                <a:t>ead</a:t>
              </a:r>
              <a:r>
                <a:rPr lang="en-US" sz="1800" dirty="0">
                  <a:latin typeface="+mn-lt"/>
                </a:rPr>
                <a:t>-only code/data</a:t>
              </a:r>
            </a:p>
          </p:txBody>
        </p:sp>
        <p:sp>
          <p:nvSpPr>
            <p:cNvPr id="801804" name="Rectangle 12"/>
            <p:cNvSpPr>
              <a:spLocks noChangeAspect="1" noChangeArrowheads="1"/>
            </p:cNvSpPr>
            <p:nvPr/>
          </p:nvSpPr>
          <p:spPr bwMode="auto">
            <a:xfrm>
              <a:off x="5095875" y="4775200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5" name="Rectangle 13"/>
            <p:cNvSpPr>
              <a:spLocks noChangeAspect="1" noChangeArrowheads="1"/>
            </p:cNvSpPr>
            <p:nvPr/>
          </p:nvSpPr>
          <p:spPr bwMode="auto">
            <a:xfrm>
              <a:off x="5095875" y="2973388"/>
              <a:ext cx="2230438" cy="319087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4285654" y="4441825"/>
              <a:ext cx="4297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PC</a:t>
              </a:r>
            </a:p>
          </p:txBody>
        </p:sp>
        <p:sp>
          <p:nvSpPr>
            <p:cNvPr id="801810" name="Line 18"/>
            <p:cNvSpPr>
              <a:spLocks noChangeShapeType="1"/>
            </p:cNvSpPr>
            <p:nvPr/>
          </p:nvSpPr>
          <p:spPr bwMode="auto">
            <a:xfrm>
              <a:off x="4724400" y="4622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4248380" y="3692525"/>
              <a:ext cx="5013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brk</a:t>
              </a:r>
            </a:p>
          </p:txBody>
        </p:sp>
        <p:sp>
          <p:nvSpPr>
            <p:cNvPr id="801812" name="Line 20"/>
            <p:cNvSpPr>
              <a:spLocks noChangeShapeType="1"/>
            </p:cNvSpPr>
            <p:nvPr/>
          </p:nvSpPr>
          <p:spPr bwMode="auto">
            <a:xfrm>
              <a:off x="4737100" y="3860800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308497" y="2038290"/>
            <a:ext cx="185692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Process context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1209675" y="4126259"/>
            <a:ext cx="2455570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57018" y="2438400"/>
            <a:ext cx="3902245" cy="390525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675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7.40741E-7 L 0.20538 -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71548E-7 L -0.41042 9.7154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2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3354 L 1.66667E-6 0.192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01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14666E-6 L 0.40521 0.166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83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5066 L 3.05556E-6 3.37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01" grpId="0" animBg="1"/>
      <p:bldP spid="801813" grpId="0"/>
      <p:bldP spid="24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3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View of a Process</a:t>
            </a:r>
          </a:p>
        </p:txBody>
      </p:sp>
      <p:sp>
        <p:nvSpPr>
          <p:cNvPr id="802840" name="Rectangle 2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Process = thread + code, data, and kernel context</a:t>
            </a:r>
          </a:p>
        </p:txBody>
      </p:sp>
      <p:sp>
        <p:nvSpPr>
          <p:cNvPr id="802819" name="Rectangle 3"/>
          <p:cNvSpPr>
            <a:spLocks noChangeAspect="1" noChangeArrowheads="1"/>
          </p:cNvSpPr>
          <p:nvPr/>
        </p:nvSpPr>
        <p:spPr bwMode="auto">
          <a:xfrm>
            <a:off x="5540375" y="2667000"/>
            <a:ext cx="2230438" cy="319088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hared </a:t>
            </a:r>
            <a:r>
              <a:rPr lang="en-US" sz="1800" dirty="0">
                <a:latin typeface="+mn-lt"/>
              </a:rPr>
              <a:t>libraries</a:t>
            </a:r>
          </a:p>
        </p:txBody>
      </p:sp>
      <p:sp>
        <p:nvSpPr>
          <p:cNvPr id="802820" name="Rectangle 4"/>
          <p:cNvSpPr>
            <a:spLocks noChangeAspect="1" noChangeArrowheads="1"/>
          </p:cNvSpPr>
          <p:nvPr/>
        </p:nvSpPr>
        <p:spPr bwMode="auto">
          <a:xfrm>
            <a:off x="5540375" y="2986088"/>
            <a:ext cx="2230438" cy="2540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1" name="Rectangle 5"/>
          <p:cNvSpPr>
            <a:spLocks noChangeAspect="1" noChangeArrowheads="1"/>
          </p:cNvSpPr>
          <p:nvPr/>
        </p:nvSpPr>
        <p:spPr bwMode="auto">
          <a:xfrm>
            <a:off x="5540375" y="3240088"/>
            <a:ext cx="2230438" cy="28892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un</a:t>
            </a:r>
            <a:r>
              <a:rPr lang="en-US" sz="1800" dirty="0">
                <a:latin typeface="+mn-lt"/>
              </a:rPr>
              <a:t>-time heap</a:t>
            </a:r>
          </a:p>
        </p:txBody>
      </p:sp>
      <p:sp>
        <p:nvSpPr>
          <p:cNvPr id="802822" name="Text Box 6"/>
          <p:cNvSpPr txBox="1">
            <a:spLocks noChangeAspect="1" noChangeArrowheads="1"/>
          </p:cNvSpPr>
          <p:nvPr/>
        </p:nvSpPr>
        <p:spPr bwMode="auto">
          <a:xfrm>
            <a:off x="5311775" y="4306888"/>
            <a:ext cx="256162" cy="2616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+mn-lt"/>
              </a:rPr>
              <a:t>0</a:t>
            </a:r>
            <a:endParaRPr lang="en-US" sz="1200">
              <a:latin typeface="+mn-lt"/>
            </a:endParaRPr>
          </a:p>
        </p:txBody>
      </p:sp>
      <p:sp>
        <p:nvSpPr>
          <p:cNvPr id="802823" name="Rectangle 7"/>
          <p:cNvSpPr>
            <a:spLocks noChangeAspect="1" noChangeArrowheads="1"/>
          </p:cNvSpPr>
          <p:nvPr/>
        </p:nvSpPr>
        <p:spPr bwMode="auto">
          <a:xfrm>
            <a:off x="5540375" y="3529013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ead</a:t>
            </a:r>
            <a:r>
              <a:rPr lang="en-US" sz="1800" dirty="0">
                <a:latin typeface="+mn-lt"/>
              </a:rPr>
              <a:t>/write data</a:t>
            </a:r>
          </a:p>
        </p:txBody>
      </p:sp>
      <p:sp>
        <p:nvSpPr>
          <p:cNvPr id="802825" name="Text Box 9"/>
          <p:cNvSpPr txBox="1">
            <a:spLocks noChangeArrowheads="1"/>
          </p:cNvSpPr>
          <p:nvPr/>
        </p:nvSpPr>
        <p:spPr bwMode="auto">
          <a:xfrm>
            <a:off x="1628775" y="3567600"/>
            <a:ext cx="2455570" cy="1508105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+mn-lt"/>
              </a:rPr>
              <a:t>Thread context:</a:t>
            </a:r>
          </a:p>
          <a:p>
            <a:r>
              <a:rPr lang="en-US" sz="20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Stack pointer (SP)</a:t>
            </a:r>
          </a:p>
          <a:p>
            <a:r>
              <a:rPr lang="en-US" sz="1800" dirty="0">
                <a:latin typeface="+mn-lt"/>
              </a:rPr>
              <a:t>    Program counter (PC)</a:t>
            </a:r>
            <a:endParaRPr lang="en-US" sz="2000" dirty="0">
              <a:latin typeface="+mn-lt"/>
            </a:endParaRPr>
          </a:p>
        </p:txBody>
      </p:sp>
      <p:sp>
        <p:nvSpPr>
          <p:cNvPr id="802826" name="Text Box 10"/>
          <p:cNvSpPr txBox="1">
            <a:spLocks noChangeArrowheads="1"/>
          </p:cNvSpPr>
          <p:nvPr/>
        </p:nvSpPr>
        <p:spPr bwMode="auto">
          <a:xfrm>
            <a:off x="4879540" y="2116902"/>
            <a:ext cx="350608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Code, data, and kernel context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02827" name="Rectangle 11"/>
          <p:cNvSpPr>
            <a:spLocks noChangeAspect="1" noChangeArrowheads="1"/>
          </p:cNvSpPr>
          <p:nvPr/>
        </p:nvSpPr>
        <p:spPr bwMode="auto">
          <a:xfrm>
            <a:off x="5540375" y="3849688"/>
            <a:ext cx="2232025" cy="320675"/>
          </a:xfrm>
          <a:prstGeom prst="rect">
            <a:avLst/>
          </a:prstGeom>
          <a:solidFill>
            <a:srgbClr val="D2D2F4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dirty="0" smtClean="0">
                <a:latin typeface="+mn-lt"/>
              </a:rPr>
              <a:t>ead</a:t>
            </a:r>
            <a:r>
              <a:rPr lang="en-US" sz="1800" dirty="0">
                <a:latin typeface="+mn-lt"/>
              </a:rPr>
              <a:t>-only code/data</a:t>
            </a:r>
          </a:p>
        </p:txBody>
      </p:sp>
      <p:sp>
        <p:nvSpPr>
          <p:cNvPr id="802828" name="Rectangle 12"/>
          <p:cNvSpPr>
            <a:spLocks noChangeAspect="1" noChangeArrowheads="1"/>
          </p:cNvSpPr>
          <p:nvPr/>
        </p:nvSpPr>
        <p:spPr bwMode="auto">
          <a:xfrm>
            <a:off x="5540375" y="4154488"/>
            <a:ext cx="2232025" cy="3206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>
              <a:latin typeface="+mn-lt"/>
            </a:endParaRPr>
          </a:p>
        </p:txBody>
      </p:sp>
      <p:sp>
        <p:nvSpPr>
          <p:cNvPr id="802829" name="Rectangle 13"/>
          <p:cNvSpPr>
            <a:spLocks noChangeAspect="1" noChangeArrowheads="1"/>
          </p:cNvSpPr>
          <p:nvPr/>
        </p:nvSpPr>
        <p:spPr bwMode="auto">
          <a:xfrm>
            <a:off x="1655763" y="2971800"/>
            <a:ext cx="2230437" cy="319088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tack</a:t>
            </a:r>
            <a:endParaRPr lang="en-US" sz="1800" dirty="0">
              <a:latin typeface="+mn-lt"/>
            </a:endParaRPr>
          </a:p>
        </p:txBody>
      </p:sp>
      <p:sp>
        <p:nvSpPr>
          <p:cNvPr id="802830" name="Text Box 14"/>
          <p:cNvSpPr txBox="1">
            <a:spLocks noChangeArrowheads="1"/>
          </p:cNvSpPr>
          <p:nvPr/>
        </p:nvSpPr>
        <p:spPr bwMode="auto">
          <a:xfrm>
            <a:off x="1006020" y="3092450"/>
            <a:ext cx="4166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SP</a:t>
            </a:r>
          </a:p>
        </p:txBody>
      </p:sp>
      <p:sp>
        <p:nvSpPr>
          <p:cNvPr id="802831" name="Line 15"/>
          <p:cNvSpPr>
            <a:spLocks noChangeShapeType="1"/>
          </p:cNvSpPr>
          <p:nvPr/>
        </p:nvSpPr>
        <p:spPr bwMode="auto">
          <a:xfrm>
            <a:off x="1436688" y="3276600"/>
            <a:ext cx="17145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2" name="Text Box 16"/>
          <p:cNvSpPr txBox="1">
            <a:spLocks noChangeArrowheads="1"/>
          </p:cNvSpPr>
          <p:nvPr/>
        </p:nvSpPr>
        <p:spPr bwMode="auto">
          <a:xfrm>
            <a:off x="4730154" y="3821113"/>
            <a:ext cx="4297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PC</a:t>
            </a:r>
          </a:p>
        </p:txBody>
      </p:sp>
      <p:sp>
        <p:nvSpPr>
          <p:cNvPr id="802833" name="Line 17"/>
          <p:cNvSpPr>
            <a:spLocks noChangeShapeType="1"/>
          </p:cNvSpPr>
          <p:nvPr/>
        </p:nvSpPr>
        <p:spPr bwMode="auto">
          <a:xfrm>
            <a:off x="5168900" y="4002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4" name="Text Box 18"/>
          <p:cNvSpPr txBox="1">
            <a:spLocks noChangeArrowheads="1"/>
          </p:cNvSpPr>
          <p:nvPr/>
        </p:nvSpPr>
        <p:spPr bwMode="auto">
          <a:xfrm>
            <a:off x="4692880" y="3071813"/>
            <a:ext cx="50138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brk</a:t>
            </a:r>
          </a:p>
        </p:txBody>
      </p:sp>
      <p:sp>
        <p:nvSpPr>
          <p:cNvPr id="802835" name="Line 19"/>
          <p:cNvSpPr>
            <a:spLocks noChangeShapeType="1"/>
          </p:cNvSpPr>
          <p:nvPr/>
        </p:nvSpPr>
        <p:spPr bwMode="auto">
          <a:xfrm>
            <a:off x="5181600" y="3240088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2836" name="Text Box 20"/>
          <p:cNvSpPr txBox="1">
            <a:spLocks noChangeArrowheads="1"/>
          </p:cNvSpPr>
          <p:nvPr/>
        </p:nvSpPr>
        <p:spPr bwMode="auto">
          <a:xfrm>
            <a:off x="1518102" y="2116901"/>
            <a:ext cx="245654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(main thread)</a:t>
            </a:r>
          </a:p>
        </p:txBody>
      </p:sp>
      <p:sp>
        <p:nvSpPr>
          <p:cNvPr id="802838" name="Rectangle 22"/>
          <p:cNvSpPr>
            <a:spLocks noChangeArrowheads="1"/>
          </p:cNvSpPr>
          <p:nvPr/>
        </p:nvSpPr>
        <p:spPr bwMode="auto">
          <a:xfrm>
            <a:off x="977900" y="2667000"/>
            <a:ext cx="3581400" cy="274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5540375" y="4726423"/>
            <a:ext cx="2361682" cy="1200329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800" dirty="0">
                <a:latin typeface="+mn-lt"/>
              </a:rPr>
              <a:t>Kernel context:</a:t>
            </a:r>
          </a:p>
          <a:p>
            <a:r>
              <a:rPr lang="en-US" sz="1600" dirty="0">
                <a:latin typeface="+mn-lt"/>
              </a:rPr>
              <a:t>    </a:t>
            </a:r>
            <a:r>
              <a:rPr lang="en-US" sz="1800" dirty="0">
                <a:latin typeface="+mn-lt"/>
              </a:rPr>
              <a:t>VM structures</a:t>
            </a:r>
          </a:p>
          <a:p>
            <a:r>
              <a:rPr lang="en-US" sz="1800" dirty="0">
                <a:latin typeface="+mn-lt"/>
              </a:rPr>
              <a:t>    Descriptor table</a:t>
            </a:r>
          </a:p>
          <a:p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brk</a:t>
            </a:r>
            <a:r>
              <a:rPr lang="en-US" sz="1800" dirty="0">
                <a:latin typeface="+mn-lt"/>
              </a:rPr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23587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5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Process With Multiple Threads</a:t>
            </a:r>
          </a:p>
        </p:txBody>
      </p:sp>
      <p:sp>
        <p:nvSpPr>
          <p:cNvPr id="803860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275818" y="1116013"/>
            <a:ext cx="8307387" cy="18557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Multiple threads can be associated with a process</a:t>
            </a:r>
          </a:p>
          <a:p>
            <a:pPr lvl="1"/>
            <a:r>
              <a:rPr lang="en-US" dirty="0"/>
              <a:t>Each thread has its own logical control flow </a:t>
            </a:r>
          </a:p>
          <a:p>
            <a:pPr lvl="1"/>
            <a:r>
              <a:rPr lang="en-US" dirty="0"/>
              <a:t>Each thread shares the same code, data, and kernel </a:t>
            </a:r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Each thread has its own stack for local variables </a:t>
            </a:r>
          </a:p>
          <a:p>
            <a:pPr lvl="2"/>
            <a:r>
              <a:rPr lang="en-US" dirty="0" smtClean="0"/>
              <a:t>but not protected from other threads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thread has its own thread id (TID)</a:t>
            </a:r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84175" y="4542274"/>
            <a:ext cx="1932252" cy="144655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+mn-lt"/>
              </a:rPr>
              <a:t>Thread 1 context:</a:t>
            </a:r>
          </a:p>
          <a:p>
            <a:r>
              <a:rPr lang="en-US" sz="1800" dirty="0">
                <a:latin typeface="+mn-lt"/>
              </a:rPr>
              <a:t>    Data registers</a:t>
            </a:r>
          </a:p>
          <a:p>
            <a:r>
              <a:rPr lang="en-US" sz="1800" dirty="0">
                <a:latin typeface="+mn-lt"/>
              </a:rPr>
              <a:t>    Condition codes</a:t>
            </a:r>
          </a:p>
          <a:p>
            <a:r>
              <a:rPr lang="en-US" sz="1800" dirty="0">
                <a:latin typeface="+mn-lt"/>
              </a:rPr>
              <a:t>    SP</a:t>
            </a:r>
            <a:r>
              <a:rPr lang="en-US" sz="1800" baseline="-25000" dirty="0">
                <a:latin typeface="+mn-lt"/>
              </a:rPr>
              <a:t>1</a:t>
            </a:r>
          </a:p>
          <a:p>
            <a:r>
              <a:rPr lang="en-US" sz="1800" dirty="0">
                <a:latin typeface="+mn-lt"/>
              </a:rPr>
              <a:t>    PC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803852" name="Rectangle 12"/>
          <p:cNvSpPr>
            <a:spLocks noChangeAspect="1" noChangeArrowheads="1"/>
          </p:cNvSpPr>
          <p:nvPr/>
        </p:nvSpPr>
        <p:spPr bwMode="auto">
          <a:xfrm>
            <a:off x="381000" y="3931087"/>
            <a:ext cx="1885950" cy="3190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stack 1</a:t>
            </a:r>
          </a:p>
        </p:txBody>
      </p:sp>
      <p:sp>
        <p:nvSpPr>
          <p:cNvPr id="803853" name="Text Box 13"/>
          <p:cNvSpPr txBox="1">
            <a:spLocks noChangeArrowheads="1"/>
          </p:cNvSpPr>
          <p:nvPr/>
        </p:nvSpPr>
        <p:spPr bwMode="auto">
          <a:xfrm>
            <a:off x="178336" y="3181290"/>
            <a:ext cx="264687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+mn-lt"/>
              </a:rPr>
              <a:t>Thread 1 (main thread)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15000" y="3181290"/>
            <a:ext cx="2600777" cy="3524310"/>
            <a:chOff x="3200400" y="3181290"/>
            <a:chExt cx="2600777" cy="3524310"/>
          </a:xfrm>
        </p:grpSpPr>
        <p:sp>
          <p:nvSpPr>
            <p:cNvPr id="803843" name="Rectangle 3"/>
            <p:cNvSpPr>
              <a:spLocks noChangeAspect="1" noChangeArrowheads="1"/>
            </p:cNvSpPr>
            <p:nvPr/>
          </p:nvSpPr>
          <p:spPr bwMode="auto">
            <a:xfrm>
              <a:off x="3432175" y="3748088"/>
              <a:ext cx="2230438" cy="319087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shared libraries</a:t>
              </a:r>
            </a:p>
          </p:txBody>
        </p:sp>
        <p:sp>
          <p:nvSpPr>
            <p:cNvPr id="803844" name="Rectangle 4"/>
            <p:cNvSpPr>
              <a:spLocks noChangeAspect="1" noChangeArrowheads="1"/>
            </p:cNvSpPr>
            <p:nvPr/>
          </p:nvSpPr>
          <p:spPr bwMode="auto">
            <a:xfrm>
              <a:off x="3432175" y="4013200"/>
              <a:ext cx="2230438" cy="25400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45" name="Rectangle 5"/>
            <p:cNvSpPr>
              <a:spLocks noChangeAspect="1" noChangeArrowheads="1"/>
            </p:cNvSpPr>
            <p:nvPr/>
          </p:nvSpPr>
          <p:spPr bwMode="auto">
            <a:xfrm>
              <a:off x="3432175" y="4253349"/>
              <a:ext cx="2230438" cy="28892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run-time heap</a:t>
              </a:r>
            </a:p>
          </p:txBody>
        </p:sp>
        <p:sp>
          <p:nvSpPr>
            <p:cNvPr id="803846" name="Text Box 6"/>
            <p:cNvSpPr txBox="1">
              <a:spLocks noChangeAspect="1" noChangeArrowheads="1"/>
            </p:cNvSpPr>
            <p:nvPr/>
          </p:nvSpPr>
          <p:spPr bwMode="auto">
            <a:xfrm>
              <a:off x="3200400" y="5266174"/>
              <a:ext cx="252913" cy="2539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>
                  <a:latin typeface="+mn-lt"/>
                </a:rPr>
                <a:t>0</a:t>
              </a:r>
              <a:endParaRPr lang="en-US" sz="1100">
                <a:latin typeface="+mn-lt"/>
              </a:endParaRPr>
            </a:p>
          </p:txBody>
        </p:sp>
        <p:sp>
          <p:nvSpPr>
            <p:cNvPr id="803847" name="Rectangle 7"/>
            <p:cNvSpPr>
              <a:spLocks noChangeAspect="1" noChangeArrowheads="1"/>
            </p:cNvSpPr>
            <p:nvPr/>
          </p:nvSpPr>
          <p:spPr bwMode="auto">
            <a:xfrm>
              <a:off x="3432175" y="4488299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+mn-lt"/>
                </a:rPr>
                <a:t>read/write data</a:t>
              </a:r>
            </a:p>
          </p:txBody>
        </p:sp>
        <p:sp>
          <p:nvSpPr>
            <p:cNvPr id="803849" name="Text Box 9"/>
            <p:cNvSpPr txBox="1">
              <a:spLocks noChangeArrowheads="1"/>
            </p:cNvSpPr>
            <p:nvPr/>
          </p:nvSpPr>
          <p:spPr bwMode="auto">
            <a:xfrm>
              <a:off x="3247573" y="3181290"/>
              <a:ext cx="2553604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Shared code and data</a:t>
              </a:r>
            </a:p>
          </p:txBody>
        </p:sp>
        <p:sp>
          <p:nvSpPr>
            <p:cNvPr id="803850" name="Rectangle 10"/>
            <p:cNvSpPr>
              <a:spLocks noChangeAspect="1" noChangeArrowheads="1"/>
            </p:cNvSpPr>
            <p:nvPr/>
          </p:nvSpPr>
          <p:spPr bwMode="auto">
            <a:xfrm>
              <a:off x="3432175" y="4808974"/>
              <a:ext cx="2232025" cy="320675"/>
            </a:xfrm>
            <a:prstGeom prst="rect">
              <a:avLst/>
            </a:prstGeom>
            <a:solidFill>
              <a:srgbClr val="D2D2F4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read-only code/data</a:t>
              </a:r>
            </a:p>
          </p:txBody>
        </p:sp>
        <p:sp>
          <p:nvSpPr>
            <p:cNvPr id="803851" name="Rectangle 11"/>
            <p:cNvSpPr>
              <a:spLocks noChangeAspect="1" noChangeArrowheads="1"/>
            </p:cNvSpPr>
            <p:nvPr/>
          </p:nvSpPr>
          <p:spPr bwMode="auto">
            <a:xfrm>
              <a:off x="3432175" y="5113774"/>
              <a:ext cx="2232025" cy="320675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800">
                <a:latin typeface="+mn-lt"/>
              </a:endParaRPr>
            </a:p>
          </p:txBody>
        </p:sp>
        <p:sp>
          <p:nvSpPr>
            <p:cNvPr id="803854" name="Text Box 14"/>
            <p:cNvSpPr txBox="1">
              <a:spLocks noChangeArrowheads="1"/>
            </p:cNvSpPr>
            <p:nvPr/>
          </p:nvSpPr>
          <p:spPr bwMode="auto">
            <a:xfrm>
              <a:off x="3594100" y="5536049"/>
              <a:ext cx="1883336" cy="1169551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Kernel context:</a:t>
              </a:r>
            </a:p>
            <a:p>
              <a:r>
                <a:rPr lang="en-US" sz="1400" dirty="0">
                  <a:latin typeface="+mn-lt"/>
                </a:rPr>
                <a:t>   </a:t>
              </a:r>
              <a:r>
                <a:rPr lang="en-US" sz="1800" dirty="0">
                  <a:latin typeface="+mn-lt"/>
                </a:rPr>
                <a:t>VM structures</a:t>
              </a:r>
            </a:p>
            <a:p>
              <a:r>
                <a:rPr lang="en-US" sz="1800" dirty="0">
                  <a:latin typeface="+mn-lt"/>
                </a:rPr>
                <a:t>   Descriptor table</a:t>
              </a:r>
            </a:p>
            <a:p>
              <a:r>
                <a:rPr lang="en-US" sz="1800" dirty="0">
                  <a:latin typeface="+mn-lt"/>
                </a:rPr>
                <a:t>   </a:t>
              </a:r>
              <a:r>
                <a:rPr lang="en-US" sz="1800" dirty="0" err="1">
                  <a:latin typeface="+mn-lt"/>
                </a:rPr>
                <a:t>brk</a:t>
              </a:r>
              <a:r>
                <a:rPr lang="en-US" sz="1800" dirty="0">
                  <a:latin typeface="+mn-lt"/>
                </a:rPr>
                <a:t> </a:t>
              </a:r>
              <a:r>
                <a:rPr lang="en-US" sz="1800" dirty="0" smtClean="0">
                  <a:latin typeface="+mn-lt"/>
                </a:rPr>
                <a:t>pointer</a:t>
              </a:r>
              <a:endParaRPr lang="en-US" sz="1800" dirty="0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24159" y="3200400"/>
            <a:ext cx="2595683" cy="2807534"/>
            <a:chOff x="6153159" y="3181290"/>
            <a:chExt cx="2595683" cy="2807534"/>
          </a:xfrm>
        </p:grpSpPr>
        <p:sp>
          <p:nvSpPr>
            <p:cNvPr id="803856" name="Text Box 16"/>
            <p:cNvSpPr txBox="1">
              <a:spLocks noChangeArrowheads="1"/>
            </p:cNvSpPr>
            <p:nvPr/>
          </p:nvSpPr>
          <p:spPr bwMode="auto">
            <a:xfrm>
              <a:off x="6575425" y="4542274"/>
              <a:ext cx="1932252" cy="144655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1600" dirty="0">
                  <a:latin typeface="+mn-lt"/>
                </a:rPr>
                <a:t>Thread 2 context:</a:t>
              </a:r>
            </a:p>
            <a:p>
              <a:r>
                <a:rPr lang="en-US" sz="1800" dirty="0">
                  <a:latin typeface="+mn-lt"/>
                </a:rPr>
                <a:t>    Data registers</a:t>
              </a:r>
            </a:p>
            <a:p>
              <a:r>
                <a:rPr lang="en-US" sz="1800" dirty="0">
                  <a:latin typeface="+mn-lt"/>
                </a:rPr>
                <a:t>    Condition codes</a:t>
              </a:r>
            </a:p>
            <a:p>
              <a:r>
                <a:rPr lang="en-US" sz="1800" dirty="0">
                  <a:latin typeface="+mn-lt"/>
                </a:rPr>
                <a:t>    SP</a:t>
              </a:r>
              <a:r>
                <a:rPr lang="en-US" sz="1800" baseline="-25000" dirty="0">
                  <a:latin typeface="+mn-lt"/>
                </a:rPr>
                <a:t>2</a:t>
              </a:r>
            </a:p>
            <a:p>
              <a:r>
                <a:rPr lang="en-US" sz="1800" dirty="0">
                  <a:latin typeface="+mn-lt"/>
                </a:rPr>
                <a:t>    PC</a:t>
              </a:r>
              <a:r>
                <a:rPr lang="en-US" sz="1800" baseline="-25000" dirty="0">
                  <a:latin typeface="+mn-lt"/>
                </a:rPr>
                <a:t>2</a:t>
              </a:r>
            </a:p>
          </p:txBody>
        </p:sp>
        <p:sp>
          <p:nvSpPr>
            <p:cNvPr id="803857" name="Rectangle 17"/>
            <p:cNvSpPr>
              <a:spLocks noChangeAspect="1" noChangeArrowheads="1"/>
            </p:cNvSpPr>
            <p:nvPr/>
          </p:nvSpPr>
          <p:spPr bwMode="auto">
            <a:xfrm>
              <a:off x="6553200" y="3926324"/>
              <a:ext cx="1885950" cy="319087"/>
            </a:xfrm>
            <a:prstGeom prst="rect">
              <a:avLst/>
            </a:prstGeom>
            <a:solidFill>
              <a:srgbClr val="F6F5B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>
                  <a:latin typeface="+mn-lt"/>
                </a:rPr>
                <a:t>stack 2</a:t>
              </a:r>
            </a:p>
          </p:txBody>
        </p:sp>
        <p:sp>
          <p:nvSpPr>
            <p:cNvPr id="803858" name="Text Box 18"/>
            <p:cNvSpPr txBox="1">
              <a:spLocks noChangeArrowheads="1"/>
            </p:cNvSpPr>
            <p:nvPr/>
          </p:nvSpPr>
          <p:spPr bwMode="auto">
            <a:xfrm>
              <a:off x="6153159" y="3181290"/>
              <a:ext cx="2595683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Thread 2 (peer thread)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9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9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View of Threads</a:t>
            </a:r>
          </a:p>
        </p:txBody>
      </p:sp>
      <p:sp>
        <p:nvSpPr>
          <p:cNvPr id="804896" name="Rectangle 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Threads associated with process form a pool of peers</a:t>
            </a:r>
          </a:p>
          <a:p>
            <a:pPr lvl="1"/>
            <a:r>
              <a:rPr lang="en-US" sz="2200" dirty="0"/>
              <a:t>Unlike processes which form a tree hierarchy</a:t>
            </a:r>
          </a:p>
        </p:txBody>
      </p:sp>
      <p:sp>
        <p:nvSpPr>
          <p:cNvPr id="804868" name="Oval 4"/>
          <p:cNvSpPr>
            <a:spLocks noChangeArrowheads="1"/>
          </p:cNvSpPr>
          <p:nvPr/>
        </p:nvSpPr>
        <p:spPr bwMode="auto">
          <a:xfrm>
            <a:off x="6400800" y="30337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P0</a:t>
            </a:r>
          </a:p>
        </p:txBody>
      </p:sp>
      <p:sp>
        <p:nvSpPr>
          <p:cNvPr id="804869" name="Oval 5"/>
          <p:cNvSpPr>
            <a:spLocks noChangeArrowheads="1"/>
          </p:cNvSpPr>
          <p:nvPr/>
        </p:nvSpPr>
        <p:spPr bwMode="auto">
          <a:xfrm>
            <a:off x="6400800" y="3871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P1</a:t>
            </a:r>
          </a:p>
        </p:txBody>
      </p:sp>
      <p:sp>
        <p:nvSpPr>
          <p:cNvPr id="804870" name="Oval 6"/>
          <p:cNvSpPr>
            <a:spLocks noChangeArrowheads="1"/>
          </p:cNvSpPr>
          <p:nvPr/>
        </p:nvSpPr>
        <p:spPr bwMode="auto">
          <a:xfrm>
            <a:off x="57150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1" name="Line 7"/>
          <p:cNvSpPr>
            <a:spLocks noChangeShapeType="1"/>
          </p:cNvSpPr>
          <p:nvPr/>
        </p:nvSpPr>
        <p:spPr bwMode="auto">
          <a:xfrm>
            <a:off x="6629400" y="349091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2" name="Line 8"/>
          <p:cNvSpPr>
            <a:spLocks noChangeShapeType="1"/>
          </p:cNvSpPr>
          <p:nvPr/>
        </p:nvSpPr>
        <p:spPr bwMode="auto">
          <a:xfrm flipH="1">
            <a:off x="60960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3" name="Oval 9"/>
          <p:cNvSpPr>
            <a:spLocks noChangeArrowheads="1"/>
          </p:cNvSpPr>
          <p:nvPr/>
        </p:nvSpPr>
        <p:spPr bwMode="auto">
          <a:xfrm>
            <a:off x="64008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4" name="Oval 10"/>
          <p:cNvSpPr>
            <a:spLocks noChangeArrowheads="1"/>
          </p:cNvSpPr>
          <p:nvPr/>
        </p:nvSpPr>
        <p:spPr bwMode="auto">
          <a:xfrm>
            <a:off x="7086600" y="4633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sh</a:t>
            </a:r>
          </a:p>
        </p:txBody>
      </p:sp>
      <p:sp>
        <p:nvSpPr>
          <p:cNvPr id="804875" name="Line 11"/>
          <p:cNvSpPr>
            <a:spLocks noChangeShapeType="1"/>
          </p:cNvSpPr>
          <p:nvPr/>
        </p:nvSpPr>
        <p:spPr bwMode="auto">
          <a:xfrm>
            <a:off x="6629400" y="432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6" name="Line 12"/>
          <p:cNvSpPr>
            <a:spLocks noChangeShapeType="1"/>
          </p:cNvSpPr>
          <p:nvPr/>
        </p:nvSpPr>
        <p:spPr bwMode="auto">
          <a:xfrm>
            <a:off x="6781800" y="425291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7" name="Oval 13"/>
          <p:cNvSpPr>
            <a:spLocks noChangeArrowheads="1"/>
          </p:cNvSpPr>
          <p:nvPr/>
        </p:nvSpPr>
        <p:spPr bwMode="auto">
          <a:xfrm>
            <a:off x="6400800" y="5395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foo</a:t>
            </a:r>
          </a:p>
        </p:txBody>
      </p:sp>
      <p:sp>
        <p:nvSpPr>
          <p:cNvPr id="804878" name="Line 14"/>
          <p:cNvSpPr>
            <a:spLocks noChangeShapeType="1"/>
          </p:cNvSpPr>
          <p:nvPr/>
        </p:nvSpPr>
        <p:spPr bwMode="auto">
          <a:xfrm>
            <a:off x="6629400" y="5091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79" name="Oval 15"/>
          <p:cNvSpPr>
            <a:spLocks noChangeArrowheads="1"/>
          </p:cNvSpPr>
          <p:nvPr/>
        </p:nvSpPr>
        <p:spPr bwMode="auto">
          <a:xfrm>
            <a:off x="6400800" y="6157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bar</a:t>
            </a:r>
          </a:p>
        </p:txBody>
      </p:sp>
      <p:sp>
        <p:nvSpPr>
          <p:cNvPr id="804880" name="Line 16"/>
          <p:cNvSpPr>
            <a:spLocks noChangeShapeType="1"/>
          </p:cNvSpPr>
          <p:nvPr/>
        </p:nvSpPr>
        <p:spPr bwMode="auto">
          <a:xfrm>
            <a:off x="6629400" y="5853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1066800" y="3643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T1</a:t>
            </a:r>
          </a:p>
        </p:txBody>
      </p:sp>
      <p:sp>
        <p:nvSpPr>
          <p:cNvPr id="804882" name="Text Box 18"/>
          <p:cNvSpPr txBox="1">
            <a:spLocks noChangeArrowheads="1"/>
          </p:cNvSpPr>
          <p:nvPr/>
        </p:nvSpPr>
        <p:spPr bwMode="auto">
          <a:xfrm>
            <a:off x="5684331" y="2605366"/>
            <a:ext cx="18774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Process hierarchy</a:t>
            </a:r>
          </a:p>
        </p:txBody>
      </p:sp>
      <p:sp>
        <p:nvSpPr>
          <p:cNvPr id="804883" name="Rectangle 19"/>
          <p:cNvSpPr>
            <a:spLocks noChangeArrowheads="1"/>
          </p:cNvSpPr>
          <p:nvPr/>
        </p:nvSpPr>
        <p:spPr bwMode="auto">
          <a:xfrm>
            <a:off x="914400" y="3033713"/>
            <a:ext cx="3810000" cy="2819400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84" name="Text Box 20"/>
          <p:cNvSpPr txBox="1">
            <a:spLocks noChangeArrowheads="1"/>
          </p:cNvSpPr>
          <p:nvPr/>
        </p:nvSpPr>
        <p:spPr bwMode="auto">
          <a:xfrm>
            <a:off x="966577" y="2560916"/>
            <a:ext cx="365008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Threads associated with process foo</a:t>
            </a:r>
          </a:p>
        </p:txBody>
      </p:sp>
      <p:sp>
        <p:nvSpPr>
          <p:cNvPr id="804885" name="Oval 21"/>
          <p:cNvSpPr>
            <a:spLocks noChangeArrowheads="1"/>
          </p:cNvSpPr>
          <p:nvPr/>
        </p:nvSpPr>
        <p:spPr bwMode="auto">
          <a:xfrm>
            <a:off x="2209800" y="31099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T2</a:t>
            </a:r>
          </a:p>
        </p:txBody>
      </p:sp>
      <p:sp>
        <p:nvSpPr>
          <p:cNvPr id="804886" name="Oval 22"/>
          <p:cNvSpPr>
            <a:spLocks noChangeArrowheads="1"/>
          </p:cNvSpPr>
          <p:nvPr/>
        </p:nvSpPr>
        <p:spPr bwMode="auto">
          <a:xfrm>
            <a:off x="4038600" y="3338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latin typeface="+mn-lt"/>
              </a:rPr>
              <a:t>T4</a:t>
            </a:r>
          </a:p>
        </p:txBody>
      </p:sp>
      <p:sp>
        <p:nvSpPr>
          <p:cNvPr id="804887" name="Oval 23"/>
          <p:cNvSpPr>
            <a:spLocks noChangeArrowheads="1"/>
          </p:cNvSpPr>
          <p:nvPr/>
        </p:nvSpPr>
        <p:spPr bwMode="auto">
          <a:xfrm>
            <a:off x="1600200" y="52435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T5</a:t>
            </a:r>
          </a:p>
        </p:txBody>
      </p:sp>
      <p:sp>
        <p:nvSpPr>
          <p:cNvPr id="804888" name="Oval 24"/>
          <p:cNvSpPr>
            <a:spLocks noChangeArrowheads="1"/>
          </p:cNvSpPr>
          <p:nvPr/>
        </p:nvSpPr>
        <p:spPr bwMode="auto">
          <a:xfrm>
            <a:off x="3429000" y="5167313"/>
            <a:ext cx="4572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T3</a:t>
            </a:r>
          </a:p>
        </p:txBody>
      </p:sp>
      <p:sp>
        <p:nvSpPr>
          <p:cNvPr id="804889" name="Rectangle 25"/>
          <p:cNvSpPr>
            <a:spLocks noChangeArrowheads="1"/>
          </p:cNvSpPr>
          <p:nvPr/>
        </p:nvSpPr>
        <p:spPr bwMode="auto">
          <a:xfrm>
            <a:off x="1981200" y="4100513"/>
            <a:ext cx="1905000" cy="6096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shared code, data</a:t>
            </a:r>
          </a:p>
          <a:p>
            <a:pPr algn="ctr"/>
            <a:r>
              <a:rPr lang="en-US" sz="1800" dirty="0">
                <a:latin typeface="+mn-lt"/>
              </a:rPr>
              <a:t>and kernel context</a:t>
            </a:r>
          </a:p>
        </p:txBody>
      </p:sp>
      <p:sp>
        <p:nvSpPr>
          <p:cNvPr id="804890" name="Line 26"/>
          <p:cNvSpPr>
            <a:spLocks noChangeShapeType="1"/>
          </p:cNvSpPr>
          <p:nvPr/>
        </p:nvSpPr>
        <p:spPr bwMode="auto">
          <a:xfrm flipV="1">
            <a:off x="1905000" y="4710113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1" name="Line 27"/>
          <p:cNvSpPr>
            <a:spLocks noChangeShapeType="1"/>
          </p:cNvSpPr>
          <p:nvPr/>
        </p:nvSpPr>
        <p:spPr bwMode="auto">
          <a:xfrm flipH="1" flipV="1">
            <a:off x="3352800" y="4710113"/>
            <a:ext cx="22860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2" name="Line 28"/>
          <p:cNvSpPr>
            <a:spLocks noChangeShapeType="1"/>
          </p:cNvSpPr>
          <p:nvPr/>
        </p:nvSpPr>
        <p:spPr bwMode="auto">
          <a:xfrm flipH="1" flipV="1">
            <a:off x="1524000" y="4024313"/>
            <a:ext cx="38100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3" name="Line 29"/>
          <p:cNvSpPr>
            <a:spLocks noChangeShapeType="1"/>
          </p:cNvSpPr>
          <p:nvPr/>
        </p:nvSpPr>
        <p:spPr bwMode="auto">
          <a:xfrm flipH="1" flipV="1">
            <a:off x="2438400" y="35671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4894" name="Line 30"/>
          <p:cNvSpPr>
            <a:spLocks noChangeShapeType="1"/>
          </p:cNvSpPr>
          <p:nvPr/>
        </p:nvSpPr>
        <p:spPr bwMode="auto">
          <a:xfrm flipV="1">
            <a:off x="3657600" y="3719513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31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Threads</a:t>
            </a:r>
            <a:endParaRPr lang="en-US" dirty="0"/>
          </a:p>
        </p:txBody>
      </p:sp>
      <p:sp>
        <p:nvSpPr>
          <p:cNvPr id="805909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Two threads </a:t>
            </a:r>
            <a:r>
              <a:rPr lang="en-US" sz="2600" dirty="0" smtClean="0"/>
              <a:t>are </a:t>
            </a:r>
            <a:r>
              <a:rPr lang="en-US" sz="2600" i="1" dirty="0" smtClean="0"/>
              <a:t>concurrent</a:t>
            </a:r>
            <a:r>
              <a:rPr lang="en-US" sz="2600" dirty="0" smtClean="0"/>
              <a:t> if </a:t>
            </a:r>
            <a:r>
              <a:rPr lang="en-US" sz="2600" dirty="0"/>
              <a:t>their </a:t>
            </a:r>
            <a:r>
              <a:rPr lang="en-US" sz="2600" dirty="0" smtClean="0"/>
              <a:t>flows </a:t>
            </a:r>
            <a:r>
              <a:rPr lang="en-US" sz="2600" dirty="0"/>
              <a:t>overlap in time</a:t>
            </a:r>
          </a:p>
          <a:p>
            <a:r>
              <a:rPr lang="en-US" sz="2600" dirty="0"/>
              <a:t>Otherwise, they are sequential</a:t>
            </a:r>
          </a:p>
          <a:p>
            <a:endParaRPr lang="en-US" sz="2200" dirty="0"/>
          </a:p>
          <a:p>
            <a:r>
              <a:rPr lang="en-US" sz="2600" dirty="0"/>
              <a:t>Examples:</a:t>
            </a:r>
          </a:p>
          <a:p>
            <a:pPr lvl="1"/>
            <a:r>
              <a:rPr lang="en-US" sz="2200" dirty="0"/>
              <a:t>Concurrent: A &amp; B, A&amp;C</a:t>
            </a:r>
          </a:p>
          <a:p>
            <a:pPr lvl="1"/>
            <a:r>
              <a:rPr lang="en-US" sz="2200" dirty="0"/>
              <a:t>Sequential: B &amp; 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05892" name="Line 4"/>
          <p:cNvSpPr>
            <a:spLocks noChangeShapeType="1"/>
          </p:cNvSpPr>
          <p:nvPr/>
        </p:nvSpPr>
        <p:spPr bwMode="auto">
          <a:xfrm flipH="1">
            <a:off x="4194175" y="344805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auto">
          <a:xfrm>
            <a:off x="3432175" y="4513263"/>
            <a:ext cx="6596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Time</a:t>
            </a:r>
          </a:p>
        </p:txBody>
      </p:sp>
      <p:sp>
        <p:nvSpPr>
          <p:cNvPr id="805894" name="Line 6"/>
          <p:cNvSpPr>
            <a:spLocks noChangeShapeType="1"/>
          </p:cNvSpPr>
          <p:nvPr/>
        </p:nvSpPr>
        <p:spPr bwMode="auto">
          <a:xfrm>
            <a:off x="5200650" y="3598863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4633913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6157913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7681913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C</a:t>
            </a:r>
          </a:p>
        </p:txBody>
      </p:sp>
      <p:sp>
        <p:nvSpPr>
          <p:cNvPr id="805898" name="Line 10"/>
          <p:cNvSpPr>
            <a:spLocks noChangeShapeType="1"/>
          </p:cNvSpPr>
          <p:nvPr/>
        </p:nvSpPr>
        <p:spPr bwMode="auto">
          <a:xfrm flipH="1">
            <a:off x="6708775" y="39052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899" name="Line 11"/>
          <p:cNvSpPr>
            <a:spLocks noChangeShapeType="1"/>
          </p:cNvSpPr>
          <p:nvPr/>
        </p:nvSpPr>
        <p:spPr bwMode="auto">
          <a:xfrm flipH="1">
            <a:off x="8232775" y="451485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0" name="Line 12"/>
          <p:cNvSpPr>
            <a:spLocks noChangeShapeType="1"/>
          </p:cNvSpPr>
          <p:nvPr/>
        </p:nvSpPr>
        <p:spPr bwMode="auto">
          <a:xfrm>
            <a:off x="5184775" y="48958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1" name="Line 13"/>
          <p:cNvSpPr>
            <a:spLocks noChangeShapeType="1"/>
          </p:cNvSpPr>
          <p:nvPr/>
        </p:nvSpPr>
        <p:spPr bwMode="auto">
          <a:xfrm flipH="1">
            <a:off x="8232775" y="550545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auto">
          <a:xfrm>
            <a:off x="4743450" y="3903663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3" name="Line 15"/>
          <p:cNvSpPr>
            <a:spLocks noChangeShapeType="1"/>
          </p:cNvSpPr>
          <p:nvPr/>
        </p:nvSpPr>
        <p:spPr bwMode="auto">
          <a:xfrm>
            <a:off x="4727575" y="4895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4" name="Line 16"/>
          <p:cNvSpPr>
            <a:spLocks noChangeShapeType="1"/>
          </p:cNvSpPr>
          <p:nvPr/>
        </p:nvSpPr>
        <p:spPr bwMode="auto">
          <a:xfrm>
            <a:off x="4727575" y="5505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auto">
          <a:xfrm>
            <a:off x="4727575" y="61150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auto">
          <a:xfrm>
            <a:off x="4727575" y="45148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805907" name="Line 19"/>
          <p:cNvSpPr>
            <a:spLocks noChangeShapeType="1"/>
          </p:cNvSpPr>
          <p:nvPr/>
        </p:nvSpPr>
        <p:spPr bwMode="auto">
          <a:xfrm>
            <a:off x="4727575" y="3600450"/>
            <a:ext cx="403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8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90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Thread </a:t>
            </a:r>
            <a:r>
              <a:rPr lang="en-US" dirty="0"/>
              <a:t>Execution</a:t>
            </a:r>
          </a:p>
        </p:txBody>
      </p:sp>
      <p:sp>
        <p:nvSpPr>
          <p:cNvPr id="805909" name="Rectangle 21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Single Core Processor</a:t>
            </a:r>
          </a:p>
          <a:p>
            <a:pPr lvl="1"/>
            <a:r>
              <a:rPr lang="en-US" dirty="0" smtClean="0"/>
              <a:t>Simulate parallelism by time slicing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Multi-Core Processor</a:t>
            </a:r>
          </a:p>
          <a:p>
            <a:pPr lvl="1"/>
            <a:r>
              <a:rPr lang="en-US" dirty="0" smtClean="0"/>
              <a:t>Can have true parallelism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235072" y="3429000"/>
            <a:ext cx="659631" cy="2743200"/>
            <a:chOff x="5530472" y="3429000"/>
            <a:chExt cx="659631" cy="2743200"/>
          </a:xfrm>
        </p:grpSpPr>
        <p:sp>
          <p:nvSpPr>
            <p:cNvPr id="805892" name="Line 4"/>
            <p:cNvSpPr>
              <a:spLocks noChangeShapeType="1"/>
            </p:cNvSpPr>
            <p:nvPr/>
          </p:nvSpPr>
          <p:spPr bwMode="auto">
            <a:xfrm flipH="1">
              <a:off x="5867400" y="3429000"/>
              <a:ext cx="0" cy="2743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3" name="Text Box 5"/>
            <p:cNvSpPr txBox="1">
              <a:spLocks noChangeArrowheads="1"/>
            </p:cNvSpPr>
            <p:nvPr/>
          </p:nvSpPr>
          <p:spPr bwMode="auto">
            <a:xfrm>
              <a:off x="5530472" y="4494213"/>
              <a:ext cx="659631" cy="36933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Time</a:t>
              </a:r>
            </a:p>
          </p:txBody>
        </p:sp>
      </p:grpSp>
      <p:sp>
        <p:nvSpPr>
          <p:cNvPr id="805895" name="Text Box 7"/>
          <p:cNvSpPr txBox="1">
            <a:spLocks noChangeArrowheads="1"/>
          </p:cNvSpPr>
          <p:nvPr/>
        </p:nvSpPr>
        <p:spPr bwMode="auto">
          <a:xfrm>
            <a:off x="228600" y="3065463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auto">
          <a:xfrm>
            <a:off x="1524000" y="3065463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805897" name="Text Box 9"/>
          <p:cNvSpPr txBox="1">
            <a:spLocks noChangeArrowheads="1"/>
          </p:cNvSpPr>
          <p:nvPr/>
        </p:nvSpPr>
        <p:spPr bwMode="auto">
          <a:xfrm>
            <a:off x="2895600" y="3065463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2263" y="3598863"/>
            <a:ext cx="3505200" cy="2516187"/>
            <a:chOff x="322262" y="3598863"/>
            <a:chExt cx="4054475" cy="2516187"/>
          </a:xfrm>
        </p:grpSpPr>
        <p:sp>
          <p:nvSpPr>
            <p:cNvPr id="805894" name="Line 6"/>
            <p:cNvSpPr>
              <a:spLocks noChangeShapeType="1"/>
            </p:cNvSpPr>
            <p:nvPr/>
          </p:nvSpPr>
          <p:spPr bwMode="auto">
            <a:xfrm>
              <a:off x="795337" y="3598863"/>
              <a:ext cx="0" cy="3048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8" name="Line 10"/>
            <p:cNvSpPr>
              <a:spLocks noChangeShapeType="1"/>
            </p:cNvSpPr>
            <p:nvPr/>
          </p:nvSpPr>
          <p:spPr bwMode="auto">
            <a:xfrm flipH="1">
              <a:off x="2303462" y="39052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899" name="Line 11"/>
            <p:cNvSpPr>
              <a:spLocks noChangeShapeType="1"/>
            </p:cNvSpPr>
            <p:nvPr/>
          </p:nvSpPr>
          <p:spPr bwMode="auto">
            <a:xfrm flipH="1">
              <a:off x="3827462" y="4514850"/>
              <a:ext cx="0" cy="3810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0" name="Line 12"/>
            <p:cNvSpPr>
              <a:spLocks noChangeShapeType="1"/>
            </p:cNvSpPr>
            <p:nvPr/>
          </p:nvSpPr>
          <p:spPr bwMode="auto">
            <a:xfrm>
              <a:off x="779462" y="48958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1" name="Line 13"/>
            <p:cNvSpPr>
              <a:spLocks noChangeShapeType="1"/>
            </p:cNvSpPr>
            <p:nvPr/>
          </p:nvSpPr>
          <p:spPr bwMode="auto">
            <a:xfrm flipH="1">
              <a:off x="3827462" y="5505450"/>
              <a:ext cx="0" cy="60960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2" name="Line 14"/>
            <p:cNvSpPr>
              <a:spLocks noChangeShapeType="1"/>
            </p:cNvSpPr>
            <p:nvPr/>
          </p:nvSpPr>
          <p:spPr bwMode="auto">
            <a:xfrm>
              <a:off x="338137" y="3903663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3" name="Line 15"/>
            <p:cNvSpPr>
              <a:spLocks noChangeShapeType="1"/>
            </p:cNvSpPr>
            <p:nvPr/>
          </p:nvSpPr>
          <p:spPr bwMode="auto">
            <a:xfrm>
              <a:off x="322262" y="4895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4" name="Line 16"/>
            <p:cNvSpPr>
              <a:spLocks noChangeShapeType="1"/>
            </p:cNvSpPr>
            <p:nvPr/>
          </p:nvSpPr>
          <p:spPr bwMode="auto">
            <a:xfrm>
              <a:off x="322262" y="5505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5" name="Line 17"/>
            <p:cNvSpPr>
              <a:spLocks noChangeShapeType="1"/>
            </p:cNvSpPr>
            <p:nvPr/>
          </p:nvSpPr>
          <p:spPr bwMode="auto">
            <a:xfrm>
              <a:off x="322262" y="61150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6" name="Line 18"/>
            <p:cNvSpPr>
              <a:spLocks noChangeShapeType="1"/>
            </p:cNvSpPr>
            <p:nvPr/>
          </p:nvSpPr>
          <p:spPr bwMode="auto">
            <a:xfrm>
              <a:off x="322262" y="45148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5907" name="Line 19"/>
            <p:cNvSpPr>
              <a:spLocks noChangeShapeType="1"/>
            </p:cNvSpPr>
            <p:nvPr/>
          </p:nvSpPr>
          <p:spPr bwMode="auto">
            <a:xfrm>
              <a:off x="322262" y="3600450"/>
              <a:ext cx="4038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latin typeface="+mn-lt"/>
              </a:endParaRPr>
            </a:p>
          </p:txBody>
        </p:sp>
      </p:grp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014397" y="3048000"/>
            <a:ext cx="10567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A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6309797" y="3048000"/>
            <a:ext cx="10404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+mn-lt"/>
              </a:rPr>
              <a:t>Thread B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81397" y="3048000"/>
            <a:ext cx="103326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+mn-lt"/>
              </a:rPr>
              <a:t>Thread C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5517045" y="3581399"/>
            <a:ext cx="0" cy="9128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6858000" y="3887787"/>
            <a:ext cx="0" cy="97575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8153400" y="4497387"/>
            <a:ext cx="0" cy="1600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503321" y="48783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 flipH="1">
            <a:off x="6858000" y="5487987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5121784" y="3886200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5108060" y="4878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4" name="Line 16"/>
          <p:cNvSpPr>
            <a:spLocks noChangeShapeType="1"/>
          </p:cNvSpPr>
          <p:nvPr/>
        </p:nvSpPr>
        <p:spPr bwMode="auto">
          <a:xfrm>
            <a:off x="5108060" y="5487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5108060" y="60975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5108060" y="44973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>
            <a:off x="5108060" y="3582987"/>
            <a:ext cx="3491476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88999" y="6183868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Run 3 threads on 2 cores</a:t>
            </a:r>
          </a:p>
        </p:txBody>
      </p:sp>
    </p:spTree>
    <p:extLst>
      <p:ext uri="{BB962C8B-B14F-4D97-AF65-F5344CB8AC3E}">
        <p14:creationId xmlns:p14="http://schemas.microsoft.com/office/powerpoint/2010/main" val="42265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" y="2043112"/>
            <a:ext cx="476250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s://lh3.googleusercontent.com/-q66TROhVilE/TXE1Fotn7OI/AAAAAAAAAIw/B3jfPvTZfCs/s1600/Deadlockin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62200"/>
            <a:ext cx="2533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vs. Processes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4887" cy="5351462"/>
          </a:xfrm>
        </p:spPr>
        <p:txBody>
          <a:bodyPr/>
          <a:lstStyle/>
          <a:p>
            <a:r>
              <a:rPr lang="en-US" sz="2600" dirty="0"/>
              <a:t>How threads and processes are similar</a:t>
            </a:r>
          </a:p>
          <a:p>
            <a:pPr lvl="1"/>
            <a:r>
              <a:rPr lang="en-US" sz="2200" dirty="0"/>
              <a:t>Each has its own logical control flow</a:t>
            </a:r>
          </a:p>
          <a:p>
            <a:pPr lvl="1"/>
            <a:r>
              <a:rPr lang="en-US" sz="2200" dirty="0"/>
              <a:t>Each can run concurrently with </a:t>
            </a:r>
            <a:r>
              <a:rPr lang="en-US" sz="2200" dirty="0" smtClean="0"/>
              <a:t>others (possibly on different cores)</a:t>
            </a:r>
            <a:endParaRPr lang="en-US" sz="2200" dirty="0"/>
          </a:p>
          <a:p>
            <a:pPr lvl="1"/>
            <a:r>
              <a:rPr lang="en-US" sz="2200" dirty="0"/>
              <a:t>Each is context switched</a:t>
            </a:r>
          </a:p>
          <a:p>
            <a:r>
              <a:rPr lang="en-US" sz="2600" dirty="0"/>
              <a:t>How threads and processes are different</a:t>
            </a:r>
          </a:p>
          <a:p>
            <a:pPr lvl="1"/>
            <a:r>
              <a:rPr lang="en-US" sz="2200" dirty="0"/>
              <a:t>Threads share </a:t>
            </a:r>
            <a:r>
              <a:rPr lang="en-US" sz="2200" dirty="0" smtClean="0"/>
              <a:t>all code and data (except local stacks)</a:t>
            </a:r>
          </a:p>
          <a:p>
            <a:pPr lvl="2"/>
            <a:r>
              <a:rPr lang="en-US" dirty="0" smtClean="0"/>
              <a:t>Processes </a:t>
            </a:r>
            <a:r>
              <a:rPr lang="en-US" dirty="0"/>
              <a:t>(typically) do not</a:t>
            </a:r>
          </a:p>
          <a:p>
            <a:pPr lvl="1"/>
            <a:r>
              <a:rPr lang="en-US" sz="2200" dirty="0"/>
              <a:t>Threads are somewhat less expensive than processes</a:t>
            </a:r>
          </a:p>
          <a:p>
            <a:pPr lvl="2"/>
            <a:r>
              <a:rPr lang="en-US" dirty="0"/>
              <a:t>Process control (creating and reaping</a:t>
            </a:r>
            <a:r>
              <a:rPr lang="en-US" dirty="0" smtClean="0"/>
              <a:t>) </a:t>
            </a:r>
            <a:r>
              <a:rPr lang="en-US" dirty="0"/>
              <a:t>twice as expensive as thread control</a:t>
            </a:r>
          </a:p>
          <a:p>
            <a:pPr lvl="2"/>
            <a:r>
              <a:rPr lang="en-US" dirty="0" smtClean="0"/>
              <a:t>Linux </a:t>
            </a:r>
            <a:r>
              <a:rPr lang="en-US" dirty="0"/>
              <a:t>numbers:</a:t>
            </a:r>
          </a:p>
          <a:p>
            <a:pPr lvl="3"/>
            <a:r>
              <a:rPr lang="en-US" dirty="0"/>
              <a:t>~20K cycles to create and reap a process</a:t>
            </a:r>
          </a:p>
          <a:p>
            <a:pPr lvl="3"/>
            <a:r>
              <a:rPr lang="en-US" dirty="0"/>
              <a:t>~10K cycles (or less) to create and reap a thread</a:t>
            </a:r>
          </a:p>
        </p:txBody>
      </p:sp>
    </p:spTree>
    <p:extLst>
      <p:ext uri="{BB962C8B-B14F-4D97-AF65-F5344CB8AC3E}">
        <p14:creationId xmlns:p14="http://schemas.microsoft.com/office/powerpoint/2010/main" val="1940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vs. Signals</a:t>
            </a:r>
          </a:p>
        </p:txBody>
      </p:sp>
      <p:sp>
        <p:nvSpPr>
          <p:cNvPr id="806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3048000"/>
            <a:ext cx="8624887" cy="3143250"/>
          </a:xfrm>
        </p:spPr>
        <p:txBody>
          <a:bodyPr/>
          <a:lstStyle/>
          <a:p>
            <a:r>
              <a:rPr lang="en-US" sz="2600" dirty="0"/>
              <a:t>Signal handler shares state with regular program</a:t>
            </a:r>
          </a:p>
          <a:p>
            <a:pPr lvl="1"/>
            <a:r>
              <a:rPr lang="en-US" sz="2200" dirty="0"/>
              <a:t>Including stack</a:t>
            </a:r>
          </a:p>
          <a:p>
            <a:r>
              <a:rPr lang="en-US" sz="2600" dirty="0"/>
              <a:t>Signal handler interrupts normal program execution</a:t>
            </a:r>
          </a:p>
          <a:p>
            <a:pPr lvl="1"/>
            <a:r>
              <a:rPr lang="en-US" dirty="0"/>
              <a:t>Unexpected procedure call</a:t>
            </a:r>
          </a:p>
          <a:p>
            <a:pPr lvl="1"/>
            <a:r>
              <a:rPr lang="en-US" dirty="0"/>
              <a:t>Returns to regular execution stream</a:t>
            </a:r>
          </a:p>
          <a:p>
            <a:pPr lvl="1"/>
            <a:r>
              <a:rPr lang="en-US" i="1" dirty="0"/>
              <a:t>Not </a:t>
            </a:r>
            <a:r>
              <a:rPr lang="en-US" dirty="0"/>
              <a:t>a peer</a:t>
            </a:r>
          </a:p>
          <a:p>
            <a:r>
              <a:rPr lang="en-US" dirty="0"/>
              <a:t>Limited forms of synchronization</a:t>
            </a:r>
          </a:p>
          <a:p>
            <a:pPr lvl="1"/>
            <a:r>
              <a:rPr lang="en-US" dirty="0"/>
              <a:t>Main program can block / unblock signals</a:t>
            </a:r>
          </a:p>
          <a:p>
            <a:pPr lvl="1"/>
            <a:r>
              <a:rPr lang="en-US" dirty="0"/>
              <a:t>Main program can pause for signal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4E5BFE-6A8E-EC4E-A15E-B5E738E6C663}"/>
              </a:ext>
            </a:extLst>
          </p:cNvPr>
          <p:cNvGrpSpPr/>
          <p:nvPr/>
        </p:nvGrpSpPr>
        <p:grpSpPr>
          <a:xfrm>
            <a:off x="2650207" y="1219200"/>
            <a:ext cx="3878852" cy="1663918"/>
            <a:chOff x="5124214" y="3549860"/>
            <a:chExt cx="3878852" cy="1663918"/>
          </a:xfrm>
        </p:grpSpPr>
        <p:sp>
          <p:nvSpPr>
            <p:cNvPr id="5" name="Line 93">
              <a:extLst>
                <a:ext uri="{FF2B5EF4-FFF2-40B4-BE49-F238E27FC236}">
                  <a16:creationId xmlns:a16="http://schemas.microsoft.com/office/drawing/2014/main" id="{F96DBE58-A063-984C-A494-AB871055D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" name="Line 94">
              <a:extLst>
                <a:ext uri="{FF2B5EF4-FFF2-40B4-BE49-F238E27FC236}">
                  <a16:creationId xmlns:a16="http://schemas.microsoft.com/office/drawing/2014/main" id="{5A1BB7E8-6B92-7846-936D-C4DF4B56A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Line 95">
              <a:extLst>
                <a:ext uri="{FF2B5EF4-FFF2-40B4-BE49-F238E27FC236}">
                  <a16:creationId xmlns:a16="http://schemas.microsoft.com/office/drawing/2014/main" id="{EA091E02-3165-4540-BC58-ACA138757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6">
              <a:extLst>
                <a:ext uri="{FF2B5EF4-FFF2-40B4-BE49-F238E27FC236}">
                  <a16:creationId xmlns:a16="http://schemas.microsoft.com/office/drawing/2014/main" id="{376113CD-B1E4-8349-8D61-0C8A6C9A0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7">
              <a:extLst>
                <a:ext uri="{FF2B5EF4-FFF2-40B4-BE49-F238E27FC236}">
                  <a16:creationId xmlns:a16="http://schemas.microsoft.com/office/drawing/2014/main" id="{8442EA93-6320-5848-A479-040B227DD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Text Box 101">
              <a:extLst>
                <a:ext uri="{FF2B5EF4-FFF2-40B4-BE49-F238E27FC236}">
                  <a16:creationId xmlns:a16="http://schemas.microsoft.com/office/drawing/2014/main" id="{72684CDF-E02F-7048-BA71-1BE90A2C4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1" name="Text Box 102">
              <a:extLst>
                <a:ext uri="{FF2B5EF4-FFF2-40B4-BE49-F238E27FC236}">
                  <a16:creationId xmlns:a16="http://schemas.microsoft.com/office/drawing/2014/main" id="{0966EC43-04B9-9140-8CA2-2B7C4A4C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332D41-F4C7-C244-8D7A-9EC14C3AE0A0}"/>
                </a:ext>
              </a:extLst>
            </p:cNvPr>
            <p:cNvSpPr txBox="1"/>
            <p:nvPr/>
          </p:nvSpPr>
          <p:spPr>
            <a:xfrm>
              <a:off x="5624003" y="354986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i="1" dirty="0">
                <a:solidFill>
                  <a:srgbClr val="800000"/>
                </a:solidFill>
                <a:latin typeface="Calibri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C38F55-E721-7846-B7F7-C937D81AD462}"/>
                </a:ext>
              </a:extLst>
            </p:cNvPr>
            <p:cNvSpPr txBox="1"/>
            <p:nvPr/>
          </p:nvSpPr>
          <p:spPr>
            <a:xfrm>
              <a:off x="8055371" y="3962400"/>
              <a:ext cx="947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Handler</a:t>
              </a:r>
            </a:p>
          </p:txBody>
        </p: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6E63681-4A27-EE4B-A9B6-2299DBB0C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8ECFE4-54DC-2D4B-949F-88C7E45602BE}"/>
                </a:ext>
              </a:extLst>
            </p:cNvPr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802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3375"/>
            <a:ext cx="7962900" cy="573088"/>
          </a:xfrm>
        </p:spPr>
        <p:txBody>
          <a:bodyPr/>
          <a:lstStyle/>
          <a:p>
            <a:r>
              <a:rPr lang="en-US"/>
              <a:t>Posix Threads (Pthreads) Interface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14400"/>
            <a:ext cx="8394700" cy="5562600"/>
          </a:xfrm>
        </p:spPr>
        <p:txBody>
          <a:bodyPr/>
          <a:lstStyle/>
          <a:p>
            <a:r>
              <a:rPr lang="en-US" i="1" dirty="0" err="1"/>
              <a:t>Pthreads</a:t>
            </a:r>
            <a:r>
              <a:rPr lang="en-US" i="1" dirty="0"/>
              <a:t>:</a:t>
            </a:r>
            <a:r>
              <a:rPr lang="en-US" dirty="0"/>
              <a:t> Standard interface for ~60 functions that manipulate threads from C programs</a:t>
            </a:r>
          </a:p>
          <a:p>
            <a:pPr lvl="1"/>
            <a:r>
              <a:rPr lang="en-US" dirty="0"/>
              <a:t>Creating and reaping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pthread_create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/>
              <a:t>Determining your thread ID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pthread_self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Terminating threads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pthread_cancel</a:t>
            </a:r>
            <a:r>
              <a:rPr lang="en-US" dirty="0">
                <a:latin typeface="Courier New" pitchFamily="49" charset="0"/>
              </a:rPr>
              <a:t>()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pthread_exit</a:t>
            </a:r>
            <a:r>
              <a:rPr lang="en-US" dirty="0">
                <a:latin typeface="Courier New" pitchFamily="49" charset="0"/>
              </a:rPr>
              <a:t>()</a:t>
            </a:r>
            <a:endParaRPr lang="en-US" dirty="0"/>
          </a:p>
          <a:p>
            <a:pPr lvl="2"/>
            <a:r>
              <a:rPr lang="en-US" dirty="0">
                <a:latin typeface="Courier New" pitchFamily="49" charset="0"/>
              </a:rPr>
              <a:t>exit()</a:t>
            </a:r>
            <a:r>
              <a:rPr lang="en-US" dirty="0"/>
              <a:t> [terminates all threads] </a:t>
            </a:r>
          </a:p>
          <a:p>
            <a:pPr lvl="2"/>
            <a:r>
              <a:rPr lang="en-US" dirty="0" smtClean="0">
                <a:latin typeface="Courier New" pitchFamily="49" charset="0"/>
              </a:rPr>
              <a:t>return </a:t>
            </a:r>
            <a:r>
              <a:rPr lang="en-US" dirty="0"/>
              <a:t>[terminates current thread]</a:t>
            </a:r>
          </a:p>
          <a:p>
            <a:pPr lvl="1"/>
            <a:r>
              <a:rPr lang="en-US" dirty="0"/>
              <a:t>Synchronizing access to shared variables</a:t>
            </a:r>
          </a:p>
          <a:p>
            <a:pPr lvl="2"/>
            <a:r>
              <a:rPr lang="en-US" dirty="0" err="1">
                <a:latin typeface="Courier New" pitchFamily="49" charset="0"/>
              </a:rPr>
              <a:t>pthread_mutex_init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</a:rPr>
              <a:t>pthread_mutex</a:t>
            </a:r>
            <a:r>
              <a:rPr lang="en-US" dirty="0">
                <a:latin typeface="Courier New" pitchFamily="49" charset="0"/>
              </a:rPr>
              <a:t>_[un]</a:t>
            </a:r>
            <a:r>
              <a:rPr lang="en-US" dirty="0" smtClean="0">
                <a:latin typeface="Courier New" pitchFamily="49" charset="0"/>
              </a:rPr>
              <a:t>lock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8376" y="5228272"/>
            <a:ext cx="6388287" cy="1477328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"Hello, world!\n"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} 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089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Pthreads "hello, world" Program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76200" y="1397436"/>
            <a:ext cx="6410464" cy="329320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 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hello.c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-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Pthreads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"hello, world" program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solidFill>
                  <a:srgbClr val="926492"/>
                </a:solidFill>
                <a:latin typeface="Courier New"/>
                <a:cs typeface="Courier New"/>
              </a:rPr>
              <a:t>#</a:t>
            </a:r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smtClean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argc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, char** </a:t>
            </a:r>
            <a:r>
              <a:rPr lang="fr-FR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fr-FR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fr-F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return 0;                                  </a:t>
            </a:r>
            <a:endParaRPr lang="it-IT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52800" y="1905000"/>
            <a:ext cx="5021969" cy="1752600"/>
            <a:chOff x="4114798" y="1905000"/>
            <a:chExt cx="5021969" cy="1752600"/>
          </a:xfrm>
        </p:grpSpPr>
        <p:sp>
          <p:nvSpPr>
            <p:cNvPr id="808964" name="Text Box 4"/>
            <p:cNvSpPr txBox="1">
              <a:spLocks noChangeArrowheads="1"/>
            </p:cNvSpPr>
            <p:nvPr/>
          </p:nvSpPr>
          <p:spPr bwMode="auto">
            <a:xfrm>
              <a:off x="7039643" y="1905000"/>
              <a:ext cx="2097124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attributes </a:t>
              </a:r>
            </a:p>
            <a:p>
              <a:pPr algn="ctr"/>
              <a:r>
                <a:rPr lang="en-US" sz="2000" i="1">
                  <a:latin typeface="+mn-lt"/>
                </a:rPr>
                <a:t>(usually NULL)</a:t>
              </a:r>
            </a:p>
          </p:txBody>
        </p:sp>
        <p:sp>
          <p:nvSpPr>
            <p:cNvPr id="80896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99380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3870557"/>
            <a:ext cx="3539887" cy="707887"/>
            <a:chOff x="6019799" y="3191013"/>
            <a:chExt cx="3539887" cy="707887"/>
          </a:xfrm>
        </p:grpSpPr>
        <p:sp>
          <p:nvSpPr>
            <p:cNvPr id="808965" name="Text Box 5"/>
            <p:cNvSpPr txBox="1">
              <a:spLocks noChangeArrowheads="1"/>
            </p:cNvSpPr>
            <p:nvPr/>
          </p:nvSpPr>
          <p:spPr bwMode="auto">
            <a:xfrm>
              <a:off x="7352481" y="3191014"/>
              <a:ext cx="220720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>
                  <a:latin typeface="+mn-lt"/>
                </a:rPr>
                <a:t>Thread arguments</a:t>
              </a:r>
            </a:p>
            <a:p>
              <a:pPr algn="ctr"/>
              <a:r>
                <a:rPr lang="en-US" sz="2000" i="1">
                  <a:latin typeface="+mn-lt"/>
                </a:rPr>
                <a:t>(void *p) </a:t>
              </a:r>
            </a:p>
          </p:txBody>
        </p:sp>
        <p:sp>
          <p:nvSpPr>
            <p:cNvPr id="808968" name="Line 8"/>
            <p:cNvSpPr>
              <a:spLocks noChangeShapeType="1"/>
            </p:cNvSpPr>
            <p:nvPr/>
          </p:nvSpPr>
          <p:spPr bwMode="auto">
            <a:xfrm flipH="1" flipV="1">
              <a:off x="6019799" y="3191013"/>
              <a:ext cx="1427034" cy="3539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00400" y="4114800"/>
            <a:ext cx="4695877" cy="1552714"/>
            <a:chOff x="3810000" y="3857486"/>
            <a:chExt cx="4695877" cy="1552714"/>
          </a:xfrm>
        </p:grpSpPr>
        <p:sp>
          <p:nvSpPr>
            <p:cNvPr id="808966" name="Text Box 6"/>
            <p:cNvSpPr txBox="1">
              <a:spLocks noChangeArrowheads="1"/>
            </p:cNvSpPr>
            <p:nvPr/>
          </p:nvSpPr>
          <p:spPr bwMode="auto">
            <a:xfrm>
              <a:off x="6901552" y="4702314"/>
              <a:ext cx="1604325" cy="70788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>
                  <a:latin typeface="+mn-lt"/>
                </a:rPr>
                <a:t>R</a:t>
              </a:r>
              <a:r>
                <a:rPr lang="en-US" sz="2000" i="1" dirty="0" smtClean="0">
                  <a:latin typeface="+mn-lt"/>
                </a:rPr>
                <a:t>eturn </a:t>
              </a:r>
              <a:r>
                <a:rPr lang="en-US" sz="2000" i="1" dirty="0">
                  <a:latin typeface="+mn-lt"/>
                </a:rPr>
                <a:t>value</a:t>
              </a:r>
            </a:p>
            <a:p>
              <a:pPr algn="ctr"/>
              <a:r>
                <a:rPr lang="en-US" sz="2000" i="1" dirty="0">
                  <a:latin typeface="+mn-lt"/>
                </a:rPr>
                <a:t>(void **p)</a:t>
              </a:r>
            </a:p>
          </p:txBody>
        </p:sp>
        <p:sp>
          <p:nvSpPr>
            <p:cNvPr id="808969" name="Line 9"/>
            <p:cNvSpPr>
              <a:spLocks noChangeShapeType="1"/>
            </p:cNvSpPr>
            <p:nvPr/>
          </p:nvSpPr>
          <p:spPr bwMode="auto">
            <a:xfrm flipH="1" flipV="1">
              <a:off x="3810000" y="3857486"/>
              <a:ext cx="3163098" cy="1162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0800" y="6336268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743200" y="2058888"/>
            <a:ext cx="2842459" cy="1598712"/>
            <a:chOff x="4114798" y="2058888"/>
            <a:chExt cx="5132216" cy="1598712"/>
          </a:xfrm>
        </p:grpSpPr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6929404" y="2058888"/>
              <a:ext cx="231761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>
                  <a:latin typeface="+mn-lt"/>
                </a:rPr>
                <a:t>Thread ID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 flipH="1">
              <a:off x="4114798" y="2286000"/>
              <a:ext cx="2885539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91000" y="3087588"/>
            <a:ext cx="4048080" cy="570012"/>
            <a:chOff x="4952998" y="2058888"/>
            <a:chExt cx="4048080" cy="570012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7175338" y="2058888"/>
              <a:ext cx="1825740" cy="40011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i="1" dirty="0" smtClean="0">
                  <a:latin typeface="+mn-lt"/>
                </a:rPr>
                <a:t>Thread routine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H="1">
              <a:off x="4952998" y="2286000"/>
              <a:ext cx="2268270" cy="342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665695" y="4321313"/>
            <a:ext cx="82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+mn-lt"/>
              </a:rPr>
              <a:t>hello.c</a:t>
            </a:r>
            <a:endParaRPr lang="en-US" sz="1800" dirty="0" smtClean="0">
              <a:solidFill>
                <a:srgbClr val="7F7F7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0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00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</a:t>
            </a:r>
            <a:r>
              <a:rPr lang="en-US" dirty="0" smtClean="0"/>
              <a:t>Threaded “</a:t>
            </a:r>
            <a:r>
              <a:rPr lang="en-US" dirty="0"/>
              <a:t>hello, world”</a:t>
            </a:r>
          </a:p>
        </p:txBody>
      </p:sp>
      <p:sp>
        <p:nvSpPr>
          <p:cNvPr id="809987" name="Text Box 3"/>
          <p:cNvSpPr txBox="1">
            <a:spLocks noChangeArrowheads="1"/>
          </p:cNvSpPr>
          <p:nvPr/>
        </p:nvSpPr>
        <p:spPr bwMode="auto">
          <a:xfrm>
            <a:off x="2228104" y="1370290"/>
            <a:ext cx="1373092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</a:t>
            </a:r>
            <a:r>
              <a:rPr lang="en-US" sz="1800" dirty="0" smtClean="0">
                <a:latin typeface="+mn-lt"/>
              </a:rPr>
              <a:t>ain </a:t>
            </a:r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09988" name="Text Box 4"/>
          <p:cNvSpPr txBox="1">
            <a:spLocks noChangeArrowheads="1"/>
          </p:cNvSpPr>
          <p:nvPr/>
        </p:nvSpPr>
        <p:spPr bwMode="auto">
          <a:xfrm>
            <a:off x="6242204" y="2602190"/>
            <a:ext cx="1314144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eer </a:t>
            </a:r>
            <a:r>
              <a:rPr lang="en-US" sz="1800" dirty="0">
                <a:latin typeface="+mn-lt"/>
              </a:rPr>
              <a:t>thread</a:t>
            </a:r>
          </a:p>
        </p:txBody>
      </p:sp>
      <p:sp>
        <p:nvSpPr>
          <p:cNvPr id="809989" name="Line 5"/>
          <p:cNvSpPr>
            <a:spLocks noChangeShapeType="1"/>
          </p:cNvSpPr>
          <p:nvPr/>
        </p:nvSpPr>
        <p:spPr bwMode="auto">
          <a:xfrm>
            <a:off x="2895600" y="20574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0" name="Line 6"/>
          <p:cNvSpPr>
            <a:spLocks noChangeShapeType="1"/>
          </p:cNvSpPr>
          <p:nvPr/>
        </p:nvSpPr>
        <p:spPr bwMode="auto">
          <a:xfrm>
            <a:off x="6724650" y="32607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1" name="Text Box 7"/>
          <p:cNvSpPr txBox="1">
            <a:spLocks noChangeArrowheads="1"/>
          </p:cNvSpPr>
          <p:nvPr/>
        </p:nvSpPr>
        <p:spPr bwMode="auto">
          <a:xfrm>
            <a:off x="6800850" y="3549928"/>
            <a:ext cx="190133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return NULL;</a:t>
            </a:r>
          </a:p>
        </p:txBody>
      </p:sp>
      <p:sp>
        <p:nvSpPr>
          <p:cNvPr id="809992" name="Line 8"/>
          <p:cNvSpPr>
            <a:spLocks noChangeShapeType="1"/>
          </p:cNvSpPr>
          <p:nvPr/>
        </p:nvSpPr>
        <p:spPr bwMode="auto">
          <a:xfrm>
            <a:off x="2895600" y="24384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3" name="Text Box 9"/>
          <p:cNvSpPr txBox="1">
            <a:spLocks noChangeArrowheads="1"/>
          </p:cNvSpPr>
          <p:nvPr/>
        </p:nvSpPr>
        <p:spPr bwMode="auto">
          <a:xfrm>
            <a:off x="229796" y="3502710"/>
            <a:ext cx="263405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ain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peer  thread to terminate</a:t>
            </a: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 flipH="1">
            <a:off x="2914650" y="3870325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1044571" y="5024348"/>
            <a:ext cx="1806579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latin typeface="Courier New"/>
                <a:cs typeface="Courier New"/>
              </a:rPr>
              <a:t>exit()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T</a:t>
            </a: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erminates 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  <a:latin typeface="+mn-lt"/>
              </a:rPr>
              <a:t>any peer threads</a:t>
            </a:r>
          </a:p>
        </p:txBody>
      </p:sp>
      <p:sp>
        <p:nvSpPr>
          <p:cNvPr id="809996" name="Text Box 12"/>
          <p:cNvSpPr txBox="1">
            <a:spLocks noChangeArrowheads="1"/>
          </p:cNvSpPr>
          <p:nvPr/>
        </p:nvSpPr>
        <p:spPr bwMode="auto">
          <a:xfrm>
            <a:off x="5827" y="2209800"/>
            <a:ext cx="28135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7" name="Text Box 13"/>
          <p:cNvSpPr txBox="1">
            <a:spLocks noChangeArrowheads="1"/>
          </p:cNvSpPr>
          <p:nvPr/>
        </p:nvSpPr>
        <p:spPr bwMode="auto">
          <a:xfrm>
            <a:off x="282871" y="3059668"/>
            <a:ext cx="253652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>
                <a:latin typeface="+mn-lt"/>
              </a:rPr>
              <a:t>call </a:t>
            </a:r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09998" name="Text Box 14"/>
          <p:cNvSpPr txBox="1">
            <a:spLocks noChangeArrowheads="1"/>
          </p:cNvSpPr>
          <p:nvPr/>
        </p:nvSpPr>
        <p:spPr bwMode="auto">
          <a:xfrm>
            <a:off x="304800" y="4419600"/>
            <a:ext cx="25146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Pthread_join</a:t>
            </a:r>
            <a:r>
              <a:rPr lang="en-US" sz="1800" dirty="0">
                <a:latin typeface="Courier New"/>
                <a:cs typeface="Courier New"/>
              </a:rPr>
              <a:t>() </a:t>
            </a:r>
            <a:r>
              <a:rPr lang="en-US" sz="1800" b="0" dirty="0">
                <a:latin typeface="+mn-lt"/>
              </a:rPr>
              <a:t>returns</a:t>
            </a:r>
          </a:p>
        </p:txBody>
      </p:sp>
      <p:sp>
        <p:nvSpPr>
          <p:cNvPr id="809999" name="Text Box 15"/>
          <p:cNvSpPr txBox="1">
            <a:spLocks noChangeArrowheads="1"/>
          </p:cNvSpPr>
          <p:nvPr/>
        </p:nvSpPr>
        <p:spPr bwMode="auto">
          <a:xfrm>
            <a:off x="6781800" y="3199091"/>
            <a:ext cx="129284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810000" name="Text Box 16"/>
          <p:cNvSpPr txBox="1">
            <a:spLocks noChangeArrowheads="1"/>
          </p:cNvSpPr>
          <p:nvPr/>
        </p:nvSpPr>
        <p:spPr bwMode="auto">
          <a:xfrm>
            <a:off x="6800850" y="3810000"/>
            <a:ext cx="1314144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Peer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thread</a:t>
            </a:r>
          </a:p>
          <a:p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terminates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10001" name="Text Box 17"/>
          <p:cNvSpPr txBox="1">
            <a:spLocks noChangeArrowheads="1"/>
          </p:cNvSpPr>
          <p:nvPr/>
        </p:nvSpPr>
        <p:spPr bwMode="auto">
          <a:xfrm>
            <a:off x="418382" y="2514600"/>
            <a:ext cx="2401018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dirty="0" err="1">
                <a:latin typeface="Courier New"/>
                <a:cs typeface="Courier New"/>
              </a:rPr>
              <a:t>Pthread_create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algn="r"/>
            <a:r>
              <a:rPr lang="en-US" sz="1800" b="0" dirty="0" smtClean="0">
                <a:latin typeface="+mn-lt"/>
              </a:rPr>
              <a:t>returns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73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8" grpId="0" animBg="1"/>
      <p:bldP spid="809990" grpId="0" animBg="1"/>
      <p:bldP spid="809991" grpId="0"/>
      <p:bldP spid="809992" grpId="0" animBg="1"/>
      <p:bldP spid="809993" grpId="0"/>
      <p:bldP spid="809994" grpId="0" animBg="1"/>
      <p:bldP spid="809998" grpId="0"/>
      <p:bldP spid="809999" grpId="0"/>
      <p:bldP spid="81000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/>
              <a:t>Thread-Based Concurrent Echo Server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381000" y="998589"/>
            <a:ext cx="8495835" cy="442172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tid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 listenfd 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= Open_listenfd(argv[1])</a:t>
            </a:r>
            <a:r>
              <a:rPr lang="ro-RO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Accept(listenfd,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return 0;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4361" y="4737330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562600"/>
            <a:ext cx="8307387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b="0" kern="0" dirty="0" smtClean="0"/>
              <a:t>Spawn new thread for each client</a:t>
            </a:r>
          </a:p>
          <a:p>
            <a:pPr lvl="1"/>
            <a:r>
              <a:rPr lang="en-US" b="0" kern="0" dirty="0" smtClean="0"/>
              <a:t>Pass it copy of connection file descriptor</a:t>
            </a:r>
          </a:p>
          <a:p>
            <a:pPr lvl="1"/>
            <a:r>
              <a:rPr lang="en-US" b="0" kern="0" dirty="0" smtClean="0"/>
              <a:t>Note use of </a:t>
            </a:r>
            <a:r>
              <a:rPr lang="en-US" kern="0" dirty="0" err="1" smtClean="0">
                <a:latin typeface="Courier New"/>
                <a:cs typeface="Courier New"/>
              </a:rPr>
              <a:t>Malloc</a:t>
            </a:r>
            <a:r>
              <a:rPr lang="en-US" kern="0" dirty="0" smtClean="0">
                <a:latin typeface="Courier New"/>
                <a:cs typeface="Courier New"/>
              </a:rPr>
              <a:t>()</a:t>
            </a:r>
            <a:r>
              <a:rPr lang="en-US" b="0" kern="0" dirty="0" smtClean="0"/>
              <a:t>! </a:t>
            </a:r>
            <a:r>
              <a:rPr lang="en-US" b="0" kern="0" dirty="0"/>
              <a:t>[but not </a:t>
            </a:r>
            <a:r>
              <a:rPr lang="en-US" kern="0" dirty="0">
                <a:latin typeface="Courier New"/>
                <a:cs typeface="Courier New"/>
              </a:rPr>
              <a:t>Free</a:t>
            </a:r>
            <a:r>
              <a:rPr lang="en-US" kern="0" dirty="0" smtClean="0">
                <a:latin typeface="Courier New"/>
                <a:cs typeface="Courier New"/>
              </a:rPr>
              <a:t>()</a:t>
            </a:r>
            <a:r>
              <a:rPr lang="en-US" b="0" kern="0" dirty="0" smtClean="0"/>
              <a:t>]</a:t>
            </a:r>
            <a:endParaRPr lang="en-US" b="0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 smtClean="0">
                <a:latin typeface="+mn-lt"/>
              </a:rPr>
              <a:t>   </a:t>
            </a:r>
            <a:endParaRPr lang="en-US" sz="2000" b="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128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8534400" cy="573087"/>
          </a:xfrm>
        </p:spPr>
        <p:txBody>
          <a:bodyPr/>
          <a:lstStyle/>
          <a:p>
            <a:r>
              <a:rPr lang="en-US"/>
              <a:t>Thread-Based Concurrent Server (cont)</a:t>
            </a:r>
          </a:p>
        </p:txBody>
      </p:sp>
      <p:sp>
        <p:nvSpPr>
          <p:cNvPr id="812035" name="Rectangle 3"/>
          <p:cNvSpPr>
            <a:spLocks noChangeArrowheads="1"/>
          </p:cNvSpPr>
          <p:nvPr/>
        </p:nvSpPr>
        <p:spPr bwMode="auto">
          <a:xfrm>
            <a:off x="838200" y="1407855"/>
            <a:ext cx="4508265" cy="255454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Pthread_detach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pthread_self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Free(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12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267200"/>
            <a:ext cx="8307387" cy="2255837"/>
          </a:xfrm>
        </p:spPr>
        <p:txBody>
          <a:bodyPr/>
          <a:lstStyle/>
          <a:p>
            <a:pPr lvl="1"/>
            <a:r>
              <a:rPr lang="en-US" sz="2600" dirty="0"/>
              <a:t>Run thread in “detached” </a:t>
            </a:r>
            <a:r>
              <a:rPr lang="en-US" sz="2600" dirty="0" smtClean="0"/>
              <a:t>mode.</a:t>
            </a:r>
            <a:endParaRPr lang="en-US" sz="2600" dirty="0"/>
          </a:p>
          <a:p>
            <a:pPr lvl="2"/>
            <a:r>
              <a:rPr lang="en-US" sz="2200" dirty="0"/>
              <a:t>Runs independently of other threads</a:t>
            </a:r>
          </a:p>
          <a:p>
            <a:pPr lvl="2"/>
            <a:r>
              <a:rPr lang="en-US" sz="2200" dirty="0"/>
              <a:t>Reaped</a:t>
            </a:r>
            <a:r>
              <a:rPr lang="en-US" sz="2200" dirty="0" smtClean="0"/>
              <a:t> automatically (by kernel) when </a:t>
            </a:r>
            <a:r>
              <a:rPr lang="en-US" sz="2200" dirty="0"/>
              <a:t>it terminates</a:t>
            </a:r>
          </a:p>
          <a:p>
            <a:pPr lvl="1"/>
            <a:r>
              <a:rPr lang="en-US" sz="2600" dirty="0"/>
              <a:t>Free storage allocated to hold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sz="2600" dirty="0" smtClean="0">
                <a:latin typeface="+mn-lt"/>
                <a:cs typeface="Courier New"/>
              </a:rPr>
              <a:t>Close </a:t>
            </a:r>
            <a:r>
              <a:rPr lang="en-US" sz="2600" dirty="0" err="1" smtClean="0">
                <a:latin typeface="Courier New"/>
                <a:cs typeface="Courier New"/>
              </a:rPr>
              <a:t>connfd</a:t>
            </a:r>
            <a:r>
              <a:rPr lang="en-US" sz="2600" dirty="0" smtClean="0">
                <a:latin typeface="+mn-lt"/>
                <a:cs typeface="Courier New"/>
              </a:rPr>
              <a:t> (important!)</a:t>
            </a:r>
            <a:endParaRPr lang="en-US" sz="2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7112" y="3593068"/>
            <a:ext cx="148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solidFill>
                  <a:srgbClr val="7F7F7F"/>
                </a:solidFill>
                <a:latin typeface="Calibri" pitchFamily="34" charset="0"/>
              </a:rPr>
              <a:t>echoservert.c</a:t>
            </a:r>
            <a:endParaRPr lang="en-US" sz="1800" dirty="0" smtClean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Thread-based Server </a:t>
            </a:r>
            <a:r>
              <a:rPr lang="en-US" dirty="0"/>
              <a:t>Execution Model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386043"/>
            <a:ext cx="8307387" cy="2025650"/>
          </a:xfrm>
        </p:spPr>
        <p:txBody>
          <a:bodyPr/>
          <a:lstStyle/>
          <a:p>
            <a:pPr lvl="1"/>
            <a:r>
              <a:rPr lang="en-US" sz="2600" dirty="0" smtClean="0"/>
              <a:t>Each client handled by individual peer thread</a:t>
            </a:r>
            <a:endParaRPr lang="en-US" sz="2600" dirty="0"/>
          </a:p>
          <a:p>
            <a:pPr lvl="1"/>
            <a:r>
              <a:rPr lang="en-US" sz="2600" dirty="0" smtClean="0"/>
              <a:t>Threads share all process state except TID</a:t>
            </a:r>
          </a:p>
          <a:p>
            <a:pPr lvl="1"/>
            <a:r>
              <a:rPr lang="en-US" sz="2600" dirty="0" smtClean="0"/>
              <a:t>Each thread has a separate stack for local variables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18288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1</a:t>
            </a:r>
          </a:p>
          <a:p>
            <a:pPr algn="ctr"/>
            <a:r>
              <a:rPr lang="en-US" sz="1800" dirty="0" smtClean="0">
                <a:latin typeface="+mn-lt"/>
              </a:rPr>
              <a:t>server </a:t>
            </a:r>
          </a:p>
          <a:p>
            <a:pPr algn="ctr"/>
            <a:r>
              <a:rPr lang="en-US" sz="1800" dirty="0" smtClean="0">
                <a:latin typeface="+mn-lt"/>
              </a:rPr>
              <a:t>peer</a:t>
            </a:r>
          </a:p>
          <a:p>
            <a:pPr algn="ctr"/>
            <a:r>
              <a:rPr lang="en-US" sz="1800" dirty="0" smtClean="0">
                <a:latin typeface="+mn-lt"/>
              </a:rPr>
              <a:t>thread</a:t>
            </a:r>
            <a:endParaRPr lang="en-US" sz="1800" dirty="0">
              <a:latin typeface="+mn-lt"/>
            </a:endParaRPr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4648200" y="2667000"/>
            <a:ext cx="1114425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Client 2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</a:p>
          <a:p>
            <a:pPr algn="ctr"/>
            <a:r>
              <a:rPr lang="en-US" sz="1800" dirty="0" smtClean="0">
                <a:latin typeface="+mn-lt"/>
              </a:rPr>
              <a:t>peer</a:t>
            </a:r>
          </a:p>
          <a:p>
            <a:pPr algn="ctr"/>
            <a:r>
              <a:rPr lang="en-US" sz="1800" dirty="0" smtClean="0">
                <a:latin typeface="+mn-lt"/>
              </a:rPr>
              <a:t>thread</a:t>
            </a:r>
            <a:endParaRPr lang="en-US" sz="1800" dirty="0">
              <a:latin typeface="+mn-lt"/>
            </a:endParaRPr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3200400" y="1828800"/>
            <a:ext cx="1295400" cy="1249363"/>
          </a:xfrm>
          <a:prstGeom prst="rect">
            <a:avLst/>
          </a:prstGeom>
          <a:solidFill>
            <a:srgbClr val="F6F5BD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+mn-lt"/>
              </a:rPr>
              <a:t>Listening</a:t>
            </a:r>
          </a:p>
          <a:p>
            <a:pPr algn="ctr"/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erver</a:t>
            </a:r>
          </a:p>
          <a:p>
            <a:pPr algn="ctr"/>
            <a:r>
              <a:rPr lang="en-US" sz="1800" dirty="0" smtClean="0">
                <a:latin typeface="+mn-lt"/>
              </a:rPr>
              <a:t>main thread</a:t>
            </a:r>
            <a:endParaRPr lang="en-US" sz="1800" dirty="0">
              <a:latin typeface="+mn-lt"/>
            </a:endParaRPr>
          </a:p>
        </p:txBody>
      </p:sp>
      <p:sp>
        <p:nvSpPr>
          <p:cNvPr id="910343" name="Line 7"/>
          <p:cNvSpPr>
            <a:spLocks noChangeShapeType="1"/>
          </p:cNvSpPr>
          <p:nvPr/>
        </p:nvSpPr>
        <p:spPr bwMode="auto">
          <a:xfrm>
            <a:off x="990600" y="1981200"/>
            <a:ext cx="2209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4" name="Text Box 8"/>
          <p:cNvSpPr txBox="1">
            <a:spLocks noChangeArrowheads="1"/>
          </p:cNvSpPr>
          <p:nvPr/>
        </p:nvSpPr>
        <p:spPr bwMode="auto">
          <a:xfrm>
            <a:off x="730752" y="1600200"/>
            <a:ext cx="237757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Connection </a:t>
            </a:r>
            <a:r>
              <a:rPr lang="en-US" sz="2000" dirty="0" smtClean="0">
                <a:latin typeface="+mn-lt"/>
              </a:rPr>
              <a:t>requests</a:t>
            </a:r>
            <a:endParaRPr lang="en-US" sz="2000" dirty="0">
              <a:latin typeface="+mn-lt"/>
            </a:endParaRP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419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n>
                <a:solidFill>
                  <a:srgbClr val="000000"/>
                </a:solidFill>
              </a:ln>
              <a:latin typeface="+mn-lt"/>
            </a:endParaRPr>
          </a:p>
        </p:txBody>
      </p:sp>
      <p:sp>
        <p:nvSpPr>
          <p:cNvPr id="910346" name="Text Box 10"/>
          <p:cNvSpPr txBox="1">
            <a:spLocks noChangeArrowheads="1"/>
          </p:cNvSpPr>
          <p:nvPr/>
        </p:nvSpPr>
        <p:spPr bwMode="auto">
          <a:xfrm>
            <a:off x="134199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1 data</a:t>
            </a:r>
          </a:p>
        </p:txBody>
      </p:sp>
      <p:sp>
        <p:nvSpPr>
          <p:cNvPr id="910347" name="Line 11"/>
          <p:cNvSpPr>
            <a:spLocks noChangeShapeType="1"/>
          </p:cNvSpPr>
          <p:nvPr/>
        </p:nvSpPr>
        <p:spPr bwMode="auto">
          <a:xfrm flipH="1">
            <a:off x="5753100" y="3276600"/>
            <a:ext cx="1371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910348" name="Text Box 12"/>
          <p:cNvSpPr txBox="1">
            <a:spLocks noChangeArrowheads="1"/>
          </p:cNvSpPr>
          <p:nvPr/>
        </p:nvSpPr>
        <p:spPr bwMode="auto">
          <a:xfrm flipH="1">
            <a:off x="5787393" y="2876490"/>
            <a:ext cx="15278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latin typeface="+mn-lt"/>
              </a:rPr>
              <a:t>Client 2 data</a:t>
            </a:r>
          </a:p>
        </p:txBody>
      </p:sp>
    </p:spTree>
    <p:extLst>
      <p:ext uri="{BB962C8B-B14F-4D97-AF65-F5344CB8AC3E}">
        <p14:creationId xmlns:p14="http://schemas.microsoft.com/office/powerpoint/2010/main" val="2641587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48663" cy="573087"/>
          </a:xfrm>
        </p:spPr>
        <p:txBody>
          <a:bodyPr/>
          <a:lstStyle/>
          <a:p>
            <a:r>
              <a:rPr lang="en-US"/>
              <a:t>Issues With Thread-Based Servers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2" y="1311275"/>
            <a:ext cx="8624887" cy="55467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/>
              <a:t>Must run “detached” to avoid memory </a:t>
            </a:r>
            <a:r>
              <a:rPr lang="en-US" sz="2600" dirty="0" smtClean="0"/>
              <a:t>leak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any point in time, a thread is either </a:t>
            </a:r>
            <a:r>
              <a:rPr lang="en-US" sz="2200" i="1" dirty="0"/>
              <a:t>joinable</a:t>
            </a:r>
            <a:r>
              <a:rPr lang="en-US" sz="2200" dirty="0"/>
              <a:t> or </a:t>
            </a:r>
            <a:r>
              <a:rPr lang="en-US" sz="2200" i="1" dirty="0" smtClean="0"/>
              <a:t>detached</a:t>
            </a: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i="1" dirty="0"/>
              <a:t>Joinable</a:t>
            </a:r>
            <a:r>
              <a:rPr lang="en-US" sz="2200" dirty="0"/>
              <a:t> thread can be reaped and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must be reaped (with </a:t>
            </a:r>
            <a:r>
              <a:rPr lang="en-US" dirty="0" err="1">
                <a:latin typeface="Courier New" pitchFamily="49" charset="0"/>
              </a:rPr>
              <a:t>pthread_join</a:t>
            </a:r>
            <a:r>
              <a:rPr lang="en-US" dirty="0"/>
              <a:t>) to free memory </a:t>
            </a:r>
            <a:r>
              <a:rPr lang="en-US" dirty="0" smtClean="0"/>
              <a:t>resources</a:t>
            </a:r>
          </a:p>
          <a:p>
            <a:pPr lvl="1">
              <a:lnSpc>
                <a:spcPct val="90000"/>
              </a:lnSpc>
            </a:pPr>
            <a:r>
              <a:rPr lang="en-US" sz="2200" i="1" dirty="0"/>
              <a:t>Detached </a:t>
            </a:r>
            <a:r>
              <a:rPr lang="en-US" sz="2200" dirty="0"/>
              <a:t>thread cannot be reaped or killed by other </a:t>
            </a:r>
            <a:r>
              <a:rPr lang="en-US" sz="2200" dirty="0" smtClean="0"/>
              <a:t>threads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resources are automatically reaped on </a:t>
            </a:r>
            <a:r>
              <a:rPr lang="en-US" dirty="0" smtClean="0"/>
              <a:t>termination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Default state is </a:t>
            </a:r>
            <a:r>
              <a:rPr lang="en-US" sz="2200" dirty="0" smtClean="0"/>
              <a:t>joinable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 </a:t>
            </a:r>
            <a:r>
              <a:rPr lang="en-US" dirty="0" err="1">
                <a:latin typeface="Courier New" pitchFamily="49" charset="0"/>
              </a:rPr>
              <a:t>pthread_detach(pthread_self</a:t>
            </a:r>
            <a:r>
              <a:rPr lang="en-US" dirty="0">
                <a:latin typeface="Courier New" pitchFamily="49" charset="0"/>
              </a:rPr>
              <a:t>())</a:t>
            </a:r>
            <a:r>
              <a:rPr lang="en-US" dirty="0"/>
              <a:t> to make </a:t>
            </a:r>
            <a:r>
              <a:rPr lang="en-US" dirty="0" smtClean="0"/>
              <a:t>detached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Must be careful to avoid unintended </a:t>
            </a:r>
            <a:r>
              <a:rPr lang="en-US" sz="2600" dirty="0" smtClean="0"/>
              <a:t>sharing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For example, </a:t>
            </a:r>
            <a:r>
              <a:rPr lang="en-US" sz="2200" dirty="0" smtClean="0"/>
              <a:t>passing pointer to main thread’s stack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err="1">
                <a:latin typeface="Courier New" pitchFamily="49" charset="0"/>
              </a:rPr>
              <a:t>(&amp;tid</a:t>
            </a:r>
            <a:r>
              <a:rPr lang="en-US" sz="1800" dirty="0">
                <a:latin typeface="Courier New" pitchFamily="49" charset="0"/>
              </a:rPr>
              <a:t>, NULL, thread, (void *)&amp;</a:t>
            </a:r>
            <a:r>
              <a:rPr lang="en-US" sz="1800" dirty="0" err="1">
                <a:latin typeface="Courier New" pitchFamily="49" charset="0"/>
              </a:rPr>
              <a:t>connfd</a:t>
            </a:r>
            <a:r>
              <a:rPr lang="en-US" sz="1800" dirty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600" dirty="0"/>
              <a:t>All functions called by a thread must be </a:t>
            </a:r>
            <a:r>
              <a:rPr lang="en-US" sz="2600" i="1" dirty="0"/>
              <a:t>thread-safe</a:t>
            </a:r>
            <a:endParaRPr lang="en-US" sz="2600" i="1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(next lecture)</a:t>
            </a:r>
          </a:p>
          <a:p>
            <a:pPr lvl="1">
              <a:lnSpc>
                <a:spcPct val="90000"/>
              </a:lnSpc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433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Form of Unintended Sharing</a:t>
            </a:r>
          </a:p>
        </p:txBody>
      </p:sp>
      <p:sp>
        <p:nvSpPr>
          <p:cNvPr id="851971" name="Text Box 3"/>
          <p:cNvSpPr txBox="1">
            <a:spLocks noChangeArrowheads="1"/>
          </p:cNvSpPr>
          <p:nvPr/>
        </p:nvSpPr>
        <p:spPr bwMode="auto">
          <a:xfrm>
            <a:off x="987317" y="2525990"/>
            <a:ext cx="1359116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latin typeface="+mn-lt"/>
              </a:rPr>
              <a:t>main thread</a:t>
            </a:r>
          </a:p>
        </p:txBody>
      </p:sp>
      <p:sp>
        <p:nvSpPr>
          <p:cNvPr id="851972" name="Text Box 4"/>
          <p:cNvSpPr txBox="1">
            <a:spLocks noChangeArrowheads="1"/>
          </p:cNvSpPr>
          <p:nvPr/>
        </p:nvSpPr>
        <p:spPr bwMode="auto">
          <a:xfrm>
            <a:off x="5131936" y="3879850"/>
            <a:ext cx="643626" cy="338554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+mn-lt"/>
              </a:rPr>
              <a:t>peer</a:t>
            </a:r>
            <a:r>
              <a:rPr lang="en-US" sz="1600" baseline="-25000">
                <a:latin typeface="+mn-lt"/>
              </a:rPr>
              <a:t>1</a:t>
            </a:r>
          </a:p>
        </p:txBody>
      </p:sp>
      <p:sp>
        <p:nvSpPr>
          <p:cNvPr id="851973" name="Line 5"/>
          <p:cNvSpPr>
            <a:spLocks noChangeShapeType="1"/>
          </p:cNvSpPr>
          <p:nvPr/>
        </p:nvSpPr>
        <p:spPr bwMode="auto">
          <a:xfrm>
            <a:off x="1647825" y="3213100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4" name="Line 6"/>
          <p:cNvSpPr>
            <a:spLocks noChangeShapeType="1"/>
          </p:cNvSpPr>
          <p:nvPr/>
        </p:nvSpPr>
        <p:spPr bwMode="auto">
          <a:xfrm>
            <a:off x="5476875" y="4416425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76" name="Line 8"/>
          <p:cNvSpPr>
            <a:spLocks noChangeShapeType="1"/>
          </p:cNvSpPr>
          <p:nvPr/>
        </p:nvSpPr>
        <p:spPr bwMode="auto">
          <a:xfrm>
            <a:off x="1647825" y="3594100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000">
              <a:latin typeface="+mn-lt"/>
            </a:endParaRPr>
          </a:p>
        </p:txBody>
      </p:sp>
      <p:sp>
        <p:nvSpPr>
          <p:cNvPr id="851986" name="Rectangle 18"/>
          <p:cNvSpPr>
            <a:spLocks noChangeArrowheads="1"/>
          </p:cNvSpPr>
          <p:nvPr/>
        </p:nvSpPr>
        <p:spPr bwMode="auto">
          <a:xfrm>
            <a:off x="325438" y="1159538"/>
            <a:ext cx="8742096" cy="11264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    while (1) {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connfd </a:t>
            </a:r>
            <a:r>
              <a:rPr lang="nl-NL" sz="1600" dirty="0">
                <a:latin typeface="Courier New" pitchFamily="49" charset="0"/>
              </a:rPr>
              <a:t>= Accept(listenfd, (SA *) &amp;clientaddr, &amp;clientlen);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latin typeface="Courier New" pitchFamily="49" charset="0"/>
              </a:rPr>
              <a:t>	Pthread_create(&amp;tid, NULL, thread, </a:t>
            </a:r>
            <a:r>
              <a:rPr lang="nl-NL" sz="1600" dirty="0">
                <a:solidFill>
                  <a:srgbClr val="FF0000"/>
                </a:solidFill>
                <a:latin typeface="Courier New" pitchFamily="49" charset="0"/>
              </a:rPr>
              <a:t>&amp;connfd</a:t>
            </a:r>
            <a:r>
              <a:rPr lang="nl-NL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51987" name="Text Box 19"/>
          <p:cNvSpPr txBox="1">
            <a:spLocks noChangeArrowheads="1"/>
          </p:cNvSpPr>
          <p:nvPr/>
        </p:nvSpPr>
        <p:spPr bwMode="auto">
          <a:xfrm>
            <a:off x="6219825" y="3132138"/>
            <a:ext cx="1055688" cy="39211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connfd</a:t>
            </a:r>
            <a:endParaRPr lang="en-US" sz="1600" baseline="-25000">
              <a:latin typeface="+mn-lt"/>
            </a:endParaRPr>
          </a:p>
        </p:txBody>
      </p:sp>
      <p:sp>
        <p:nvSpPr>
          <p:cNvPr id="851989" name="Text Box 21"/>
          <p:cNvSpPr txBox="1">
            <a:spLocks noChangeArrowheads="1"/>
          </p:cNvSpPr>
          <p:nvPr/>
        </p:nvSpPr>
        <p:spPr bwMode="auto">
          <a:xfrm>
            <a:off x="5686521" y="2717740"/>
            <a:ext cx="21114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Main thread stack</a:t>
            </a:r>
          </a:p>
        </p:txBody>
      </p:sp>
      <p:sp>
        <p:nvSpPr>
          <p:cNvPr id="851990" name="Text Box 22"/>
          <p:cNvSpPr txBox="1">
            <a:spLocks noChangeArrowheads="1"/>
          </p:cNvSpPr>
          <p:nvPr/>
        </p:nvSpPr>
        <p:spPr bwMode="auto">
          <a:xfrm>
            <a:off x="7391400" y="4343400"/>
            <a:ext cx="1066800" cy="315913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latin typeface="+mn-lt"/>
              </a:rPr>
              <a:t>vargp</a:t>
            </a:r>
          </a:p>
        </p:txBody>
      </p:sp>
      <p:sp>
        <p:nvSpPr>
          <p:cNvPr id="851991" name="Text Box 23"/>
          <p:cNvSpPr txBox="1">
            <a:spLocks noChangeArrowheads="1"/>
          </p:cNvSpPr>
          <p:nvPr/>
        </p:nvSpPr>
        <p:spPr bwMode="auto">
          <a:xfrm>
            <a:off x="7461507" y="3936940"/>
            <a:ext cx="136349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+mn-lt"/>
              </a:rPr>
              <a:t>Peer</a:t>
            </a:r>
            <a:r>
              <a:rPr lang="en-US" sz="2000" baseline="-25000">
                <a:latin typeface="+mn-lt"/>
              </a:rPr>
              <a:t>1</a:t>
            </a:r>
            <a:r>
              <a:rPr lang="en-US" sz="2000">
                <a:latin typeface="+mn-lt"/>
              </a:rPr>
              <a:t> stack</a:t>
            </a:r>
          </a:p>
        </p:txBody>
      </p:sp>
      <p:sp>
        <p:nvSpPr>
          <p:cNvPr id="851994" name="Line 26"/>
          <p:cNvSpPr>
            <a:spLocks noChangeShapeType="1"/>
          </p:cNvSpPr>
          <p:nvPr/>
        </p:nvSpPr>
        <p:spPr bwMode="auto">
          <a:xfrm flipH="1" flipV="1">
            <a:off x="7162799" y="3505200"/>
            <a:ext cx="386557" cy="9112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851998" name="Text Box 30"/>
          <p:cNvSpPr txBox="1">
            <a:spLocks noChangeArrowheads="1"/>
          </p:cNvSpPr>
          <p:nvPr/>
        </p:nvSpPr>
        <p:spPr bwMode="auto">
          <a:xfrm>
            <a:off x="1676400" y="3200400"/>
            <a:ext cx="199355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connfd = connfd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851999" name="Text Box 31"/>
          <p:cNvSpPr txBox="1">
            <a:spLocks noChangeArrowheads="1"/>
          </p:cNvSpPr>
          <p:nvPr/>
        </p:nvSpPr>
        <p:spPr bwMode="auto">
          <a:xfrm>
            <a:off x="5410200" y="4495800"/>
            <a:ext cx="195172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+mn-lt"/>
              </a:rPr>
              <a:t> connfd = *vargp</a:t>
            </a:r>
            <a:endParaRPr lang="en-US" sz="2000" baseline="-2500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66875" y="4572000"/>
            <a:ext cx="5695051" cy="1752600"/>
            <a:chOff x="1666875" y="4572000"/>
            <a:chExt cx="5695051" cy="1752600"/>
          </a:xfrm>
        </p:grpSpPr>
        <p:sp>
          <p:nvSpPr>
            <p:cNvPr id="851997" name="Line 29"/>
            <p:cNvSpPr>
              <a:spLocks noChangeShapeType="1"/>
            </p:cNvSpPr>
            <p:nvPr/>
          </p:nvSpPr>
          <p:spPr bwMode="auto">
            <a:xfrm>
              <a:off x="5491163" y="57150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666875" y="4572000"/>
              <a:ext cx="5695051" cy="1511360"/>
              <a:chOff x="1666875" y="4572000"/>
              <a:chExt cx="5695051" cy="1511360"/>
            </a:xfrm>
          </p:grpSpPr>
          <p:sp>
            <p:nvSpPr>
              <p:cNvPr id="851978" name="Line 10"/>
              <p:cNvSpPr>
                <a:spLocks noChangeShapeType="1"/>
              </p:cNvSpPr>
              <p:nvPr/>
            </p:nvSpPr>
            <p:spPr bwMode="auto">
              <a:xfrm>
                <a:off x="1666875" y="5026025"/>
                <a:ext cx="3810000" cy="7620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851996" name="Text Box 28"/>
              <p:cNvSpPr txBox="1">
                <a:spLocks noChangeArrowheads="1"/>
              </p:cNvSpPr>
              <p:nvPr/>
            </p:nvSpPr>
            <p:spPr bwMode="auto">
              <a:xfrm>
                <a:off x="5146224" y="5178425"/>
                <a:ext cx="643626" cy="338554"/>
              </a:xfrm>
              <a:prstGeom prst="rect">
                <a:avLst/>
              </a:prstGeom>
              <a:solidFill>
                <a:srgbClr val="E6E6E6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+mn-lt"/>
                  </a:rPr>
                  <a:t>peer</a:t>
                </a:r>
                <a:r>
                  <a:rPr lang="en-US" sz="1600" baseline="-25000">
                    <a:latin typeface="+mn-lt"/>
                  </a:rPr>
                  <a:t>2</a:t>
                </a:r>
              </a:p>
            </p:txBody>
          </p:sp>
          <p:sp>
            <p:nvSpPr>
              <p:cNvPr id="852002" name="Text Box 34"/>
              <p:cNvSpPr txBox="1">
                <a:spLocks noChangeArrowheads="1"/>
              </p:cNvSpPr>
              <p:nvPr/>
            </p:nvSpPr>
            <p:spPr bwMode="auto">
              <a:xfrm>
                <a:off x="1676400" y="4572000"/>
                <a:ext cx="1993554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>
                    <a:latin typeface="+mn-lt"/>
                  </a:rPr>
                  <a:t>connfd</a:t>
                </a:r>
                <a:r>
                  <a:rPr lang="en-US" sz="2000" dirty="0">
                    <a:latin typeface="+mn-lt"/>
                  </a:rPr>
                  <a:t> = connfd</a:t>
                </a:r>
                <a:r>
                  <a:rPr lang="en-US" sz="2000" baseline="-25000" dirty="0">
                    <a:latin typeface="+mn-lt"/>
                  </a:rPr>
                  <a:t>2</a:t>
                </a:r>
              </a:p>
            </p:txBody>
          </p:sp>
          <p:sp>
            <p:nvSpPr>
              <p:cNvPr id="852003" name="Text Box 35"/>
              <p:cNvSpPr txBox="1">
                <a:spLocks noChangeArrowheads="1"/>
              </p:cNvSpPr>
              <p:nvPr/>
            </p:nvSpPr>
            <p:spPr bwMode="auto">
              <a:xfrm>
                <a:off x="5410200" y="5683250"/>
                <a:ext cx="1951726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+mn-lt"/>
                  </a:rPr>
                  <a:t> connfd = *vargp</a:t>
                </a:r>
                <a:endParaRPr lang="en-US" sz="2000" baseline="-25000">
                  <a:latin typeface="+mn-lt"/>
                </a:endParaRPr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3657600" y="4648200"/>
            <a:ext cx="1600200" cy="552510"/>
            <a:chOff x="3657600" y="4648200"/>
            <a:chExt cx="1600200" cy="552510"/>
          </a:xfrm>
        </p:grpSpPr>
        <p:sp>
          <p:nvSpPr>
            <p:cNvPr id="852004" name="Line 36"/>
            <p:cNvSpPr>
              <a:spLocks noChangeShapeType="1"/>
            </p:cNvSpPr>
            <p:nvPr/>
          </p:nvSpPr>
          <p:spPr bwMode="auto">
            <a:xfrm>
              <a:off x="3657600" y="4648200"/>
              <a:ext cx="1600200" cy="0"/>
            </a:xfrm>
            <a:prstGeom prst="line">
              <a:avLst/>
            </a:prstGeom>
            <a:noFill/>
            <a:ln w="76200" cmpd="tri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852005" name="Text Box 37"/>
            <p:cNvSpPr txBox="1">
              <a:spLocks noChangeArrowheads="1"/>
            </p:cNvSpPr>
            <p:nvPr/>
          </p:nvSpPr>
          <p:spPr bwMode="auto">
            <a:xfrm>
              <a:off x="4182447" y="4800600"/>
              <a:ext cx="775648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Race!</a:t>
              </a:r>
            </a:p>
          </p:txBody>
        </p:sp>
      </p:grpSp>
      <p:sp>
        <p:nvSpPr>
          <p:cNvPr id="852006" name="Text Box 38"/>
          <p:cNvSpPr txBox="1">
            <a:spLocks noChangeArrowheads="1"/>
          </p:cNvSpPr>
          <p:nvPr/>
        </p:nvSpPr>
        <p:spPr bwMode="auto">
          <a:xfrm>
            <a:off x="1828800" y="6324600"/>
            <a:ext cx="684708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 b="0" i="1" dirty="0">
                <a:solidFill>
                  <a:srgbClr val="FF0000"/>
                </a:solidFill>
                <a:latin typeface="+mn-lt"/>
              </a:rPr>
              <a:t>Why would both copies of </a:t>
            </a:r>
            <a:r>
              <a:rPr lang="en-US" sz="2200" b="0" i="1" dirty="0" err="1">
                <a:solidFill>
                  <a:srgbClr val="FF0000"/>
                </a:solidFill>
                <a:latin typeface="+mn-lt"/>
              </a:rPr>
              <a:t>vargp</a:t>
            </a:r>
            <a:r>
              <a:rPr lang="en-US" sz="2200" b="0" i="1" dirty="0">
                <a:solidFill>
                  <a:srgbClr val="FF0000"/>
                </a:solidFill>
                <a:latin typeface="+mn-lt"/>
              </a:rPr>
              <a:t> point to same location?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86599" y="3505200"/>
            <a:ext cx="1738407" cy="2678113"/>
            <a:chOff x="7086599" y="3505200"/>
            <a:chExt cx="1738407" cy="2678113"/>
          </a:xfrm>
        </p:grpSpPr>
        <p:sp>
          <p:nvSpPr>
            <p:cNvPr id="851993" name="Text Box 25"/>
            <p:cNvSpPr txBox="1">
              <a:spLocks noChangeArrowheads="1"/>
            </p:cNvSpPr>
            <p:nvPr/>
          </p:nvSpPr>
          <p:spPr bwMode="auto">
            <a:xfrm>
              <a:off x="7461507" y="5391090"/>
              <a:ext cx="1363499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latin typeface="+mn-lt"/>
                </a:rPr>
                <a:t>Peer</a:t>
              </a:r>
              <a:r>
                <a:rPr lang="en-US" sz="2000" baseline="-25000" dirty="0">
                  <a:latin typeface="+mn-lt"/>
                </a:rPr>
                <a:t>2</a:t>
              </a:r>
              <a:r>
                <a:rPr lang="en-US" sz="2000" dirty="0">
                  <a:latin typeface="+mn-lt"/>
                </a:rPr>
                <a:t> stack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086599" y="3505200"/>
              <a:ext cx="1295401" cy="2678113"/>
              <a:chOff x="7086599" y="3505200"/>
              <a:chExt cx="1295401" cy="2678113"/>
            </a:xfrm>
          </p:grpSpPr>
          <p:sp>
            <p:nvSpPr>
              <p:cNvPr id="851992" name="Text Box 24"/>
              <p:cNvSpPr txBox="1">
                <a:spLocks noChangeArrowheads="1"/>
              </p:cNvSpPr>
              <p:nvPr/>
            </p:nvSpPr>
            <p:spPr bwMode="auto">
              <a:xfrm>
                <a:off x="7315200" y="5867400"/>
                <a:ext cx="1066800" cy="315913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>
                    <a:latin typeface="+mn-lt"/>
                  </a:rPr>
                  <a:t>vargp</a:t>
                </a:r>
              </a:p>
            </p:txBody>
          </p:sp>
          <p:sp>
            <p:nvSpPr>
              <p:cNvPr id="852000" name="Line 32"/>
              <p:cNvSpPr>
                <a:spLocks noChangeShapeType="1"/>
              </p:cNvSpPr>
              <p:nvPr/>
            </p:nvSpPr>
            <p:spPr bwMode="auto">
              <a:xfrm flipH="1" flipV="1">
                <a:off x="7086599" y="3505200"/>
                <a:ext cx="398463" cy="245030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sz="2000">
                  <a:latin typeface="+mn-lt"/>
                </a:endParaRPr>
              </a:p>
            </p:txBody>
          </p:sp>
          <p:sp>
            <p:nvSpPr>
              <p:cNvPr id="29" name="Oval 26"/>
              <p:cNvSpPr>
                <a:spLocks noChangeAspect="1" noChangeArrowheads="1"/>
              </p:cNvSpPr>
              <p:nvPr/>
            </p:nvSpPr>
            <p:spPr bwMode="auto">
              <a:xfrm>
                <a:off x="7420769" y="5955506"/>
                <a:ext cx="128588" cy="128588"/>
              </a:xfrm>
              <a:prstGeom prst="ellipse">
                <a:avLst/>
              </a:prstGeom>
              <a:solidFill>
                <a:srgbClr val="C00000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solidFill>
                    <a:srgbClr val="990000"/>
                  </a:solidFill>
                  <a:latin typeface="+mn-lt"/>
                </a:endParaRPr>
              </a:p>
            </p:txBody>
          </p:sp>
        </p:grpSp>
      </p:grpSp>
      <p:sp>
        <p:nvSpPr>
          <p:cNvPr id="30" name="Oval 26"/>
          <p:cNvSpPr>
            <a:spLocks noChangeAspect="1" noChangeArrowheads="1"/>
          </p:cNvSpPr>
          <p:nvPr/>
        </p:nvSpPr>
        <p:spPr bwMode="auto">
          <a:xfrm>
            <a:off x="7529052" y="44164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23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0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from signal handlers.</a:t>
            </a:r>
          </a:p>
          <a:p>
            <a:r>
              <a:rPr lang="en-US" dirty="0" smtClean="0"/>
              <a:t>Why don’t we use </a:t>
            </a:r>
            <a:r>
              <a:rPr lang="en-US" dirty="0" err="1" smtClean="0"/>
              <a:t>printf</a:t>
            </a:r>
            <a:r>
              <a:rPr lang="en-US" dirty="0" smtClean="0"/>
              <a:t> in handlers?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Printf</a:t>
            </a:r>
            <a:r>
              <a:rPr lang="en-US" dirty="0" smtClean="0"/>
              <a:t> code:</a:t>
            </a:r>
          </a:p>
          <a:p>
            <a:pPr lvl="1"/>
            <a:r>
              <a:rPr lang="en-US" dirty="0" smtClean="0"/>
              <a:t>Acquire lock</a:t>
            </a:r>
          </a:p>
          <a:p>
            <a:pPr lvl="1"/>
            <a:r>
              <a:rPr lang="en-US" dirty="0" smtClean="0"/>
              <a:t>Do something</a:t>
            </a:r>
          </a:p>
          <a:p>
            <a:pPr lvl="1"/>
            <a:r>
              <a:rPr lang="en-US" dirty="0" smtClean="0"/>
              <a:t>Release lock</a:t>
            </a:r>
          </a:p>
          <a:p>
            <a:r>
              <a:rPr lang="en-US" dirty="0" smtClean="0"/>
              <a:t>What if signal handler interrupts call to </a:t>
            </a:r>
            <a:r>
              <a:rPr lang="en-US" dirty="0" err="1" smtClean="0"/>
              <a:t>printf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people.sc.fsu.edu/~jburkardt/latex/monte_carlo_simulation/traffic_j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1025"/>
            <a:ext cx="2208592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374436"/>
            <a:ext cx="8912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81400" y="3276600"/>
            <a:ext cx="3843586" cy="1663918"/>
            <a:chOff x="5124214" y="3549860"/>
            <a:chExt cx="3843586" cy="1663918"/>
          </a:xfrm>
        </p:grpSpPr>
        <p:sp>
          <p:nvSpPr>
            <p:cNvPr id="7" name="Line 93"/>
            <p:cNvSpPr>
              <a:spLocks noChangeShapeType="1"/>
            </p:cNvSpPr>
            <p:nvPr/>
          </p:nvSpPr>
          <p:spPr bwMode="auto">
            <a:xfrm>
              <a:off x="5627452" y="3597703"/>
              <a:ext cx="0" cy="598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Line 94"/>
            <p:cNvSpPr>
              <a:spLocks noChangeShapeType="1"/>
            </p:cNvSpPr>
            <p:nvPr/>
          </p:nvSpPr>
          <p:spPr bwMode="auto">
            <a:xfrm>
              <a:off x="5633802" y="4202541"/>
              <a:ext cx="2400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9" name="Line 95"/>
            <p:cNvSpPr>
              <a:spLocks noChangeShapeType="1"/>
            </p:cNvSpPr>
            <p:nvPr/>
          </p:nvSpPr>
          <p:spPr bwMode="auto">
            <a:xfrm flipH="1">
              <a:off x="8032514" y="4208891"/>
              <a:ext cx="0" cy="2464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0" name="Line 96"/>
            <p:cNvSpPr>
              <a:spLocks noChangeShapeType="1"/>
            </p:cNvSpPr>
            <p:nvPr/>
          </p:nvSpPr>
          <p:spPr bwMode="auto">
            <a:xfrm flipH="1" flipV="1">
              <a:off x="5630627" y="4329541"/>
              <a:ext cx="2352675" cy="387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1" name="Line 97"/>
            <p:cNvSpPr>
              <a:spLocks noChangeShapeType="1"/>
            </p:cNvSpPr>
            <p:nvPr/>
          </p:nvSpPr>
          <p:spPr bwMode="auto">
            <a:xfrm>
              <a:off x="5629039" y="4337478"/>
              <a:ext cx="3175" cy="876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Text Box 101"/>
            <p:cNvSpPr txBox="1">
              <a:spLocks noChangeArrowheads="1"/>
            </p:cNvSpPr>
            <p:nvPr/>
          </p:nvSpPr>
          <p:spPr bwMode="auto">
            <a:xfrm>
              <a:off x="5124214" y="3919966"/>
              <a:ext cx="5472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curr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16" name="Text Box 102"/>
            <p:cNvSpPr txBox="1">
              <a:spLocks noChangeArrowheads="1"/>
            </p:cNvSpPr>
            <p:nvPr/>
          </p:nvSpPr>
          <p:spPr bwMode="auto">
            <a:xfrm>
              <a:off x="5124214" y="4116816"/>
              <a:ext cx="5610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i="1">
                  <a:latin typeface="Helvetica" charset="0"/>
                </a:rPr>
                <a:t>I</a:t>
              </a:r>
              <a:r>
                <a:rPr lang="en-US" sz="1600" i="1" baseline="-25000">
                  <a:latin typeface="Helvetica" charset="0"/>
                </a:rPr>
                <a:t>next</a:t>
              </a:r>
              <a:endParaRPr lang="en-US" sz="1600" i="1">
                <a:latin typeface="Helvetic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24003" y="3549860"/>
              <a:ext cx="970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Acquire</a:t>
              </a:r>
            </a:p>
            <a:p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55371" y="3962400"/>
              <a:ext cx="91242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(Try to)</a:t>
              </a:r>
            </a:p>
            <a:p>
              <a:r>
                <a:rPr lang="en-US" sz="1800" i="1" dirty="0">
                  <a:solidFill>
                    <a:srgbClr val="800000"/>
                  </a:solidFill>
                  <a:latin typeface="Calibri" pitchFamily="34" charset="0"/>
                </a:rPr>
                <a:t>a</a:t>
              </a:r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cquire</a:t>
              </a:r>
            </a:p>
            <a:p>
              <a:r>
                <a:rPr lang="en-US" sz="1800" i="1" dirty="0" smtClean="0">
                  <a:solidFill>
                    <a:srgbClr val="800000"/>
                  </a:solidFill>
                  <a:latin typeface="Calibri" pitchFamily="34" charset="0"/>
                </a:rPr>
                <a:t>lock</a:t>
              </a:r>
            </a:p>
          </p:txBody>
        </p:sp>
        <p:sp>
          <p:nvSpPr>
            <p:cNvPr id="19" name="Line 95"/>
            <p:cNvSpPr>
              <a:spLocks noChangeShapeType="1"/>
            </p:cNvSpPr>
            <p:nvPr/>
          </p:nvSpPr>
          <p:spPr bwMode="auto">
            <a:xfrm flipH="1">
              <a:off x="8032514" y="4455370"/>
              <a:ext cx="0" cy="2615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22092" y="3562560"/>
              <a:ext cx="97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i="1" dirty="0" smtClean="0">
                  <a:latin typeface="Calibri" pitchFamily="34" charset="0"/>
                </a:rPr>
                <a:t>Receive</a:t>
              </a:r>
            </a:p>
            <a:p>
              <a:pPr algn="ctr"/>
              <a:r>
                <a:rPr lang="en-US" sz="1800" i="1" dirty="0" smtClean="0">
                  <a:latin typeface="Calibri" pitchFamily="34" charset="0"/>
                </a:rPr>
                <a:t>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6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this race occur?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76200" y="1604665"/>
            <a:ext cx="4182555" cy="147732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r>
              <a:rPr lang="en-US" sz="1800" dirty="0" smtClean="0">
                <a:latin typeface="Courier New" pitchFamily="49" charset="0"/>
              </a:rPr>
              <a:t>for 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&lt; 100;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++) {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Pthread_create</a:t>
            </a:r>
            <a:r>
              <a:rPr lang="en-US" sz="1800" dirty="0" smtClean="0">
                <a:latin typeface="Courier New" pitchFamily="49" charset="0"/>
              </a:rPr>
              <a:t>(&amp;</a:t>
            </a:r>
            <a:r>
              <a:rPr lang="en-US" sz="1800" dirty="0" err="1" smtClean="0">
                <a:latin typeface="Courier New" pitchFamily="49" charset="0"/>
              </a:rPr>
              <a:t>tid</a:t>
            </a:r>
            <a:r>
              <a:rPr lang="en-US" sz="1800" dirty="0" smtClean="0">
                <a:latin typeface="Courier New" pitchFamily="49" charset="0"/>
              </a:rPr>
              <a:t>, NULL,</a:t>
            </a:r>
          </a:p>
          <a:p>
            <a:r>
              <a:rPr lang="en-US" sz="1800" dirty="0" smtClean="0">
                <a:latin typeface="Courier New" pitchFamily="49" charset="0"/>
              </a:rPr>
              <a:t>                 thread,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811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r>
              <a:rPr lang="en-US" sz="2600" dirty="0" smtClean="0"/>
              <a:t>Race Test</a:t>
            </a:r>
            <a:endParaRPr lang="en-US" sz="2600" dirty="0"/>
          </a:p>
          <a:p>
            <a:pPr lvl="1"/>
            <a:r>
              <a:rPr lang="en-US" sz="2200" dirty="0" smtClean="0"/>
              <a:t>If no race, then each thread would get different value of </a:t>
            </a:r>
            <a:r>
              <a:rPr lang="en-US" sz="2200" b="1" dirty="0" err="1" smtClean="0">
                <a:latin typeface="Courier New"/>
                <a:cs typeface="Courier New"/>
              </a:rPr>
              <a:t>i</a:t>
            </a:r>
            <a:endParaRPr lang="en-US" sz="2200" b="1" dirty="0" smtClean="0">
              <a:latin typeface="Courier New"/>
              <a:cs typeface="Courier New"/>
            </a:endParaRPr>
          </a:p>
          <a:p>
            <a:pPr lvl="1"/>
            <a:r>
              <a:rPr lang="en-US" sz="2200" dirty="0" smtClean="0"/>
              <a:t>Set of saved values would consist of one copy each of 0 through 99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23533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Main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43400" y="1604665"/>
            <a:ext cx="4733988" cy="2031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itchFamily="49" charset="0"/>
              </a:rPr>
              <a:t>void *thread(void *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 </a:t>
            </a:r>
          </a:p>
          <a:p>
            <a:r>
              <a:rPr lang="en-US" sz="1800" dirty="0" smtClean="0">
                <a:latin typeface="Courier New" pitchFamily="49" charset="0"/>
              </a:rPr>
              <a:t>{  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 = *((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*)</a:t>
            </a:r>
            <a:r>
              <a:rPr lang="en-US" sz="1800" dirty="0" err="1" smtClean="0">
                <a:latin typeface="Courier New" pitchFamily="49" charset="0"/>
              </a:rPr>
              <a:t>vargp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Pthread_detach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pthread_self</a:t>
            </a:r>
            <a:r>
              <a:rPr lang="en-US" sz="1800" dirty="0" smtClean="0">
                <a:latin typeface="Courier New" pitchFamily="49" charset="0"/>
              </a:rPr>
              <a:t>());</a:t>
            </a:r>
          </a:p>
          <a:p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</a:rPr>
              <a:t>save_value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r>
              <a:rPr lang="en-US" sz="1800" dirty="0" smtClean="0">
                <a:latin typeface="Courier New" pitchFamily="49" charset="0"/>
              </a:rPr>
              <a:t>  return NULL;</a:t>
            </a:r>
          </a:p>
          <a:p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43400" y="1235333"/>
            <a:ext cx="853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31198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r>
              <a:rPr lang="en-US" sz="2600" dirty="0" smtClean="0"/>
              <a:t>The race can really happen!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No Race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Multicore</a:t>
            </a:r>
            <a:r>
              <a:rPr lang="en-US" sz="1800" dirty="0" smtClean="0">
                <a:latin typeface="Calibri" pitchFamily="34" charset="0"/>
              </a:rPr>
              <a:t> server</a:t>
            </a:r>
          </a:p>
        </p:txBody>
      </p:sp>
      <p:graphicFrame>
        <p:nvGraphicFramePr>
          <p:cNvPr id="12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Single core laptop</a:t>
            </a:r>
          </a:p>
        </p:txBody>
      </p:sp>
      <p:graphicFrame>
        <p:nvGraphicFramePr>
          <p:cNvPr id="17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51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228600"/>
            <a:ext cx="7592093" cy="762000"/>
          </a:xfrm>
        </p:spPr>
        <p:txBody>
          <a:bodyPr/>
          <a:lstStyle/>
          <a:p>
            <a:r>
              <a:rPr lang="en-US" dirty="0" smtClean="0"/>
              <a:t>Correct passing of thread arguments</a:t>
            </a:r>
            <a:endParaRPr lang="en-US" dirty="0"/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253349" y="1219200"/>
            <a:ext cx="6538970" cy="14465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600" dirty="0" smtClean="0">
                <a:solidFill>
                  <a:srgbClr val="CB2418"/>
                </a:solidFill>
                <a:latin typeface="Courier New"/>
                <a:cs typeface="Courier New"/>
              </a:rPr>
              <a:t>Main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*</a:t>
            </a:r>
            <a:r>
              <a:rPr lang="en-US" sz="1600" dirty="0" err="1" smtClean="0">
                <a:solidFill>
                  <a:srgbClr val="C1651C"/>
                </a:solidFill>
                <a:latin typeface="Courier New"/>
                <a:cs typeface="Courier New"/>
              </a:rPr>
              <a:t>connfdp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 lang="nl-NL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Malloc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nl-NL" sz="1600" dirty="0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)); </a:t>
            </a: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*connfdp = Accept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 . . . ); 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nl-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thread,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connfdp</a:t>
            </a:r>
            <a:r>
              <a:rPr lang="nl-NL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lang="nl-NL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357018" y="5334000"/>
            <a:ext cx="8307387" cy="131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kern="0" dirty="0" smtClean="0"/>
              <a:t>Producer-Consumer Model</a:t>
            </a:r>
          </a:p>
          <a:p>
            <a:pPr lvl="1"/>
            <a:r>
              <a:rPr lang="en-US" b="0" kern="0" dirty="0" smtClean="0"/>
              <a:t>Allocate in main</a:t>
            </a:r>
          </a:p>
          <a:p>
            <a:pPr lvl="1"/>
            <a:r>
              <a:rPr lang="en-US" b="0" kern="0" dirty="0" smtClean="0"/>
              <a:t>Free in thread routine</a:t>
            </a:r>
            <a:endParaRPr lang="en-US" b="0" kern="0" dirty="0"/>
          </a:p>
          <a:p>
            <a:pPr lvl="1"/>
            <a:endParaRPr lang="en-US" b="0" kern="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150757" y="625310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0" kern="0" dirty="0" smtClean="0">
                <a:latin typeface="+mn-lt"/>
              </a:rPr>
              <a:t>   </a:t>
            </a:r>
            <a:endParaRPr lang="en-US" sz="2000" b="0" kern="0" dirty="0">
              <a:latin typeface="+mn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8600" y="2743200"/>
            <a:ext cx="4628190" cy="230832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Thread routine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thread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r-FR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fr-FR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fr-FR" sz="1600" dirty="0" err="1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fr-F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	. . 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   Free(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. . .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35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872582" cy="762000"/>
          </a:xfrm>
        </p:spPr>
        <p:txBody>
          <a:bodyPr/>
          <a:lstStyle/>
          <a:p>
            <a:r>
              <a:rPr lang="en-US" dirty="0"/>
              <a:t>Pros and Cons of Thread-Based Designs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1371600"/>
            <a:ext cx="8307387" cy="5224462"/>
          </a:xfrm>
        </p:spPr>
        <p:txBody>
          <a:bodyPr/>
          <a:lstStyle/>
          <a:p>
            <a:r>
              <a:rPr lang="en-US" sz="2600" dirty="0"/>
              <a:t>+ Easy to share data structures between threads</a:t>
            </a:r>
          </a:p>
          <a:p>
            <a:pPr lvl="1"/>
            <a:r>
              <a:rPr lang="en-US" sz="2200" dirty="0"/>
              <a:t>e.g., logging information, file </a:t>
            </a:r>
            <a:r>
              <a:rPr lang="en-US" sz="2200" dirty="0" smtClean="0"/>
              <a:t>cache</a:t>
            </a:r>
          </a:p>
          <a:p>
            <a:r>
              <a:rPr lang="en-US" sz="2600" dirty="0"/>
              <a:t>+ Threads are more efficient than </a:t>
            </a:r>
            <a:r>
              <a:rPr lang="en-US" sz="2600" dirty="0" smtClean="0"/>
              <a:t>processes</a:t>
            </a:r>
          </a:p>
          <a:p>
            <a:endParaRPr lang="en-US" sz="1400" dirty="0"/>
          </a:p>
          <a:p>
            <a:r>
              <a:rPr lang="en-US" sz="2600" dirty="0" smtClean="0">
                <a:latin typeface="Arial Black"/>
              </a:rPr>
              <a:t>–</a:t>
            </a:r>
            <a:r>
              <a:rPr lang="en-US" sz="2600" dirty="0" smtClean="0"/>
              <a:t> </a:t>
            </a:r>
            <a:r>
              <a:rPr lang="en-US" sz="2600" dirty="0"/>
              <a:t>Unintentional sharing can introduce subtle and hard-to-reproduce errors!</a:t>
            </a:r>
          </a:p>
          <a:p>
            <a:pPr lvl="1"/>
            <a:r>
              <a:rPr lang="en-US" sz="2200" dirty="0"/>
              <a:t>The ease with which data can be shared is both the greatest strength and the greatest weakness of </a:t>
            </a:r>
            <a:r>
              <a:rPr lang="en-US" sz="2200" dirty="0" smtClean="0"/>
              <a:t>threads</a:t>
            </a:r>
          </a:p>
          <a:p>
            <a:pPr lvl="1"/>
            <a:r>
              <a:rPr lang="en-US" sz="2200" dirty="0" smtClean="0"/>
              <a:t>Hard to know which data shared &amp; which private</a:t>
            </a:r>
          </a:p>
          <a:p>
            <a:pPr lvl="1"/>
            <a:r>
              <a:rPr lang="en-US" sz="2200" dirty="0" smtClean="0"/>
              <a:t>Hard to detect by testing</a:t>
            </a:r>
          </a:p>
          <a:p>
            <a:pPr lvl="2"/>
            <a:r>
              <a:rPr lang="en-US" dirty="0" smtClean="0"/>
              <a:t>Probability of bad race outcome very low</a:t>
            </a:r>
          </a:p>
          <a:p>
            <a:pPr lvl="2"/>
            <a:r>
              <a:rPr lang="en-US" dirty="0" smtClean="0"/>
              <a:t>But nonzero!</a:t>
            </a:r>
          </a:p>
          <a:p>
            <a:pPr lvl="1"/>
            <a:r>
              <a:rPr lang="en-US" sz="2200" dirty="0" smtClean="0"/>
              <a:t>Future lectures</a:t>
            </a: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247650"/>
            <a:ext cx="9093200" cy="781050"/>
          </a:xfrm>
        </p:spPr>
        <p:txBody>
          <a:bodyPr/>
          <a:lstStyle/>
          <a:p>
            <a:r>
              <a:rPr lang="en-US" dirty="0" smtClean="0"/>
              <a:t>Summary: Approaches </a:t>
            </a:r>
            <a:r>
              <a:rPr lang="en-US" dirty="0"/>
              <a:t>to Concurrency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219200"/>
            <a:ext cx="7896225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600" dirty="0" smtClean="0"/>
              <a:t>Process-based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Hard to share resources: Easy to avoid unintended sharing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High overhead in adding/removing clients</a:t>
            </a:r>
          </a:p>
          <a:p>
            <a:pPr>
              <a:lnSpc>
                <a:spcPct val="85000"/>
              </a:lnSpc>
            </a:pPr>
            <a:r>
              <a:rPr lang="en-US" sz="2600" dirty="0"/>
              <a:t>Event-based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Tedious and low level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Total control over scheduling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Very low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Cannot create as fine grained a level of concurrency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Does not make use of multi-</a:t>
            </a:r>
            <a:r>
              <a:rPr lang="en-US" sz="2200" dirty="0" smtClean="0"/>
              <a:t>core</a:t>
            </a:r>
            <a:endParaRPr lang="en-US" sz="2600" b="0" dirty="0" smtClean="0"/>
          </a:p>
          <a:p>
            <a:pPr>
              <a:lnSpc>
                <a:spcPct val="85000"/>
              </a:lnSpc>
            </a:pPr>
            <a:r>
              <a:rPr lang="en-US" sz="2600" dirty="0" smtClean="0"/>
              <a:t>Thread-based</a:t>
            </a:r>
            <a:endParaRPr lang="en-US" sz="2600" dirty="0"/>
          </a:p>
          <a:p>
            <a:pPr lvl="1">
              <a:lnSpc>
                <a:spcPct val="85000"/>
              </a:lnSpc>
            </a:pPr>
            <a:r>
              <a:rPr lang="en-US" sz="2200" dirty="0"/>
              <a:t>Easy to share resources: Perhaps too easy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Medium overhead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Not much control over scheduling policies</a:t>
            </a:r>
          </a:p>
          <a:p>
            <a:pPr lvl="1">
              <a:lnSpc>
                <a:spcPct val="85000"/>
              </a:lnSpc>
            </a:pPr>
            <a:r>
              <a:rPr lang="en-US" sz="2200" dirty="0"/>
              <a:t>Difficult to debug</a:t>
            </a:r>
            <a:endParaRPr lang="en-US" sz="2200" dirty="0" smtClean="0"/>
          </a:p>
          <a:p>
            <a:pPr lvl="2">
              <a:lnSpc>
                <a:spcPct val="85000"/>
              </a:lnSpc>
            </a:pPr>
            <a:r>
              <a:rPr lang="en-US" dirty="0" smtClean="0"/>
              <a:t>Event orderings not repeatable</a:t>
            </a:r>
          </a:p>
        </p:txBody>
      </p:sp>
    </p:spTree>
    <p:extLst>
      <p:ext uri="{BB962C8B-B14F-4D97-AF65-F5344CB8AC3E}">
        <p14:creationId xmlns:p14="http://schemas.microsoft.com/office/powerpoint/2010/main" val="4765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err="1" smtClean="0"/>
              <a:t>Printf</a:t>
            </a:r>
            <a:r>
              <a:rPr lang="en-US" dirty="0" smtClean="0"/>
              <a:t> Deadlock</a:t>
            </a:r>
            <a:endParaRPr lang="en-US" dirty="0"/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166842"/>
            <a:ext cx="8912225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catch_child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("Child exited!\n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this call may reenter </a:t>
            </a:r>
            <a:r>
              <a:rPr lang="en-US" sz="1600" dirty="0" err="1">
                <a:latin typeface="+mn-lt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/puts! BAD!  DEADLOCK!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NULL, WNOHANG) &gt; 0) continue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// reap all children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1000000;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(fork() == 0)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in child, exit immediately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exit(0);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in parent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"Child #%d started\n",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2743200"/>
            <a:ext cx="2590800" cy="3293209"/>
          </a:xfrm>
          <a:prstGeom prst="rect">
            <a:avLst/>
          </a:prstGeom>
          <a:solidFill>
            <a:srgbClr val="D5F1C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#0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#1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#2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#3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#4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exited!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 started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#5888 started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Child #5889 started</a:t>
            </a:r>
          </a:p>
        </p:txBody>
      </p:sp>
    </p:spTree>
    <p:extLst>
      <p:ext uri="{BB962C8B-B14F-4D97-AF65-F5344CB8AC3E}">
        <p14:creationId xmlns:p14="http://schemas.microsoft.com/office/powerpoint/2010/main" val="84181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</a:t>
            </a:r>
            <a:r>
              <a:rPr lang="en-US" dirty="0" err="1"/>
              <a:t>Printf</a:t>
            </a:r>
            <a:r>
              <a:rPr lang="en-US" dirty="0"/>
              <a:t> require 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A6E2-FDAC-5749-9980-CCF2E968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695325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(and </a:t>
            </a:r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sprintf</a:t>
            </a:r>
            <a:r>
              <a:rPr lang="en-US" dirty="0"/>
              <a:t>) implement </a:t>
            </a:r>
            <a:r>
              <a:rPr lang="en-US" i="1" dirty="0"/>
              <a:t>buffered</a:t>
            </a:r>
            <a:r>
              <a:rPr lang="en-US" dirty="0"/>
              <a:t>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 locks to access to shared buffers</a:t>
            </a:r>
          </a:p>
        </p:txBody>
      </p:sp>
      <p:sp>
        <p:nvSpPr>
          <p:cNvPr id="4" name="AutoShape 4" descr="https://lh3.googleusercontent.com/-q66TROhVilE/TXE1Fotn7OI/AAAAAAAAAIw/B3jfPvTZfCs/s1600/Deadlocking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9EB182A-7787-7B4D-81B3-08A9AC99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3324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283DB2D5-AB9A-6E44-95F8-FE7879CC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3324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D543DC17-9DE8-A94B-A53C-C722AD8B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33246"/>
            <a:ext cx="82296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2927157B-723D-6F4C-9802-95F2906FF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2633246"/>
            <a:ext cx="2452687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no longer in buffer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30D3803C-CED5-EC47-98A5-CFB012AB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633246"/>
            <a:ext cx="1524000" cy="44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unseen</a:t>
            </a:r>
          </a:p>
        </p:txBody>
      </p:sp>
      <p:sp>
        <p:nvSpPr>
          <p:cNvPr id="12" name="Arc 21">
            <a:extLst>
              <a:ext uri="{FF2B5EF4-FFF2-40B4-BE49-F238E27FC236}">
                <a16:creationId xmlns:a16="http://schemas.microsoft.com/office/drawing/2014/main" id="{B51EDF88-B21C-734C-89B2-55731382D314}"/>
              </a:ext>
            </a:extLst>
          </p:cNvPr>
          <p:cNvSpPr>
            <a:spLocks/>
          </p:cNvSpPr>
          <p:nvPr/>
        </p:nvSpPr>
        <p:spPr bwMode="auto">
          <a:xfrm rot="-5400000" flipH="1" flipV="1">
            <a:off x="6854910" y="3088213"/>
            <a:ext cx="457200" cy="4616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6A8B75EB-88C2-104A-B9C0-C5CA5A42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010" y="3395246"/>
            <a:ext cx="2590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600" dirty="0">
                <a:latin typeface="Calibri" pitchFamily="34" charset="0"/>
              </a:rPr>
              <a:t>Current File Position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81A50B9C-8164-194C-B2A2-B442FE821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92186A69-1516-4148-B4E6-AD77F40B3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209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25">
            <a:extLst>
              <a:ext uri="{FF2B5EF4-FFF2-40B4-BE49-F238E27FC236}">
                <a16:creationId xmlns:a16="http://schemas.microsoft.com/office/drawing/2014/main" id="{4DEC5844-662E-9347-A6A0-FCB128C37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2362200"/>
            <a:ext cx="4724400" cy="7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6D7FDA4C-1E17-DD42-9C42-15DDC4DC4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09800"/>
            <a:ext cx="2667000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Buffered Portion</a:t>
            </a:r>
          </a:p>
        </p:txBody>
      </p:sp>
    </p:spTree>
    <p:extLst>
      <p:ext uri="{BB962C8B-B14F-4D97-AF65-F5344CB8AC3E}">
        <p14:creationId xmlns:p14="http://schemas.microsoft.com/office/powerpoint/2010/main" val="173405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81600" y="1362075"/>
            <a:ext cx="3111500" cy="4972050"/>
          </a:xfrm>
        </p:spPr>
        <p:txBody>
          <a:bodyPr/>
          <a:lstStyle/>
          <a:p>
            <a:r>
              <a:rPr lang="en-US" dirty="0" smtClean="0"/>
              <a:t>Yellow must yield to green</a:t>
            </a:r>
          </a:p>
          <a:p>
            <a:r>
              <a:rPr lang="en-US" dirty="0" smtClean="0"/>
              <a:t>Continuous stream of green cars</a:t>
            </a:r>
          </a:p>
          <a:p>
            <a:r>
              <a:rPr lang="en-US" dirty="0" smtClean="0"/>
              <a:t>Overall system makes progress, but some individuals wait indefinitely</a:t>
            </a:r>
          </a:p>
        </p:txBody>
      </p:sp>
      <p:pic>
        <p:nvPicPr>
          <p:cNvPr id="1026" name="Picture 2" descr="raffic example of star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501967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8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 is Hard!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2074"/>
            <a:ext cx="8534400" cy="5114925"/>
          </a:xfrm>
        </p:spPr>
        <p:txBody>
          <a:bodyPr/>
          <a:lstStyle/>
          <a:p>
            <a:r>
              <a:rPr lang="en-US" sz="2600" dirty="0" smtClean="0"/>
              <a:t>Classical problem classes of concurrent programs:</a:t>
            </a:r>
          </a:p>
          <a:p>
            <a:pPr lvl="1"/>
            <a:r>
              <a:rPr lang="en-US" sz="2200" b="1" i="1" dirty="0" smtClean="0"/>
              <a:t>Races:</a:t>
            </a:r>
            <a:r>
              <a:rPr lang="en-US" sz="2200" dirty="0" smtClean="0"/>
              <a:t> outcome depends on arbitrary scheduling decisions elsewhere in the system</a:t>
            </a:r>
          </a:p>
          <a:p>
            <a:pPr lvl="2"/>
            <a:r>
              <a:rPr lang="en-US" dirty="0" smtClean="0"/>
              <a:t>Example: who gets the last seat on the airplane?</a:t>
            </a:r>
          </a:p>
          <a:p>
            <a:pPr lvl="1"/>
            <a:r>
              <a:rPr lang="en-US" sz="2200" b="1" i="1" dirty="0" smtClean="0"/>
              <a:t>Deadlock:</a:t>
            </a:r>
            <a:r>
              <a:rPr lang="en-US" sz="2200" dirty="0" smtClean="0"/>
              <a:t> improper resource allocation prevents forward progress</a:t>
            </a:r>
          </a:p>
          <a:p>
            <a:pPr lvl="2"/>
            <a:r>
              <a:rPr lang="en-US" dirty="0" smtClean="0"/>
              <a:t>Example: traffic gridlock</a:t>
            </a:r>
          </a:p>
          <a:p>
            <a:pPr lvl="1"/>
            <a:r>
              <a:rPr lang="en-US" sz="2200" b="1" i="1" dirty="0" smtClean="0"/>
              <a:t>Starvation / Fairness</a:t>
            </a:r>
            <a:r>
              <a:rPr lang="en-US" sz="2200" dirty="0" smtClean="0"/>
              <a:t>: external events and/or system scheduling decisions can prevent sub-task progress</a:t>
            </a:r>
          </a:p>
          <a:p>
            <a:pPr lvl="2"/>
            <a:r>
              <a:rPr lang="en-US" dirty="0" smtClean="0"/>
              <a:t>Example: people always jump in front of you in line</a:t>
            </a:r>
          </a:p>
          <a:p>
            <a:r>
              <a:rPr lang="en-US" sz="2600" dirty="0" smtClean="0"/>
              <a:t>Many aspects of concurrent programming are beyond the scope of our course..</a:t>
            </a:r>
          </a:p>
          <a:p>
            <a:pPr lvl="1"/>
            <a:r>
              <a:rPr lang="en-US" sz="2200" dirty="0" smtClean="0"/>
              <a:t>but, not all </a:t>
            </a:r>
            <a:r>
              <a:rPr lang="en-US" sz="2200" dirty="0" smtClean="0">
                <a:sym typeface="Wingdings"/>
              </a:rPr>
              <a:t></a:t>
            </a:r>
          </a:p>
          <a:p>
            <a:pPr lvl="1"/>
            <a:r>
              <a:rPr lang="en-US" sz="2200" dirty="0" smtClean="0">
                <a:sym typeface="Wingdings"/>
              </a:rPr>
              <a:t>We’ll cover some of these aspects in the next few lectures. </a:t>
            </a:r>
            <a:endParaRPr lang="en-US" sz="2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28657</TotalTime>
  <Words>3571</Words>
  <Application>Microsoft Office PowerPoint</Application>
  <PresentationFormat>全屏显示(4:3)</PresentationFormat>
  <Paragraphs>910</Paragraphs>
  <Slides>54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ＭＳ Ｐゴシック</vt:lpstr>
      <vt:lpstr>宋体</vt:lpstr>
      <vt:lpstr>Arial</vt:lpstr>
      <vt:lpstr>Arial Black</vt:lpstr>
      <vt:lpstr>Arial Narrow</vt:lpstr>
      <vt:lpstr>Calibri</vt:lpstr>
      <vt:lpstr>Courier New</vt:lpstr>
      <vt:lpstr>Helvetica</vt:lpstr>
      <vt:lpstr>Times New Roman</vt:lpstr>
      <vt:lpstr>Wingdings</vt:lpstr>
      <vt:lpstr>Wingdings 2</vt:lpstr>
      <vt:lpstr>template2007</vt:lpstr>
      <vt:lpstr>Concurrent Programming  Introduction to Computer Systems</vt:lpstr>
      <vt:lpstr>Concurrent Programming is Hard!</vt:lpstr>
      <vt:lpstr>Data Race</vt:lpstr>
      <vt:lpstr>Deadlock</vt:lpstr>
      <vt:lpstr>Deadlock</vt:lpstr>
      <vt:lpstr>Testing Printf Deadlock</vt:lpstr>
      <vt:lpstr>Why Does Printf require Locks?</vt:lpstr>
      <vt:lpstr>Starvation</vt:lpstr>
      <vt:lpstr>Concurrent Programming is Hard!</vt:lpstr>
      <vt:lpstr>Concurrent Programming is Hard!</vt:lpstr>
      <vt:lpstr>Reminder: Iterative Echo Server</vt:lpstr>
      <vt:lpstr>Iterative Servers</vt:lpstr>
      <vt:lpstr>Iterative Servers</vt:lpstr>
      <vt:lpstr>Where Does Second Client Block?</vt:lpstr>
      <vt:lpstr>Fundamental Flaw of Iterative Servers</vt:lpstr>
      <vt:lpstr>Approaches for Writing Concurrent Servers</vt:lpstr>
      <vt:lpstr>Approach #1: Process-based Servers</vt:lpstr>
      <vt:lpstr>Approach #1: Process-based Servers</vt:lpstr>
      <vt:lpstr>Iterative Echo Server</vt:lpstr>
      <vt:lpstr>Making a Concurrent Echo Server</vt:lpstr>
      <vt:lpstr>Making a Concurrent Echo Server</vt:lpstr>
      <vt:lpstr>Making a Concurrent Echo Server</vt:lpstr>
      <vt:lpstr>Making a Concurrent Echo Server</vt:lpstr>
      <vt:lpstr>Process-Based Concurrent Echo Server</vt:lpstr>
      <vt:lpstr>Process-Based Concurrent Echo Server (cont)</vt:lpstr>
      <vt:lpstr>Concurrent Server: accept Illustrated</vt:lpstr>
      <vt:lpstr>Process-based Server Execution Model</vt:lpstr>
      <vt:lpstr>Issues with Process-based Servers</vt:lpstr>
      <vt:lpstr>Pros and Cons of Process-based Servers</vt:lpstr>
      <vt:lpstr>Approach #2: Event-based Servers</vt:lpstr>
      <vt:lpstr>I/O Multiplexed Event Processing</vt:lpstr>
      <vt:lpstr>Pros and Cons of Event-based Servers</vt:lpstr>
      <vt:lpstr>Approach #3: Thread-based Servers</vt:lpstr>
      <vt:lpstr>Traditional View of a Process</vt:lpstr>
      <vt:lpstr>Alternate View of a Process</vt:lpstr>
      <vt:lpstr>A Process With Multiple Threads</vt:lpstr>
      <vt:lpstr>Logical View of Threads</vt:lpstr>
      <vt:lpstr>Concurrent Threads</vt:lpstr>
      <vt:lpstr>Concurrent Thread Execution</vt:lpstr>
      <vt:lpstr>Threads vs. Processes</vt:lpstr>
      <vt:lpstr>Threads vs. Signals</vt:lpstr>
      <vt:lpstr>Posix Threads (Pthreads) Interface</vt:lpstr>
      <vt:lpstr>The Pthreads "hello, world" Program</vt:lpstr>
      <vt:lpstr>Execution of Threaded “hello, world”</vt:lpstr>
      <vt:lpstr>Thread-Based Concurrent Echo Server</vt:lpstr>
      <vt:lpstr>Thread-Based Concurrent Server (cont)</vt:lpstr>
      <vt:lpstr>Thread-based Server Execution Model</vt:lpstr>
      <vt:lpstr>Issues With Thread-Based Servers</vt:lpstr>
      <vt:lpstr>Potential Form of Unintended Sharing</vt:lpstr>
      <vt:lpstr>Could this race occur?</vt:lpstr>
      <vt:lpstr>Experimental Results</vt:lpstr>
      <vt:lpstr>Correct passing of thread arguments</vt:lpstr>
      <vt:lpstr>Pros and Cons of Thread-Based Designs</vt:lpstr>
      <vt:lpstr>Summary: Approaches to Concurrency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管 雪涛</cp:lastModifiedBy>
  <cp:revision>838</cp:revision>
  <cp:lastPrinted>2012-11-14T01:18:46Z</cp:lastPrinted>
  <dcterms:created xsi:type="dcterms:W3CDTF">2012-11-14T01:16:09Z</dcterms:created>
  <dcterms:modified xsi:type="dcterms:W3CDTF">2018-12-15T09:11:59Z</dcterms:modified>
</cp:coreProperties>
</file>