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3" r:id="rId4"/>
    <p:sldId id="274" r:id="rId5"/>
    <p:sldId id="277" r:id="rId6"/>
    <p:sldId id="278" r:id="rId7"/>
    <p:sldId id="281" r:id="rId8"/>
    <p:sldId id="279" r:id="rId9"/>
    <p:sldId id="280" r:id="rId10"/>
    <p:sldId id="276" r:id="rId11"/>
    <p:sldId id="275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2" r:id="rId2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31" autoAdjust="0"/>
  </p:normalViewPr>
  <p:slideViewPr>
    <p:cSldViewPr showGuides="1">
      <p:cViewPr varScale="1">
        <p:scale>
          <a:sx n="52" d="100"/>
          <a:sy n="52" d="100"/>
        </p:scale>
        <p:origin x="123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2018年11月29日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异常号   硬件层面的异常  操作系统层面的异常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架构师定义的异常，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32~255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是操作系统定义的异常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62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根据异常表间接调用异常处理程序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1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进程：执行中程序的实例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每个进程有一个非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程序就是代码和数据，程序运行在进程的上下文中，上下文是内核重新启动一个进程所需要的一个状态，包括寄存器，用户栈等等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36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进程提供了一个独占处理器与内存的假象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实际上不同的进程轮流使用处理器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逻辑控制流与并发流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并发与并行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04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私有地址空间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进程为程序提供了各自地址空间，不允许其他进程读写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私有地址空间的通用结构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4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用户模式与内核模式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权限不同，内核模式可以执行指令集中的任何指令，访问系统中的任何内存位置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用户模式不能执行特权指令：停止处理器，发起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用户模式通过系统调用来访问内核代码和数据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上下文切换：保存上下文，恢复之前被抢占进程的上下文，控制转移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89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系统级函数：与系统调用相关联的包装函数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05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4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29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7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回收子进程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9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073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47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1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控制流就是指令地址序列。在平滑的控制流中，指令在内存中是相邻的。跳转，调用和返回指令使得控制流产生突变，但这只能对内部程序的状态变化做出反应。我们需要一个机制，对系统的状态改变做出反应。比如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的信号，来自网络的包等等。为了应对这些系统状态改变而产生的突变称为异常控制流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58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异常控制流的一般形式，将状态变化称为事件，应用程序执行过程中检测到事件，就产生了一个异常，执行异常处理程序，处理结束后再返回应用程序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84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类，中断是一种异步异常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93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陷阱是同步异常，即由当前指令引发的异常，是有意为之，我们借助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实现了系统调用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7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系统调用的一些例子，第一列为系统调用号，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通过一条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syscall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实现系统调用，有点类似于函数调用，用寄存器传参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65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 例如除以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，缺页异常等等  能修正错误或不能修正错误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例程终止程序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4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 不可恢复的致命错误，通常是硬件错误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9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2018年11月29日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2004" y="2060848"/>
            <a:ext cx="9217024" cy="1116085"/>
          </a:xfrm>
        </p:spPr>
        <p:txBody>
          <a:bodyPr rtlCol="0"/>
          <a:lstStyle/>
          <a:p>
            <a:pPr rtl="0"/>
            <a:r>
              <a:rPr lang="en-US" altLang="zh-CN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Exceptional Control Flow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6300" y="4221088"/>
            <a:ext cx="3521727" cy="1116085"/>
          </a:xfrm>
        </p:spPr>
        <p:txBody>
          <a:bodyPr rtlCol="0"/>
          <a:lstStyle/>
          <a:p>
            <a:pPr rtl="0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陈暑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1700012806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3458645" y="562639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exceptions in x86-64 system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A28C91-7734-4706-8006-1242D096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1621885"/>
            <a:ext cx="833797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4942284" y="548122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Table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0F9607-B21B-4250-92EB-41B2754D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01" y="1555653"/>
            <a:ext cx="6020109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Definition: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7AA0D8-008B-451C-917C-41B3D39D47E8}"/>
              </a:ext>
            </a:extLst>
          </p:cNvPr>
          <p:cNvSpPr txBox="1"/>
          <p:nvPr/>
        </p:nvSpPr>
        <p:spPr>
          <a:xfrm>
            <a:off x="2692153" y="4922004"/>
            <a:ext cx="843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runs in the context of some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57E437-76A3-4AF4-A7E2-3468A1FB342D}"/>
              </a:ext>
            </a:extLst>
          </p:cNvPr>
          <p:cNvSpPr txBox="1"/>
          <p:nvPr/>
        </p:nvSpPr>
        <p:spPr>
          <a:xfrm>
            <a:off x="2345562" y="2916233"/>
            <a:ext cx="843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Programs versus Process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A37B0E-C8F1-4C76-9BF6-41AA568AA6D8}"/>
              </a:ext>
            </a:extLst>
          </p:cNvPr>
          <p:cNvSpPr txBox="1"/>
          <p:nvPr/>
        </p:nvSpPr>
        <p:spPr>
          <a:xfrm>
            <a:off x="2345562" y="3708321"/>
            <a:ext cx="843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Context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7B6F8-1A1A-49A2-9FDF-D676A7DEE158}"/>
              </a:ext>
            </a:extLst>
          </p:cNvPr>
          <p:cNvSpPr txBox="1"/>
          <p:nvPr/>
        </p:nvSpPr>
        <p:spPr>
          <a:xfrm>
            <a:off x="2494012" y="2162485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instance of a program in execution</a:t>
            </a:r>
          </a:p>
        </p:txBody>
      </p:sp>
    </p:spTree>
    <p:extLst>
      <p:ext uri="{BB962C8B-B14F-4D97-AF65-F5344CB8AC3E}">
        <p14:creationId xmlns:p14="http://schemas.microsoft.com/office/powerpoint/2010/main" val="28142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Concurrent 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58887-B43F-4787-A05C-8FF576A5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75" y="2277414"/>
            <a:ext cx="6185218" cy="29211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334FD-E6A2-4AA2-A6D3-E32DE8138B4B}"/>
              </a:ext>
            </a:extLst>
          </p:cNvPr>
          <p:cNvSpPr txBox="1"/>
          <p:nvPr/>
        </p:nvSpPr>
        <p:spPr>
          <a:xfrm>
            <a:off x="4942284" y="548122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control flows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·Private address space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E027D-BBFA-4A1C-B9D6-CC3A1251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56" y="2255459"/>
            <a:ext cx="468052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User and Kernel modes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96A623-71CA-4442-A07E-174454B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3068202"/>
            <a:ext cx="6852002" cy="26734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365F10-D4D7-4C40-9E90-F5761DFC499F}"/>
              </a:ext>
            </a:extLst>
          </p:cNvPr>
          <p:cNvSpPr txBox="1"/>
          <p:nvPr/>
        </p:nvSpPr>
        <p:spPr>
          <a:xfrm>
            <a:off x="2358040" y="2291019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6056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System-level function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C1D3AF-D4AB-444D-BDB3-58C7733960ED}"/>
              </a:ext>
            </a:extLst>
          </p:cNvPr>
          <p:cNvSpPr txBox="1"/>
          <p:nvPr/>
        </p:nvSpPr>
        <p:spPr>
          <a:xfrm>
            <a:off x="2638028" y="2420888"/>
            <a:ext cx="863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pid_t getpid(void)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pid_t getppid(void)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exit(int status)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pid_t fork(void)</a:t>
            </a:r>
          </a:p>
        </p:txBody>
      </p:sp>
    </p:spTree>
    <p:extLst>
      <p:ext uri="{BB962C8B-B14F-4D97-AF65-F5344CB8AC3E}">
        <p14:creationId xmlns:p14="http://schemas.microsoft.com/office/powerpoint/2010/main" val="32808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pid_t fork(void)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C1D3AF-D4AB-444D-BDB3-58C7733960ED}"/>
              </a:ext>
            </a:extLst>
          </p:cNvPr>
          <p:cNvSpPr txBox="1"/>
          <p:nvPr/>
        </p:nvSpPr>
        <p:spPr>
          <a:xfrm>
            <a:off x="8254652" y="2702833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once  returns twice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EA3E1-71B6-4F5D-A3DC-A9FC97AC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184" y="2246040"/>
            <a:ext cx="5157388" cy="42211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0D8D16-8A6C-4F69-9418-4990737203D8}"/>
              </a:ext>
            </a:extLst>
          </p:cNvPr>
          <p:cNvSpPr txBox="1"/>
          <p:nvPr/>
        </p:nvSpPr>
        <p:spPr>
          <a:xfrm>
            <a:off x="8254652" y="4356602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30704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pid_t fork(void)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C1D3AF-D4AB-444D-BDB3-58C7733960ED}"/>
              </a:ext>
            </a:extLst>
          </p:cNvPr>
          <p:cNvSpPr txBox="1"/>
          <p:nvPr/>
        </p:nvSpPr>
        <p:spPr>
          <a:xfrm>
            <a:off x="2205980" y="2291019"/>
            <a:ext cx="95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E043A7-821E-40B2-97A8-681FFF812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6"/>
          <a:stretch/>
        </p:blipFill>
        <p:spPr>
          <a:xfrm>
            <a:off x="5754517" y="2817258"/>
            <a:ext cx="6080390" cy="2095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C60ED5-CC0E-4870-B856-396E87BCF5BC}"/>
              </a:ext>
            </a:extLst>
          </p:cNvPr>
          <p:cNvSpPr txBox="1"/>
          <p:nvPr/>
        </p:nvSpPr>
        <p:spPr>
          <a:xfrm>
            <a:off x="7452277" y="491286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graph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E09FCF-2CDD-4342-A400-5E645CFBD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0" r="10428"/>
          <a:stretch/>
        </p:blipFill>
        <p:spPr>
          <a:xfrm>
            <a:off x="1351358" y="2271443"/>
            <a:ext cx="4527029" cy="42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53F242-6EA0-4B09-9CB1-F717BA77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64" y="2996952"/>
            <a:ext cx="922642" cy="1778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2A1EB4-F870-4A04-B969-F2D7512D9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268760"/>
            <a:ext cx="3240360" cy="5507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8D393E-C2A0-4A00-8822-1172DB935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16" y="1268760"/>
            <a:ext cx="3312368" cy="54706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0057C6-83F8-4AB7-A3C9-E792639A6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702" y="3375784"/>
            <a:ext cx="92301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73932" y="800708"/>
            <a:ext cx="9782801" cy="52565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·Reaping child processes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71231-C9FF-4008-BDA5-368C5CD983EB}"/>
              </a:ext>
            </a:extLst>
          </p:cNvPr>
          <p:cNvSpPr txBox="1"/>
          <p:nvPr/>
        </p:nvSpPr>
        <p:spPr>
          <a:xfrm>
            <a:off x="2998068" y="2291019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·zombie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19B256-DF3E-4F16-81D1-F9AAA94C58C6}"/>
              </a:ext>
            </a:extLst>
          </p:cNvPr>
          <p:cNvSpPr txBox="1"/>
          <p:nvPr/>
        </p:nvSpPr>
        <p:spPr>
          <a:xfrm>
            <a:off x="3022808" y="28964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·orphan</a:t>
            </a:r>
          </a:p>
        </p:txBody>
      </p:sp>
    </p:spTree>
    <p:extLst>
      <p:ext uri="{BB962C8B-B14F-4D97-AF65-F5344CB8AC3E}">
        <p14:creationId xmlns:p14="http://schemas.microsoft.com/office/powerpoint/2010/main" val="34789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·Reaping child processes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BE8E56-61E6-4B6B-9EB1-32879089416A}"/>
              </a:ext>
            </a:extLst>
          </p:cNvPr>
          <p:cNvSpPr txBox="1"/>
          <p:nvPr/>
        </p:nvSpPr>
        <p:spPr>
          <a:xfrm>
            <a:off x="2277988" y="2291019"/>
            <a:ext cx="8630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the parent process finishes, the child will be reparented to init (whether it has finished and is a zombie, or is still running). init is then reaping the child for you.</a:t>
            </a:r>
          </a:p>
        </p:txBody>
      </p:sp>
    </p:spTree>
    <p:extLst>
      <p:ext uri="{BB962C8B-B14F-4D97-AF65-F5344CB8AC3E}">
        <p14:creationId xmlns:p14="http://schemas.microsoft.com/office/powerpoint/2010/main" val="34969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control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349180" y="1541508"/>
            <a:ext cx="863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·Reaping child processes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0013EB-D386-420C-B8BB-7D48C96E963A}"/>
              </a:ext>
            </a:extLst>
          </p:cNvPr>
          <p:cNvSpPr txBox="1"/>
          <p:nvPr/>
        </p:nvSpPr>
        <p:spPr>
          <a:xfrm>
            <a:off x="2056004" y="2420888"/>
            <a:ext cx="92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pid_t waitpid(pid_t pid, int *statusp, int options);</a:t>
            </a:r>
          </a:p>
        </p:txBody>
      </p:sp>
    </p:spTree>
    <p:extLst>
      <p:ext uri="{BB962C8B-B14F-4D97-AF65-F5344CB8AC3E}">
        <p14:creationId xmlns:p14="http://schemas.microsoft.com/office/powerpoint/2010/main" val="3688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0D6EE-E2F5-49FF-94E8-6DFBF4885830}"/>
              </a:ext>
            </a:extLst>
          </p:cNvPr>
          <p:cNvSpPr txBox="1"/>
          <p:nvPr/>
        </p:nvSpPr>
        <p:spPr>
          <a:xfrm>
            <a:off x="3070076" y="3013501"/>
            <a:ext cx="8630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B21E4-5A61-4521-B876-2D08D7B621E7}"/>
              </a:ext>
            </a:extLst>
          </p:cNvPr>
          <p:cNvSpPr txBox="1"/>
          <p:nvPr/>
        </p:nvSpPr>
        <p:spPr>
          <a:xfrm>
            <a:off x="2539753" y="2332037"/>
            <a:ext cx="9649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counter assumes a sequence of values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address of some corresponding instruction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D2A08-4A06-436D-9A14-D542BF2B6EB4}"/>
              </a:ext>
            </a:extLst>
          </p:cNvPr>
          <p:cNvSpPr txBox="1"/>
          <p:nvPr/>
        </p:nvSpPr>
        <p:spPr>
          <a:xfrm>
            <a:off x="1901024" y="155853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Control Flow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FE1B8-2EF8-4C49-8CFB-AEC36F31702F}"/>
              </a:ext>
            </a:extLst>
          </p:cNvPr>
          <p:cNvSpPr txBox="1"/>
          <p:nvPr/>
        </p:nvSpPr>
        <p:spPr>
          <a:xfrm>
            <a:off x="1989956" y="39330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Exception Control Flow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7AA0D8-008B-451C-917C-41B3D39D47E8}"/>
              </a:ext>
            </a:extLst>
          </p:cNvPr>
          <p:cNvSpPr txBox="1"/>
          <p:nvPr/>
        </p:nvSpPr>
        <p:spPr>
          <a:xfrm>
            <a:off x="2692153" y="4797152"/>
            <a:ext cx="8432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Abrupt changes in the control flow to react to changes in system state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CC616-A6F0-4A21-BCE6-9F8B6785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2060848"/>
            <a:ext cx="7290175" cy="35307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4294212" y="5587057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an exception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6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4726260" y="55892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0FB709-E61A-489A-B1EF-593D28AC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2392871"/>
            <a:ext cx="7360028" cy="31243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632E5F-24BF-431E-B693-90E37D276B07}"/>
              </a:ext>
            </a:extLst>
          </p:cNvPr>
          <p:cNvSpPr txBox="1"/>
          <p:nvPr/>
        </p:nvSpPr>
        <p:spPr>
          <a:xfrm>
            <a:off x="1901024" y="155853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Interrupt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5014292" y="55892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handling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32E5F-24BF-431E-B693-90E37D276B07}"/>
              </a:ext>
            </a:extLst>
          </p:cNvPr>
          <p:cNvSpPr txBox="1"/>
          <p:nvPr/>
        </p:nvSpPr>
        <p:spPr>
          <a:xfrm>
            <a:off x="1901024" y="155853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Trap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22824-4BDC-4673-A1E7-6DB1DD7B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2276872"/>
            <a:ext cx="7272808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6367F-035A-4E32-9538-3E2DB0EC9669}"/>
              </a:ext>
            </a:extLst>
          </p:cNvPr>
          <p:cNvSpPr txBox="1"/>
          <p:nvPr/>
        </p:nvSpPr>
        <p:spPr>
          <a:xfrm>
            <a:off x="2205979" y="5877272"/>
            <a:ext cx="862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popular system calls in Linux x86-64 systems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07DCB4-AF4D-47AF-8CA0-5F8F5AEA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93" y="2031817"/>
            <a:ext cx="7096451" cy="37014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5C0C23-6362-4EAE-A1C9-08F031EF367F}"/>
              </a:ext>
            </a:extLst>
          </p:cNvPr>
          <p:cNvSpPr txBox="1"/>
          <p:nvPr/>
        </p:nvSpPr>
        <p:spPr>
          <a:xfrm>
            <a:off x="1917948" y="1350619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System call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32E5F-24BF-431E-B693-90E37D276B07}"/>
              </a:ext>
            </a:extLst>
          </p:cNvPr>
          <p:cNvSpPr txBox="1"/>
          <p:nvPr/>
        </p:nvSpPr>
        <p:spPr>
          <a:xfrm>
            <a:off x="1901024" y="155853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Fault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8A849-DC13-4400-86AD-26EC5DE7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28" y="2386625"/>
            <a:ext cx="7772799" cy="25337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1E71DC-1279-43C8-AC32-52F64685623E}"/>
              </a:ext>
            </a:extLst>
          </p:cNvPr>
          <p:cNvSpPr txBox="1"/>
          <p:nvPr/>
        </p:nvSpPr>
        <p:spPr>
          <a:xfrm>
            <a:off x="4726260" y="55892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handling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884" y="692696"/>
            <a:ext cx="9782801" cy="684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Exception</a:t>
            </a:r>
          </a:p>
          <a:p>
            <a:pPr marL="0" indent="0" rtl="0">
              <a:buNone/>
            </a:pP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32E5F-24BF-431E-B693-90E37D276B07}"/>
              </a:ext>
            </a:extLst>
          </p:cNvPr>
          <p:cNvSpPr txBox="1"/>
          <p:nvPr/>
        </p:nvSpPr>
        <p:spPr>
          <a:xfrm>
            <a:off x="1901024" y="155853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Abort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455C5-0EF1-4A4C-9397-26095464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2390289"/>
            <a:ext cx="8471335" cy="2648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E7B7E0-FF66-4296-99AB-0D0F4A9F5E19}"/>
              </a:ext>
            </a:extLst>
          </p:cNvPr>
          <p:cNvSpPr txBox="1"/>
          <p:nvPr/>
        </p:nvSpPr>
        <p:spPr>
          <a:xfrm>
            <a:off x="4726260" y="55892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 handling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612</TotalTime>
  <Words>642</Words>
  <Application>Microsoft Office PowerPoint</Application>
  <PresentationFormat>自定义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华文楷体</vt:lpstr>
      <vt:lpstr>微软雅黑</vt:lpstr>
      <vt:lpstr>Arial</vt:lpstr>
      <vt:lpstr>Euphemia</vt:lpstr>
      <vt:lpstr>Times New Roman</vt:lpstr>
      <vt:lpstr>数学 16x9</vt:lpstr>
      <vt:lpstr>Exceptional Control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陈 暑</dc:creator>
  <cp:lastModifiedBy>陈 暑</cp:lastModifiedBy>
  <cp:revision>26</cp:revision>
  <dcterms:created xsi:type="dcterms:W3CDTF">2018-11-28T15:42:18Z</dcterms:created>
  <dcterms:modified xsi:type="dcterms:W3CDTF">2018-11-29T09:52:36Z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