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7"/>
    <p:restoredTop sz="94631"/>
  </p:normalViewPr>
  <p:slideViewPr>
    <p:cSldViewPr snapToGrid="0" snapToObjects="1">
      <p:cViewPr varScale="1">
        <p:scale>
          <a:sx n="97" d="100"/>
          <a:sy n="97" d="100"/>
        </p:scale>
        <p:origin x="24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11/22/18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11/22/18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6F222-1D93-6749-8F9B-F08366B43F54}"/>
              </a:ext>
            </a:extLst>
          </p:cNvPr>
          <p:cNvSpPr>
            <a:spLocks noGrp="1"/>
          </p:cNvSpPr>
          <p:nvPr>
            <p:ph type="ctrTitle"/>
          </p:nvPr>
        </p:nvSpPr>
        <p:spPr/>
        <p:txBody>
          <a:bodyPr>
            <a:normAutofit/>
          </a:bodyPr>
          <a:lstStyle/>
          <a:p>
            <a:pPr algn="ctr"/>
            <a:r>
              <a:rPr kumimoji="1" lang="zh-CN" altLang="en-US" sz="8000" b="1" dirty="0"/>
              <a:t>高速缓存</a:t>
            </a:r>
          </a:p>
        </p:txBody>
      </p:sp>
      <p:sp>
        <p:nvSpPr>
          <p:cNvPr id="3" name="副标题 2">
            <a:extLst>
              <a:ext uri="{FF2B5EF4-FFF2-40B4-BE49-F238E27FC236}">
                <a16:creationId xmlns:a16="http://schemas.microsoft.com/office/drawing/2014/main" id="{166CD94C-C55C-CE4F-A11A-BDABB672E893}"/>
              </a:ext>
            </a:extLst>
          </p:cNvPr>
          <p:cNvSpPr>
            <a:spLocks noGrp="1"/>
          </p:cNvSpPr>
          <p:nvPr>
            <p:ph type="subTitle" idx="1"/>
          </p:nvPr>
        </p:nvSpPr>
        <p:spPr/>
        <p:txBody>
          <a:bodyPr>
            <a:normAutofit/>
          </a:bodyPr>
          <a:lstStyle/>
          <a:p>
            <a:pPr algn="r"/>
            <a:r>
              <a:rPr kumimoji="1" lang="en-US" altLang="zh-CN" sz="2000" dirty="0"/>
              <a:t>1700012923</a:t>
            </a:r>
            <a:r>
              <a:rPr kumimoji="1" lang="zh-CN" altLang="en-US" sz="2000" dirty="0"/>
              <a:t> 段浩诚</a:t>
            </a:r>
          </a:p>
        </p:txBody>
      </p:sp>
    </p:spTree>
    <p:extLst>
      <p:ext uri="{BB962C8B-B14F-4D97-AF65-F5344CB8AC3E}">
        <p14:creationId xmlns:p14="http://schemas.microsoft.com/office/powerpoint/2010/main" val="123948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DB163-D101-5447-8E4F-BFAE575E2CCC}"/>
              </a:ext>
            </a:extLst>
          </p:cNvPr>
          <p:cNvSpPr>
            <a:spLocks noGrp="1"/>
          </p:cNvSpPr>
          <p:nvPr>
            <p:ph type="title"/>
          </p:nvPr>
        </p:nvSpPr>
        <p:spPr/>
        <p:txBody>
          <a:bodyPr>
            <a:normAutofit/>
          </a:bodyPr>
          <a:lstStyle/>
          <a:p>
            <a:r>
              <a:rPr kumimoji="1" lang="zh-CN" altLang="en-US" sz="5400" b="1" dirty="0"/>
              <a:t>组相联高速缓存</a:t>
            </a:r>
          </a:p>
        </p:txBody>
      </p:sp>
      <p:sp>
        <p:nvSpPr>
          <p:cNvPr id="3" name="内容占位符 2">
            <a:extLst>
              <a:ext uri="{FF2B5EF4-FFF2-40B4-BE49-F238E27FC236}">
                <a16:creationId xmlns:a16="http://schemas.microsoft.com/office/drawing/2014/main" id="{DB814609-585C-1348-9EB5-6FAF767E97C0}"/>
              </a:ext>
            </a:extLst>
          </p:cNvPr>
          <p:cNvSpPr>
            <a:spLocks noGrp="1"/>
          </p:cNvSpPr>
          <p:nvPr>
            <p:ph idx="1"/>
          </p:nvPr>
        </p:nvSpPr>
        <p:spPr/>
        <p:txBody>
          <a:bodyPr>
            <a:normAutofit/>
          </a:bodyPr>
          <a:lstStyle/>
          <a:p>
            <a:r>
              <a:rPr kumimoji="1" lang="en-US" altLang="zh-CN" sz="4000" dirty="0"/>
              <a:t>1&lt;E&lt;C/B</a:t>
            </a:r>
          </a:p>
          <a:p>
            <a:r>
              <a:rPr kumimoji="1" lang="zh-CN" altLang="en-US" sz="4000" dirty="0"/>
              <a:t>行替换：最不常使用</a:t>
            </a:r>
            <a:r>
              <a:rPr kumimoji="1" lang="en-US" altLang="zh-CN" sz="4000" dirty="0"/>
              <a:t>LFU</a:t>
            </a:r>
          </a:p>
          <a:p>
            <a:r>
              <a:rPr kumimoji="1" lang="en-US" altLang="zh-CN" sz="4000" dirty="0"/>
              <a:t>              </a:t>
            </a:r>
            <a:r>
              <a:rPr kumimoji="1" lang="zh-CN" altLang="en-US" sz="4000" dirty="0"/>
              <a:t>最近最少使用</a:t>
            </a:r>
            <a:r>
              <a:rPr kumimoji="1" lang="en-US" altLang="zh-CN" sz="4000" dirty="0"/>
              <a:t>LRU</a:t>
            </a:r>
            <a:endParaRPr kumimoji="1" lang="zh-CN" altLang="en-US" sz="4000" dirty="0"/>
          </a:p>
        </p:txBody>
      </p:sp>
    </p:spTree>
    <p:extLst>
      <p:ext uri="{BB962C8B-B14F-4D97-AF65-F5344CB8AC3E}">
        <p14:creationId xmlns:p14="http://schemas.microsoft.com/office/powerpoint/2010/main" val="59146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94022-D8DD-0D44-87B1-6E68575BBB3A}"/>
              </a:ext>
            </a:extLst>
          </p:cNvPr>
          <p:cNvSpPr>
            <a:spLocks noGrp="1"/>
          </p:cNvSpPr>
          <p:nvPr>
            <p:ph type="title"/>
          </p:nvPr>
        </p:nvSpPr>
        <p:spPr/>
        <p:txBody>
          <a:bodyPr>
            <a:normAutofit/>
          </a:bodyPr>
          <a:lstStyle/>
          <a:p>
            <a:r>
              <a:rPr kumimoji="1" lang="zh-CN" altLang="en-US" sz="5400" b="1" dirty="0"/>
              <a:t>全相联高速缓存</a:t>
            </a:r>
          </a:p>
        </p:txBody>
      </p:sp>
      <p:sp>
        <p:nvSpPr>
          <p:cNvPr id="3" name="内容占位符 2">
            <a:extLst>
              <a:ext uri="{FF2B5EF4-FFF2-40B4-BE49-F238E27FC236}">
                <a16:creationId xmlns:a16="http://schemas.microsoft.com/office/drawing/2014/main" id="{76C1C799-8B84-244A-8791-A3764FDAB3B4}"/>
              </a:ext>
            </a:extLst>
          </p:cNvPr>
          <p:cNvSpPr>
            <a:spLocks noGrp="1"/>
          </p:cNvSpPr>
          <p:nvPr>
            <p:ph idx="1"/>
          </p:nvPr>
        </p:nvSpPr>
        <p:spPr/>
        <p:txBody>
          <a:bodyPr>
            <a:normAutofit/>
          </a:bodyPr>
          <a:lstStyle/>
          <a:p>
            <a:r>
              <a:rPr kumimoji="1" lang="en-US" altLang="zh-CN" sz="3600" dirty="0"/>
              <a:t>E=C/B</a:t>
            </a:r>
          </a:p>
          <a:p>
            <a:r>
              <a:rPr kumimoji="1" lang="zh-CN" altLang="en-US" sz="3600" dirty="0"/>
              <a:t>标记</a:t>
            </a:r>
            <a:r>
              <a:rPr kumimoji="1" lang="en-US" altLang="zh-CN" sz="3600" dirty="0"/>
              <a:t>+</a:t>
            </a:r>
            <a:r>
              <a:rPr kumimoji="1" lang="zh-CN" altLang="en-US" sz="3600" dirty="0"/>
              <a:t>块偏移</a:t>
            </a:r>
            <a:endParaRPr kumimoji="1" lang="en-US" altLang="zh-CN" sz="3600" dirty="0"/>
          </a:p>
        </p:txBody>
      </p:sp>
    </p:spTree>
    <p:extLst>
      <p:ext uri="{BB962C8B-B14F-4D97-AF65-F5344CB8AC3E}">
        <p14:creationId xmlns:p14="http://schemas.microsoft.com/office/powerpoint/2010/main" val="183895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FE5FB-49E6-9342-8044-5F3BED802C6C}"/>
              </a:ext>
            </a:extLst>
          </p:cNvPr>
          <p:cNvSpPr>
            <a:spLocks noGrp="1"/>
          </p:cNvSpPr>
          <p:nvPr>
            <p:ph type="title"/>
          </p:nvPr>
        </p:nvSpPr>
        <p:spPr/>
        <p:txBody>
          <a:bodyPr>
            <a:normAutofit/>
          </a:bodyPr>
          <a:lstStyle/>
          <a:p>
            <a:r>
              <a:rPr kumimoji="1" lang="zh-CN" altLang="en-US" sz="5400" b="1" dirty="0"/>
              <a:t>写</a:t>
            </a:r>
          </a:p>
        </p:txBody>
      </p:sp>
      <p:sp>
        <p:nvSpPr>
          <p:cNvPr id="3" name="内容占位符 2">
            <a:extLst>
              <a:ext uri="{FF2B5EF4-FFF2-40B4-BE49-F238E27FC236}">
                <a16:creationId xmlns:a16="http://schemas.microsoft.com/office/drawing/2014/main" id="{8346482F-46EF-DD4C-9CB0-79827CBA029D}"/>
              </a:ext>
            </a:extLst>
          </p:cNvPr>
          <p:cNvSpPr>
            <a:spLocks noGrp="1"/>
          </p:cNvSpPr>
          <p:nvPr>
            <p:ph idx="1"/>
          </p:nvPr>
        </p:nvSpPr>
        <p:spPr>
          <a:ln>
            <a:solidFill>
              <a:schemeClr val="accent1"/>
            </a:solidFill>
          </a:ln>
        </p:spPr>
        <p:txBody>
          <a:bodyPr/>
          <a:lstStyle/>
          <a:p>
            <a:r>
              <a:rPr kumimoji="1" lang="zh-CN" altLang="en-US" sz="4000" dirty="0"/>
              <a:t>写命中：</a:t>
            </a:r>
            <a:endParaRPr kumimoji="1" lang="en-US" altLang="zh-CN" sz="4000" dirty="0"/>
          </a:p>
          <a:p>
            <a:pPr lvl="1"/>
            <a:r>
              <a:rPr kumimoji="1" lang="zh-CN" altLang="en-US" sz="3600" dirty="0"/>
              <a:t>直写</a:t>
            </a:r>
            <a:r>
              <a:rPr kumimoji="1" lang="en-US" altLang="zh-CN" sz="3600" dirty="0"/>
              <a:t>&amp;</a:t>
            </a:r>
            <a:r>
              <a:rPr kumimoji="1" lang="zh-CN" altLang="en-US" sz="3600" b="1" dirty="0">
                <a:solidFill>
                  <a:srgbClr val="C00000"/>
                </a:solidFill>
              </a:rPr>
              <a:t>写回</a:t>
            </a:r>
            <a:r>
              <a:rPr kumimoji="1" lang="zh-CN" altLang="en-US" sz="3600" dirty="0"/>
              <a:t>（修改位）</a:t>
            </a:r>
            <a:endParaRPr kumimoji="1" lang="en-US" altLang="zh-CN" sz="3600" dirty="0"/>
          </a:p>
          <a:p>
            <a:r>
              <a:rPr kumimoji="1" lang="zh-CN" altLang="en-US" sz="4000" dirty="0"/>
              <a:t>写不命中：</a:t>
            </a:r>
            <a:endParaRPr kumimoji="1" lang="en-US" altLang="zh-CN" sz="4000" dirty="0"/>
          </a:p>
          <a:p>
            <a:pPr lvl="1"/>
            <a:r>
              <a:rPr kumimoji="1" lang="zh-CN" altLang="en-US" sz="3600" b="1" dirty="0">
                <a:solidFill>
                  <a:srgbClr val="C00000"/>
                </a:solidFill>
              </a:rPr>
              <a:t>写分配</a:t>
            </a:r>
            <a:r>
              <a:rPr kumimoji="1" lang="en-US" altLang="zh-CN" sz="3600" dirty="0"/>
              <a:t>&amp;</a:t>
            </a:r>
            <a:r>
              <a:rPr kumimoji="1" lang="zh-CN" altLang="en-US" sz="3600" dirty="0"/>
              <a:t>非写分配</a:t>
            </a:r>
            <a:endParaRPr kumimoji="1" lang="en-US" altLang="zh-CN" sz="3600" dirty="0"/>
          </a:p>
          <a:p>
            <a:pPr lvl="2"/>
            <a:endParaRPr kumimoji="1" lang="en-US" altLang="zh-CN" dirty="0"/>
          </a:p>
          <a:p>
            <a:pPr lvl="1"/>
            <a:endParaRPr kumimoji="1" lang="en-US" altLang="zh-CN" dirty="0"/>
          </a:p>
        </p:txBody>
      </p:sp>
    </p:spTree>
    <p:extLst>
      <p:ext uri="{BB962C8B-B14F-4D97-AF65-F5344CB8AC3E}">
        <p14:creationId xmlns:p14="http://schemas.microsoft.com/office/powerpoint/2010/main" val="268877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08075-3C54-C94C-AADD-86B8EBFE9C3D}"/>
              </a:ext>
            </a:extLst>
          </p:cNvPr>
          <p:cNvSpPr>
            <a:spLocks noGrp="1"/>
          </p:cNvSpPr>
          <p:nvPr>
            <p:ph type="title"/>
          </p:nvPr>
        </p:nvSpPr>
        <p:spPr/>
        <p:txBody>
          <a:bodyPr>
            <a:normAutofit/>
          </a:bodyPr>
          <a:lstStyle/>
          <a:p>
            <a:r>
              <a:rPr kumimoji="1" lang="zh-CN" altLang="en-US" sz="5400" b="1" dirty="0"/>
              <a:t>统一的高速缓存</a:t>
            </a:r>
          </a:p>
        </p:txBody>
      </p:sp>
      <p:sp>
        <p:nvSpPr>
          <p:cNvPr id="3" name="内容占位符 2">
            <a:extLst>
              <a:ext uri="{FF2B5EF4-FFF2-40B4-BE49-F238E27FC236}">
                <a16:creationId xmlns:a16="http://schemas.microsoft.com/office/drawing/2014/main" id="{2B55A624-33E3-254E-9BEF-33ADC947BA88}"/>
              </a:ext>
            </a:extLst>
          </p:cNvPr>
          <p:cNvSpPr>
            <a:spLocks noGrp="1"/>
          </p:cNvSpPr>
          <p:nvPr>
            <p:ph idx="1"/>
          </p:nvPr>
        </p:nvSpPr>
        <p:spPr/>
        <p:txBody>
          <a:bodyPr>
            <a:normAutofit/>
          </a:bodyPr>
          <a:lstStyle/>
          <a:p>
            <a:r>
              <a:rPr kumimoji="1" lang="en-US" altLang="zh-CN" sz="4000" dirty="0"/>
              <a:t>i-cache </a:t>
            </a:r>
            <a:r>
              <a:rPr kumimoji="1" lang="zh-CN" altLang="en-US" sz="4000" dirty="0"/>
              <a:t> 指令 只读</a:t>
            </a:r>
            <a:endParaRPr kumimoji="1" lang="en-US" altLang="zh-CN" sz="4000" dirty="0"/>
          </a:p>
          <a:p>
            <a:r>
              <a:rPr kumimoji="1" lang="en-US" altLang="zh-CN" sz="4000" dirty="0"/>
              <a:t>d-cache</a:t>
            </a:r>
            <a:r>
              <a:rPr kumimoji="1" lang="zh-CN" altLang="en-US" sz="4000" dirty="0"/>
              <a:t> 数据 互相独立</a:t>
            </a:r>
            <a:endParaRPr kumimoji="1" lang="en-US" altLang="zh-CN" sz="4000" dirty="0"/>
          </a:p>
          <a:p>
            <a:r>
              <a:rPr kumimoji="1" lang="zh-CN" altLang="en-US" sz="4000" dirty="0"/>
              <a:t>不命中率 命中率 命中时间 不命中处罚（</a:t>
            </a:r>
            <a:r>
              <a:rPr kumimoji="1" lang="en-US" altLang="zh-CN" sz="4000" dirty="0"/>
              <a:t>99%</a:t>
            </a:r>
            <a:r>
              <a:rPr kumimoji="1" lang="zh-CN" altLang="en-US" sz="4000" dirty="0"/>
              <a:t>，</a:t>
            </a:r>
            <a:r>
              <a:rPr kumimoji="1" lang="en-US" altLang="zh-CN" sz="4000" dirty="0"/>
              <a:t>97%</a:t>
            </a:r>
            <a:r>
              <a:rPr kumimoji="1" lang="zh-CN" altLang="en-US" sz="4000" dirty="0"/>
              <a:t>）</a:t>
            </a:r>
          </a:p>
        </p:txBody>
      </p:sp>
    </p:spTree>
    <p:extLst>
      <p:ext uri="{BB962C8B-B14F-4D97-AF65-F5344CB8AC3E}">
        <p14:creationId xmlns:p14="http://schemas.microsoft.com/office/powerpoint/2010/main" val="39430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39840-0367-F14E-B64D-7317822C5437}"/>
              </a:ext>
            </a:extLst>
          </p:cNvPr>
          <p:cNvSpPr>
            <a:spLocks noGrp="1"/>
          </p:cNvSpPr>
          <p:nvPr>
            <p:ph type="title"/>
          </p:nvPr>
        </p:nvSpPr>
        <p:spPr/>
        <p:txBody>
          <a:bodyPr>
            <a:normAutofit fontScale="90000"/>
          </a:bodyPr>
          <a:lstStyle/>
          <a:p>
            <a:r>
              <a:rPr kumimoji="1" lang="zh-CN" altLang="en-US" sz="5400" b="1" dirty="0"/>
              <a:t>优化高速缓存的成本和性能的折中</a:t>
            </a:r>
          </a:p>
        </p:txBody>
      </p:sp>
      <p:sp>
        <p:nvSpPr>
          <p:cNvPr id="3" name="内容占位符 2">
            <a:extLst>
              <a:ext uri="{FF2B5EF4-FFF2-40B4-BE49-F238E27FC236}">
                <a16:creationId xmlns:a16="http://schemas.microsoft.com/office/drawing/2014/main" id="{754B65D0-56C6-6947-8B7D-F230933A9B0A}"/>
              </a:ext>
            </a:extLst>
          </p:cNvPr>
          <p:cNvSpPr>
            <a:spLocks noGrp="1"/>
          </p:cNvSpPr>
          <p:nvPr>
            <p:ph idx="1"/>
          </p:nvPr>
        </p:nvSpPr>
        <p:spPr>
          <a:xfrm>
            <a:off x="1451579" y="2015732"/>
            <a:ext cx="9945291" cy="4027259"/>
          </a:xfrm>
        </p:spPr>
        <p:txBody>
          <a:bodyPr>
            <a:normAutofit/>
          </a:bodyPr>
          <a:lstStyle/>
          <a:p>
            <a:r>
              <a:rPr kumimoji="1" lang="en-US" altLang="zh-CN" sz="3600" dirty="0"/>
              <a:t>1</a:t>
            </a:r>
            <a:r>
              <a:rPr kumimoji="1" lang="zh-CN" altLang="en-US" sz="3600" dirty="0"/>
              <a:t>、缓存大小 命中率 命中时间</a:t>
            </a:r>
            <a:endParaRPr kumimoji="1" lang="en-US" altLang="zh-CN" sz="3600" dirty="0"/>
          </a:p>
          <a:p>
            <a:r>
              <a:rPr kumimoji="1" lang="en-US" altLang="zh-CN" sz="3600" dirty="0"/>
              <a:t>2</a:t>
            </a:r>
            <a:r>
              <a:rPr kumimoji="1" lang="zh-CN" altLang="en-US" sz="3600" dirty="0"/>
              <a:t>、块大小 命中率 不命中处罚</a:t>
            </a:r>
            <a:endParaRPr kumimoji="1" lang="en-US" altLang="zh-CN" sz="3600" dirty="0"/>
          </a:p>
          <a:p>
            <a:r>
              <a:rPr kumimoji="1" lang="en-US" altLang="zh-CN" sz="3600" dirty="0"/>
              <a:t>3</a:t>
            </a:r>
            <a:r>
              <a:rPr kumimoji="1" lang="zh-CN" altLang="en-US" sz="3600" dirty="0"/>
              <a:t>、</a:t>
            </a:r>
            <a:r>
              <a:rPr kumimoji="1" lang="en-US" altLang="zh-CN" sz="3600" dirty="0"/>
              <a:t>E</a:t>
            </a:r>
            <a:r>
              <a:rPr kumimoji="1" lang="zh-CN" altLang="en-US" sz="3600" dirty="0"/>
              <a:t> 抖动 成本 命中时间 不命中处罚 复杂程度 </a:t>
            </a:r>
            <a:endParaRPr kumimoji="1" lang="en-US" altLang="zh-CN" sz="3600" dirty="0"/>
          </a:p>
          <a:p>
            <a:r>
              <a:rPr kumimoji="1" lang="en-US" altLang="zh-CN" sz="3600" dirty="0"/>
              <a:t>4</a:t>
            </a:r>
            <a:r>
              <a:rPr kumimoji="1" lang="zh-CN" altLang="en-US" sz="3600" dirty="0"/>
              <a:t>、写策略 直写、写回选择</a:t>
            </a:r>
          </a:p>
        </p:txBody>
      </p:sp>
    </p:spTree>
    <p:extLst>
      <p:ext uri="{BB962C8B-B14F-4D97-AF65-F5344CB8AC3E}">
        <p14:creationId xmlns:p14="http://schemas.microsoft.com/office/powerpoint/2010/main" val="380518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7D6EAF-9E0A-D048-92DC-B3E1089574D2}"/>
              </a:ext>
            </a:extLst>
          </p:cNvPr>
          <p:cNvSpPr>
            <a:spLocks noGrp="1"/>
          </p:cNvSpPr>
          <p:nvPr>
            <p:ph idx="1"/>
          </p:nvPr>
        </p:nvSpPr>
        <p:spPr>
          <a:xfrm>
            <a:off x="0" y="0"/>
            <a:ext cx="12191999" cy="6228522"/>
          </a:xfrm>
        </p:spPr>
        <p:txBody>
          <a:bodyPr>
            <a:normAutofit/>
          </a:bodyPr>
          <a:lstStyle/>
          <a:p>
            <a:r>
              <a:rPr lang="en-US" altLang="zh-CN" sz="3200" dirty="0"/>
              <a:t>15. </a:t>
            </a:r>
            <a:r>
              <a:rPr lang="zh-CN" altLang="en-US" sz="3200" dirty="0"/>
              <a:t>在高速缓存存储器中，关于全相联和直接映射结构，如果配备同样容量、技术的高速缓存，以下论述正确的是</a:t>
            </a:r>
            <a:r>
              <a:rPr lang="en-US" altLang="zh-CN" sz="3200" dirty="0"/>
              <a:t>:</a:t>
            </a:r>
            <a:br>
              <a:rPr lang="en-US" altLang="zh-CN" sz="3200" dirty="0"/>
            </a:br>
            <a:r>
              <a:rPr lang="en" altLang="zh-CN" sz="3200" dirty="0"/>
              <a:t>A. </a:t>
            </a:r>
            <a:r>
              <a:rPr lang="zh-CN" altLang="en-US" sz="3200" dirty="0"/>
              <a:t>全相联高速缓存计算机总是比直接映射高速缓存计算机性能低</a:t>
            </a:r>
            <a:br>
              <a:rPr lang="zh-CN" altLang="en-US" sz="3200" dirty="0"/>
            </a:br>
            <a:r>
              <a:rPr lang="en" altLang="zh-CN" sz="3200" dirty="0"/>
              <a:t>B. </a:t>
            </a:r>
            <a:r>
              <a:rPr lang="zh-CN" altLang="en-US" sz="3200" dirty="0"/>
              <a:t>全相联高速缓存计算机总是比直接映射高速缓存的计算机性能高</a:t>
            </a:r>
            <a:br>
              <a:rPr lang="zh-CN" altLang="en-US" sz="3200" dirty="0"/>
            </a:br>
            <a:r>
              <a:rPr lang="en" altLang="zh-CN" sz="3200" dirty="0"/>
              <a:t>C. </a:t>
            </a:r>
            <a:r>
              <a:rPr lang="zh-CN" altLang="en-US" sz="3200" dirty="0"/>
              <a:t>当数据在缓存中时，配备全相联高速缓存的计算机总是比配备直接映射高速缓存的计算机读数据慢</a:t>
            </a:r>
            <a:br>
              <a:rPr lang="zh-CN" altLang="en-US" sz="3200" dirty="0"/>
            </a:br>
            <a:r>
              <a:rPr lang="en" altLang="zh-CN" sz="3200" dirty="0"/>
              <a:t>D. </a:t>
            </a:r>
            <a:r>
              <a:rPr lang="zh-CN" altLang="en-US" sz="3200" dirty="0"/>
              <a:t>当数据在缓存中时，配备全相联高速缓存的计算机总是比配备直接映射高速缓存的计算机读数据快</a:t>
            </a:r>
            <a:br>
              <a:rPr lang="zh-CN" altLang="en-US" sz="3200" dirty="0"/>
            </a:br>
            <a:endParaRPr lang="zh-CN" altLang="en-US" sz="3200" dirty="0"/>
          </a:p>
          <a:p>
            <a:endParaRPr kumimoji="1" lang="zh-CN" altLang="en-US" dirty="0"/>
          </a:p>
        </p:txBody>
      </p:sp>
      <p:sp>
        <p:nvSpPr>
          <p:cNvPr id="6" name="任意形状 5">
            <a:extLst>
              <a:ext uri="{FF2B5EF4-FFF2-40B4-BE49-F238E27FC236}">
                <a16:creationId xmlns:a16="http://schemas.microsoft.com/office/drawing/2014/main" id="{5A697B46-74BF-5A43-A9AB-7557421A4B9B}"/>
              </a:ext>
            </a:extLst>
          </p:cNvPr>
          <p:cNvSpPr/>
          <p:nvPr/>
        </p:nvSpPr>
        <p:spPr>
          <a:xfrm>
            <a:off x="265043" y="2517913"/>
            <a:ext cx="569844" cy="596348"/>
          </a:xfrm>
          <a:custGeom>
            <a:avLst/>
            <a:gdLst>
              <a:gd name="connsiteX0" fmla="*/ 0 w 556592"/>
              <a:gd name="connsiteY0" fmla="*/ 371168 h 609707"/>
              <a:gd name="connsiteX1" fmla="*/ 26505 w 556592"/>
              <a:gd name="connsiteY1" fmla="*/ 437428 h 609707"/>
              <a:gd name="connsiteX2" fmla="*/ 53009 w 556592"/>
              <a:gd name="connsiteY2" fmla="*/ 463933 h 609707"/>
              <a:gd name="connsiteX3" fmla="*/ 92766 w 556592"/>
              <a:gd name="connsiteY3" fmla="*/ 516941 h 609707"/>
              <a:gd name="connsiteX4" fmla="*/ 119270 w 556592"/>
              <a:gd name="connsiteY4" fmla="*/ 543446 h 609707"/>
              <a:gd name="connsiteX5" fmla="*/ 172279 w 556592"/>
              <a:gd name="connsiteY5" fmla="*/ 609707 h 609707"/>
              <a:gd name="connsiteX6" fmla="*/ 238540 w 556592"/>
              <a:gd name="connsiteY6" fmla="*/ 543446 h 609707"/>
              <a:gd name="connsiteX7" fmla="*/ 278296 w 556592"/>
              <a:gd name="connsiteY7" fmla="*/ 450681 h 609707"/>
              <a:gd name="connsiteX8" fmla="*/ 318053 w 556592"/>
              <a:gd name="connsiteY8" fmla="*/ 397672 h 609707"/>
              <a:gd name="connsiteX9" fmla="*/ 371061 w 556592"/>
              <a:gd name="connsiteY9" fmla="*/ 291655 h 609707"/>
              <a:gd name="connsiteX10" fmla="*/ 410818 w 556592"/>
              <a:gd name="connsiteY10" fmla="*/ 225394 h 609707"/>
              <a:gd name="connsiteX11" fmla="*/ 463827 w 556592"/>
              <a:gd name="connsiteY11" fmla="*/ 132628 h 609707"/>
              <a:gd name="connsiteX12" fmla="*/ 530087 w 556592"/>
              <a:gd name="connsiteY12" fmla="*/ 39863 h 609707"/>
              <a:gd name="connsiteX13" fmla="*/ 556592 w 556592"/>
              <a:gd name="connsiteY13" fmla="*/ 107 h 609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6592" h="609707">
                <a:moveTo>
                  <a:pt x="0" y="371168"/>
                </a:moveTo>
                <a:cubicBezTo>
                  <a:pt x="8835" y="393255"/>
                  <a:pt x="14703" y="416774"/>
                  <a:pt x="26505" y="437428"/>
                </a:cubicBezTo>
                <a:cubicBezTo>
                  <a:pt x="32704" y="448276"/>
                  <a:pt x="45010" y="454335"/>
                  <a:pt x="53009" y="463933"/>
                </a:cubicBezTo>
                <a:cubicBezTo>
                  <a:pt x="67149" y="480901"/>
                  <a:pt x="78626" y="499973"/>
                  <a:pt x="92766" y="516941"/>
                </a:cubicBezTo>
                <a:cubicBezTo>
                  <a:pt x="100765" y="526539"/>
                  <a:pt x="111465" y="533690"/>
                  <a:pt x="119270" y="543446"/>
                </a:cubicBezTo>
                <a:cubicBezTo>
                  <a:pt x="186134" y="627028"/>
                  <a:pt x="108287" y="545715"/>
                  <a:pt x="172279" y="609707"/>
                </a:cubicBezTo>
                <a:cubicBezTo>
                  <a:pt x="194366" y="587620"/>
                  <a:pt x="228663" y="573079"/>
                  <a:pt x="238540" y="543446"/>
                </a:cubicBezTo>
                <a:cubicBezTo>
                  <a:pt x="251422" y="504798"/>
                  <a:pt x="254902" y="488111"/>
                  <a:pt x="278296" y="450681"/>
                </a:cubicBezTo>
                <a:cubicBezTo>
                  <a:pt x="290002" y="431951"/>
                  <a:pt x="306924" y="416750"/>
                  <a:pt x="318053" y="397672"/>
                </a:cubicBezTo>
                <a:cubicBezTo>
                  <a:pt x="337961" y="363544"/>
                  <a:pt x="350733" y="325535"/>
                  <a:pt x="371061" y="291655"/>
                </a:cubicBezTo>
                <a:cubicBezTo>
                  <a:pt x="384313" y="269568"/>
                  <a:pt x="398309" y="247910"/>
                  <a:pt x="410818" y="225394"/>
                </a:cubicBezTo>
                <a:cubicBezTo>
                  <a:pt x="449646" y="155504"/>
                  <a:pt x="422170" y="190947"/>
                  <a:pt x="463827" y="132628"/>
                </a:cubicBezTo>
                <a:cubicBezTo>
                  <a:pt x="473837" y="118615"/>
                  <a:pt x="519674" y="60689"/>
                  <a:pt x="530087" y="39863"/>
                </a:cubicBezTo>
                <a:cubicBezTo>
                  <a:pt x="552061" y="-4084"/>
                  <a:pt x="527055" y="107"/>
                  <a:pt x="556592" y="107"/>
                </a:cubicBezTo>
              </a:path>
            </a:pathLst>
          </a:cu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5378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CDAAA-2126-4843-913A-BBADF566E19E}"/>
              </a:ext>
            </a:extLst>
          </p:cNvPr>
          <p:cNvSpPr>
            <a:spLocks noGrp="1"/>
          </p:cNvSpPr>
          <p:nvPr>
            <p:ph type="title"/>
          </p:nvPr>
        </p:nvSpPr>
        <p:spPr/>
        <p:txBody>
          <a:bodyPr>
            <a:normAutofit/>
          </a:bodyPr>
          <a:lstStyle/>
          <a:p>
            <a:r>
              <a:rPr kumimoji="1" lang="zh-CN" altLang="en-US" sz="5400" b="1" dirty="0"/>
              <a:t>编写高速缓存友好的代码</a:t>
            </a:r>
          </a:p>
        </p:txBody>
      </p:sp>
      <p:sp>
        <p:nvSpPr>
          <p:cNvPr id="3" name="内容占位符 2">
            <a:extLst>
              <a:ext uri="{FF2B5EF4-FFF2-40B4-BE49-F238E27FC236}">
                <a16:creationId xmlns:a16="http://schemas.microsoft.com/office/drawing/2014/main" id="{1A749AD1-19CE-334C-B6BD-9C03D98CE237}"/>
              </a:ext>
            </a:extLst>
          </p:cNvPr>
          <p:cNvSpPr>
            <a:spLocks noGrp="1"/>
          </p:cNvSpPr>
          <p:nvPr>
            <p:ph idx="1"/>
          </p:nvPr>
        </p:nvSpPr>
        <p:spPr/>
        <p:txBody>
          <a:bodyPr>
            <a:normAutofit/>
          </a:bodyPr>
          <a:lstStyle/>
          <a:p>
            <a:r>
              <a:rPr kumimoji="1" lang="en-US" altLang="zh-CN" sz="4000" dirty="0"/>
              <a:t>  </a:t>
            </a:r>
            <a:r>
              <a:rPr kumimoji="1" lang="zh-CN" altLang="en-US" sz="4000" dirty="0"/>
              <a:t>减少不命中数量</a:t>
            </a:r>
            <a:r>
              <a:rPr kumimoji="1" lang="en-US" altLang="zh-CN" sz="4000" dirty="0"/>
              <a:t> </a:t>
            </a:r>
            <a:r>
              <a:rPr kumimoji="1" lang="zh-CN" altLang="en-US" sz="4000" dirty="0"/>
              <a:t> </a:t>
            </a:r>
            <a:r>
              <a:rPr kumimoji="1" lang="en-US" altLang="zh-CN" sz="4000" dirty="0" err="1"/>
              <a:t>ijk</a:t>
            </a:r>
            <a:r>
              <a:rPr kumimoji="1" lang="zh-CN" altLang="en-US" sz="4000" dirty="0"/>
              <a:t> </a:t>
            </a:r>
            <a:r>
              <a:rPr kumimoji="1" lang="en-US" altLang="zh-CN" sz="4000" dirty="0" err="1"/>
              <a:t>jik</a:t>
            </a:r>
            <a:r>
              <a:rPr kumimoji="1" lang="en-US" altLang="zh-CN" sz="4000" dirty="0"/>
              <a:t>......</a:t>
            </a:r>
          </a:p>
          <a:p>
            <a:r>
              <a:rPr kumimoji="1" lang="zh-CN" altLang="en-US" sz="4000" dirty="0"/>
              <a:t>存储器山 </a:t>
            </a:r>
            <a:r>
              <a:rPr kumimoji="1" lang="en-US" altLang="zh-CN" sz="4000" dirty="0"/>
              <a:t> </a:t>
            </a:r>
            <a:r>
              <a:rPr kumimoji="1" lang="zh-CN" altLang="en-US" sz="4000" dirty="0"/>
              <a:t>读吞吐量 读带宽 </a:t>
            </a:r>
          </a:p>
        </p:txBody>
      </p:sp>
    </p:spTree>
    <p:extLst>
      <p:ext uri="{BB962C8B-B14F-4D97-AF65-F5344CB8AC3E}">
        <p14:creationId xmlns:p14="http://schemas.microsoft.com/office/powerpoint/2010/main" val="2398814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12145A-09BC-834C-974C-8DAC07AEAE52}"/>
              </a:ext>
            </a:extLst>
          </p:cNvPr>
          <p:cNvSpPr>
            <a:spLocks noGrp="1"/>
          </p:cNvSpPr>
          <p:nvPr>
            <p:ph idx="1"/>
          </p:nvPr>
        </p:nvSpPr>
        <p:spPr>
          <a:xfrm>
            <a:off x="0" y="0"/>
            <a:ext cx="12191999" cy="6858000"/>
          </a:xfrm>
        </p:spPr>
        <p:txBody>
          <a:bodyPr>
            <a:normAutofit/>
          </a:bodyPr>
          <a:lstStyle/>
          <a:p>
            <a:r>
              <a:rPr lang="zh-CN" altLang="en-US" sz="3200" dirty="0"/>
              <a:t>关于</a:t>
            </a:r>
            <a:r>
              <a:rPr lang="en" altLang="zh-CN" sz="3200" dirty="0"/>
              <a:t>cache</a:t>
            </a:r>
            <a:r>
              <a:rPr lang="zh-CN" altLang="en-US" sz="3200" dirty="0"/>
              <a:t>的</a:t>
            </a:r>
            <a:r>
              <a:rPr lang="en" altLang="zh-CN" sz="3200" dirty="0"/>
              <a:t>miss rate</a:t>
            </a:r>
            <a:r>
              <a:rPr lang="zh-CN" altLang="en" sz="3200" dirty="0"/>
              <a:t>，</a:t>
            </a:r>
            <a:r>
              <a:rPr lang="zh-CN" altLang="en-US" sz="3200" dirty="0"/>
              <a:t>下面那种说法是错误的。 </a:t>
            </a:r>
            <a:endParaRPr lang="en-US" altLang="zh-CN" sz="3200" dirty="0"/>
          </a:p>
          <a:p>
            <a:r>
              <a:rPr lang="en" altLang="zh-CN" sz="3200" dirty="0"/>
              <a:t>A.</a:t>
            </a:r>
            <a:r>
              <a:rPr lang="zh-CN" altLang="en-US" sz="3200" dirty="0"/>
              <a:t>保持</a:t>
            </a:r>
            <a:r>
              <a:rPr lang="en" altLang="zh-CN" sz="3200" dirty="0"/>
              <a:t>E</a:t>
            </a:r>
            <a:r>
              <a:rPr lang="zh-CN" altLang="en-US" sz="3200" dirty="0"/>
              <a:t>和</a:t>
            </a:r>
            <a:r>
              <a:rPr lang="en" altLang="zh-CN" sz="3200" dirty="0"/>
              <a:t>B</a:t>
            </a:r>
            <a:r>
              <a:rPr lang="zh-CN" altLang="en-US" sz="3200" dirty="0"/>
              <a:t>不变，增大</a:t>
            </a:r>
            <a:r>
              <a:rPr lang="en" altLang="zh-CN" sz="3200" dirty="0"/>
              <a:t>S</a:t>
            </a:r>
            <a:r>
              <a:rPr lang="zh-CN" altLang="en" sz="3200" dirty="0"/>
              <a:t>，</a:t>
            </a:r>
            <a:r>
              <a:rPr lang="en" altLang="zh-CN" sz="3200" dirty="0"/>
              <a:t>miss rate</a:t>
            </a:r>
            <a:r>
              <a:rPr lang="zh-CN" altLang="en-US" sz="3200" dirty="0"/>
              <a:t>一定不会增加</a:t>
            </a:r>
            <a:endParaRPr lang="en-US" altLang="zh-CN" sz="3200" dirty="0"/>
          </a:p>
          <a:p>
            <a:r>
              <a:rPr lang="zh-CN" altLang="en-US" sz="3200" dirty="0"/>
              <a:t> </a:t>
            </a:r>
            <a:r>
              <a:rPr lang="en" altLang="zh-CN" sz="3200" dirty="0"/>
              <a:t>B.</a:t>
            </a:r>
            <a:r>
              <a:rPr lang="zh-CN" altLang="en-US" sz="3200" dirty="0"/>
              <a:t>保持总容量和</a:t>
            </a:r>
            <a:r>
              <a:rPr lang="en" altLang="zh-CN" sz="3200" dirty="0"/>
              <a:t>B</a:t>
            </a:r>
            <a:r>
              <a:rPr lang="zh-CN" altLang="en-US" sz="3200" dirty="0"/>
              <a:t>不变，提高</a:t>
            </a:r>
            <a:r>
              <a:rPr lang="en" altLang="zh-CN" sz="3200" dirty="0"/>
              <a:t>E</a:t>
            </a:r>
            <a:r>
              <a:rPr lang="zh-CN" altLang="en" sz="3200" dirty="0"/>
              <a:t>，</a:t>
            </a:r>
            <a:r>
              <a:rPr lang="en" altLang="zh-CN" sz="3200" dirty="0"/>
              <a:t>miss rate</a:t>
            </a:r>
            <a:r>
              <a:rPr lang="zh-CN" altLang="en-US" sz="3200" dirty="0"/>
              <a:t>一定不会增加</a:t>
            </a:r>
            <a:endParaRPr lang="en-US" altLang="zh-CN" sz="3200" dirty="0"/>
          </a:p>
          <a:p>
            <a:r>
              <a:rPr lang="zh-CN" altLang="en-US" sz="3200" dirty="0"/>
              <a:t> </a:t>
            </a:r>
            <a:r>
              <a:rPr lang="en" altLang="zh-CN" sz="3200" dirty="0"/>
              <a:t>C.</a:t>
            </a:r>
            <a:r>
              <a:rPr lang="zh-CN" altLang="en-US" sz="3200" dirty="0"/>
              <a:t>保持总容量和</a:t>
            </a:r>
            <a:r>
              <a:rPr lang="en" altLang="zh-CN" sz="3200" dirty="0"/>
              <a:t>E</a:t>
            </a:r>
            <a:r>
              <a:rPr lang="zh-CN" altLang="en-US" sz="3200" dirty="0"/>
              <a:t>不变，提高</a:t>
            </a:r>
            <a:r>
              <a:rPr lang="en" altLang="zh-CN" sz="3200" dirty="0"/>
              <a:t>B</a:t>
            </a:r>
            <a:r>
              <a:rPr lang="zh-CN" altLang="en" sz="3200" dirty="0"/>
              <a:t>，</a:t>
            </a:r>
            <a:r>
              <a:rPr lang="en" altLang="zh-CN" sz="3200" dirty="0"/>
              <a:t>miss rate</a:t>
            </a:r>
            <a:r>
              <a:rPr lang="zh-CN" altLang="en-US" sz="3200" dirty="0"/>
              <a:t>一定不会增加</a:t>
            </a:r>
            <a:endParaRPr lang="en-US" altLang="zh-CN" sz="3200" dirty="0"/>
          </a:p>
          <a:p>
            <a:r>
              <a:rPr lang="zh-CN" altLang="en-US" sz="3200" dirty="0"/>
              <a:t> </a:t>
            </a:r>
            <a:r>
              <a:rPr lang="en" altLang="zh-CN" sz="3200" dirty="0"/>
              <a:t>D.</a:t>
            </a:r>
            <a:r>
              <a:rPr lang="zh-CN" altLang="en-US" sz="3200" dirty="0"/>
              <a:t>如果不采用“</a:t>
            </a:r>
            <a:r>
              <a:rPr lang="en" altLang="zh-CN" sz="3200" dirty="0"/>
              <a:t>LRU”</a:t>
            </a:r>
            <a:r>
              <a:rPr lang="zh-CN" altLang="en" sz="3200" dirty="0"/>
              <a:t>，</a:t>
            </a:r>
            <a:r>
              <a:rPr lang="zh-CN" altLang="en-US" sz="3200" dirty="0"/>
              <a:t>使用“随机替换策略”，</a:t>
            </a:r>
            <a:r>
              <a:rPr lang="en" altLang="zh-CN" sz="3200" dirty="0"/>
              <a:t>miss rate</a:t>
            </a:r>
            <a:r>
              <a:rPr lang="zh-CN" altLang="en-US" sz="3200" dirty="0"/>
              <a:t>可能会降低 </a:t>
            </a:r>
          </a:p>
          <a:p>
            <a:endParaRPr kumimoji="1" lang="zh-CN" altLang="en-US" dirty="0"/>
          </a:p>
        </p:txBody>
      </p:sp>
    </p:spTree>
    <p:extLst>
      <p:ext uri="{BB962C8B-B14F-4D97-AF65-F5344CB8AC3E}">
        <p14:creationId xmlns:p14="http://schemas.microsoft.com/office/powerpoint/2010/main" val="172163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CAE24A-C820-924D-8759-B58D74A713A4}"/>
              </a:ext>
            </a:extLst>
          </p:cNvPr>
          <p:cNvSpPr>
            <a:spLocks noGrp="1"/>
          </p:cNvSpPr>
          <p:nvPr>
            <p:ph idx="1"/>
          </p:nvPr>
        </p:nvSpPr>
        <p:spPr>
          <a:xfrm>
            <a:off x="0" y="0"/>
            <a:ext cx="12191999" cy="6135757"/>
          </a:xfrm>
        </p:spPr>
        <p:txBody>
          <a:bodyPr/>
          <a:lstStyle/>
          <a:p>
            <a:pPr lvl="0"/>
            <a:r>
              <a:rPr lang="zh-CN" altLang="zh-CN" sz="3200" dirty="0"/>
              <a:t>关于高速缓存的说法正确的是</a:t>
            </a:r>
            <a:r>
              <a:rPr lang="en-US" altLang="zh-CN" sz="3200" dirty="0"/>
              <a:t> _____</a:t>
            </a:r>
            <a:endParaRPr lang="zh-CN" altLang="zh-CN" sz="3200" dirty="0"/>
          </a:p>
          <a:p>
            <a:pPr lvl="0"/>
            <a:r>
              <a:rPr lang="en-US" altLang="zh-CN" sz="3200" dirty="0"/>
              <a:t>A.</a:t>
            </a:r>
            <a:r>
              <a:rPr lang="zh-CN" altLang="zh-CN" sz="3200" dirty="0"/>
              <a:t>直写（</a:t>
            </a:r>
            <a:r>
              <a:rPr lang="en-US" altLang="zh-CN" sz="3200" dirty="0"/>
              <a:t>write through</a:t>
            </a:r>
            <a:r>
              <a:rPr lang="zh-CN" altLang="zh-CN" sz="3200" dirty="0"/>
              <a:t>）比写回（</a:t>
            </a:r>
            <a:r>
              <a:rPr lang="en-US" altLang="zh-CN" sz="3200" dirty="0"/>
              <a:t>write back</a:t>
            </a:r>
            <a:r>
              <a:rPr lang="zh-CN" altLang="zh-CN" sz="3200" dirty="0"/>
              <a:t>）在电路实现上更复杂</a:t>
            </a:r>
          </a:p>
          <a:p>
            <a:pPr lvl="0"/>
            <a:r>
              <a:rPr lang="en-US" altLang="zh-CN" sz="3200" dirty="0"/>
              <a:t>B.</a:t>
            </a:r>
            <a:r>
              <a:rPr lang="zh-CN" altLang="zh-CN" sz="3200" dirty="0"/>
              <a:t>固定的高速缓存大小，较大的块可提高时间局部性好的程序的命中率</a:t>
            </a:r>
          </a:p>
          <a:p>
            <a:pPr lvl="0"/>
            <a:r>
              <a:rPr lang="en-US" altLang="zh-CN" sz="3200" dirty="0"/>
              <a:t>C.</a:t>
            </a:r>
            <a:r>
              <a:rPr lang="zh-CN" altLang="zh-CN" sz="3200" dirty="0"/>
              <a:t>随着高速缓存组相联度的不断增大，失效率不断下降</a:t>
            </a:r>
          </a:p>
          <a:p>
            <a:pPr lvl="0"/>
            <a:r>
              <a:rPr lang="en-US" altLang="zh-CN" sz="3200" dirty="0"/>
              <a:t>D.</a:t>
            </a:r>
            <a:r>
              <a:rPr lang="zh-CN" altLang="zh-CN" sz="3200" dirty="0"/>
              <a:t>以上说法全不正确</a:t>
            </a:r>
          </a:p>
          <a:p>
            <a:endParaRPr kumimoji="1" lang="zh-CN" altLang="en-US" dirty="0"/>
          </a:p>
        </p:txBody>
      </p:sp>
    </p:spTree>
    <p:extLst>
      <p:ext uri="{BB962C8B-B14F-4D97-AF65-F5344CB8AC3E}">
        <p14:creationId xmlns:p14="http://schemas.microsoft.com/office/powerpoint/2010/main" val="121092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388EA-70EB-D648-A63B-A4643D042A15}"/>
              </a:ext>
            </a:extLst>
          </p:cNvPr>
          <p:cNvSpPr>
            <a:spLocks noGrp="1"/>
          </p:cNvSpPr>
          <p:nvPr>
            <p:ph type="title"/>
          </p:nvPr>
        </p:nvSpPr>
        <p:spPr>
          <a:xfrm>
            <a:off x="0" y="0"/>
            <a:ext cx="9603275" cy="1049235"/>
          </a:xfrm>
        </p:spPr>
        <p:txBody>
          <a:bodyPr>
            <a:normAutofit fontScale="90000"/>
          </a:bodyPr>
          <a:lstStyle/>
          <a:p>
            <a:pPr algn="ctr"/>
            <a:r>
              <a:rPr kumimoji="1" lang="zh-CN" altLang="en-US" sz="6000" b="1" dirty="0"/>
              <a:t>转置矩阵</a:t>
            </a:r>
            <a:r>
              <a:rPr kumimoji="1" lang="en-US" altLang="zh-CN" sz="6000" b="1" dirty="0"/>
              <a:t>  </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460DBCF5-B591-6545-A6D5-DC62137A8A58}"/>
              </a:ext>
            </a:extLst>
          </p:cNvPr>
          <p:cNvSpPr>
            <a:spLocks noGrp="1"/>
          </p:cNvSpPr>
          <p:nvPr>
            <p:ph idx="1"/>
          </p:nvPr>
        </p:nvSpPr>
        <p:spPr>
          <a:xfrm>
            <a:off x="16466" y="1889607"/>
            <a:ext cx="4810539" cy="2173357"/>
          </a:xfrm>
        </p:spPr>
        <p:txBody>
          <a:bodyPr>
            <a:normAutofit/>
          </a:bodyPr>
          <a:lstStyle/>
          <a:p>
            <a:r>
              <a:rPr kumimoji="1" lang="en-US" altLang="zh-CN" sz="3600" dirty="0"/>
              <a:t>for(</a:t>
            </a:r>
            <a:r>
              <a:rPr kumimoji="1" lang="en-US" altLang="zh-CN" sz="3600" dirty="0" err="1"/>
              <a:t>int</a:t>
            </a:r>
            <a:r>
              <a:rPr kumimoji="1" lang="en-US" altLang="zh-CN" sz="3600" dirty="0"/>
              <a:t> </a:t>
            </a:r>
            <a:r>
              <a:rPr kumimoji="1" lang="en-US" altLang="zh-CN" sz="3600" dirty="0" err="1"/>
              <a:t>i</a:t>
            </a:r>
            <a:r>
              <a:rPr kumimoji="1" lang="en-US" altLang="zh-CN" sz="3600" dirty="0"/>
              <a:t>=0;i&lt;2;i++)</a:t>
            </a:r>
          </a:p>
          <a:p>
            <a:pPr lvl="1"/>
            <a:r>
              <a:rPr kumimoji="1" lang="en-US" altLang="zh-CN" sz="3200" dirty="0"/>
              <a:t>for(</a:t>
            </a:r>
            <a:r>
              <a:rPr kumimoji="1" lang="en-US" altLang="zh-CN" sz="3200" dirty="0" err="1"/>
              <a:t>int</a:t>
            </a:r>
            <a:r>
              <a:rPr kumimoji="1" lang="en-US" altLang="zh-CN" sz="3200" dirty="0"/>
              <a:t> j=0;j&lt;2;j++)</a:t>
            </a:r>
          </a:p>
          <a:p>
            <a:pPr lvl="2"/>
            <a:r>
              <a:rPr kumimoji="1" lang="en-US" altLang="zh-CN" sz="3200" dirty="0"/>
              <a:t>a[j][</a:t>
            </a:r>
            <a:r>
              <a:rPr kumimoji="1" lang="en-US" altLang="zh-CN" sz="3200" dirty="0" err="1"/>
              <a:t>i</a:t>
            </a:r>
            <a:r>
              <a:rPr kumimoji="1" lang="en-US" altLang="zh-CN" sz="3200" dirty="0"/>
              <a:t>]=b[</a:t>
            </a:r>
            <a:r>
              <a:rPr kumimoji="1" lang="en-US" altLang="zh-CN" sz="3200" dirty="0" err="1"/>
              <a:t>i</a:t>
            </a:r>
            <a:r>
              <a:rPr kumimoji="1" lang="en-US" altLang="zh-CN" sz="3200" dirty="0"/>
              <a:t>][j];</a:t>
            </a:r>
          </a:p>
          <a:p>
            <a:pPr marL="914400" lvl="2" indent="0">
              <a:buNone/>
            </a:pPr>
            <a:endParaRPr kumimoji="1" lang="en-US" altLang="zh-CN" dirty="0"/>
          </a:p>
          <a:p>
            <a:pPr lvl="2"/>
            <a:endParaRPr kumimoji="1" lang="en-US" altLang="zh-CN" dirty="0"/>
          </a:p>
        </p:txBody>
      </p:sp>
      <p:sp>
        <p:nvSpPr>
          <p:cNvPr id="4" name="文本框 3">
            <a:extLst>
              <a:ext uri="{FF2B5EF4-FFF2-40B4-BE49-F238E27FC236}">
                <a16:creationId xmlns:a16="http://schemas.microsoft.com/office/drawing/2014/main" id="{46333FD6-988A-4049-847D-F035CC63E858}"/>
              </a:ext>
            </a:extLst>
          </p:cNvPr>
          <p:cNvSpPr txBox="1"/>
          <p:nvPr/>
        </p:nvSpPr>
        <p:spPr>
          <a:xfrm>
            <a:off x="-52074" y="4170371"/>
            <a:ext cx="4664766" cy="2062103"/>
          </a:xfrm>
          <a:prstGeom prst="rect">
            <a:avLst/>
          </a:prstGeom>
          <a:noFill/>
        </p:spPr>
        <p:txBody>
          <a:bodyPr wrap="square" rtlCol="0">
            <a:spAutoFit/>
          </a:bodyPr>
          <a:lstStyle/>
          <a:p>
            <a:r>
              <a:rPr kumimoji="1" lang="en-US" altLang="zh-CN" sz="3200" dirty="0"/>
              <a:t>b </a:t>
            </a:r>
            <a:r>
              <a:rPr kumimoji="1" lang="zh-CN" altLang="en-US" sz="3200" dirty="0"/>
              <a:t>地址 </a:t>
            </a:r>
            <a:r>
              <a:rPr kumimoji="1" lang="en-US" altLang="zh-CN" sz="3200" dirty="0"/>
              <a:t>0-&gt;16</a:t>
            </a:r>
          </a:p>
          <a:p>
            <a:r>
              <a:rPr kumimoji="1" lang="en-US" altLang="zh-CN" sz="3200" dirty="0"/>
              <a:t>a </a:t>
            </a:r>
            <a:r>
              <a:rPr kumimoji="1" lang="zh-CN" altLang="en-US" sz="3200" dirty="0"/>
              <a:t>地址 </a:t>
            </a:r>
            <a:r>
              <a:rPr kumimoji="1" lang="en-US" altLang="zh-CN" sz="3200" dirty="0"/>
              <a:t>16-&gt;32</a:t>
            </a:r>
          </a:p>
          <a:p>
            <a:r>
              <a:rPr kumimoji="1" lang="zh-CN" altLang="en-US" sz="3200" dirty="0"/>
              <a:t>直接映射 </a:t>
            </a:r>
            <a:r>
              <a:rPr kumimoji="1" lang="en-US" altLang="zh-CN" sz="3200" dirty="0"/>
              <a:t>block=8bytes</a:t>
            </a:r>
          </a:p>
          <a:p>
            <a:r>
              <a:rPr kumimoji="1" lang="zh-CN" altLang="en-US" sz="3200" dirty="0"/>
              <a:t>总大小</a:t>
            </a:r>
            <a:r>
              <a:rPr kumimoji="1" lang="en-US" altLang="zh-CN" sz="3200" dirty="0"/>
              <a:t>=16/32bytes</a:t>
            </a:r>
            <a:endParaRPr kumimoji="1" lang="zh-CN" altLang="en-US" sz="3200" dirty="0"/>
          </a:p>
        </p:txBody>
      </p:sp>
      <p:sp>
        <p:nvSpPr>
          <p:cNvPr id="6" name="矩形 5">
            <a:extLst>
              <a:ext uri="{FF2B5EF4-FFF2-40B4-BE49-F238E27FC236}">
                <a16:creationId xmlns:a16="http://schemas.microsoft.com/office/drawing/2014/main" id="{472AD16A-0F61-C24F-8A56-806C32B5AF76}"/>
              </a:ext>
            </a:extLst>
          </p:cNvPr>
          <p:cNvSpPr/>
          <p:nvPr/>
        </p:nvSpPr>
        <p:spPr>
          <a:xfrm>
            <a:off x="4812613" y="1823329"/>
            <a:ext cx="1705180" cy="1073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b[0][0]</a:t>
            </a:r>
            <a:endParaRPr lang="zh-CN" altLang="en-US" sz="3600" dirty="0">
              <a:solidFill>
                <a:schemeClr val="tx1"/>
              </a:solidFill>
            </a:endParaRPr>
          </a:p>
        </p:txBody>
      </p:sp>
      <p:sp>
        <p:nvSpPr>
          <p:cNvPr id="7" name="矩形 6">
            <a:extLst>
              <a:ext uri="{FF2B5EF4-FFF2-40B4-BE49-F238E27FC236}">
                <a16:creationId xmlns:a16="http://schemas.microsoft.com/office/drawing/2014/main" id="{EB08EBA4-83D6-6340-98BC-0294D70AEB54}"/>
              </a:ext>
            </a:extLst>
          </p:cNvPr>
          <p:cNvSpPr/>
          <p:nvPr/>
        </p:nvSpPr>
        <p:spPr>
          <a:xfrm>
            <a:off x="4794807" y="2907849"/>
            <a:ext cx="1722986" cy="96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rPr>
              <a:t>b[1][0]</a:t>
            </a:r>
            <a:endParaRPr kumimoji="1" lang="zh-CN" altLang="en-US" sz="3600" dirty="0">
              <a:solidFill>
                <a:schemeClr val="tx1"/>
              </a:solidFill>
            </a:endParaRPr>
          </a:p>
        </p:txBody>
      </p:sp>
      <p:sp>
        <p:nvSpPr>
          <p:cNvPr id="8" name="矩形 7">
            <a:extLst>
              <a:ext uri="{FF2B5EF4-FFF2-40B4-BE49-F238E27FC236}">
                <a16:creationId xmlns:a16="http://schemas.microsoft.com/office/drawing/2014/main" id="{6C863FB7-7239-744C-A666-7EBC2BA2D818}"/>
              </a:ext>
            </a:extLst>
          </p:cNvPr>
          <p:cNvSpPr/>
          <p:nvPr/>
        </p:nvSpPr>
        <p:spPr>
          <a:xfrm>
            <a:off x="6506818" y="1823329"/>
            <a:ext cx="1815547" cy="1073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rPr>
              <a:t>b[0][1]</a:t>
            </a:r>
            <a:endParaRPr kumimoji="1" lang="zh-CN" altLang="en-US" sz="3600" dirty="0">
              <a:solidFill>
                <a:schemeClr val="tx1"/>
              </a:solidFill>
            </a:endParaRPr>
          </a:p>
        </p:txBody>
      </p:sp>
      <p:sp>
        <p:nvSpPr>
          <p:cNvPr id="9" name="矩形 8">
            <a:extLst>
              <a:ext uri="{FF2B5EF4-FFF2-40B4-BE49-F238E27FC236}">
                <a16:creationId xmlns:a16="http://schemas.microsoft.com/office/drawing/2014/main" id="{24C3D721-0809-E84A-B0CE-838CC5CB506F}"/>
              </a:ext>
            </a:extLst>
          </p:cNvPr>
          <p:cNvSpPr/>
          <p:nvPr/>
        </p:nvSpPr>
        <p:spPr>
          <a:xfrm>
            <a:off x="6497915" y="2887732"/>
            <a:ext cx="1833352" cy="9741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rPr>
              <a:t>b[1][1]</a:t>
            </a:r>
            <a:endParaRPr kumimoji="1" lang="zh-CN" altLang="en-US" sz="3600" dirty="0">
              <a:solidFill>
                <a:schemeClr val="tx1"/>
              </a:solidFill>
            </a:endParaRPr>
          </a:p>
        </p:txBody>
      </p:sp>
      <p:sp>
        <p:nvSpPr>
          <p:cNvPr id="10" name="矩形 9">
            <a:extLst>
              <a:ext uri="{FF2B5EF4-FFF2-40B4-BE49-F238E27FC236}">
                <a16:creationId xmlns:a16="http://schemas.microsoft.com/office/drawing/2014/main" id="{D27F2D6D-C37B-E54B-8CF7-839B621A230F}"/>
              </a:ext>
            </a:extLst>
          </p:cNvPr>
          <p:cNvSpPr/>
          <p:nvPr/>
        </p:nvSpPr>
        <p:spPr>
          <a:xfrm>
            <a:off x="6506818" y="4750777"/>
            <a:ext cx="1824449" cy="901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rPr>
              <a:t>a[1][1]</a:t>
            </a:r>
            <a:endParaRPr kumimoji="1" lang="zh-CN" altLang="en-US" sz="3600" dirty="0">
              <a:solidFill>
                <a:schemeClr val="tx1"/>
              </a:solidFill>
            </a:endParaRPr>
          </a:p>
        </p:txBody>
      </p:sp>
      <p:sp>
        <p:nvSpPr>
          <p:cNvPr id="11" name="矩形 10">
            <a:extLst>
              <a:ext uri="{FF2B5EF4-FFF2-40B4-BE49-F238E27FC236}">
                <a16:creationId xmlns:a16="http://schemas.microsoft.com/office/drawing/2014/main" id="{BFA58FEE-2DC5-0F4D-A293-309490994F67}"/>
              </a:ext>
            </a:extLst>
          </p:cNvPr>
          <p:cNvSpPr/>
          <p:nvPr/>
        </p:nvSpPr>
        <p:spPr>
          <a:xfrm>
            <a:off x="4801637" y="4755131"/>
            <a:ext cx="1705181" cy="896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rPr>
              <a:t>a[1][0]</a:t>
            </a:r>
            <a:endParaRPr kumimoji="1" lang="zh-CN" altLang="en-US" sz="3600" dirty="0">
              <a:solidFill>
                <a:schemeClr val="tx1"/>
              </a:solidFill>
            </a:endParaRPr>
          </a:p>
        </p:txBody>
      </p:sp>
      <p:sp>
        <p:nvSpPr>
          <p:cNvPr id="12" name="矩形 11">
            <a:extLst>
              <a:ext uri="{FF2B5EF4-FFF2-40B4-BE49-F238E27FC236}">
                <a16:creationId xmlns:a16="http://schemas.microsoft.com/office/drawing/2014/main" id="{CFC110EB-52A4-1448-ABB9-ABBEB0FC25D1}"/>
              </a:ext>
            </a:extLst>
          </p:cNvPr>
          <p:cNvSpPr/>
          <p:nvPr/>
        </p:nvSpPr>
        <p:spPr>
          <a:xfrm>
            <a:off x="6506818" y="3861893"/>
            <a:ext cx="1824449" cy="8932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rPr>
              <a:t>a[0][1]</a:t>
            </a:r>
            <a:endParaRPr kumimoji="1" lang="zh-CN" altLang="en-US" sz="3600" dirty="0">
              <a:solidFill>
                <a:schemeClr val="tx1"/>
              </a:solidFill>
            </a:endParaRPr>
          </a:p>
        </p:txBody>
      </p:sp>
      <p:sp>
        <p:nvSpPr>
          <p:cNvPr id="13" name="矩形 12">
            <a:extLst>
              <a:ext uri="{FF2B5EF4-FFF2-40B4-BE49-F238E27FC236}">
                <a16:creationId xmlns:a16="http://schemas.microsoft.com/office/drawing/2014/main" id="{B2090496-99FC-EA43-98EA-F686F97B8744}"/>
              </a:ext>
            </a:extLst>
          </p:cNvPr>
          <p:cNvSpPr/>
          <p:nvPr/>
        </p:nvSpPr>
        <p:spPr>
          <a:xfrm>
            <a:off x="4801636" y="3873224"/>
            <a:ext cx="1705182" cy="8819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rPr>
              <a:t>a[0][0]</a:t>
            </a:r>
            <a:endParaRPr kumimoji="1" lang="zh-CN" altLang="en-US" sz="3600" dirty="0">
              <a:solidFill>
                <a:schemeClr val="tx1"/>
              </a:solidFill>
            </a:endParaRPr>
          </a:p>
        </p:txBody>
      </p:sp>
      <p:sp>
        <p:nvSpPr>
          <p:cNvPr id="14" name="矩形 13">
            <a:extLst>
              <a:ext uri="{FF2B5EF4-FFF2-40B4-BE49-F238E27FC236}">
                <a16:creationId xmlns:a16="http://schemas.microsoft.com/office/drawing/2014/main" id="{038003E7-DA00-3649-A51A-ACEE7B51132D}"/>
              </a:ext>
            </a:extLst>
          </p:cNvPr>
          <p:cNvSpPr/>
          <p:nvPr/>
        </p:nvSpPr>
        <p:spPr>
          <a:xfrm>
            <a:off x="10598629" y="3861893"/>
            <a:ext cx="1705180" cy="107318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solidFill>
            </a:endParaRPr>
          </a:p>
        </p:txBody>
      </p:sp>
      <p:sp>
        <p:nvSpPr>
          <p:cNvPr id="15" name="矩形 14">
            <a:extLst>
              <a:ext uri="{FF2B5EF4-FFF2-40B4-BE49-F238E27FC236}">
                <a16:creationId xmlns:a16="http://schemas.microsoft.com/office/drawing/2014/main" id="{EA39B34E-0B9B-D94C-A474-FE5A1929203E}"/>
              </a:ext>
            </a:extLst>
          </p:cNvPr>
          <p:cNvSpPr/>
          <p:nvPr/>
        </p:nvSpPr>
        <p:spPr>
          <a:xfrm>
            <a:off x="8893449" y="3873224"/>
            <a:ext cx="1705180" cy="107318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solidFill>
            </a:endParaRPr>
          </a:p>
        </p:txBody>
      </p:sp>
      <p:sp>
        <p:nvSpPr>
          <p:cNvPr id="16" name="矩形 15">
            <a:extLst>
              <a:ext uri="{FF2B5EF4-FFF2-40B4-BE49-F238E27FC236}">
                <a16:creationId xmlns:a16="http://schemas.microsoft.com/office/drawing/2014/main" id="{79A9A207-495E-D047-80C5-5514DBD60D88}"/>
              </a:ext>
            </a:extLst>
          </p:cNvPr>
          <p:cNvSpPr/>
          <p:nvPr/>
        </p:nvSpPr>
        <p:spPr>
          <a:xfrm>
            <a:off x="10573262" y="2800035"/>
            <a:ext cx="1705180" cy="107318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solidFill>
            </a:endParaRPr>
          </a:p>
        </p:txBody>
      </p:sp>
      <p:sp>
        <p:nvSpPr>
          <p:cNvPr id="17" name="矩形 16">
            <a:extLst>
              <a:ext uri="{FF2B5EF4-FFF2-40B4-BE49-F238E27FC236}">
                <a16:creationId xmlns:a16="http://schemas.microsoft.com/office/drawing/2014/main" id="{9139189B-448C-0F4F-9776-7B2C86FF630E}"/>
              </a:ext>
            </a:extLst>
          </p:cNvPr>
          <p:cNvSpPr/>
          <p:nvPr/>
        </p:nvSpPr>
        <p:spPr>
          <a:xfrm>
            <a:off x="8868082" y="2788704"/>
            <a:ext cx="1705180" cy="107318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solidFill>
            </a:endParaRPr>
          </a:p>
        </p:txBody>
      </p:sp>
      <p:sp>
        <p:nvSpPr>
          <p:cNvPr id="18" name="文本框 17">
            <a:extLst>
              <a:ext uri="{FF2B5EF4-FFF2-40B4-BE49-F238E27FC236}">
                <a16:creationId xmlns:a16="http://schemas.microsoft.com/office/drawing/2014/main" id="{7293EE49-35A6-6845-B760-87AAAD467396}"/>
              </a:ext>
            </a:extLst>
          </p:cNvPr>
          <p:cNvSpPr txBox="1"/>
          <p:nvPr/>
        </p:nvSpPr>
        <p:spPr>
          <a:xfrm>
            <a:off x="10036448" y="5182700"/>
            <a:ext cx="1921565" cy="707886"/>
          </a:xfrm>
          <a:prstGeom prst="rect">
            <a:avLst/>
          </a:prstGeom>
          <a:noFill/>
        </p:spPr>
        <p:txBody>
          <a:bodyPr wrap="square" rtlCol="0">
            <a:spAutoFit/>
          </a:bodyPr>
          <a:lstStyle/>
          <a:p>
            <a:r>
              <a:rPr kumimoji="1" lang="en-US" altLang="zh-CN" sz="4000" dirty="0"/>
              <a:t>cache</a:t>
            </a:r>
            <a:endParaRPr kumimoji="1" lang="zh-CN" altLang="en-US" sz="4000" dirty="0"/>
          </a:p>
        </p:txBody>
      </p:sp>
    </p:spTree>
    <p:extLst>
      <p:ext uri="{BB962C8B-B14F-4D97-AF65-F5344CB8AC3E}">
        <p14:creationId xmlns:p14="http://schemas.microsoft.com/office/powerpoint/2010/main" val="111797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2B0C4-11AF-0348-A01E-66BB5AD5318C}"/>
              </a:ext>
            </a:extLst>
          </p:cNvPr>
          <p:cNvSpPr>
            <a:spLocks noGrp="1"/>
          </p:cNvSpPr>
          <p:nvPr>
            <p:ph type="title"/>
          </p:nvPr>
        </p:nvSpPr>
        <p:spPr>
          <a:xfrm>
            <a:off x="0" y="310600"/>
            <a:ext cx="12179300" cy="1049235"/>
          </a:xfrm>
        </p:spPr>
        <p:txBody>
          <a:bodyPr>
            <a:normAutofit fontScale="90000"/>
          </a:bodyPr>
          <a:lstStyle/>
          <a:p>
            <a:r>
              <a:rPr kumimoji="1" lang="zh-CN" altLang="en-US" sz="6000" b="1" dirty="0"/>
              <a:t>高速缓存：小、快速、</a:t>
            </a:r>
            <a:r>
              <a:rPr kumimoji="1" lang="en-US" altLang="zh-CN" sz="6000" b="1" dirty="0">
                <a:solidFill>
                  <a:srgbClr val="FF0000"/>
                </a:solidFill>
              </a:rPr>
              <a:t>SRAM</a:t>
            </a:r>
            <a:r>
              <a:rPr kumimoji="1" lang="zh-CN" altLang="en-US" sz="6000" b="1" dirty="0"/>
              <a:t>、先访问</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36429451-732B-0846-BFA1-E374F858F566}"/>
              </a:ext>
            </a:extLst>
          </p:cNvPr>
          <p:cNvSpPr>
            <a:spLocks noGrp="1"/>
          </p:cNvSpPr>
          <p:nvPr>
            <p:ph idx="1"/>
          </p:nvPr>
        </p:nvSpPr>
        <p:spPr/>
        <p:txBody>
          <a:bodyPr/>
          <a:lstStyle/>
          <a:p>
            <a:endParaRPr kumimoji="1" lang="zh-CN" altLang="en-US" dirty="0"/>
          </a:p>
          <a:p>
            <a:endParaRPr kumimoji="1" lang="zh-CN" altLang="en-US" dirty="0"/>
          </a:p>
        </p:txBody>
      </p:sp>
      <p:pic>
        <p:nvPicPr>
          <p:cNvPr id="4" name="图片 3">
            <a:extLst>
              <a:ext uri="{FF2B5EF4-FFF2-40B4-BE49-F238E27FC236}">
                <a16:creationId xmlns:a16="http://schemas.microsoft.com/office/drawing/2014/main" id="{899A5FF5-4020-EF4D-A87D-8955A3DC3227}"/>
              </a:ext>
            </a:extLst>
          </p:cNvPr>
          <p:cNvPicPr>
            <a:picLocks noChangeAspect="1"/>
          </p:cNvPicPr>
          <p:nvPr/>
        </p:nvPicPr>
        <p:blipFill>
          <a:blip r:embed="rId2"/>
          <a:stretch>
            <a:fillRect/>
          </a:stretch>
        </p:blipFill>
        <p:spPr>
          <a:xfrm>
            <a:off x="0" y="1715342"/>
            <a:ext cx="12179300" cy="4406900"/>
          </a:xfrm>
          <a:prstGeom prst="rect">
            <a:avLst/>
          </a:prstGeom>
        </p:spPr>
      </p:pic>
    </p:spTree>
    <p:extLst>
      <p:ext uri="{BB962C8B-B14F-4D97-AF65-F5344CB8AC3E}">
        <p14:creationId xmlns:p14="http://schemas.microsoft.com/office/powerpoint/2010/main" val="404308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B3F82-3E51-1243-B737-EE53D5D891BF}"/>
              </a:ext>
            </a:extLst>
          </p:cNvPr>
          <p:cNvSpPr>
            <a:spLocks noGrp="1"/>
          </p:cNvSpPr>
          <p:nvPr>
            <p:ph type="title"/>
          </p:nvPr>
        </p:nvSpPr>
        <p:spPr>
          <a:xfrm>
            <a:off x="10768915" y="791267"/>
            <a:ext cx="1451578" cy="4675078"/>
          </a:xfrm>
        </p:spPr>
        <p:txBody>
          <a:bodyPr>
            <a:normAutofit/>
          </a:bodyPr>
          <a:lstStyle/>
          <a:p>
            <a:r>
              <a:rPr kumimoji="1" lang="zh-CN" altLang="en-US" sz="4400" b="1" dirty="0"/>
              <a:t>大小</a:t>
            </a:r>
            <a:br>
              <a:rPr kumimoji="1" lang="en-US" altLang="zh-CN" sz="4000" dirty="0"/>
            </a:br>
            <a:br>
              <a:rPr kumimoji="1" lang="en-US" altLang="zh-CN" sz="4000" dirty="0"/>
            </a:br>
            <a:endParaRPr kumimoji="1" lang="zh-CN" altLang="en-US" sz="4000" dirty="0"/>
          </a:p>
        </p:txBody>
      </p:sp>
      <p:sp>
        <p:nvSpPr>
          <p:cNvPr id="3" name="内容占位符 2">
            <a:extLst>
              <a:ext uri="{FF2B5EF4-FFF2-40B4-BE49-F238E27FC236}">
                <a16:creationId xmlns:a16="http://schemas.microsoft.com/office/drawing/2014/main" id="{C27BD8BA-BCD6-014C-9023-9668BB33EB47}"/>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64702DAB-346F-FF49-B887-5CD947F43571}"/>
              </a:ext>
            </a:extLst>
          </p:cNvPr>
          <p:cNvPicPr>
            <a:picLocks noChangeAspect="1"/>
          </p:cNvPicPr>
          <p:nvPr/>
        </p:nvPicPr>
        <p:blipFill>
          <a:blip r:embed="rId2"/>
          <a:stretch>
            <a:fillRect/>
          </a:stretch>
        </p:blipFill>
        <p:spPr>
          <a:xfrm>
            <a:off x="0" y="0"/>
            <a:ext cx="10768914" cy="6858000"/>
          </a:xfrm>
          <a:prstGeom prst="rect">
            <a:avLst/>
          </a:prstGeom>
        </p:spPr>
      </p:pic>
    </p:spTree>
    <p:extLst>
      <p:ext uri="{BB962C8B-B14F-4D97-AF65-F5344CB8AC3E}">
        <p14:creationId xmlns:p14="http://schemas.microsoft.com/office/powerpoint/2010/main" val="333713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B16C4-C3AB-CF46-8AFF-2EEFC7648F30}"/>
              </a:ext>
            </a:extLst>
          </p:cNvPr>
          <p:cNvSpPr>
            <a:spLocks noGrp="1"/>
          </p:cNvSpPr>
          <p:nvPr>
            <p:ph type="title"/>
          </p:nvPr>
        </p:nvSpPr>
        <p:spPr/>
        <p:txBody>
          <a:bodyPr>
            <a:normAutofit/>
          </a:bodyPr>
          <a:lstStyle/>
          <a:p>
            <a:r>
              <a:rPr kumimoji="1" lang="zh-CN" altLang="en-US" sz="5400" b="1" dirty="0"/>
              <a:t>直接映射高速缓存</a:t>
            </a:r>
          </a:p>
        </p:txBody>
      </p:sp>
      <p:sp>
        <p:nvSpPr>
          <p:cNvPr id="3" name="内容占位符 2">
            <a:extLst>
              <a:ext uri="{FF2B5EF4-FFF2-40B4-BE49-F238E27FC236}">
                <a16:creationId xmlns:a16="http://schemas.microsoft.com/office/drawing/2014/main" id="{7AA55466-CC9A-0C42-8CD9-5689700990EC}"/>
              </a:ext>
            </a:extLst>
          </p:cNvPr>
          <p:cNvSpPr>
            <a:spLocks noGrp="1"/>
          </p:cNvSpPr>
          <p:nvPr>
            <p:ph idx="1"/>
          </p:nvPr>
        </p:nvSpPr>
        <p:spPr/>
        <p:txBody>
          <a:bodyPr>
            <a:normAutofit fontScale="92500"/>
          </a:bodyPr>
          <a:lstStyle/>
          <a:p>
            <a:r>
              <a:rPr kumimoji="1" lang="en-US" altLang="zh-CN" sz="4400" dirty="0"/>
              <a:t>E=1</a:t>
            </a:r>
          </a:p>
          <a:p>
            <a:r>
              <a:rPr kumimoji="1" lang="zh-CN" altLang="en-US" sz="4400" dirty="0"/>
              <a:t>组选择、行匹配</a:t>
            </a:r>
            <a:r>
              <a:rPr kumimoji="1" lang="en-US" altLang="zh-CN" sz="4400" dirty="0"/>
              <a:t>(tag valid)</a:t>
            </a:r>
            <a:r>
              <a:rPr kumimoji="1" lang="zh-CN" altLang="en-US" sz="4400" dirty="0"/>
              <a:t>、字抽取</a:t>
            </a:r>
            <a:r>
              <a:rPr kumimoji="1" lang="en-US" altLang="zh-CN" sz="4400" dirty="0"/>
              <a:t>(byte)</a:t>
            </a:r>
          </a:p>
          <a:p>
            <a:r>
              <a:rPr kumimoji="1" lang="zh-CN" altLang="en-US" sz="4400" dirty="0"/>
              <a:t>缓存不命中、冲突不命中（抖动）</a:t>
            </a:r>
            <a:endParaRPr kumimoji="1" lang="en-US" altLang="zh-CN" sz="4400" dirty="0"/>
          </a:p>
          <a:p>
            <a:r>
              <a:rPr kumimoji="1" lang="zh-CN" altLang="en-US" sz="4400" dirty="0"/>
              <a:t>中间位做索引（</a:t>
            </a:r>
            <a:r>
              <a:rPr kumimoji="1" lang="en-US" altLang="zh-CN" sz="4400" dirty="0"/>
              <a:t>0000</a:t>
            </a:r>
            <a:r>
              <a:rPr kumimoji="1" lang="zh-CN" altLang="en-US" sz="4400" dirty="0"/>
              <a:t> </a:t>
            </a:r>
            <a:r>
              <a:rPr kumimoji="1" lang="en-US" altLang="zh-CN" sz="4400" dirty="0"/>
              <a:t>0001</a:t>
            </a:r>
            <a:r>
              <a:rPr kumimoji="1" lang="zh-CN" altLang="en-US" sz="4400" dirty="0"/>
              <a:t> </a:t>
            </a:r>
            <a:r>
              <a:rPr kumimoji="1" lang="en-US" altLang="zh-CN" sz="4400" dirty="0"/>
              <a:t>0010</a:t>
            </a:r>
            <a:r>
              <a:rPr kumimoji="1" lang="zh-CN" altLang="en-US" sz="4400" dirty="0"/>
              <a:t> </a:t>
            </a:r>
            <a:r>
              <a:rPr kumimoji="1" lang="en-US" altLang="zh-CN" sz="4400" dirty="0"/>
              <a:t>0011</a:t>
            </a:r>
            <a:r>
              <a:rPr kumimoji="1" lang="zh-CN" altLang="en-US" sz="4400" dirty="0"/>
              <a:t>）</a:t>
            </a:r>
          </a:p>
        </p:txBody>
      </p:sp>
    </p:spTree>
    <p:extLst>
      <p:ext uri="{BB962C8B-B14F-4D97-AF65-F5344CB8AC3E}">
        <p14:creationId xmlns:p14="http://schemas.microsoft.com/office/powerpoint/2010/main" val="2153428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5302E-3235-6B44-87B2-FACC4085FCE2}"/>
              </a:ext>
            </a:extLst>
          </p:cNvPr>
          <p:cNvSpPr>
            <a:spLocks noGrp="1"/>
          </p:cNvSpPr>
          <p:nvPr>
            <p:ph type="title"/>
          </p:nvPr>
        </p:nvSpPr>
        <p:spPr>
          <a:xfrm>
            <a:off x="821635" y="265043"/>
            <a:ext cx="11118574" cy="1588711"/>
          </a:xfrm>
        </p:spPr>
        <p:txBody>
          <a:bodyPr>
            <a:normAutofit/>
          </a:bodyPr>
          <a:lstStyle/>
          <a:p>
            <a:r>
              <a:rPr kumimoji="1" lang="zh-CN" altLang="en-US" sz="5400" b="1" dirty="0"/>
              <a:t>例子：读地址</a:t>
            </a:r>
            <a:r>
              <a:rPr kumimoji="1" lang="en-US" altLang="zh-CN" sz="5400" b="1" dirty="0"/>
              <a:t>0</a:t>
            </a:r>
            <a:r>
              <a:rPr kumimoji="1" lang="zh-CN" altLang="en-US" sz="5400" b="1" dirty="0"/>
              <a:t>、</a:t>
            </a:r>
            <a:r>
              <a:rPr kumimoji="1" lang="en-US" altLang="zh-CN" sz="5400" b="1" dirty="0"/>
              <a:t>1</a:t>
            </a:r>
            <a:r>
              <a:rPr kumimoji="1" lang="zh-CN" altLang="en-US" sz="5400" b="1" dirty="0"/>
              <a:t>、</a:t>
            </a:r>
            <a:r>
              <a:rPr kumimoji="1" lang="en-US" altLang="zh-CN" sz="5400" b="1" dirty="0"/>
              <a:t>13</a:t>
            </a:r>
            <a:r>
              <a:rPr kumimoji="1" lang="zh-CN" altLang="en-US" sz="5400" b="1" dirty="0"/>
              <a:t>、</a:t>
            </a:r>
            <a:r>
              <a:rPr kumimoji="1" lang="en-US" altLang="zh-CN" sz="5400" b="1" dirty="0"/>
              <a:t>8</a:t>
            </a:r>
            <a:r>
              <a:rPr kumimoji="1" lang="zh-CN" altLang="en-US" sz="5400" b="1" dirty="0"/>
              <a:t>、</a:t>
            </a:r>
            <a:r>
              <a:rPr kumimoji="1" lang="en-US" altLang="zh-CN" sz="5400" b="1" dirty="0"/>
              <a:t>0    t=1 s=2 b=1</a:t>
            </a:r>
            <a:endParaRPr kumimoji="1" lang="zh-CN" altLang="en-US" sz="5400" b="1" dirty="0"/>
          </a:p>
        </p:txBody>
      </p:sp>
      <p:sp>
        <p:nvSpPr>
          <p:cNvPr id="3" name="内容占位符 2">
            <a:extLst>
              <a:ext uri="{FF2B5EF4-FFF2-40B4-BE49-F238E27FC236}">
                <a16:creationId xmlns:a16="http://schemas.microsoft.com/office/drawing/2014/main" id="{5098A7CA-458A-7B4E-A18E-4FE1E678FCFD}"/>
              </a:ext>
            </a:extLst>
          </p:cNvPr>
          <p:cNvSpPr>
            <a:spLocks noGrp="1"/>
          </p:cNvSpPr>
          <p:nvPr>
            <p:ph idx="1"/>
          </p:nvPr>
        </p:nvSpPr>
        <p:spPr/>
        <p:txBody>
          <a:bodyPr>
            <a:normAutofit/>
          </a:bodyPr>
          <a:lstStyle/>
          <a:p>
            <a:r>
              <a:rPr kumimoji="1" lang="en-US" altLang="zh-CN" sz="3600" dirty="0"/>
              <a:t>0</a:t>
            </a:r>
            <a:r>
              <a:rPr kumimoji="1" lang="zh-CN" altLang="en-US" sz="3600" dirty="0"/>
              <a:t> 冷不命中</a:t>
            </a:r>
            <a:r>
              <a:rPr kumimoji="1" lang="en-US" altLang="zh-CN" sz="3600" dirty="0"/>
              <a:t>    0  00  0</a:t>
            </a:r>
          </a:p>
        </p:txBody>
      </p:sp>
      <p:graphicFrame>
        <p:nvGraphicFramePr>
          <p:cNvPr id="4" name="表格 3">
            <a:extLst>
              <a:ext uri="{FF2B5EF4-FFF2-40B4-BE49-F238E27FC236}">
                <a16:creationId xmlns:a16="http://schemas.microsoft.com/office/drawing/2014/main" id="{7714E331-EE33-C04E-A46C-C14F23EA7AF1}"/>
              </a:ext>
            </a:extLst>
          </p:cNvPr>
          <p:cNvGraphicFramePr>
            <a:graphicFrameLocks noGrp="1"/>
          </p:cNvGraphicFramePr>
          <p:nvPr>
            <p:extLst>
              <p:ext uri="{D42A27DB-BD31-4B8C-83A1-F6EECF244321}">
                <p14:modId xmlns:p14="http://schemas.microsoft.com/office/powerpoint/2010/main" val="3166853183"/>
              </p:ext>
            </p:extLst>
          </p:nvPr>
        </p:nvGraphicFramePr>
        <p:xfrm>
          <a:off x="1669774" y="2760500"/>
          <a:ext cx="8119165" cy="3200400"/>
        </p:xfrm>
        <a:graphic>
          <a:graphicData uri="http://schemas.openxmlformats.org/drawingml/2006/table">
            <a:tbl>
              <a:tblPr firstRow="1" bandRow="1">
                <a:tableStyleId>{C4B1156A-380E-4F78-BDF5-A606A8083BF9}</a:tableStyleId>
              </a:tblPr>
              <a:tblGrid>
                <a:gridCol w="1616765">
                  <a:extLst>
                    <a:ext uri="{9D8B030D-6E8A-4147-A177-3AD203B41FA5}">
                      <a16:colId xmlns:a16="http://schemas.microsoft.com/office/drawing/2014/main" val="950529184"/>
                    </a:ext>
                  </a:extLst>
                </a:gridCol>
                <a:gridCol w="1625600">
                  <a:extLst>
                    <a:ext uri="{9D8B030D-6E8A-4147-A177-3AD203B41FA5}">
                      <a16:colId xmlns:a16="http://schemas.microsoft.com/office/drawing/2014/main" val="544738277"/>
                    </a:ext>
                  </a:extLst>
                </a:gridCol>
                <a:gridCol w="1625600">
                  <a:extLst>
                    <a:ext uri="{9D8B030D-6E8A-4147-A177-3AD203B41FA5}">
                      <a16:colId xmlns:a16="http://schemas.microsoft.com/office/drawing/2014/main" val="3364179249"/>
                    </a:ext>
                  </a:extLst>
                </a:gridCol>
                <a:gridCol w="1625600">
                  <a:extLst>
                    <a:ext uri="{9D8B030D-6E8A-4147-A177-3AD203B41FA5}">
                      <a16:colId xmlns:a16="http://schemas.microsoft.com/office/drawing/2014/main" val="1994539657"/>
                    </a:ext>
                  </a:extLst>
                </a:gridCol>
                <a:gridCol w="1625600">
                  <a:extLst>
                    <a:ext uri="{9D8B030D-6E8A-4147-A177-3AD203B41FA5}">
                      <a16:colId xmlns:a16="http://schemas.microsoft.com/office/drawing/2014/main" val="620509578"/>
                    </a:ext>
                  </a:extLst>
                </a:gridCol>
              </a:tblGrid>
              <a:tr h="370840">
                <a:tc>
                  <a:txBody>
                    <a:bodyPr/>
                    <a:lstStyle/>
                    <a:p>
                      <a:r>
                        <a:rPr lang="zh-CN" altLang="en-US" sz="3600" dirty="0"/>
                        <a:t>组</a:t>
                      </a:r>
                    </a:p>
                  </a:txBody>
                  <a:tcPr/>
                </a:tc>
                <a:tc>
                  <a:txBody>
                    <a:bodyPr/>
                    <a:lstStyle/>
                    <a:p>
                      <a:r>
                        <a:rPr lang="zh-CN" altLang="en-US" sz="3600" dirty="0"/>
                        <a:t>有效位</a:t>
                      </a:r>
                    </a:p>
                  </a:txBody>
                  <a:tcPr/>
                </a:tc>
                <a:tc>
                  <a:txBody>
                    <a:bodyPr/>
                    <a:lstStyle/>
                    <a:p>
                      <a:r>
                        <a:rPr lang="zh-CN" altLang="en-US" sz="3600" dirty="0"/>
                        <a:t>标记位</a:t>
                      </a:r>
                    </a:p>
                  </a:txBody>
                  <a:tcPr/>
                </a:tc>
                <a:tc>
                  <a:txBody>
                    <a:bodyPr/>
                    <a:lstStyle/>
                    <a:p>
                      <a:r>
                        <a:rPr lang="zh-CN" altLang="en-US" sz="3600" dirty="0"/>
                        <a:t>块</a:t>
                      </a:r>
                      <a:r>
                        <a:rPr lang="en-US" altLang="zh-CN" sz="3600" dirty="0"/>
                        <a:t>[0]</a:t>
                      </a:r>
                      <a:endParaRPr lang="zh-CN" altLang="en-US" sz="3600" dirty="0"/>
                    </a:p>
                  </a:txBody>
                  <a:tcPr/>
                </a:tc>
                <a:tc>
                  <a:txBody>
                    <a:bodyPr/>
                    <a:lstStyle/>
                    <a:p>
                      <a:r>
                        <a:rPr lang="zh-CN" altLang="en-US" sz="3600" dirty="0"/>
                        <a:t>块</a:t>
                      </a:r>
                      <a:r>
                        <a:rPr lang="en-US" altLang="zh-CN" sz="3600" dirty="0"/>
                        <a:t>[1]</a:t>
                      </a:r>
                      <a:endParaRPr lang="zh-CN" altLang="en-US" sz="3600" dirty="0"/>
                    </a:p>
                  </a:txBody>
                  <a:tcPr/>
                </a:tc>
                <a:extLst>
                  <a:ext uri="{0D108BD9-81ED-4DB2-BD59-A6C34878D82A}">
                    <a16:rowId xmlns:a16="http://schemas.microsoft.com/office/drawing/2014/main" val="2620251841"/>
                  </a:ext>
                </a:extLst>
              </a:tr>
              <a:tr h="370840">
                <a:tc>
                  <a:txBody>
                    <a:bodyPr/>
                    <a:lstStyle/>
                    <a:p>
                      <a:r>
                        <a:rPr lang="en-US" altLang="zh-CN" sz="3600" dirty="0"/>
                        <a:t>0</a:t>
                      </a:r>
                      <a:endParaRPr lang="zh-CN" altLang="en-US" sz="3600" dirty="0"/>
                    </a:p>
                  </a:txBody>
                  <a:tcPr/>
                </a:tc>
                <a:tc>
                  <a:txBody>
                    <a:bodyPr/>
                    <a:lstStyle/>
                    <a:p>
                      <a:r>
                        <a:rPr lang="en-US" altLang="zh-CN" sz="3600" dirty="0"/>
                        <a:t>0-&gt;1</a:t>
                      </a:r>
                      <a:endParaRPr lang="zh-CN" altLang="en-US" sz="3600" dirty="0"/>
                    </a:p>
                  </a:txBody>
                  <a:tcPr/>
                </a:tc>
                <a:tc>
                  <a:txBody>
                    <a:bodyPr/>
                    <a:lstStyle/>
                    <a:p>
                      <a:r>
                        <a:rPr lang="en-US" altLang="zh-CN" sz="3600" dirty="0"/>
                        <a:t>0</a:t>
                      </a:r>
                      <a:endParaRPr lang="zh-CN" altLang="en-US" sz="3600" dirty="0"/>
                    </a:p>
                  </a:txBody>
                  <a:tcPr/>
                </a:tc>
                <a:tc>
                  <a:txBody>
                    <a:bodyPr/>
                    <a:lstStyle/>
                    <a:p>
                      <a:r>
                        <a:rPr lang="en-US" altLang="zh-CN" sz="3600" dirty="0"/>
                        <a:t>M[0]</a:t>
                      </a:r>
                      <a:endParaRPr lang="zh-CN" altLang="en-US" sz="3600" dirty="0"/>
                    </a:p>
                  </a:txBody>
                  <a:tcPr/>
                </a:tc>
                <a:tc>
                  <a:txBody>
                    <a:bodyPr/>
                    <a:lstStyle/>
                    <a:p>
                      <a:r>
                        <a:rPr lang="en-US" altLang="zh-CN" sz="3600" dirty="0"/>
                        <a:t>M[1]</a:t>
                      </a:r>
                      <a:endParaRPr lang="zh-CN" altLang="en-US" sz="3600" dirty="0"/>
                    </a:p>
                  </a:txBody>
                  <a:tcPr/>
                </a:tc>
                <a:extLst>
                  <a:ext uri="{0D108BD9-81ED-4DB2-BD59-A6C34878D82A}">
                    <a16:rowId xmlns:a16="http://schemas.microsoft.com/office/drawing/2014/main" val="1292210829"/>
                  </a:ext>
                </a:extLst>
              </a:tr>
              <a:tr h="370840">
                <a:tc>
                  <a:txBody>
                    <a:bodyPr/>
                    <a:lstStyle/>
                    <a:p>
                      <a:r>
                        <a:rPr lang="en-US" altLang="zh-CN" sz="3600" dirty="0"/>
                        <a:t>1</a:t>
                      </a:r>
                      <a:endParaRPr lang="zh-CN" altLang="en-US" sz="3600" dirty="0"/>
                    </a:p>
                  </a:txBody>
                  <a:tcPr/>
                </a:tc>
                <a:tc>
                  <a:txBody>
                    <a:bodyPr/>
                    <a:lstStyle/>
                    <a:p>
                      <a:r>
                        <a:rPr lang="en-US" altLang="zh-CN" sz="3600" dirty="0"/>
                        <a:t>0</a:t>
                      </a:r>
                      <a:endParaRPr lang="zh-CN" altLang="en-US" sz="3600" dirty="0"/>
                    </a:p>
                  </a:txBody>
                  <a:tcPr/>
                </a:tc>
                <a:tc>
                  <a:txBody>
                    <a:bodyPr/>
                    <a:lstStyle/>
                    <a:p>
                      <a:endParaRPr lang="zh-CN" altLang="en-US" sz="3600" dirty="0"/>
                    </a:p>
                  </a:txBody>
                  <a:tcPr/>
                </a:tc>
                <a:tc>
                  <a:txBody>
                    <a:bodyPr/>
                    <a:lstStyle/>
                    <a:p>
                      <a:endParaRPr lang="zh-CN" altLang="en-US" sz="3600" dirty="0"/>
                    </a:p>
                  </a:txBody>
                  <a:tcPr/>
                </a:tc>
                <a:tc>
                  <a:txBody>
                    <a:bodyPr/>
                    <a:lstStyle/>
                    <a:p>
                      <a:endParaRPr lang="zh-CN" altLang="en-US" sz="3600"/>
                    </a:p>
                  </a:txBody>
                  <a:tcPr/>
                </a:tc>
                <a:extLst>
                  <a:ext uri="{0D108BD9-81ED-4DB2-BD59-A6C34878D82A}">
                    <a16:rowId xmlns:a16="http://schemas.microsoft.com/office/drawing/2014/main" val="70372791"/>
                  </a:ext>
                </a:extLst>
              </a:tr>
              <a:tr h="370840">
                <a:tc>
                  <a:txBody>
                    <a:bodyPr/>
                    <a:lstStyle/>
                    <a:p>
                      <a:r>
                        <a:rPr lang="en-US" altLang="zh-CN" sz="3600" dirty="0"/>
                        <a:t>2</a:t>
                      </a:r>
                      <a:endParaRPr lang="zh-CN" altLang="en-US" sz="3600" dirty="0"/>
                    </a:p>
                  </a:txBody>
                  <a:tcPr/>
                </a:tc>
                <a:tc>
                  <a:txBody>
                    <a:bodyPr/>
                    <a:lstStyle/>
                    <a:p>
                      <a:r>
                        <a:rPr lang="en-US" altLang="zh-CN" sz="3600" dirty="0"/>
                        <a:t>0</a:t>
                      </a:r>
                      <a:endParaRPr lang="zh-CN" altLang="en-US" sz="3600" dirty="0"/>
                    </a:p>
                  </a:txBody>
                  <a:tcPr/>
                </a:tc>
                <a:tc>
                  <a:txBody>
                    <a:bodyPr/>
                    <a:lstStyle/>
                    <a:p>
                      <a:endParaRPr lang="zh-CN" altLang="en-US" sz="3600"/>
                    </a:p>
                  </a:txBody>
                  <a:tcPr/>
                </a:tc>
                <a:tc>
                  <a:txBody>
                    <a:bodyPr/>
                    <a:lstStyle/>
                    <a:p>
                      <a:endParaRPr lang="zh-CN" altLang="en-US" sz="3600"/>
                    </a:p>
                  </a:txBody>
                  <a:tcPr/>
                </a:tc>
                <a:tc>
                  <a:txBody>
                    <a:bodyPr/>
                    <a:lstStyle/>
                    <a:p>
                      <a:endParaRPr lang="zh-CN" altLang="en-US" sz="3600"/>
                    </a:p>
                  </a:txBody>
                  <a:tcPr/>
                </a:tc>
                <a:extLst>
                  <a:ext uri="{0D108BD9-81ED-4DB2-BD59-A6C34878D82A}">
                    <a16:rowId xmlns:a16="http://schemas.microsoft.com/office/drawing/2014/main" val="2495046328"/>
                  </a:ext>
                </a:extLst>
              </a:tr>
              <a:tr h="370840">
                <a:tc>
                  <a:txBody>
                    <a:bodyPr/>
                    <a:lstStyle/>
                    <a:p>
                      <a:r>
                        <a:rPr lang="en-US" altLang="zh-CN" sz="3600" dirty="0"/>
                        <a:t>3</a:t>
                      </a:r>
                      <a:endParaRPr lang="zh-CN" altLang="en-US" sz="3600" dirty="0"/>
                    </a:p>
                  </a:txBody>
                  <a:tcPr/>
                </a:tc>
                <a:tc>
                  <a:txBody>
                    <a:bodyPr/>
                    <a:lstStyle/>
                    <a:p>
                      <a:r>
                        <a:rPr lang="en-US" altLang="zh-CN" sz="3600" dirty="0"/>
                        <a:t>0</a:t>
                      </a:r>
                      <a:endParaRPr lang="zh-CN" altLang="en-US" sz="3600" dirty="0"/>
                    </a:p>
                  </a:txBody>
                  <a:tcPr/>
                </a:tc>
                <a:tc>
                  <a:txBody>
                    <a:bodyPr/>
                    <a:lstStyle/>
                    <a:p>
                      <a:endParaRPr lang="zh-CN" altLang="en-US" sz="3600" dirty="0"/>
                    </a:p>
                  </a:txBody>
                  <a:tcPr/>
                </a:tc>
                <a:tc>
                  <a:txBody>
                    <a:bodyPr/>
                    <a:lstStyle/>
                    <a:p>
                      <a:endParaRPr lang="zh-CN" altLang="en-US" sz="3600"/>
                    </a:p>
                  </a:txBody>
                  <a:tcPr/>
                </a:tc>
                <a:tc>
                  <a:txBody>
                    <a:bodyPr/>
                    <a:lstStyle/>
                    <a:p>
                      <a:endParaRPr lang="zh-CN" altLang="en-US" sz="3600" dirty="0"/>
                    </a:p>
                  </a:txBody>
                  <a:tcPr/>
                </a:tc>
                <a:extLst>
                  <a:ext uri="{0D108BD9-81ED-4DB2-BD59-A6C34878D82A}">
                    <a16:rowId xmlns:a16="http://schemas.microsoft.com/office/drawing/2014/main" val="2079451303"/>
                  </a:ext>
                </a:extLst>
              </a:tr>
            </a:tbl>
          </a:graphicData>
        </a:graphic>
      </p:graphicFrame>
      <p:sp>
        <p:nvSpPr>
          <p:cNvPr id="5" name="矩形 4">
            <a:hlinkClick r:id="rId2" action="ppaction://hlinksldjump"/>
            <a:extLst>
              <a:ext uri="{FF2B5EF4-FFF2-40B4-BE49-F238E27FC236}">
                <a16:creationId xmlns:a16="http://schemas.microsoft.com/office/drawing/2014/main" id="{51506612-BE5E-9C43-87C8-1C3C9D8F075F}"/>
              </a:ext>
            </a:extLst>
          </p:cNvPr>
          <p:cNvSpPr/>
          <p:nvPr/>
        </p:nvSpPr>
        <p:spPr>
          <a:xfrm>
            <a:off x="5168348" y="1166270"/>
            <a:ext cx="457666" cy="477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682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067B40-0E2E-FB4E-B7AB-02363DAA3A4C}"/>
              </a:ext>
            </a:extLst>
          </p:cNvPr>
          <p:cNvSpPr>
            <a:spLocks noGrp="1"/>
          </p:cNvSpPr>
          <p:nvPr>
            <p:ph type="title"/>
          </p:nvPr>
        </p:nvSpPr>
        <p:spPr/>
        <p:txBody>
          <a:bodyPr>
            <a:normAutofit/>
          </a:bodyPr>
          <a:lstStyle/>
          <a:p>
            <a:r>
              <a:rPr kumimoji="1" lang="en-US" altLang="zh-CN" sz="5400" b="1" dirty="0"/>
              <a:t>1</a:t>
            </a:r>
            <a:endParaRPr kumimoji="1" lang="zh-CN" altLang="en-US" sz="5400" b="1" dirty="0"/>
          </a:p>
        </p:txBody>
      </p:sp>
      <p:graphicFrame>
        <p:nvGraphicFramePr>
          <p:cNvPr id="4" name="内容占位符 3">
            <a:extLst>
              <a:ext uri="{FF2B5EF4-FFF2-40B4-BE49-F238E27FC236}">
                <a16:creationId xmlns:a16="http://schemas.microsoft.com/office/drawing/2014/main" id="{45AD336E-AA0A-3442-95F9-C00EA9E41354}"/>
              </a:ext>
            </a:extLst>
          </p:cNvPr>
          <p:cNvGraphicFramePr>
            <a:graphicFrameLocks noGrp="1"/>
          </p:cNvGraphicFramePr>
          <p:nvPr>
            <p:ph idx="1"/>
          </p:nvPr>
        </p:nvGraphicFramePr>
        <p:xfrm>
          <a:off x="1450975" y="2016125"/>
          <a:ext cx="8119165" cy="3200400"/>
        </p:xfrm>
        <a:graphic>
          <a:graphicData uri="http://schemas.openxmlformats.org/drawingml/2006/table">
            <a:tbl>
              <a:tblPr firstRow="1" bandRow="1">
                <a:tableStyleId>{C4B1156A-380E-4F78-BDF5-A606A8083BF9}</a:tableStyleId>
              </a:tblPr>
              <a:tblGrid>
                <a:gridCol w="1616765">
                  <a:extLst>
                    <a:ext uri="{9D8B030D-6E8A-4147-A177-3AD203B41FA5}">
                      <a16:colId xmlns:a16="http://schemas.microsoft.com/office/drawing/2014/main" val="130459631"/>
                    </a:ext>
                  </a:extLst>
                </a:gridCol>
                <a:gridCol w="1625600">
                  <a:extLst>
                    <a:ext uri="{9D8B030D-6E8A-4147-A177-3AD203B41FA5}">
                      <a16:colId xmlns:a16="http://schemas.microsoft.com/office/drawing/2014/main" val="751576343"/>
                    </a:ext>
                  </a:extLst>
                </a:gridCol>
                <a:gridCol w="1625600">
                  <a:extLst>
                    <a:ext uri="{9D8B030D-6E8A-4147-A177-3AD203B41FA5}">
                      <a16:colId xmlns:a16="http://schemas.microsoft.com/office/drawing/2014/main" val="3323712242"/>
                    </a:ext>
                  </a:extLst>
                </a:gridCol>
                <a:gridCol w="1625600">
                  <a:extLst>
                    <a:ext uri="{9D8B030D-6E8A-4147-A177-3AD203B41FA5}">
                      <a16:colId xmlns:a16="http://schemas.microsoft.com/office/drawing/2014/main" val="2573825411"/>
                    </a:ext>
                  </a:extLst>
                </a:gridCol>
                <a:gridCol w="1625600">
                  <a:extLst>
                    <a:ext uri="{9D8B030D-6E8A-4147-A177-3AD203B41FA5}">
                      <a16:colId xmlns:a16="http://schemas.microsoft.com/office/drawing/2014/main" val="60230670"/>
                    </a:ext>
                  </a:extLst>
                </a:gridCol>
              </a:tblGrid>
              <a:tr h="370840">
                <a:tc>
                  <a:txBody>
                    <a:bodyPr/>
                    <a:lstStyle/>
                    <a:p>
                      <a:r>
                        <a:rPr lang="zh-CN" altLang="en-US" sz="3600" dirty="0"/>
                        <a:t>组</a:t>
                      </a:r>
                    </a:p>
                  </a:txBody>
                  <a:tcPr/>
                </a:tc>
                <a:tc>
                  <a:txBody>
                    <a:bodyPr/>
                    <a:lstStyle/>
                    <a:p>
                      <a:r>
                        <a:rPr lang="zh-CN" altLang="en-US" sz="3600" dirty="0"/>
                        <a:t>有效位</a:t>
                      </a:r>
                    </a:p>
                  </a:txBody>
                  <a:tcPr/>
                </a:tc>
                <a:tc>
                  <a:txBody>
                    <a:bodyPr/>
                    <a:lstStyle/>
                    <a:p>
                      <a:r>
                        <a:rPr lang="zh-CN" altLang="en-US" sz="3600" dirty="0"/>
                        <a:t>标记位</a:t>
                      </a:r>
                    </a:p>
                  </a:txBody>
                  <a:tcPr/>
                </a:tc>
                <a:tc>
                  <a:txBody>
                    <a:bodyPr/>
                    <a:lstStyle/>
                    <a:p>
                      <a:r>
                        <a:rPr lang="zh-CN" altLang="en-US" sz="3600" dirty="0"/>
                        <a:t>块</a:t>
                      </a:r>
                      <a:r>
                        <a:rPr lang="en-US" altLang="zh-CN" sz="3600" dirty="0"/>
                        <a:t>[0]</a:t>
                      </a:r>
                      <a:endParaRPr lang="zh-CN" altLang="en-US" sz="3600" dirty="0"/>
                    </a:p>
                  </a:txBody>
                  <a:tcPr/>
                </a:tc>
                <a:tc>
                  <a:txBody>
                    <a:bodyPr/>
                    <a:lstStyle/>
                    <a:p>
                      <a:r>
                        <a:rPr lang="zh-CN" altLang="en-US" sz="3600" dirty="0"/>
                        <a:t>块</a:t>
                      </a:r>
                      <a:r>
                        <a:rPr lang="en-US" altLang="zh-CN" sz="3600" dirty="0"/>
                        <a:t>[1]</a:t>
                      </a:r>
                      <a:endParaRPr lang="zh-CN" altLang="en-US" sz="3600" dirty="0"/>
                    </a:p>
                  </a:txBody>
                  <a:tcPr/>
                </a:tc>
                <a:extLst>
                  <a:ext uri="{0D108BD9-81ED-4DB2-BD59-A6C34878D82A}">
                    <a16:rowId xmlns:a16="http://schemas.microsoft.com/office/drawing/2014/main" val="3590449879"/>
                  </a:ext>
                </a:extLst>
              </a:tr>
              <a:tr h="370840">
                <a:tc>
                  <a:txBody>
                    <a:bodyPr/>
                    <a:lstStyle/>
                    <a:p>
                      <a:r>
                        <a:rPr lang="en-US" altLang="zh-CN" sz="3600" dirty="0"/>
                        <a:t>0</a:t>
                      </a:r>
                      <a:endParaRPr lang="zh-CN" altLang="en-US" sz="3600" dirty="0"/>
                    </a:p>
                  </a:txBody>
                  <a:tcPr/>
                </a:tc>
                <a:tc>
                  <a:txBody>
                    <a:bodyPr/>
                    <a:lstStyle/>
                    <a:p>
                      <a:r>
                        <a:rPr lang="en-US" altLang="zh-CN" sz="3600" dirty="0"/>
                        <a:t>0-&gt;1</a:t>
                      </a:r>
                      <a:endParaRPr lang="zh-CN" altLang="en-US" sz="3600" dirty="0"/>
                    </a:p>
                  </a:txBody>
                  <a:tcPr/>
                </a:tc>
                <a:tc>
                  <a:txBody>
                    <a:bodyPr/>
                    <a:lstStyle/>
                    <a:p>
                      <a:r>
                        <a:rPr lang="en-US" altLang="zh-CN" sz="3600" dirty="0"/>
                        <a:t>0</a:t>
                      </a:r>
                      <a:endParaRPr lang="zh-CN" altLang="en-US" sz="3600" dirty="0"/>
                    </a:p>
                  </a:txBody>
                  <a:tcPr/>
                </a:tc>
                <a:tc>
                  <a:txBody>
                    <a:bodyPr/>
                    <a:lstStyle/>
                    <a:p>
                      <a:r>
                        <a:rPr lang="en-US" altLang="zh-CN" sz="3600" dirty="0"/>
                        <a:t>M[0]</a:t>
                      </a:r>
                      <a:endParaRPr lang="zh-CN" altLang="en-US" sz="3600" dirty="0"/>
                    </a:p>
                  </a:txBody>
                  <a:tcPr/>
                </a:tc>
                <a:tc>
                  <a:txBody>
                    <a:bodyPr/>
                    <a:lstStyle/>
                    <a:p>
                      <a:r>
                        <a:rPr lang="en-US" altLang="zh-CN" sz="3600" dirty="0"/>
                        <a:t>M[1]</a:t>
                      </a:r>
                      <a:endParaRPr lang="zh-CN" altLang="en-US" sz="3600" dirty="0"/>
                    </a:p>
                  </a:txBody>
                  <a:tcPr/>
                </a:tc>
                <a:extLst>
                  <a:ext uri="{0D108BD9-81ED-4DB2-BD59-A6C34878D82A}">
                    <a16:rowId xmlns:a16="http://schemas.microsoft.com/office/drawing/2014/main" val="1019050226"/>
                  </a:ext>
                </a:extLst>
              </a:tr>
              <a:tr h="370840">
                <a:tc>
                  <a:txBody>
                    <a:bodyPr/>
                    <a:lstStyle/>
                    <a:p>
                      <a:r>
                        <a:rPr lang="en-US" altLang="zh-CN" sz="3600" dirty="0"/>
                        <a:t>1</a:t>
                      </a:r>
                      <a:endParaRPr lang="zh-CN" altLang="en-US" sz="3600" dirty="0"/>
                    </a:p>
                  </a:txBody>
                  <a:tcPr/>
                </a:tc>
                <a:tc>
                  <a:txBody>
                    <a:bodyPr/>
                    <a:lstStyle/>
                    <a:p>
                      <a:r>
                        <a:rPr lang="en-US" altLang="zh-CN" sz="3600" dirty="0"/>
                        <a:t>0</a:t>
                      </a:r>
                      <a:endParaRPr lang="zh-CN" altLang="en-US" sz="3600" dirty="0"/>
                    </a:p>
                  </a:txBody>
                  <a:tcPr/>
                </a:tc>
                <a:tc>
                  <a:txBody>
                    <a:bodyPr/>
                    <a:lstStyle/>
                    <a:p>
                      <a:endParaRPr lang="zh-CN" altLang="en-US" sz="3600" dirty="0"/>
                    </a:p>
                  </a:txBody>
                  <a:tcPr/>
                </a:tc>
                <a:tc>
                  <a:txBody>
                    <a:bodyPr/>
                    <a:lstStyle/>
                    <a:p>
                      <a:endParaRPr lang="zh-CN" altLang="en-US" sz="3600" dirty="0"/>
                    </a:p>
                  </a:txBody>
                  <a:tcPr/>
                </a:tc>
                <a:tc>
                  <a:txBody>
                    <a:bodyPr/>
                    <a:lstStyle/>
                    <a:p>
                      <a:endParaRPr lang="zh-CN" altLang="en-US" sz="3600"/>
                    </a:p>
                  </a:txBody>
                  <a:tcPr/>
                </a:tc>
                <a:extLst>
                  <a:ext uri="{0D108BD9-81ED-4DB2-BD59-A6C34878D82A}">
                    <a16:rowId xmlns:a16="http://schemas.microsoft.com/office/drawing/2014/main" val="875183025"/>
                  </a:ext>
                </a:extLst>
              </a:tr>
              <a:tr h="370840">
                <a:tc>
                  <a:txBody>
                    <a:bodyPr/>
                    <a:lstStyle/>
                    <a:p>
                      <a:r>
                        <a:rPr lang="en-US" altLang="zh-CN" sz="3600" dirty="0"/>
                        <a:t>2</a:t>
                      </a:r>
                      <a:endParaRPr lang="zh-CN" altLang="en-US" sz="3600" dirty="0"/>
                    </a:p>
                  </a:txBody>
                  <a:tcPr/>
                </a:tc>
                <a:tc>
                  <a:txBody>
                    <a:bodyPr/>
                    <a:lstStyle/>
                    <a:p>
                      <a:r>
                        <a:rPr lang="en-US" altLang="zh-CN" sz="3600" dirty="0"/>
                        <a:t>0</a:t>
                      </a:r>
                      <a:endParaRPr lang="zh-CN" altLang="en-US" sz="3600" dirty="0"/>
                    </a:p>
                  </a:txBody>
                  <a:tcPr/>
                </a:tc>
                <a:tc>
                  <a:txBody>
                    <a:bodyPr/>
                    <a:lstStyle/>
                    <a:p>
                      <a:endParaRPr lang="zh-CN" altLang="en-US" sz="3600"/>
                    </a:p>
                  </a:txBody>
                  <a:tcPr/>
                </a:tc>
                <a:tc>
                  <a:txBody>
                    <a:bodyPr/>
                    <a:lstStyle/>
                    <a:p>
                      <a:endParaRPr lang="zh-CN" altLang="en-US" sz="3600"/>
                    </a:p>
                  </a:txBody>
                  <a:tcPr/>
                </a:tc>
                <a:tc>
                  <a:txBody>
                    <a:bodyPr/>
                    <a:lstStyle/>
                    <a:p>
                      <a:endParaRPr lang="zh-CN" altLang="en-US" sz="3600"/>
                    </a:p>
                  </a:txBody>
                  <a:tcPr/>
                </a:tc>
                <a:extLst>
                  <a:ext uri="{0D108BD9-81ED-4DB2-BD59-A6C34878D82A}">
                    <a16:rowId xmlns:a16="http://schemas.microsoft.com/office/drawing/2014/main" val="1696514204"/>
                  </a:ext>
                </a:extLst>
              </a:tr>
              <a:tr h="370840">
                <a:tc>
                  <a:txBody>
                    <a:bodyPr/>
                    <a:lstStyle/>
                    <a:p>
                      <a:r>
                        <a:rPr lang="en-US" altLang="zh-CN" sz="3600" dirty="0"/>
                        <a:t>3</a:t>
                      </a:r>
                      <a:endParaRPr lang="zh-CN" altLang="en-US" sz="3600" dirty="0"/>
                    </a:p>
                  </a:txBody>
                  <a:tcPr/>
                </a:tc>
                <a:tc>
                  <a:txBody>
                    <a:bodyPr/>
                    <a:lstStyle/>
                    <a:p>
                      <a:r>
                        <a:rPr lang="en-US" altLang="zh-CN" sz="3600" dirty="0"/>
                        <a:t>0</a:t>
                      </a:r>
                      <a:endParaRPr lang="zh-CN" altLang="en-US" sz="3600" dirty="0"/>
                    </a:p>
                  </a:txBody>
                  <a:tcPr/>
                </a:tc>
                <a:tc>
                  <a:txBody>
                    <a:bodyPr/>
                    <a:lstStyle/>
                    <a:p>
                      <a:endParaRPr lang="zh-CN" altLang="en-US" sz="3600" dirty="0"/>
                    </a:p>
                  </a:txBody>
                  <a:tcPr/>
                </a:tc>
                <a:tc>
                  <a:txBody>
                    <a:bodyPr/>
                    <a:lstStyle/>
                    <a:p>
                      <a:endParaRPr lang="zh-CN" altLang="en-US" sz="3600"/>
                    </a:p>
                  </a:txBody>
                  <a:tcPr/>
                </a:tc>
                <a:tc>
                  <a:txBody>
                    <a:bodyPr/>
                    <a:lstStyle/>
                    <a:p>
                      <a:endParaRPr lang="zh-CN" altLang="en-US" sz="3600" dirty="0"/>
                    </a:p>
                  </a:txBody>
                  <a:tcPr/>
                </a:tc>
                <a:extLst>
                  <a:ext uri="{0D108BD9-81ED-4DB2-BD59-A6C34878D82A}">
                    <a16:rowId xmlns:a16="http://schemas.microsoft.com/office/drawing/2014/main" val="596902788"/>
                  </a:ext>
                </a:extLst>
              </a:tr>
            </a:tbl>
          </a:graphicData>
        </a:graphic>
      </p:graphicFrame>
    </p:spTree>
    <p:extLst>
      <p:ext uri="{BB962C8B-B14F-4D97-AF65-F5344CB8AC3E}">
        <p14:creationId xmlns:p14="http://schemas.microsoft.com/office/powerpoint/2010/main" val="373196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7BC22-4097-C044-9C1D-F7CBA2E1D32C}"/>
              </a:ext>
            </a:extLst>
          </p:cNvPr>
          <p:cNvSpPr>
            <a:spLocks noGrp="1"/>
          </p:cNvSpPr>
          <p:nvPr>
            <p:ph type="title"/>
          </p:nvPr>
        </p:nvSpPr>
        <p:spPr/>
        <p:txBody>
          <a:bodyPr>
            <a:normAutofit/>
          </a:bodyPr>
          <a:lstStyle/>
          <a:p>
            <a:r>
              <a:rPr kumimoji="1" lang="en-US" altLang="zh-CN" sz="6000" b="1" dirty="0"/>
              <a:t>13</a:t>
            </a:r>
            <a:endParaRPr kumimoji="1" lang="zh-CN" altLang="en-US" sz="6000" b="1" dirty="0"/>
          </a:p>
        </p:txBody>
      </p:sp>
      <p:sp>
        <p:nvSpPr>
          <p:cNvPr id="3" name="内容占位符 2">
            <a:extLst>
              <a:ext uri="{FF2B5EF4-FFF2-40B4-BE49-F238E27FC236}">
                <a16:creationId xmlns:a16="http://schemas.microsoft.com/office/drawing/2014/main" id="{1DC31316-4C1F-334D-AA12-D87F2BA8EF6D}"/>
              </a:ext>
            </a:extLst>
          </p:cNvPr>
          <p:cNvSpPr>
            <a:spLocks noGrp="1"/>
          </p:cNvSpPr>
          <p:nvPr>
            <p:ph idx="1"/>
          </p:nvPr>
        </p:nvSpPr>
        <p:spPr/>
        <p:txBody>
          <a:bodyPr>
            <a:normAutofit/>
          </a:bodyPr>
          <a:lstStyle/>
          <a:p>
            <a:r>
              <a:rPr kumimoji="1" lang="en-US" altLang="zh-CN" sz="3600" dirty="0"/>
              <a:t>13  1 10 1  </a:t>
            </a:r>
            <a:endParaRPr kumimoji="1" lang="zh-CN" altLang="en-US" sz="3600" dirty="0"/>
          </a:p>
        </p:txBody>
      </p:sp>
      <p:graphicFrame>
        <p:nvGraphicFramePr>
          <p:cNvPr id="5" name="表格 4">
            <a:extLst>
              <a:ext uri="{FF2B5EF4-FFF2-40B4-BE49-F238E27FC236}">
                <a16:creationId xmlns:a16="http://schemas.microsoft.com/office/drawing/2014/main" id="{33C10082-C63A-BA48-B4DB-F4FDB571B519}"/>
              </a:ext>
            </a:extLst>
          </p:cNvPr>
          <p:cNvGraphicFramePr>
            <a:graphicFrameLocks noGrp="1"/>
          </p:cNvGraphicFramePr>
          <p:nvPr>
            <p:extLst>
              <p:ext uri="{D42A27DB-BD31-4B8C-83A1-F6EECF244321}">
                <p14:modId xmlns:p14="http://schemas.microsoft.com/office/powerpoint/2010/main" val="3484490464"/>
              </p:ext>
            </p:extLst>
          </p:nvPr>
        </p:nvGraphicFramePr>
        <p:xfrm>
          <a:off x="1451579" y="2599221"/>
          <a:ext cx="8119165" cy="3200400"/>
        </p:xfrm>
        <a:graphic>
          <a:graphicData uri="http://schemas.openxmlformats.org/drawingml/2006/table">
            <a:tbl>
              <a:tblPr firstRow="1" bandRow="1">
                <a:tableStyleId>{C4B1156A-380E-4F78-BDF5-A606A8083BF9}</a:tableStyleId>
              </a:tblPr>
              <a:tblGrid>
                <a:gridCol w="1616765">
                  <a:extLst>
                    <a:ext uri="{9D8B030D-6E8A-4147-A177-3AD203B41FA5}">
                      <a16:colId xmlns:a16="http://schemas.microsoft.com/office/drawing/2014/main" val="130459631"/>
                    </a:ext>
                  </a:extLst>
                </a:gridCol>
                <a:gridCol w="1625600">
                  <a:extLst>
                    <a:ext uri="{9D8B030D-6E8A-4147-A177-3AD203B41FA5}">
                      <a16:colId xmlns:a16="http://schemas.microsoft.com/office/drawing/2014/main" val="751576343"/>
                    </a:ext>
                  </a:extLst>
                </a:gridCol>
                <a:gridCol w="1625600">
                  <a:extLst>
                    <a:ext uri="{9D8B030D-6E8A-4147-A177-3AD203B41FA5}">
                      <a16:colId xmlns:a16="http://schemas.microsoft.com/office/drawing/2014/main" val="3323712242"/>
                    </a:ext>
                  </a:extLst>
                </a:gridCol>
                <a:gridCol w="1625600">
                  <a:extLst>
                    <a:ext uri="{9D8B030D-6E8A-4147-A177-3AD203B41FA5}">
                      <a16:colId xmlns:a16="http://schemas.microsoft.com/office/drawing/2014/main" val="2573825411"/>
                    </a:ext>
                  </a:extLst>
                </a:gridCol>
                <a:gridCol w="1625600">
                  <a:extLst>
                    <a:ext uri="{9D8B030D-6E8A-4147-A177-3AD203B41FA5}">
                      <a16:colId xmlns:a16="http://schemas.microsoft.com/office/drawing/2014/main" val="60230670"/>
                    </a:ext>
                  </a:extLst>
                </a:gridCol>
              </a:tblGrid>
              <a:tr h="370840">
                <a:tc>
                  <a:txBody>
                    <a:bodyPr/>
                    <a:lstStyle/>
                    <a:p>
                      <a:r>
                        <a:rPr lang="zh-CN" altLang="en-US" sz="3600" dirty="0"/>
                        <a:t>组</a:t>
                      </a:r>
                    </a:p>
                  </a:txBody>
                  <a:tcPr/>
                </a:tc>
                <a:tc>
                  <a:txBody>
                    <a:bodyPr/>
                    <a:lstStyle/>
                    <a:p>
                      <a:r>
                        <a:rPr lang="zh-CN" altLang="en-US" sz="3600" dirty="0"/>
                        <a:t>有效位</a:t>
                      </a:r>
                    </a:p>
                  </a:txBody>
                  <a:tcPr/>
                </a:tc>
                <a:tc>
                  <a:txBody>
                    <a:bodyPr/>
                    <a:lstStyle/>
                    <a:p>
                      <a:r>
                        <a:rPr lang="zh-CN" altLang="en-US" sz="3600" dirty="0"/>
                        <a:t>标记位</a:t>
                      </a:r>
                    </a:p>
                  </a:txBody>
                  <a:tcPr/>
                </a:tc>
                <a:tc>
                  <a:txBody>
                    <a:bodyPr/>
                    <a:lstStyle/>
                    <a:p>
                      <a:r>
                        <a:rPr lang="zh-CN" altLang="en-US" sz="3600" dirty="0"/>
                        <a:t>块</a:t>
                      </a:r>
                      <a:r>
                        <a:rPr lang="en-US" altLang="zh-CN" sz="3600" dirty="0"/>
                        <a:t>[0]</a:t>
                      </a:r>
                      <a:endParaRPr lang="zh-CN" altLang="en-US" sz="3600" dirty="0"/>
                    </a:p>
                  </a:txBody>
                  <a:tcPr/>
                </a:tc>
                <a:tc>
                  <a:txBody>
                    <a:bodyPr/>
                    <a:lstStyle/>
                    <a:p>
                      <a:r>
                        <a:rPr lang="zh-CN" altLang="en-US" sz="3600" dirty="0"/>
                        <a:t>块</a:t>
                      </a:r>
                      <a:r>
                        <a:rPr lang="en-US" altLang="zh-CN" sz="3600" dirty="0"/>
                        <a:t>[1]</a:t>
                      </a:r>
                      <a:endParaRPr lang="zh-CN" altLang="en-US" sz="3600" dirty="0"/>
                    </a:p>
                  </a:txBody>
                  <a:tcPr/>
                </a:tc>
                <a:extLst>
                  <a:ext uri="{0D108BD9-81ED-4DB2-BD59-A6C34878D82A}">
                    <a16:rowId xmlns:a16="http://schemas.microsoft.com/office/drawing/2014/main" val="3590449879"/>
                  </a:ext>
                </a:extLst>
              </a:tr>
              <a:tr h="370840">
                <a:tc>
                  <a:txBody>
                    <a:bodyPr/>
                    <a:lstStyle/>
                    <a:p>
                      <a:r>
                        <a:rPr lang="en-US" altLang="zh-CN" sz="3600" dirty="0"/>
                        <a:t>0</a:t>
                      </a:r>
                      <a:endParaRPr lang="zh-CN" altLang="en-US" sz="3600" dirty="0"/>
                    </a:p>
                  </a:txBody>
                  <a:tcPr/>
                </a:tc>
                <a:tc>
                  <a:txBody>
                    <a:bodyPr/>
                    <a:lstStyle/>
                    <a:p>
                      <a:r>
                        <a:rPr lang="en-US" altLang="zh-CN" sz="3600" dirty="0"/>
                        <a:t>0-&gt;1</a:t>
                      </a:r>
                      <a:endParaRPr lang="zh-CN" altLang="en-US" sz="3600" dirty="0"/>
                    </a:p>
                  </a:txBody>
                  <a:tcPr/>
                </a:tc>
                <a:tc>
                  <a:txBody>
                    <a:bodyPr/>
                    <a:lstStyle/>
                    <a:p>
                      <a:r>
                        <a:rPr lang="en-US" altLang="zh-CN" sz="3600" dirty="0"/>
                        <a:t>0</a:t>
                      </a:r>
                      <a:endParaRPr lang="zh-CN" altLang="en-US" sz="3600" dirty="0"/>
                    </a:p>
                  </a:txBody>
                  <a:tcPr/>
                </a:tc>
                <a:tc>
                  <a:txBody>
                    <a:bodyPr/>
                    <a:lstStyle/>
                    <a:p>
                      <a:r>
                        <a:rPr lang="en-US" altLang="zh-CN" sz="3600" dirty="0"/>
                        <a:t>M[0]</a:t>
                      </a:r>
                      <a:endParaRPr lang="zh-CN" altLang="en-US" sz="3600" dirty="0"/>
                    </a:p>
                  </a:txBody>
                  <a:tcPr/>
                </a:tc>
                <a:tc>
                  <a:txBody>
                    <a:bodyPr/>
                    <a:lstStyle/>
                    <a:p>
                      <a:r>
                        <a:rPr lang="en-US" altLang="zh-CN" sz="3600" dirty="0"/>
                        <a:t>M[1]</a:t>
                      </a:r>
                      <a:endParaRPr lang="zh-CN" altLang="en-US" sz="3600" dirty="0"/>
                    </a:p>
                  </a:txBody>
                  <a:tcPr/>
                </a:tc>
                <a:extLst>
                  <a:ext uri="{0D108BD9-81ED-4DB2-BD59-A6C34878D82A}">
                    <a16:rowId xmlns:a16="http://schemas.microsoft.com/office/drawing/2014/main" val="1019050226"/>
                  </a:ext>
                </a:extLst>
              </a:tr>
              <a:tr h="370840">
                <a:tc>
                  <a:txBody>
                    <a:bodyPr/>
                    <a:lstStyle/>
                    <a:p>
                      <a:r>
                        <a:rPr lang="en-US" altLang="zh-CN" sz="3600" dirty="0"/>
                        <a:t>1</a:t>
                      </a:r>
                      <a:endParaRPr lang="zh-CN" altLang="en-US" sz="3600" dirty="0"/>
                    </a:p>
                  </a:txBody>
                  <a:tcPr/>
                </a:tc>
                <a:tc>
                  <a:txBody>
                    <a:bodyPr/>
                    <a:lstStyle/>
                    <a:p>
                      <a:r>
                        <a:rPr lang="en-US" altLang="zh-CN" sz="3600" dirty="0"/>
                        <a:t>0</a:t>
                      </a:r>
                      <a:endParaRPr lang="zh-CN" altLang="en-US" sz="3600" dirty="0"/>
                    </a:p>
                  </a:txBody>
                  <a:tcPr/>
                </a:tc>
                <a:tc>
                  <a:txBody>
                    <a:bodyPr/>
                    <a:lstStyle/>
                    <a:p>
                      <a:endParaRPr lang="zh-CN" altLang="en-US" sz="3600" dirty="0"/>
                    </a:p>
                  </a:txBody>
                  <a:tcPr/>
                </a:tc>
                <a:tc>
                  <a:txBody>
                    <a:bodyPr/>
                    <a:lstStyle/>
                    <a:p>
                      <a:endParaRPr lang="zh-CN" altLang="en-US" sz="3600" dirty="0"/>
                    </a:p>
                  </a:txBody>
                  <a:tcPr/>
                </a:tc>
                <a:tc>
                  <a:txBody>
                    <a:bodyPr/>
                    <a:lstStyle/>
                    <a:p>
                      <a:endParaRPr lang="zh-CN" altLang="en-US" sz="3600"/>
                    </a:p>
                  </a:txBody>
                  <a:tcPr/>
                </a:tc>
                <a:extLst>
                  <a:ext uri="{0D108BD9-81ED-4DB2-BD59-A6C34878D82A}">
                    <a16:rowId xmlns:a16="http://schemas.microsoft.com/office/drawing/2014/main" val="875183025"/>
                  </a:ext>
                </a:extLst>
              </a:tr>
              <a:tr h="370840">
                <a:tc>
                  <a:txBody>
                    <a:bodyPr/>
                    <a:lstStyle/>
                    <a:p>
                      <a:r>
                        <a:rPr lang="en-US" altLang="zh-CN" sz="3600" dirty="0"/>
                        <a:t>2</a:t>
                      </a:r>
                      <a:endParaRPr lang="zh-CN" altLang="en-US" sz="3600" dirty="0"/>
                    </a:p>
                  </a:txBody>
                  <a:tcPr/>
                </a:tc>
                <a:tc>
                  <a:txBody>
                    <a:bodyPr/>
                    <a:lstStyle/>
                    <a:p>
                      <a:r>
                        <a:rPr lang="en-US" altLang="zh-CN" sz="3600" dirty="0"/>
                        <a:t>0-&gt;1</a:t>
                      </a:r>
                      <a:endParaRPr lang="zh-CN" altLang="en-US" sz="3600" dirty="0"/>
                    </a:p>
                  </a:txBody>
                  <a:tcPr/>
                </a:tc>
                <a:tc>
                  <a:txBody>
                    <a:bodyPr/>
                    <a:lstStyle/>
                    <a:p>
                      <a:r>
                        <a:rPr lang="en-US" altLang="zh-CN" sz="3600" dirty="0"/>
                        <a:t>1</a:t>
                      </a:r>
                      <a:endParaRPr lang="zh-CN" altLang="en-US" sz="3600" dirty="0"/>
                    </a:p>
                  </a:txBody>
                  <a:tcPr/>
                </a:tc>
                <a:tc>
                  <a:txBody>
                    <a:bodyPr/>
                    <a:lstStyle/>
                    <a:p>
                      <a:r>
                        <a:rPr lang="en-US" altLang="zh-CN" sz="3600" dirty="0"/>
                        <a:t>M[12]</a:t>
                      </a:r>
                      <a:endParaRPr lang="zh-CN" altLang="en-US" sz="3600" dirty="0"/>
                    </a:p>
                  </a:txBody>
                  <a:tcPr/>
                </a:tc>
                <a:tc>
                  <a:txBody>
                    <a:bodyPr/>
                    <a:lstStyle/>
                    <a:p>
                      <a:r>
                        <a:rPr lang="en-US" altLang="zh-CN" sz="3600" dirty="0"/>
                        <a:t>M[13]</a:t>
                      </a:r>
                      <a:endParaRPr lang="zh-CN" altLang="en-US" sz="3600" dirty="0"/>
                    </a:p>
                  </a:txBody>
                  <a:tcPr/>
                </a:tc>
                <a:extLst>
                  <a:ext uri="{0D108BD9-81ED-4DB2-BD59-A6C34878D82A}">
                    <a16:rowId xmlns:a16="http://schemas.microsoft.com/office/drawing/2014/main" val="1696514204"/>
                  </a:ext>
                </a:extLst>
              </a:tr>
              <a:tr h="370840">
                <a:tc>
                  <a:txBody>
                    <a:bodyPr/>
                    <a:lstStyle/>
                    <a:p>
                      <a:r>
                        <a:rPr lang="en-US" altLang="zh-CN" sz="3600" dirty="0"/>
                        <a:t>3</a:t>
                      </a:r>
                      <a:endParaRPr lang="zh-CN" altLang="en-US" sz="3600" dirty="0"/>
                    </a:p>
                  </a:txBody>
                  <a:tcPr/>
                </a:tc>
                <a:tc>
                  <a:txBody>
                    <a:bodyPr/>
                    <a:lstStyle/>
                    <a:p>
                      <a:r>
                        <a:rPr lang="en-US" altLang="zh-CN" sz="3600" dirty="0"/>
                        <a:t>0</a:t>
                      </a:r>
                      <a:endParaRPr lang="zh-CN" altLang="en-US" sz="3600" dirty="0"/>
                    </a:p>
                  </a:txBody>
                  <a:tcPr/>
                </a:tc>
                <a:tc>
                  <a:txBody>
                    <a:bodyPr/>
                    <a:lstStyle/>
                    <a:p>
                      <a:endParaRPr lang="zh-CN" altLang="en-US" sz="3600" dirty="0"/>
                    </a:p>
                  </a:txBody>
                  <a:tcPr/>
                </a:tc>
                <a:tc>
                  <a:txBody>
                    <a:bodyPr/>
                    <a:lstStyle/>
                    <a:p>
                      <a:endParaRPr lang="zh-CN" altLang="en-US" sz="3600"/>
                    </a:p>
                  </a:txBody>
                  <a:tcPr/>
                </a:tc>
                <a:tc>
                  <a:txBody>
                    <a:bodyPr/>
                    <a:lstStyle/>
                    <a:p>
                      <a:endParaRPr lang="zh-CN" altLang="en-US" sz="3600" dirty="0"/>
                    </a:p>
                  </a:txBody>
                  <a:tcPr/>
                </a:tc>
                <a:extLst>
                  <a:ext uri="{0D108BD9-81ED-4DB2-BD59-A6C34878D82A}">
                    <a16:rowId xmlns:a16="http://schemas.microsoft.com/office/drawing/2014/main" val="596902788"/>
                  </a:ext>
                </a:extLst>
              </a:tr>
            </a:tbl>
          </a:graphicData>
        </a:graphic>
      </p:graphicFrame>
    </p:spTree>
    <p:extLst>
      <p:ext uri="{BB962C8B-B14F-4D97-AF65-F5344CB8AC3E}">
        <p14:creationId xmlns:p14="http://schemas.microsoft.com/office/powerpoint/2010/main" val="114405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EA14E-1602-4A4F-B7A0-37A28B5BE507}"/>
              </a:ext>
            </a:extLst>
          </p:cNvPr>
          <p:cNvSpPr>
            <a:spLocks noGrp="1"/>
          </p:cNvSpPr>
          <p:nvPr>
            <p:ph type="title"/>
          </p:nvPr>
        </p:nvSpPr>
        <p:spPr/>
        <p:txBody>
          <a:bodyPr>
            <a:normAutofit/>
          </a:bodyPr>
          <a:lstStyle/>
          <a:p>
            <a:r>
              <a:rPr kumimoji="1" lang="en-US" altLang="zh-CN" sz="6000" b="1" dirty="0"/>
              <a:t>8</a:t>
            </a:r>
            <a:endParaRPr kumimoji="1" lang="zh-CN" altLang="en-US" sz="6000" b="1" dirty="0"/>
          </a:p>
        </p:txBody>
      </p:sp>
      <p:sp>
        <p:nvSpPr>
          <p:cNvPr id="3" name="内容占位符 2">
            <a:extLst>
              <a:ext uri="{FF2B5EF4-FFF2-40B4-BE49-F238E27FC236}">
                <a16:creationId xmlns:a16="http://schemas.microsoft.com/office/drawing/2014/main" id="{C338E5DE-C751-054F-9D2F-72F751EBA1E8}"/>
              </a:ext>
            </a:extLst>
          </p:cNvPr>
          <p:cNvSpPr>
            <a:spLocks noGrp="1"/>
          </p:cNvSpPr>
          <p:nvPr>
            <p:ph idx="1"/>
          </p:nvPr>
        </p:nvSpPr>
        <p:spPr/>
        <p:txBody>
          <a:bodyPr>
            <a:normAutofit/>
          </a:bodyPr>
          <a:lstStyle/>
          <a:p>
            <a:r>
              <a:rPr kumimoji="1" lang="en-US" altLang="zh-CN" sz="3600" dirty="0"/>
              <a:t>1 00 0</a:t>
            </a:r>
            <a:endParaRPr kumimoji="1" lang="zh-CN" altLang="en-US" sz="3600" dirty="0"/>
          </a:p>
        </p:txBody>
      </p:sp>
      <p:graphicFrame>
        <p:nvGraphicFramePr>
          <p:cNvPr id="4" name="表格 3">
            <a:extLst>
              <a:ext uri="{FF2B5EF4-FFF2-40B4-BE49-F238E27FC236}">
                <a16:creationId xmlns:a16="http://schemas.microsoft.com/office/drawing/2014/main" id="{267B72DE-6CAF-704E-9343-29B954732A3A}"/>
              </a:ext>
            </a:extLst>
          </p:cNvPr>
          <p:cNvGraphicFramePr>
            <a:graphicFrameLocks noGrp="1"/>
          </p:cNvGraphicFramePr>
          <p:nvPr>
            <p:extLst>
              <p:ext uri="{D42A27DB-BD31-4B8C-83A1-F6EECF244321}">
                <p14:modId xmlns:p14="http://schemas.microsoft.com/office/powerpoint/2010/main" val="937600881"/>
              </p:ext>
            </p:extLst>
          </p:nvPr>
        </p:nvGraphicFramePr>
        <p:xfrm>
          <a:off x="1556993" y="2559464"/>
          <a:ext cx="10118171" cy="3200400"/>
        </p:xfrm>
        <a:graphic>
          <a:graphicData uri="http://schemas.openxmlformats.org/drawingml/2006/table">
            <a:tbl>
              <a:tblPr firstRow="1" bandRow="1">
                <a:tableStyleId>{C4B1156A-380E-4F78-BDF5-A606A8083BF9}</a:tableStyleId>
              </a:tblPr>
              <a:tblGrid>
                <a:gridCol w="576607">
                  <a:extLst>
                    <a:ext uri="{9D8B030D-6E8A-4147-A177-3AD203B41FA5}">
                      <a16:colId xmlns:a16="http://schemas.microsoft.com/office/drawing/2014/main" val="3872724005"/>
                    </a:ext>
                  </a:extLst>
                </a:gridCol>
                <a:gridCol w="1563757">
                  <a:extLst>
                    <a:ext uri="{9D8B030D-6E8A-4147-A177-3AD203B41FA5}">
                      <a16:colId xmlns:a16="http://schemas.microsoft.com/office/drawing/2014/main" val="2097601415"/>
                    </a:ext>
                  </a:extLst>
                </a:gridCol>
                <a:gridCol w="1630017">
                  <a:extLst>
                    <a:ext uri="{9D8B030D-6E8A-4147-A177-3AD203B41FA5}">
                      <a16:colId xmlns:a16="http://schemas.microsoft.com/office/drawing/2014/main" val="3975891454"/>
                    </a:ext>
                  </a:extLst>
                </a:gridCol>
                <a:gridCol w="3723861">
                  <a:extLst>
                    <a:ext uri="{9D8B030D-6E8A-4147-A177-3AD203B41FA5}">
                      <a16:colId xmlns:a16="http://schemas.microsoft.com/office/drawing/2014/main" val="1192176004"/>
                    </a:ext>
                  </a:extLst>
                </a:gridCol>
                <a:gridCol w="2623929">
                  <a:extLst>
                    <a:ext uri="{9D8B030D-6E8A-4147-A177-3AD203B41FA5}">
                      <a16:colId xmlns:a16="http://schemas.microsoft.com/office/drawing/2014/main" val="1308225566"/>
                    </a:ext>
                  </a:extLst>
                </a:gridCol>
              </a:tblGrid>
              <a:tr h="370840">
                <a:tc>
                  <a:txBody>
                    <a:bodyPr/>
                    <a:lstStyle/>
                    <a:p>
                      <a:r>
                        <a:rPr lang="zh-CN" altLang="en-US" sz="3600" dirty="0"/>
                        <a:t>组</a:t>
                      </a:r>
                    </a:p>
                  </a:txBody>
                  <a:tcPr/>
                </a:tc>
                <a:tc>
                  <a:txBody>
                    <a:bodyPr/>
                    <a:lstStyle/>
                    <a:p>
                      <a:r>
                        <a:rPr lang="zh-CN" altLang="en-US" sz="3600" dirty="0"/>
                        <a:t>有效位</a:t>
                      </a:r>
                    </a:p>
                  </a:txBody>
                  <a:tcPr/>
                </a:tc>
                <a:tc>
                  <a:txBody>
                    <a:bodyPr/>
                    <a:lstStyle/>
                    <a:p>
                      <a:r>
                        <a:rPr lang="zh-CN" altLang="en-US" sz="3600" dirty="0"/>
                        <a:t>标记位</a:t>
                      </a:r>
                    </a:p>
                  </a:txBody>
                  <a:tcPr/>
                </a:tc>
                <a:tc>
                  <a:txBody>
                    <a:bodyPr/>
                    <a:lstStyle/>
                    <a:p>
                      <a:r>
                        <a:rPr lang="zh-CN" altLang="en-US" sz="3600" dirty="0"/>
                        <a:t>块</a:t>
                      </a:r>
                      <a:r>
                        <a:rPr lang="en-US" altLang="zh-CN" sz="3600" dirty="0"/>
                        <a:t>[0]</a:t>
                      </a:r>
                      <a:endParaRPr lang="zh-CN" altLang="en-US" sz="3600" dirty="0"/>
                    </a:p>
                  </a:txBody>
                  <a:tcPr/>
                </a:tc>
                <a:tc>
                  <a:txBody>
                    <a:bodyPr/>
                    <a:lstStyle/>
                    <a:p>
                      <a:r>
                        <a:rPr lang="zh-CN" altLang="en-US" sz="3600" dirty="0"/>
                        <a:t>块</a:t>
                      </a:r>
                      <a:r>
                        <a:rPr lang="en-US" altLang="zh-CN" sz="3600" dirty="0"/>
                        <a:t>[1]</a:t>
                      </a:r>
                      <a:endParaRPr lang="zh-CN" altLang="en-US" sz="3600" dirty="0"/>
                    </a:p>
                  </a:txBody>
                  <a:tcPr/>
                </a:tc>
                <a:extLst>
                  <a:ext uri="{0D108BD9-81ED-4DB2-BD59-A6C34878D82A}">
                    <a16:rowId xmlns:a16="http://schemas.microsoft.com/office/drawing/2014/main" val="89456694"/>
                  </a:ext>
                </a:extLst>
              </a:tr>
              <a:tr h="370840">
                <a:tc>
                  <a:txBody>
                    <a:bodyPr/>
                    <a:lstStyle/>
                    <a:p>
                      <a:r>
                        <a:rPr lang="en-US" altLang="zh-CN" sz="3600" dirty="0"/>
                        <a:t>0</a:t>
                      </a:r>
                      <a:endParaRPr lang="zh-CN" altLang="en-US" sz="3600" dirty="0"/>
                    </a:p>
                  </a:txBody>
                  <a:tcPr/>
                </a:tc>
                <a:tc>
                  <a:txBody>
                    <a:bodyPr/>
                    <a:lstStyle/>
                    <a:p>
                      <a:r>
                        <a:rPr lang="en-US" altLang="zh-CN" sz="3600" dirty="0"/>
                        <a:t>0-&gt;1</a:t>
                      </a:r>
                      <a:endParaRPr lang="zh-CN" altLang="en-US" sz="3600" dirty="0"/>
                    </a:p>
                  </a:txBody>
                  <a:tcPr/>
                </a:tc>
                <a:tc>
                  <a:txBody>
                    <a:bodyPr/>
                    <a:lstStyle/>
                    <a:p>
                      <a:r>
                        <a:rPr lang="en-US" altLang="zh-CN" sz="3600" dirty="0"/>
                        <a:t>0-&gt;1</a:t>
                      </a:r>
                      <a:endParaRPr lang="zh-CN" altLang="en-US" sz="3600" dirty="0"/>
                    </a:p>
                  </a:txBody>
                  <a:tcPr/>
                </a:tc>
                <a:tc>
                  <a:txBody>
                    <a:bodyPr/>
                    <a:lstStyle/>
                    <a:p>
                      <a:r>
                        <a:rPr lang="en-US" altLang="zh-CN" sz="3600" dirty="0"/>
                        <a:t>M[0]-&gt;M[8]</a:t>
                      </a:r>
                      <a:endParaRPr lang="zh-CN" altLang="en-US" sz="3600" dirty="0"/>
                    </a:p>
                  </a:txBody>
                  <a:tcPr/>
                </a:tc>
                <a:tc>
                  <a:txBody>
                    <a:bodyPr/>
                    <a:lstStyle/>
                    <a:p>
                      <a:r>
                        <a:rPr lang="en-US" altLang="zh-CN" sz="3600" dirty="0"/>
                        <a:t>M[1]-&gt;M[9]</a:t>
                      </a:r>
                      <a:endParaRPr lang="zh-CN" altLang="en-US" sz="3600" dirty="0"/>
                    </a:p>
                  </a:txBody>
                  <a:tcPr/>
                </a:tc>
                <a:extLst>
                  <a:ext uri="{0D108BD9-81ED-4DB2-BD59-A6C34878D82A}">
                    <a16:rowId xmlns:a16="http://schemas.microsoft.com/office/drawing/2014/main" val="2157608683"/>
                  </a:ext>
                </a:extLst>
              </a:tr>
              <a:tr h="370840">
                <a:tc>
                  <a:txBody>
                    <a:bodyPr/>
                    <a:lstStyle/>
                    <a:p>
                      <a:r>
                        <a:rPr lang="en-US" altLang="zh-CN" sz="3600" dirty="0"/>
                        <a:t>1</a:t>
                      </a:r>
                      <a:endParaRPr lang="zh-CN" altLang="en-US" sz="3600" dirty="0"/>
                    </a:p>
                  </a:txBody>
                  <a:tcPr/>
                </a:tc>
                <a:tc>
                  <a:txBody>
                    <a:bodyPr/>
                    <a:lstStyle/>
                    <a:p>
                      <a:r>
                        <a:rPr lang="en-US" altLang="zh-CN" sz="3600" dirty="0"/>
                        <a:t>0</a:t>
                      </a:r>
                      <a:endParaRPr lang="zh-CN" altLang="en-US" sz="3600" dirty="0"/>
                    </a:p>
                  </a:txBody>
                  <a:tcPr/>
                </a:tc>
                <a:tc>
                  <a:txBody>
                    <a:bodyPr/>
                    <a:lstStyle/>
                    <a:p>
                      <a:endParaRPr lang="zh-CN" altLang="en-US" sz="3600" dirty="0"/>
                    </a:p>
                  </a:txBody>
                  <a:tcPr/>
                </a:tc>
                <a:tc>
                  <a:txBody>
                    <a:bodyPr/>
                    <a:lstStyle/>
                    <a:p>
                      <a:endParaRPr lang="zh-CN" altLang="en-US" sz="3600" dirty="0"/>
                    </a:p>
                  </a:txBody>
                  <a:tcPr/>
                </a:tc>
                <a:tc>
                  <a:txBody>
                    <a:bodyPr/>
                    <a:lstStyle/>
                    <a:p>
                      <a:endParaRPr lang="zh-CN" altLang="en-US" sz="3600"/>
                    </a:p>
                  </a:txBody>
                  <a:tcPr/>
                </a:tc>
                <a:extLst>
                  <a:ext uri="{0D108BD9-81ED-4DB2-BD59-A6C34878D82A}">
                    <a16:rowId xmlns:a16="http://schemas.microsoft.com/office/drawing/2014/main" val="827338689"/>
                  </a:ext>
                </a:extLst>
              </a:tr>
              <a:tr h="370840">
                <a:tc>
                  <a:txBody>
                    <a:bodyPr/>
                    <a:lstStyle/>
                    <a:p>
                      <a:r>
                        <a:rPr lang="en-US" altLang="zh-CN" sz="3600" dirty="0"/>
                        <a:t>2</a:t>
                      </a:r>
                      <a:endParaRPr lang="zh-CN" altLang="en-US" sz="3600" dirty="0"/>
                    </a:p>
                  </a:txBody>
                  <a:tcPr/>
                </a:tc>
                <a:tc>
                  <a:txBody>
                    <a:bodyPr/>
                    <a:lstStyle/>
                    <a:p>
                      <a:r>
                        <a:rPr lang="en-US" altLang="zh-CN" sz="3600" dirty="0"/>
                        <a:t>0-&gt;1</a:t>
                      </a:r>
                      <a:endParaRPr lang="zh-CN" altLang="en-US" sz="3600" dirty="0"/>
                    </a:p>
                  </a:txBody>
                  <a:tcPr/>
                </a:tc>
                <a:tc>
                  <a:txBody>
                    <a:bodyPr/>
                    <a:lstStyle/>
                    <a:p>
                      <a:r>
                        <a:rPr lang="en-US" altLang="zh-CN" sz="3600" dirty="0"/>
                        <a:t>1</a:t>
                      </a:r>
                      <a:endParaRPr lang="zh-CN" altLang="en-US" sz="3600" dirty="0"/>
                    </a:p>
                  </a:txBody>
                  <a:tcPr/>
                </a:tc>
                <a:tc>
                  <a:txBody>
                    <a:bodyPr/>
                    <a:lstStyle/>
                    <a:p>
                      <a:r>
                        <a:rPr lang="en-US" altLang="zh-CN" sz="3600" dirty="0"/>
                        <a:t>M[12]</a:t>
                      </a:r>
                      <a:endParaRPr lang="zh-CN" altLang="en-US" sz="3600" dirty="0"/>
                    </a:p>
                  </a:txBody>
                  <a:tcPr/>
                </a:tc>
                <a:tc>
                  <a:txBody>
                    <a:bodyPr/>
                    <a:lstStyle/>
                    <a:p>
                      <a:r>
                        <a:rPr lang="en-US" altLang="zh-CN" sz="3600" dirty="0"/>
                        <a:t>M[13]</a:t>
                      </a:r>
                      <a:endParaRPr lang="zh-CN" altLang="en-US" sz="3600" dirty="0"/>
                    </a:p>
                  </a:txBody>
                  <a:tcPr/>
                </a:tc>
                <a:extLst>
                  <a:ext uri="{0D108BD9-81ED-4DB2-BD59-A6C34878D82A}">
                    <a16:rowId xmlns:a16="http://schemas.microsoft.com/office/drawing/2014/main" val="1360740702"/>
                  </a:ext>
                </a:extLst>
              </a:tr>
              <a:tr h="370840">
                <a:tc>
                  <a:txBody>
                    <a:bodyPr/>
                    <a:lstStyle/>
                    <a:p>
                      <a:r>
                        <a:rPr lang="en-US" altLang="zh-CN" sz="3600" dirty="0"/>
                        <a:t>3</a:t>
                      </a:r>
                      <a:endParaRPr lang="zh-CN" altLang="en-US" sz="3600" dirty="0"/>
                    </a:p>
                  </a:txBody>
                  <a:tcPr/>
                </a:tc>
                <a:tc>
                  <a:txBody>
                    <a:bodyPr/>
                    <a:lstStyle/>
                    <a:p>
                      <a:r>
                        <a:rPr lang="en-US" altLang="zh-CN" sz="3600" dirty="0"/>
                        <a:t>0</a:t>
                      </a:r>
                      <a:endParaRPr lang="zh-CN" altLang="en-US" sz="3600" dirty="0"/>
                    </a:p>
                  </a:txBody>
                  <a:tcPr/>
                </a:tc>
                <a:tc>
                  <a:txBody>
                    <a:bodyPr/>
                    <a:lstStyle/>
                    <a:p>
                      <a:endParaRPr lang="zh-CN" altLang="en-US" sz="3600" dirty="0"/>
                    </a:p>
                  </a:txBody>
                  <a:tcPr/>
                </a:tc>
                <a:tc>
                  <a:txBody>
                    <a:bodyPr/>
                    <a:lstStyle/>
                    <a:p>
                      <a:endParaRPr lang="zh-CN" altLang="en-US" sz="3600" dirty="0"/>
                    </a:p>
                  </a:txBody>
                  <a:tcPr/>
                </a:tc>
                <a:tc>
                  <a:txBody>
                    <a:bodyPr/>
                    <a:lstStyle/>
                    <a:p>
                      <a:endParaRPr lang="zh-CN" altLang="en-US" sz="3600" dirty="0"/>
                    </a:p>
                  </a:txBody>
                  <a:tcPr/>
                </a:tc>
                <a:extLst>
                  <a:ext uri="{0D108BD9-81ED-4DB2-BD59-A6C34878D82A}">
                    <a16:rowId xmlns:a16="http://schemas.microsoft.com/office/drawing/2014/main" val="1730652603"/>
                  </a:ext>
                </a:extLst>
              </a:tr>
            </a:tbl>
          </a:graphicData>
        </a:graphic>
      </p:graphicFrame>
    </p:spTree>
    <p:extLst>
      <p:ext uri="{BB962C8B-B14F-4D97-AF65-F5344CB8AC3E}">
        <p14:creationId xmlns:p14="http://schemas.microsoft.com/office/powerpoint/2010/main" val="43174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C81E5-B16D-F94E-BEF0-14FE78E742C9}"/>
              </a:ext>
            </a:extLst>
          </p:cNvPr>
          <p:cNvSpPr>
            <a:spLocks noGrp="1"/>
          </p:cNvSpPr>
          <p:nvPr>
            <p:ph type="title"/>
          </p:nvPr>
        </p:nvSpPr>
        <p:spPr>
          <a:xfrm>
            <a:off x="1451579" y="804519"/>
            <a:ext cx="9603275" cy="1049235"/>
          </a:xfrm>
        </p:spPr>
        <p:txBody>
          <a:bodyPr>
            <a:normAutofit/>
          </a:bodyPr>
          <a:lstStyle/>
          <a:p>
            <a:r>
              <a:rPr kumimoji="1" lang="en-US" altLang="zh-CN" sz="5400" b="1" dirty="0"/>
              <a:t>0</a:t>
            </a:r>
            <a:endParaRPr kumimoji="1" lang="zh-CN" altLang="en-US" sz="5400" b="1" dirty="0"/>
          </a:p>
        </p:txBody>
      </p:sp>
      <p:sp>
        <p:nvSpPr>
          <p:cNvPr id="3" name="内容占位符 2">
            <a:extLst>
              <a:ext uri="{FF2B5EF4-FFF2-40B4-BE49-F238E27FC236}">
                <a16:creationId xmlns:a16="http://schemas.microsoft.com/office/drawing/2014/main" id="{067D2AC2-8746-2C4A-A2A0-9946E5DE8860}"/>
              </a:ext>
            </a:extLst>
          </p:cNvPr>
          <p:cNvSpPr>
            <a:spLocks noGrp="1"/>
          </p:cNvSpPr>
          <p:nvPr>
            <p:ph idx="1"/>
          </p:nvPr>
        </p:nvSpPr>
        <p:spPr/>
        <p:txBody>
          <a:bodyPr/>
          <a:lstStyle/>
          <a:p>
            <a:endParaRPr kumimoji="1" lang="zh-CN" altLang="en-US" dirty="0"/>
          </a:p>
        </p:txBody>
      </p:sp>
      <p:sp>
        <p:nvSpPr>
          <p:cNvPr id="4" name="矩形 3">
            <a:hlinkClick r:id="rId2" action="ppaction://hlinksldjump"/>
            <a:extLst>
              <a:ext uri="{FF2B5EF4-FFF2-40B4-BE49-F238E27FC236}">
                <a16:creationId xmlns:a16="http://schemas.microsoft.com/office/drawing/2014/main" id="{9897B34A-0B85-3C4F-91B1-DEB8E9674DC5}"/>
              </a:ext>
            </a:extLst>
          </p:cNvPr>
          <p:cNvSpPr/>
          <p:nvPr/>
        </p:nvSpPr>
        <p:spPr>
          <a:xfrm>
            <a:off x="1451579" y="2015732"/>
            <a:ext cx="569843" cy="608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029029889"/>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画廊</Template>
  <TotalTime>253</TotalTime>
  <Words>720</Words>
  <Application>Microsoft Macintosh PowerPoint</Application>
  <PresentationFormat>宽屏</PresentationFormat>
  <Paragraphs>139</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Arial</vt:lpstr>
      <vt:lpstr>Gill Sans MT</vt:lpstr>
      <vt:lpstr>画廊</vt:lpstr>
      <vt:lpstr>高速缓存</vt:lpstr>
      <vt:lpstr>高速缓存：小、快速、SRAM、先访问 </vt:lpstr>
      <vt:lpstr>大小  </vt:lpstr>
      <vt:lpstr>直接映射高速缓存</vt:lpstr>
      <vt:lpstr>例子：读地址0、1、13、8、0    t=1 s=2 b=1</vt:lpstr>
      <vt:lpstr>1</vt:lpstr>
      <vt:lpstr>13</vt:lpstr>
      <vt:lpstr>8</vt:lpstr>
      <vt:lpstr>0</vt:lpstr>
      <vt:lpstr>组相联高速缓存</vt:lpstr>
      <vt:lpstr>全相联高速缓存</vt:lpstr>
      <vt:lpstr>写</vt:lpstr>
      <vt:lpstr>统一的高速缓存</vt:lpstr>
      <vt:lpstr>优化高速缓存的成本和性能的折中</vt:lpstr>
      <vt:lpstr>PowerPoint 演示文稿</vt:lpstr>
      <vt:lpstr>编写高速缓存友好的代码</vt:lpstr>
      <vt:lpstr>PowerPoint 演示文稿</vt:lpstr>
      <vt:lpstr>PowerPoint 演示文稿</vt:lpstr>
      <vt:lpstr>转置矩阵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高速缓存</dc:title>
  <dc:creator>Microsoft Office 用户</dc:creator>
  <cp:lastModifiedBy>Microsoft Office 用户</cp:lastModifiedBy>
  <cp:revision>16</cp:revision>
  <dcterms:created xsi:type="dcterms:W3CDTF">2018-11-12T13:16:32Z</dcterms:created>
  <dcterms:modified xsi:type="dcterms:W3CDTF">2018-11-22T03:40:05Z</dcterms:modified>
</cp:coreProperties>
</file>