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5" r:id="rId18"/>
    <p:sldId id="274" r:id="rId19"/>
    <p:sldId id="276" r:id="rId20"/>
    <p:sldId id="277" r:id="rId21"/>
    <p:sldId id="278" r:id="rId22"/>
    <p:sldId id="279" r:id="rId23"/>
    <p:sldId id="280" r:id="rId24"/>
    <p:sldId id="281" r:id="rId25"/>
    <p:sldId id="282" r:id="rId26"/>
    <p:sldId id="284" r:id="rId27"/>
    <p:sldId id="285" r:id="rId28"/>
    <p:sldId id="2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47" autoAdjust="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21A87-8BCE-43D5-8E83-0540608AA845}"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8AE41-878D-48BF-9321-B70DFB2ED555}" type="slidenum">
              <a:rPr lang="zh-CN" altLang="en-US" smtClean="0"/>
              <a:t>‹#›</a:t>
            </a:fld>
            <a:endParaRPr lang="zh-CN" altLang="en-US"/>
          </a:p>
        </p:txBody>
      </p:sp>
    </p:spTree>
    <p:extLst>
      <p:ext uri="{BB962C8B-B14F-4D97-AF65-F5344CB8AC3E}">
        <p14:creationId xmlns:p14="http://schemas.microsoft.com/office/powerpoint/2010/main" val="227537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Shell</a:t>
            </a:r>
            <a:r>
              <a:rPr lang="zh-CN" altLang="en-US" dirty="0"/>
              <a:t>调用操作系统中一个叫做加载器的函数，它将可执行文件</a:t>
            </a:r>
            <a:r>
              <a:rPr lang="en-US" altLang="zh-CN" dirty="0"/>
              <a:t>prog</a:t>
            </a:r>
            <a:r>
              <a:rPr lang="zh-CN" altLang="en-US" dirty="0"/>
              <a:t>中的代码和数据复制到内存，然后将控制转移到这个程序的开头</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2</a:t>
            </a:fld>
            <a:endParaRPr lang="zh-CN" altLang="en-US"/>
          </a:p>
        </p:txBody>
      </p:sp>
    </p:spTree>
    <p:extLst>
      <p:ext uri="{BB962C8B-B14F-4D97-AF65-F5344CB8AC3E}">
        <p14:creationId xmlns:p14="http://schemas.microsoft.com/office/powerpoint/2010/main" val="4060416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Archieve</a:t>
            </a:r>
            <a:r>
              <a:rPr lang="en-US" altLang="zh-CN" dirty="0"/>
              <a:t> </a:t>
            </a:r>
            <a:r>
              <a:rPr lang="zh-CN" altLang="en-US" dirty="0"/>
              <a:t>存档   静态库以一种称为存档的特殊文件格式存放在磁盘中 存档文件是一组连接起来的可重定位目标文件的集合 有一个头部用来描述每个成员目标文件的大小和位置</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19</a:t>
            </a:fld>
            <a:endParaRPr lang="zh-CN" altLang="en-US"/>
          </a:p>
        </p:txBody>
      </p:sp>
    </p:spTree>
    <p:extLst>
      <p:ext uri="{BB962C8B-B14F-4D97-AF65-F5344CB8AC3E}">
        <p14:creationId xmlns:p14="http://schemas.microsoft.com/office/powerpoint/2010/main" val="47093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静态库链接解析引用的过程 按输入的顺序扫描每个</a:t>
            </a:r>
            <a:r>
              <a:rPr lang="en-US" altLang="zh-CN" dirty="0"/>
              <a:t>.o .a</a:t>
            </a:r>
            <a:r>
              <a:rPr lang="zh-CN" altLang="en-US" dirty="0"/>
              <a:t>文件，在扫描的过程中，记录一个尚未被解析的符号的列表，每扫描一个文件，看其中是否有未解析的符号的定义，如果扫描完所有文件，仍然存在未被解析的应用，则说明出错了</a:t>
            </a:r>
            <a:endParaRPr lang="en-US" altLang="zh-CN" dirty="0"/>
          </a:p>
          <a:p>
            <a:r>
              <a:rPr lang="zh-CN" altLang="en-US" dirty="0"/>
              <a:t>注意输入顺序 符号的定义要出现在符号引用的后面 一般把库放在后面</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20</a:t>
            </a:fld>
            <a:endParaRPr lang="zh-CN" altLang="en-US"/>
          </a:p>
        </p:txBody>
      </p:sp>
    </p:spTree>
    <p:extLst>
      <p:ext uri="{BB962C8B-B14F-4D97-AF65-F5344CB8AC3E}">
        <p14:creationId xmlns:p14="http://schemas.microsoft.com/office/powerpoint/2010/main" val="208085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静态库缺点  函数经常被使用 这些函数的代码会被多次复制到每个运行进程的文本段中 造成内存系统资源的浪费 更新静态库后，每个需要与这个静态库链接的文件都要再重新链接一次</a:t>
            </a:r>
            <a:endParaRPr lang="en-US" altLang="zh-CN" dirty="0"/>
          </a:p>
          <a:p>
            <a:r>
              <a:rPr lang="zh-CN" altLang="en-US" dirty="0"/>
              <a:t>共享库 可以在程序加载和运行时被动态的链接  包括二进制代码和数据</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21</a:t>
            </a:fld>
            <a:endParaRPr lang="zh-CN" altLang="en-US"/>
          </a:p>
        </p:txBody>
      </p:sp>
    </p:spTree>
    <p:extLst>
      <p:ext uri="{BB962C8B-B14F-4D97-AF65-F5344CB8AC3E}">
        <p14:creationId xmlns:p14="http://schemas.microsoft.com/office/powerpoint/2010/main" val="301861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编译时打桩 本地的</a:t>
            </a:r>
            <a:r>
              <a:rPr lang="en-US" altLang="zh-CN" dirty="0" err="1"/>
              <a:t>malloc.h</a:t>
            </a:r>
            <a:r>
              <a:rPr lang="zh-CN" altLang="en-US" dirty="0"/>
              <a:t>头文件指示预处理器用对相应包装函数的调用替换掉对目标函数的调用</a:t>
            </a:r>
            <a:endParaRPr lang="en-US" altLang="zh-CN" dirty="0"/>
          </a:p>
          <a:p>
            <a:r>
              <a:rPr lang="zh-CN" altLang="en-US" dirty="0"/>
              <a:t>链接时打桩 </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26</a:t>
            </a:fld>
            <a:endParaRPr lang="zh-CN" altLang="en-US"/>
          </a:p>
        </p:txBody>
      </p:sp>
    </p:spTree>
    <p:extLst>
      <p:ext uri="{BB962C8B-B14F-4D97-AF65-F5344CB8AC3E}">
        <p14:creationId xmlns:p14="http://schemas.microsoft.com/office/powerpoint/2010/main" val="396182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所以如果我们自己写一个包装函数命名为</a:t>
            </a:r>
            <a:r>
              <a:rPr lang="en-US" altLang="zh-CN" dirty="0"/>
              <a:t>malloc</a:t>
            </a:r>
            <a:r>
              <a:rPr lang="zh-CN" altLang="en-US" dirty="0"/>
              <a:t>和</a:t>
            </a:r>
            <a:r>
              <a:rPr lang="en-US" altLang="zh-CN" dirty="0"/>
              <a:t>free</a:t>
            </a:r>
            <a:r>
              <a:rPr lang="zh-CN" altLang="en-US" dirty="0"/>
              <a:t>，再合并成一个共享库（</a:t>
            </a:r>
            <a:r>
              <a:rPr lang="en-US" altLang="zh-CN" dirty="0"/>
              <a:t>.so file) </a:t>
            </a:r>
            <a:r>
              <a:rPr lang="zh-CN" altLang="en-US" dirty="0"/>
              <a:t>把环境变量设为这个共享库的路径名，用</a:t>
            </a:r>
            <a:r>
              <a:rPr lang="en-US" altLang="zh-CN" dirty="0" err="1"/>
              <a:t>dlysm</a:t>
            </a:r>
            <a:r>
              <a:rPr lang="zh-CN" altLang="en-US" dirty="0"/>
              <a:t>等接口函数加载和链接共享库时，就会现在这个自己写的库里找</a:t>
            </a:r>
            <a:r>
              <a:rPr lang="en-US" altLang="zh-CN" dirty="0"/>
              <a:t>malloc</a:t>
            </a:r>
            <a:r>
              <a:rPr lang="zh-CN" altLang="en-US" dirty="0"/>
              <a:t>函数，从而调用自己写的包装函数</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27</a:t>
            </a:fld>
            <a:endParaRPr lang="zh-CN" altLang="en-US"/>
          </a:p>
        </p:txBody>
      </p:sp>
    </p:spTree>
    <p:extLst>
      <p:ext uri="{BB962C8B-B14F-4D97-AF65-F5344CB8AC3E}">
        <p14:creationId xmlns:p14="http://schemas.microsoft.com/office/powerpoint/2010/main" val="104704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模块化 一个大程序可以分成小的部分，再链接起来 可以用来创建常用函数的库 效率 时间上 每一个小部分可以分开编译 改动程序时，只需要改动程序的一个小部分，再重新链接一次即可，不用再重新编译其它的部分 空间上：建库   连接方式 两种 静态链接 和动态链接</a:t>
            </a:r>
            <a:endParaRPr lang="zh-CN" altLang="en-US" dirty="0"/>
          </a:p>
        </p:txBody>
      </p:sp>
      <p:sp>
        <p:nvSpPr>
          <p:cNvPr id="4" name="灯片编号占位符 3"/>
          <p:cNvSpPr>
            <a:spLocks noGrp="1"/>
          </p:cNvSpPr>
          <p:nvPr>
            <p:ph type="sldNum" sz="quarter" idx="5"/>
          </p:nvPr>
        </p:nvSpPr>
        <p:spPr/>
        <p:txBody>
          <a:bodyPr/>
          <a:lstStyle/>
          <a:p>
            <a:fld id="{97D8AE41-878D-48BF-9321-B70DFB2ED555}" type="slidenum">
              <a:rPr lang="zh-CN" altLang="en-US" smtClean="0"/>
              <a:t>3</a:t>
            </a:fld>
            <a:endParaRPr lang="zh-CN" altLang="en-US"/>
          </a:p>
        </p:txBody>
      </p:sp>
    </p:spTree>
    <p:extLst>
      <p:ext uri="{BB962C8B-B14F-4D97-AF65-F5344CB8AC3E}">
        <p14:creationId xmlns:p14="http://schemas.microsoft.com/office/powerpoint/2010/main" val="356260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符号的定义由汇编器存储在符号表中</a:t>
            </a:r>
            <a:endParaRPr lang="en-US" altLang="zh-CN" dirty="0"/>
          </a:p>
          <a:p>
            <a:r>
              <a:rPr lang="zh-CN" altLang="en-US" dirty="0"/>
              <a:t>符号表是一个条目数组</a:t>
            </a:r>
            <a:endParaRPr lang="en-US" altLang="zh-CN" dirty="0"/>
          </a:p>
          <a:p>
            <a:r>
              <a:rPr lang="zh-CN" altLang="en-US" dirty="0"/>
              <a:t>每一个条目包括</a:t>
            </a:r>
            <a:r>
              <a:rPr lang="en-US" altLang="zh-CN" dirty="0"/>
              <a:t>name</a:t>
            </a:r>
            <a:r>
              <a:rPr lang="zh-CN" altLang="en-US" dirty="0"/>
              <a:t>，</a:t>
            </a:r>
            <a:r>
              <a:rPr lang="en-US" altLang="zh-CN" dirty="0"/>
              <a:t>size</a:t>
            </a:r>
            <a:r>
              <a:rPr lang="zh-CN" altLang="en-US" dirty="0"/>
              <a:t>，</a:t>
            </a:r>
            <a:r>
              <a:rPr lang="en-US" altLang="zh-CN" dirty="0"/>
              <a:t>location of symbol</a:t>
            </a:r>
            <a:endParaRPr lang="zh-CN" altLang="en-US" dirty="0"/>
          </a:p>
        </p:txBody>
      </p:sp>
      <p:sp>
        <p:nvSpPr>
          <p:cNvPr id="4" name="灯片编号占位符 3"/>
          <p:cNvSpPr>
            <a:spLocks noGrp="1"/>
          </p:cNvSpPr>
          <p:nvPr>
            <p:ph type="sldNum" sz="quarter" idx="5"/>
          </p:nvPr>
        </p:nvSpPr>
        <p:spPr/>
        <p:txBody>
          <a:bodyPr/>
          <a:lstStyle/>
          <a:p>
            <a:fld id="{97D8AE41-878D-48BF-9321-B70DFB2ED555}" type="slidenum">
              <a:rPr lang="zh-CN" altLang="en-US" smtClean="0"/>
              <a:t>4</a:t>
            </a:fld>
            <a:endParaRPr lang="zh-CN" altLang="en-US"/>
          </a:p>
        </p:txBody>
      </p:sp>
    </p:spTree>
    <p:extLst>
      <p:ext uri="{BB962C8B-B14F-4D97-AF65-F5344CB8AC3E}">
        <p14:creationId xmlns:p14="http://schemas.microsoft.com/office/powerpoint/2010/main" val="327154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包含二进制代码和数据，其形式可以在编译时与其它可重定位目标文件合并起来，创建一个可执行目标文件</a:t>
            </a:r>
            <a:endParaRPr lang="en-US" altLang="zh-CN" dirty="0"/>
          </a:p>
          <a:p>
            <a:r>
              <a:rPr lang="en-US" altLang="zh-CN" dirty="0"/>
              <a:t> </a:t>
            </a:r>
            <a:r>
              <a:rPr lang="zh-CN" altLang="en-US" dirty="0"/>
              <a:t>包含二进制代码和数据 其形式可以被直接复制到内存并执行</a:t>
            </a:r>
            <a:endParaRPr lang="en-US" altLang="zh-CN" dirty="0"/>
          </a:p>
          <a:p>
            <a:r>
              <a:rPr lang="en-US" altLang="zh-CN" dirty="0"/>
              <a:t> </a:t>
            </a:r>
            <a:r>
              <a:rPr lang="zh-CN" altLang="en-US" dirty="0"/>
              <a:t>一种特殊类型的可重定位目标文件，可以在加载或运行时被动态地加载进内存并连接</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5</a:t>
            </a:fld>
            <a:endParaRPr lang="zh-CN" altLang="en-US"/>
          </a:p>
        </p:txBody>
      </p:sp>
    </p:spTree>
    <p:extLst>
      <p:ext uri="{BB962C8B-B14F-4D97-AF65-F5344CB8AC3E}">
        <p14:creationId xmlns:p14="http://schemas.microsoft.com/office/powerpoint/2010/main" val="390671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可执行可链接格式</a:t>
            </a:r>
            <a:r>
              <a:rPr lang="en-US" altLang="zh-CN" dirty="0"/>
              <a:t>  ELF</a:t>
            </a:r>
            <a:r>
              <a:rPr lang="zh-CN" altLang="en-US" dirty="0"/>
              <a:t>头 生成该文件的系统的字的大小和字节顺序 目标文件的类型 机器类型（如</a:t>
            </a:r>
            <a:r>
              <a:rPr lang="en-US" altLang="zh-CN" dirty="0"/>
              <a:t>x86-64</a:t>
            </a:r>
            <a:r>
              <a:rPr lang="zh-CN" altLang="en-US" dirty="0"/>
              <a:t>）</a:t>
            </a:r>
            <a:r>
              <a:rPr lang="en-US" altLang="zh-CN" dirty="0"/>
              <a:t>  </a:t>
            </a:r>
            <a:r>
              <a:rPr lang="zh-CN" altLang="en-US" dirty="0"/>
              <a:t>段头表 可执行文件所需页面大小，虚拟地址内存段（段），段大小。</a:t>
            </a:r>
            <a:r>
              <a:rPr lang="en-US" altLang="zh-CN" dirty="0"/>
              <a:t>switch </a:t>
            </a:r>
            <a:r>
              <a:rPr lang="en-US" altLang="zh-CN" dirty="0" err="1"/>
              <a:t>printf</a:t>
            </a:r>
            <a:r>
              <a:rPr lang="zh-CN" altLang="en-US" dirty="0"/>
              <a:t>语句中的格式串   局部</a:t>
            </a:r>
            <a:r>
              <a:rPr lang="en-US" altLang="zh-CN" dirty="0"/>
              <a:t>C</a:t>
            </a:r>
            <a:r>
              <a:rPr lang="zh-CN" altLang="en-US" dirty="0"/>
              <a:t>变量在运行时被保存在栈中 既不在</a:t>
            </a:r>
            <a:r>
              <a:rPr lang="en-US" altLang="zh-CN" dirty="0"/>
              <a:t>.text</a:t>
            </a:r>
            <a:r>
              <a:rPr lang="zh-CN" altLang="en-US" dirty="0"/>
              <a:t>中，也不在</a:t>
            </a:r>
            <a:r>
              <a:rPr lang="en-US" altLang="zh-CN" dirty="0"/>
              <a:t>.</a:t>
            </a:r>
            <a:r>
              <a:rPr lang="en-US" altLang="zh-CN" dirty="0" err="1"/>
              <a:t>bss</a:t>
            </a:r>
            <a:r>
              <a:rPr lang="zh-CN" altLang="en-US" dirty="0"/>
              <a:t>中 目标文件格式化区分已初始化和未初始化变量是为了空间效率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7D8AE41-878D-48BF-9321-B70DFB2ED555}" type="slidenum">
              <a:rPr lang="zh-CN" altLang="en-US" smtClean="0"/>
              <a:t>6</a:t>
            </a:fld>
            <a:endParaRPr lang="zh-CN" altLang="en-US"/>
          </a:p>
        </p:txBody>
      </p:sp>
    </p:spTree>
    <p:extLst>
      <p:ext uri="{BB962C8B-B14F-4D97-AF65-F5344CB8AC3E}">
        <p14:creationId xmlns:p14="http://schemas.microsoft.com/office/powerpoint/2010/main" val="215474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符号表 存放在程序中定义和引用的函数和全局变量的信息 </a:t>
            </a:r>
            <a:endParaRPr lang="en-US" altLang="zh-CN" dirty="0"/>
          </a:p>
          <a:p>
            <a:r>
              <a:rPr lang="zh-CN" altLang="en-US" dirty="0"/>
              <a:t>一个</a:t>
            </a:r>
            <a:r>
              <a:rPr lang="en-US" altLang="zh-CN" dirty="0"/>
              <a:t>txt</a:t>
            </a:r>
            <a:r>
              <a:rPr lang="zh-CN" altLang="en-US" dirty="0"/>
              <a:t>节中位置的列表 当链接器把这个目标文件和其他文件组合时，需要修改这些位置  一般而言，任何调用外部函数或引用全局变量的指令都需要修改，调用本地函数的指令则不需要修改</a:t>
            </a:r>
            <a:endParaRPr lang="en-US" altLang="zh-CN" dirty="0"/>
          </a:p>
          <a:p>
            <a:r>
              <a:rPr lang="zh-CN" altLang="en-US" dirty="0"/>
              <a:t>被模块引用或定义的所有全局变量的重定位信息 任何已初始化的全局变量，如果它的初始值是一个全局变量地址或者外部定义的函数的地址，都需要被修改</a:t>
            </a:r>
            <a:endParaRPr lang="en-US" altLang="zh-CN" dirty="0"/>
          </a:p>
          <a:p>
            <a:r>
              <a:rPr lang="zh-CN" altLang="en-US" dirty="0"/>
              <a:t>偏移量 节头部表中存放不同节的位置和大小</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7</a:t>
            </a:fld>
            <a:endParaRPr lang="zh-CN" altLang="en-US"/>
          </a:p>
        </p:txBody>
      </p:sp>
    </p:spTree>
    <p:extLst>
      <p:ext uri="{BB962C8B-B14F-4D97-AF65-F5344CB8AC3E}">
        <p14:creationId xmlns:p14="http://schemas.microsoft.com/office/powerpoint/2010/main" val="20669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函数和已初始化的全局变量是强符号 未初始化的全局变量是弱符号   遇到多重定义的全局符号时，触发一个错误</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12</a:t>
            </a:fld>
            <a:endParaRPr lang="zh-CN" altLang="en-US"/>
          </a:p>
        </p:txBody>
      </p:sp>
    </p:spTree>
    <p:extLst>
      <p:ext uri="{BB962C8B-B14F-4D97-AF65-F5344CB8AC3E}">
        <p14:creationId xmlns:p14="http://schemas.microsoft.com/office/powerpoint/2010/main" val="35873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重定位一个使用</a:t>
            </a:r>
            <a:r>
              <a:rPr lang="en-US" altLang="zh-CN" dirty="0"/>
              <a:t>32</a:t>
            </a:r>
            <a:r>
              <a:rPr lang="zh-CN" altLang="en-US" dirty="0"/>
              <a:t>位</a:t>
            </a:r>
            <a:r>
              <a:rPr lang="en-US" altLang="zh-CN" dirty="0"/>
              <a:t>PC</a:t>
            </a:r>
            <a:r>
              <a:rPr lang="zh-CN" altLang="en-US" dirty="0"/>
              <a:t>相对</a:t>
            </a:r>
            <a:r>
              <a:rPr lang="en-US" altLang="zh-CN" dirty="0"/>
              <a:t>/</a:t>
            </a:r>
            <a:r>
              <a:rPr lang="zh-CN" altLang="en-US" dirty="0"/>
              <a:t>绝对地址的引用</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15</a:t>
            </a:fld>
            <a:endParaRPr lang="zh-CN" altLang="en-US"/>
          </a:p>
        </p:txBody>
      </p:sp>
    </p:spTree>
    <p:extLst>
      <p:ext uri="{BB962C8B-B14F-4D97-AF65-F5344CB8AC3E}">
        <p14:creationId xmlns:p14="http://schemas.microsoft.com/office/powerpoint/2010/main" val="187992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内核内存 用户栈 运行时创建 共享库的内存映射区域 运行时堆 读</a:t>
            </a:r>
            <a:r>
              <a:rPr lang="en-US" altLang="zh-CN" dirty="0"/>
              <a:t>/</a:t>
            </a:r>
            <a:r>
              <a:rPr lang="zh-CN" altLang="en-US" dirty="0"/>
              <a:t>写段 只读代码段</a:t>
            </a:r>
          </a:p>
        </p:txBody>
      </p:sp>
      <p:sp>
        <p:nvSpPr>
          <p:cNvPr id="4" name="灯片编号占位符 3"/>
          <p:cNvSpPr>
            <a:spLocks noGrp="1"/>
          </p:cNvSpPr>
          <p:nvPr>
            <p:ph type="sldNum" sz="quarter" idx="5"/>
          </p:nvPr>
        </p:nvSpPr>
        <p:spPr/>
        <p:txBody>
          <a:bodyPr/>
          <a:lstStyle/>
          <a:p>
            <a:fld id="{97D8AE41-878D-48BF-9321-B70DFB2ED555}" type="slidenum">
              <a:rPr lang="zh-CN" altLang="en-US" smtClean="0"/>
              <a:t>17</a:t>
            </a:fld>
            <a:endParaRPr lang="zh-CN" altLang="en-US"/>
          </a:p>
        </p:txBody>
      </p:sp>
    </p:spTree>
    <p:extLst>
      <p:ext uri="{BB962C8B-B14F-4D97-AF65-F5344CB8AC3E}">
        <p14:creationId xmlns:p14="http://schemas.microsoft.com/office/powerpoint/2010/main" val="255879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A1C3B-F74C-465F-9C6C-AE09B51D92D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5C03E8-1999-498B-A67C-FECD405A2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8FFEAB-C243-4C82-89E4-A32B8E8D5874}"/>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B3D51B85-E213-459E-83AF-8B3570C9B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2549D6-D7DD-4B14-8B5A-67AAA44FB69B}"/>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316183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78C88-22F7-4E3F-A2F7-38A5F4DF8F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4663B5-100E-44EB-BE48-8656334E66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1E25D0-19CC-4A47-AE53-CBF6A743A453}"/>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15F0A361-BCA9-401A-A027-F0025D791E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57F5D-101D-4901-A488-8E7A3D7AB05F}"/>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103162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160EF2-5B43-45D8-ACA4-B3A51CF0C7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235872-41CE-4052-B67F-38A2684D3E5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BD58F6-7DF4-4907-B7E6-0F0F8002A313}"/>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7A220D96-557E-4732-8B40-785022B82E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6C6EE7-F6FC-4BCB-A79D-434C6C1B1154}"/>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208852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96467-BC10-418B-8A36-23BAF069A7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1318E0-BDB1-48C3-AEBE-EF1BE931753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F7CB5D-C2AD-4C12-BF88-BA312885A5B5}"/>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98874C2B-0B45-4F23-9D9E-D3148A0886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90C90-A26C-48FE-B84F-94541CC681AC}"/>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54122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3DA9F-4AFB-4449-BC09-1E5671CF19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5F21C7-5C5E-4611-B7AA-C238AFB48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1E48ADA-C340-4E4B-A3C0-E5F1E810BC54}"/>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A38FE895-9774-429C-9BE7-B6CDBD4084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A7CB4C-381E-4921-B05A-9032396726CE}"/>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70262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9D048-6F52-46F5-A510-39A15DF252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D2CCBA-BF89-4F7E-A7EE-108548667A7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F44D5FA-801D-4637-99EF-CD8083F9359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1D8276-529A-47B9-8816-1F733B104398}"/>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F1FD90EC-F2A6-43B0-B936-6DD4EB04B6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48F0BC-D3C3-4979-BC15-92C3C5ADBED0}"/>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40771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D9372-9424-4378-9CB4-683A4CE47D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AC169F-8D94-4C9F-8A71-BAC85A6EB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7DF2302-2638-4A7E-9200-99EADCC2051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50ADA67-1FD4-4815-A281-BD2683042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5890C1-5FA5-4C09-9520-EC06B8FF69B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18D1F56-5897-41B5-BB65-234DE3C89058}"/>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8" name="页脚占位符 7">
            <a:extLst>
              <a:ext uri="{FF2B5EF4-FFF2-40B4-BE49-F238E27FC236}">
                <a16:creationId xmlns:a16="http://schemas.microsoft.com/office/drawing/2014/main" id="{D21B0DAC-9761-4FFF-B5C4-4C601DEC8B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4E1F06-9C00-4494-A11B-936451010149}"/>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334153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29945-41B1-4CBC-88DA-1485C9DA52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7E2A95-524E-4738-A7A1-3266383403EA}"/>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4" name="页脚占位符 3">
            <a:extLst>
              <a:ext uri="{FF2B5EF4-FFF2-40B4-BE49-F238E27FC236}">
                <a16:creationId xmlns:a16="http://schemas.microsoft.com/office/drawing/2014/main" id="{8E099577-2E7D-4F4F-ACB3-71EFCDED33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B6A5B3-61D9-4333-88AF-8960726CF9BA}"/>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313655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7146A0-0884-442E-834E-395FB4A68A21}"/>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3" name="页脚占位符 2">
            <a:extLst>
              <a:ext uri="{FF2B5EF4-FFF2-40B4-BE49-F238E27FC236}">
                <a16:creationId xmlns:a16="http://schemas.microsoft.com/office/drawing/2014/main" id="{E70B28A2-1BA1-40F6-B8D5-8210D93E30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7B698B-FD94-4D1C-B973-8E7DBC85637D}"/>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409609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AD4DB-205D-4BF9-BF3A-3EF221FFF7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0ABB8-8855-4316-B84A-61D07C9CD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6CB94B-B0E3-483B-B291-E8D6B6BBE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7B41D3-2145-4A10-A144-BB5367C43E15}"/>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0F9A017C-8FD8-46CE-9827-872BD215E0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F86A5A-A372-4795-8AA3-9EE4EB5A7122}"/>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417004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93C67-0E6E-41E5-A04E-3F8FE5B7F8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EAC4C9-76AC-426E-9D16-23C746CCF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224897-CA9C-4D88-A618-0DE3AFB17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9A9CF23-0004-4809-8566-8F13A3AAED86}"/>
              </a:ext>
            </a:extLst>
          </p:cNvPr>
          <p:cNvSpPr>
            <a:spLocks noGrp="1"/>
          </p:cNvSpPr>
          <p:nvPr>
            <p:ph type="dt" sz="half" idx="10"/>
          </p:nvPr>
        </p:nvSpPr>
        <p:spPr/>
        <p:txBody>
          <a:bodyPr/>
          <a:lstStyle/>
          <a:p>
            <a:fld id="{45DF85CA-801D-4323-84E1-3766A68DC268}"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9C09EF39-056C-46E8-B91C-9310B37D17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3438BB-590B-4E4E-9EDC-DA48178A9578}"/>
              </a:ext>
            </a:extLst>
          </p:cNvPr>
          <p:cNvSpPr>
            <a:spLocks noGrp="1"/>
          </p:cNvSpPr>
          <p:nvPr>
            <p:ph type="sldNum" sz="quarter" idx="12"/>
          </p:nvPr>
        </p:nvSpPr>
        <p:spPr/>
        <p:txBody>
          <a:body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42634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281749-46D0-401F-92C4-53CF609A5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ABE9678-FF90-483C-954D-93B68C491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066698-195A-4CDF-B4B1-ED33929BA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85CA-801D-4323-84E1-3766A68DC268}"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2746E9C6-43B1-48BE-9AE2-30A942ABD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687911-2B97-4107-ADE6-49564BD1A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4115B-51E9-4F93-BF69-07B55EE1AFFB}" type="slidenum">
              <a:rPr lang="zh-CN" altLang="en-US" smtClean="0"/>
              <a:t>‹#›</a:t>
            </a:fld>
            <a:endParaRPr lang="zh-CN" altLang="en-US"/>
          </a:p>
        </p:txBody>
      </p:sp>
    </p:spTree>
    <p:extLst>
      <p:ext uri="{BB962C8B-B14F-4D97-AF65-F5344CB8AC3E}">
        <p14:creationId xmlns:p14="http://schemas.microsoft.com/office/powerpoint/2010/main" val="99358266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image" Target="../media/image12.emf"/><Relationship Id="rId4" Type="http://schemas.openxmlformats.org/officeDocument/2006/relationships/package" Target="../embeddings/Microsoft_Word_Document2.docx"/></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903CA-6441-45CB-8320-8810D913CA6A}"/>
              </a:ext>
            </a:extLst>
          </p:cNvPr>
          <p:cNvSpPr>
            <a:spLocks noGrp="1"/>
          </p:cNvSpPr>
          <p:nvPr>
            <p:ph type="ctrTitle"/>
          </p:nvPr>
        </p:nvSpPr>
        <p:spPr/>
        <p:txBody>
          <a:bodyPr>
            <a:normAutofit/>
          </a:bodyPr>
          <a:lstStyle/>
          <a:p>
            <a:r>
              <a:rPr lang="zh-CN" altLang="en-US" sz="6600" dirty="0"/>
              <a:t>链接 </a:t>
            </a:r>
            <a:r>
              <a:rPr lang="en-US" altLang="zh-CN" sz="6600" dirty="0"/>
              <a:t>Linking</a:t>
            </a:r>
            <a:endParaRPr lang="zh-CN" altLang="en-US" sz="6600" dirty="0"/>
          </a:p>
        </p:txBody>
      </p:sp>
      <p:sp>
        <p:nvSpPr>
          <p:cNvPr id="3" name="副标题 2">
            <a:extLst>
              <a:ext uri="{FF2B5EF4-FFF2-40B4-BE49-F238E27FC236}">
                <a16:creationId xmlns:a16="http://schemas.microsoft.com/office/drawing/2014/main" id="{C1904A9A-46F3-4A86-ABFB-752575E6F315}"/>
              </a:ext>
            </a:extLst>
          </p:cNvPr>
          <p:cNvSpPr>
            <a:spLocks noGrp="1"/>
          </p:cNvSpPr>
          <p:nvPr>
            <p:ph type="subTitle" idx="1"/>
          </p:nvPr>
        </p:nvSpPr>
        <p:spPr/>
        <p:txBody>
          <a:bodyPr/>
          <a:lstStyle/>
          <a:p>
            <a:r>
              <a:rPr lang="en-US" altLang="zh-CN" dirty="0"/>
              <a:t>                                </a:t>
            </a:r>
          </a:p>
          <a:p>
            <a:endParaRPr lang="en-US" altLang="zh-CN" dirty="0"/>
          </a:p>
          <a:p>
            <a:r>
              <a:rPr lang="en-US" altLang="zh-CN"/>
              <a:t>                                                                                  </a:t>
            </a:r>
            <a:r>
              <a:rPr lang="zh-CN" altLang="en-US"/>
              <a:t>贾瑞琪</a:t>
            </a:r>
            <a:endParaRPr lang="zh-CN" altLang="en-US" dirty="0"/>
          </a:p>
        </p:txBody>
      </p:sp>
    </p:spTree>
    <p:extLst>
      <p:ext uri="{BB962C8B-B14F-4D97-AF65-F5344CB8AC3E}">
        <p14:creationId xmlns:p14="http://schemas.microsoft.com/office/powerpoint/2010/main" val="87032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EB682-701E-45B3-8104-6143594CE115}"/>
              </a:ext>
            </a:extLst>
          </p:cNvPr>
          <p:cNvSpPr>
            <a:spLocks noGrp="1"/>
          </p:cNvSpPr>
          <p:nvPr>
            <p:ph type="title"/>
          </p:nvPr>
        </p:nvSpPr>
        <p:spPr/>
        <p:txBody>
          <a:bodyPr/>
          <a:lstStyle/>
          <a:p>
            <a:r>
              <a:rPr lang="en-US" altLang="zh-CN" dirty="0">
                <a:solidFill>
                  <a:schemeClr val="tx1"/>
                </a:solidFill>
              </a:rPr>
              <a:t>Local Symbols</a:t>
            </a:r>
            <a:br>
              <a:rPr lang="en-US" altLang="zh-CN" dirty="0"/>
            </a:br>
            <a:endParaRPr lang="zh-CN" altLang="en-US" dirty="0"/>
          </a:p>
        </p:txBody>
      </p:sp>
      <p:sp>
        <p:nvSpPr>
          <p:cNvPr id="3" name="内容占位符 2">
            <a:extLst>
              <a:ext uri="{FF2B5EF4-FFF2-40B4-BE49-F238E27FC236}">
                <a16:creationId xmlns:a16="http://schemas.microsoft.com/office/drawing/2014/main" id="{C396C856-AE3C-464F-AFCF-D1D420C40F09}"/>
              </a:ext>
            </a:extLst>
          </p:cNvPr>
          <p:cNvSpPr>
            <a:spLocks noGrp="1"/>
          </p:cNvSpPr>
          <p:nvPr>
            <p:ph idx="1"/>
          </p:nvPr>
        </p:nvSpPr>
        <p:spPr>
          <a:xfrm>
            <a:off x="677334" y="1392195"/>
            <a:ext cx="8596668" cy="5465805"/>
          </a:xfrm>
        </p:spPr>
        <p:txBody>
          <a:bodyPr>
            <a:normAutofit fontScale="92500" lnSpcReduction="20000"/>
          </a:bodyPr>
          <a:lstStyle/>
          <a:p>
            <a:pPr marL="0" indent="0">
              <a:buNone/>
            </a:pPr>
            <a:r>
              <a:rPr lang="en-US" altLang="zh-CN" dirty="0"/>
              <a:t>    Local non-static C variables vs. local static C variables </a:t>
            </a:r>
          </a:p>
          <a:p>
            <a:pPr marL="0" indent="0">
              <a:buNone/>
            </a:pPr>
            <a:r>
              <a:rPr lang="en-US" altLang="zh-CN" dirty="0"/>
              <a:t>    local non-static C variables: stored on the stack </a:t>
            </a:r>
          </a:p>
          <a:p>
            <a:pPr marL="0" indent="0">
              <a:buNone/>
            </a:pPr>
            <a:r>
              <a:rPr lang="en-US" altLang="zh-CN" dirty="0"/>
              <a:t>     local static C variables: stored in either .</a:t>
            </a:r>
            <a:r>
              <a:rPr lang="en-US" altLang="zh-CN" dirty="0" err="1"/>
              <a:t>bss</a:t>
            </a:r>
            <a:r>
              <a:rPr lang="en-US" altLang="zh-CN" dirty="0"/>
              <a:t>, or .data</a:t>
            </a:r>
          </a:p>
          <a:p>
            <a:pPr marL="0" indent="0">
              <a:buNone/>
            </a:pPr>
            <a:r>
              <a:rPr lang="en-US" altLang="zh-CN" dirty="0"/>
              <a:t>   int f()</a:t>
            </a:r>
          </a:p>
          <a:p>
            <a:pPr marL="0" indent="0">
              <a:buNone/>
            </a:pPr>
            <a:r>
              <a:rPr lang="en-US" altLang="zh-CN" dirty="0"/>
              <a:t>{   static int x=0;</a:t>
            </a:r>
          </a:p>
          <a:p>
            <a:pPr marL="0" indent="0">
              <a:buNone/>
            </a:pPr>
            <a:r>
              <a:rPr lang="en-US" altLang="zh-CN" dirty="0"/>
              <a:t>     return x;</a:t>
            </a:r>
          </a:p>
          <a:p>
            <a:pPr marL="0" indent="0">
              <a:buNone/>
            </a:pPr>
            <a:r>
              <a:rPr lang="en-US" altLang="zh-CN" dirty="0"/>
              <a:t>}</a:t>
            </a:r>
          </a:p>
          <a:p>
            <a:pPr marL="0" indent="0">
              <a:buNone/>
            </a:pPr>
            <a:r>
              <a:rPr lang="en-US" altLang="zh-CN" dirty="0"/>
              <a:t>   int g()</a:t>
            </a:r>
          </a:p>
          <a:p>
            <a:pPr marL="0" indent="0">
              <a:buNone/>
            </a:pPr>
            <a:r>
              <a:rPr lang="en-US" altLang="zh-CN" dirty="0"/>
              <a:t>{   static int x=1;</a:t>
            </a:r>
          </a:p>
          <a:p>
            <a:pPr marL="0" indent="0">
              <a:buNone/>
            </a:pPr>
            <a:r>
              <a:rPr lang="en-US" altLang="zh-CN" dirty="0"/>
              <a:t>    return x;</a:t>
            </a:r>
          </a:p>
          <a:p>
            <a:pPr marL="0" indent="0">
              <a:buNone/>
            </a:pPr>
            <a:r>
              <a:rPr lang="en-US" altLang="zh-CN" dirty="0"/>
              <a:t>}</a:t>
            </a:r>
          </a:p>
          <a:p>
            <a:pPr marL="0" indent="0">
              <a:buNone/>
            </a:pPr>
            <a:r>
              <a:rPr lang="zh-CN" altLang="en-US" dirty="0"/>
              <a:t>编译器向汇编器输出两个不同名字的局部链接器符号（</a:t>
            </a:r>
            <a:r>
              <a:rPr lang="en-US" altLang="zh-CN" dirty="0"/>
              <a:t>f-&gt;x.1 g-&gt;x.2)</a:t>
            </a:r>
            <a:endParaRPr lang="zh-CN" altLang="en-US" dirty="0"/>
          </a:p>
        </p:txBody>
      </p:sp>
    </p:spTree>
    <p:extLst>
      <p:ext uri="{BB962C8B-B14F-4D97-AF65-F5344CB8AC3E}">
        <p14:creationId xmlns:p14="http://schemas.microsoft.com/office/powerpoint/2010/main" val="337935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E88903-77F1-4905-A425-9379EF83A3B7}"/>
              </a:ext>
            </a:extLst>
          </p:cNvPr>
          <p:cNvSpPr>
            <a:spLocks noGrp="1"/>
          </p:cNvSpPr>
          <p:nvPr>
            <p:ph idx="1"/>
          </p:nvPr>
        </p:nvSpPr>
        <p:spPr>
          <a:xfrm>
            <a:off x="389010" y="924913"/>
            <a:ext cx="9100979" cy="5591217"/>
          </a:xfrm>
        </p:spPr>
        <p:txBody>
          <a:bodyPr>
            <a:normAutofit/>
          </a:bodyPr>
          <a:lstStyle/>
          <a:p>
            <a:pPr marL="0" indent="0">
              <a:buNone/>
            </a:pPr>
            <a:r>
              <a:rPr lang="zh-CN" altLang="en-US" sz="2400" dirty="0"/>
              <a:t>每个符号都被分配到目标文件的某个节，由</a:t>
            </a:r>
            <a:r>
              <a:rPr lang="en-US" altLang="zh-CN" sz="2400" dirty="0"/>
              <a:t>section</a:t>
            </a:r>
            <a:r>
              <a:rPr lang="zh-CN" altLang="en-US" sz="2400" dirty="0"/>
              <a:t>字段表示，该字段也是一个到节头部表的索引，有三个特殊的伪节，它们在节头部表中是没有条目的</a:t>
            </a:r>
            <a:endParaRPr lang="en-US" altLang="zh-CN" sz="2400" dirty="0"/>
          </a:p>
          <a:p>
            <a:pPr marL="0" indent="0">
              <a:buNone/>
            </a:pPr>
            <a:r>
              <a:rPr lang="zh-CN" altLang="en-US" sz="2400" dirty="0"/>
              <a:t>（</a:t>
            </a:r>
            <a:r>
              <a:rPr lang="en-US" altLang="zh-CN" sz="2400" dirty="0"/>
              <a:t>1</a:t>
            </a:r>
            <a:r>
              <a:rPr lang="zh-CN" altLang="en-US" sz="2400" dirty="0"/>
              <a:t>） </a:t>
            </a:r>
            <a:r>
              <a:rPr lang="en-US" altLang="zh-CN" sz="2400" dirty="0"/>
              <a:t>ABS </a:t>
            </a:r>
            <a:r>
              <a:rPr lang="zh-CN" altLang="en-US" sz="2400" dirty="0"/>
              <a:t>代表不该被重定位的符号</a:t>
            </a:r>
            <a:endParaRPr lang="en-US" altLang="zh-CN" sz="2400" dirty="0"/>
          </a:p>
          <a:p>
            <a:pPr marL="0" indent="0">
              <a:buNone/>
            </a:pPr>
            <a:r>
              <a:rPr lang="zh-CN" altLang="en-US" sz="2400" dirty="0"/>
              <a:t>（</a:t>
            </a:r>
            <a:r>
              <a:rPr lang="en-US" altLang="zh-CN" sz="2400" dirty="0"/>
              <a:t>2</a:t>
            </a:r>
            <a:r>
              <a:rPr lang="zh-CN" altLang="en-US" sz="2400" dirty="0"/>
              <a:t>） </a:t>
            </a:r>
            <a:r>
              <a:rPr lang="en-US" altLang="zh-CN" sz="2400" dirty="0"/>
              <a:t>UNDEF </a:t>
            </a:r>
            <a:r>
              <a:rPr lang="zh-CN" altLang="en-US" sz="2400" dirty="0"/>
              <a:t>代表未定义的符号</a:t>
            </a:r>
            <a:endParaRPr lang="en-US" altLang="zh-CN" sz="2400" dirty="0"/>
          </a:p>
          <a:p>
            <a:pPr marL="0" indent="0">
              <a:buNone/>
            </a:pPr>
            <a:r>
              <a:rPr lang="zh-CN" altLang="en-US" sz="2400" dirty="0"/>
              <a:t>（</a:t>
            </a:r>
            <a:r>
              <a:rPr lang="en-US" altLang="zh-CN" sz="2400" dirty="0"/>
              <a:t>3</a:t>
            </a:r>
            <a:r>
              <a:rPr lang="zh-CN" altLang="en-US" sz="2400" dirty="0"/>
              <a:t>） </a:t>
            </a:r>
            <a:r>
              <a:rPr lang="en-US" altLang="zh-CN" sz="2400" dirty="0"/>
              <a:t>COMMON </a:t>
            </a:r>
            <a:r>
              <a:rPr lang="zh-CN" altLang="en-US" sz="2400" dirty="0"/>
              <a:t>表示还未被分配位置的未初始化的数据目标</a:t>
            </a:r>
            <a:endParaRPr lang="en-US" altLang="zh-CN" sz="2400" dirty="0"/>
          </a:p>
          <a:p>
            <a:pPr marL="0" indent="0">
              <a:buNone/>
            </a:pPr>
            <a:r>
              <a:rPr lang="en-US" altLang="zh-CN" sz="2400" dirty="0"/>
              <a:t>  COMMON vs .</a:t>
            </a:r>
            <a:r>
              <a:rPr lang="en-US" altLang="zh-CN" sz="2400" dirty="0" err="1"/>
              <a:t>bss</a:t>
            </a:r>
            <a:endParaRPr lang="en-US" altLang="zh-CN" sz="2400" dirty="0"/>
          </a:p>
          <a:p>
            <a:pPr marL="0" indent="0">
              <a:buNone/>
            </a:pPr>
            <a:r>
              <a:rPr lang="en-US" altLang="zh-CN" sz="2400" dirty="0"/>
              <a:t>      COMMON </a:t>
            </a:r>
            <a:r>
              <a:rPr lang="zh-CN" altLang="en-US" sz="2400" dirty="0"/>
              <a:t>未初始化的全局变量</a:t>
            </a:r>
            <a:endParaRPr lang="en-US" altLang="zh-CN" sz="2400" dirty="0"/>
          </a:p>
          <a:p>
            <a:pPr marL="0" indent="0">
              <a:buNone/>
            </a:pPr>
            <a:r>
              <a:rPr lang="en-US" altLang="zh-CN" sz="2400" dirty="0"/>
              <a:t>      .</a:t>
            </a:r>
            <a:r>
              <a:rPr lang="en-US" altLang="zh-CN" sz="2400" dirty="0" err="1"/>
              <a:t>bss</a:t>
            </a:r>
            <a:r>
              <a:rPr lang="en-US" altLang="zh-CN" sz="2400" dirty="0"/>
              <a:t> </a:t>
            </a:r>
            <a:r>
              <a:rPr lang="zh-CN" altLang="en-US" sz="2400" dirty="0"/>
              <a:t>未初始化的静态变量 以及初始化为</a:t>
            </a:r>
            <a:r>
              <a:rPr lang="en-US" altLang="zh-CN" sz="2400" dirty="0"/>
              <a:t>0</a:t>
            </a:r>
            <a:r>
              <a:rPr lang="zh-CN" altLang="en-US" sz="2400" dirty="0"/>
              <a:t>的全局或静态变量</a:t>
            </a:r>
          </a:p>
        </p:txBody>
      </p:sp>
      <p:sp>
        <p:nvSpPr>
          <p:cNvPr id="4" name="文本框 3">
            <a:extLst>
              <a:ext uri="{FF2B5EF4-FFF2-40B4-BE49-F238E27FC236}">
                <a16:creationId xmlns:a16="http://schemas.microsoft.com/office/drawing/2014/main" id="{6D7DC10B-5AFB-4AF5-B3FF-285F84D6DC8B}"/>
              </a:ext>
            </a:extLst>
          </p:cNvPr>
          <p:cNvSpPr txBox="1"/>
          <p:nvPr/>
        </p:nvSpPr>
        <p:spPr>
          <a:xfrm>
            <a:off x="0" y="0"/>
            <a:ext cx="8517925" cy="646331"/>
          </a:xfrm>
          <a:prstGeom prst="rect">
            <a:avLst/>
          </a:prstGeom>
          <a:noFill/>
        </p:spPr>
        <p:txBody>
          <a:bodyPr wrap="square" rtlCol="0">
            <a:spAutoFit/>
          </a:bodyPr>
          <a:lstStyle/>
          <a:p>
            <a:r>
              <a:rPr lang="en-US" altLang="zh-CN" sz="3600" b="1" dirty="0"/>
              <a:t>Linker Symbols</a:t>
            </a:r>
          </a:p>
        </p:txBody>
      </p:sp>
    </p:spTree>
    <p:extLst>
      <p:ext uri="{BB962C8B-B14F-4D97-AF65-F5344CB8AC3E}">
        <p14:creationId xmlns:p14="http://schemas.microsoft.com/office/powerpoint/2010/main" val="352882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01531-5948-4797-A141-04949DE44874}"/>
              </a:ext>
            </a:extLst>
          </p:cNvPr>
          <p:cNvSpPr>
            <a:spLocks noGrp="1"/>
          </p:cNvSpPr>
          <p:nvPr>
            <p:ph type="title"/>
          </p:nvPr>
        </p:nvSpPr>
        <p:spPr>
          <a:xfrm>
            <a:off x="0" y="372293"/>
            <a:ext cx="11648943" cy="653511"/>
          </a:xfrm>
        </p:spPr>
        <p:txBody>
          <a:bodyPr>
            <a:normAutofit fontScale="90000"/>
          </a:bodyPr>
          <a:lstStyle/>
          <a:p>
            <a:pPr marL="560705" marR="194310" indent="-118745">
              <a:lnSpc>
                <a:spcPct val="102000"/>
              </a:lnSpc>
              <a:spcAft>
                <a:spcPts val="2210"/>
              </a:spcAft>
            </a:pPr>
            <a:r>
              <a:rPr lang="en-US" altLang="zh-CN" b="1" kern="100" dirty="0">
                <a:solidFill>
                  <a:srgbClr val="000000"/>
                </a:solidFill>
                <a:latin typeface="Calibri" panose="020F0502020204030204" pitchFamily="34" charset="0"/>
                <a:ea typeface="Calibri" panose="020F0502020204030204" pitchFamily="34" charset="0"/>
              </a:rPr>
              <a:t>How Linker Resolves Duplicate Symbol Definitions</a:t>
            </a:r>
            <a:br>
              <a:rPr lang="zh-CN" altLang="zh-CN" b="1" kern="100" dirty="0">
                <a:solidFill>
                  <a:srgbClr val="000000"/>
                </a:solidFill>
                <a:latin typeface="Calibri" panose="020F0502020204030204" pitchFamily="34" charset="0"/>
                <a:ea typeface="Calibri" panose="020F0502020204030204" pitchFamily="34" charset="0"/>
              </a:rPr>
            </a:br>
            <a:endParaRPr lang="zh-CN" altLang="en-US" dirty="0"/>
          </a:p>
        </p:txBody>
      </p:sp>
      <p:pic>
        <p:nvPicPr>
          <p:cNvPr id="4" name="内容占位符 3">
            <a:extLst>
              <a:ext uri="{FF2B5EF4-FFF2-40B4-BE49-F238E27FC236}">
                <a16:creationId xmlns:a16="http://schemas.microsoft.com/office/drawing/2014/main" id="{7FE059EC-CC85-4B9D-9768-A733E4D4F699}"/>
              </a:ext>
            </a:extLst>
          </p:cNvPr>
          <p:cNvPicPr>
            <a:picLocks noGrp="1" noChangeAspect="1"/>
          </p:cNvPicPr>
          <p:nvPr>
            <p:ph idx="1"/>
          </p:nvPr>
        </p:nvPicPr>
        <p:blipFill>
          <a:blip r:embed="rId3"/>
          <a:stretch>
            <a:fillRect/>
          </a:stretch>
        </p:blipFill>
        <p:spPr>
          <a:xfrm>
            <a:off x="-260059" y="809749"/>
            <a:ext cx="8597900" cy="1288902"/>
          </a:xfrm>
          <a:prstGeom prst="rect">
            <a:avLst/>
          </a:prstGeom>
        </p:spPr>
      </p:pic>
      <p:pic>
        <p:nvPicPr>
          <p:cNvPr id="21" name="图片 20">
            <a:extLst>
              <a:ext uri="{FF2B5EF4-FFF2-40B4-BE49-F238E27FC236}">
                <a16:creationId xmlns:a16="http://schemas.microsoft.com/office/drawing/2014/main" id="{F36A9972-0550-48C5-875B-92FC6DCD4B88}"/>
              </a:ext>
            </a:extLst>
          </p:cNvPr>
          <p:cNvPicPr>
            <a:picLocks noChangeAspect="1"/>
          </p:cNvPicPr>
          <p:nvPr/>
        </p:nvPicPr>
        <p:blipFill>
          <a:blip r:embed="rId4"/>
          <a:stretch>
            <a:fillRect/>
          </a:stretch>
        </p:blipFill>
        <p:spPr>
          <a:xfrm>
            <a:off x="3795610" y="1476843"/>
            <a:ext cx="8945560" cy="1523887"/>
          </a:xfrm>
          <a:prstGeom prst="rect">
            <a:avLst/>
          </a:prstGeom>
        </p:spPr>
      </p:pic>
      <p:pic>
        <p:nvPicPr>
          <p:cNvPr id="22" name="图片 21">
            <a:extLst>
              <a:ext uri="{FF2B5EF4-FFF2-40B4-BE49-F238E27FC236}">
                <a16:creationId xmlns:a16="http://schemas.microsoft.com/office/drawing/2014/main" id="{2D29CC99-4191-4319-B2E3-99B8369EC9D9}"/>
              </a:ext>
            </a:extLst>
          </p:cNvPr>
          <p:cNvPicPr>
            <a:picLocks noChangeAspect="1"/>
          </p:cNvPicPr>
          <p:nvPr/>
        </p:nvPicPr>
        <p:blipFill>
          <a:blip r:embed="rId5"/>
          <a:stretch>
            <a:fillRect/>
          </a:stretch>
        </p:blipFill>
        <p:spPr>
          <a:xfrm>
            <a:off x="-260059" y="2378921"/>
            <a:ext cx="8945560" cy="4632615"/>
          </a:xfrm>
          <a:prstGeom prst="rect">
            <a:avLst/>
          </a:prstGeom>
        </p:spPr>
      </p:pic>
    </p:spTree>
    <p:extLst>
      <p:ext uri="{BB962C8B-B14F-4D97-AF65-F5344CB8AC3E}">
        <p14:creationId xmlns:p14="http://schemas.microsoft.com/office/powerpoint/2010/main" val="134208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79BD1EB3-84CF-4171-B681-CB45A6D57AFE}"/>
              </a:ext>
            </a:extLst>
          </p:cNvPr>
          <p:cNvGraphicFramePr>
            <a:graphicFrameLocks noGrp="1"/>
          </p:cNvGraphicFramePr>
          <p:nvPr>
            <p:ph idx="1"/>
            <p:extLst>
              <p:ext uri="{D42A27DB-BD31-4B8C-83A1-F6EECF244321}">
                <p14:modId xmlns:p14="http://schemas.microsoft.com/office/powerpoint/2010/main" val="1792871854"/>
              </p:ext>
            </p:extLst>
          </p:nvPr>
        </p:nvGraphicFramePr>
        <p:xfrm>
          <a:off x="418541" y="1002522"/>
          <a:ext cx="3615134" cy="656019"/>
        </p:xfrm>
        <a:graphic>
          <a:graphicData uri="http://schemas.openxmlformats.org/drawingml/2006/table">
            <a:tbl>
              <a:tblPr firstRow="1" firstCol="1" bandRow="1"/>
              <a:tblGrid>
                <a:gridCol w="1514125">
                  <a:extLst>
                    <a:ext uri="{9D8B030D-6E8A-4147-A177-3AD203B41FA5}">
                      <a16:colId xmlns:a16="http://schemas.microsoft.com/office/drawing/2014/main" val="1249413858"/>
                    </a:ext>
                  </a:extLst>
                </a:gridCol>
                <a:gridCol w="586884">
                  <a:extLst>
                    <a:ext uri="{9D8B030D-6E8A-4147-A177-3AD203B41FA5}">
                      <a16:colId xmlns:a16="http://schemas.microsoft.com/office/drawing/2014/main" val="3824174973"/>
                    </a:ext>
                  </a:extLst>
                </a:gridCol>
                <a:gridCol w="1514125">
                  <a:extLst>
                    <a:ext uri="{9D8B030D-6E8A-4147-A177-3AD203B41FA5}">
                      <a16:colId xmlns:a16="http://schemas.microsoft.com/office/drawing/2014/main" val="2097026848"/>
                    </a:ext>
                  </a:extLst>
                </a:gridCol>
              </a:tblGrid>
              <a:tr h="557530">
                <a:tc>
                  <a:txBody>
                    <a:bodyPr/>
                    <a:lstStyle/>
                    <a:p>
                      <a:pPr algn="l">
                        <a:lnSpc>
                          <a:spcPct val="107000"/>
                        </a:lnSpc>
                        <a:spcAft>
                          <a:spcPts val="0"/>
                        </a:spcAft>
                      </a:pPr>
                      <a:r>
                        <a:rPr lang="en-US" sz="1600" b="1" kern="100" dirty="0">
                          <a:solidFill>
                            <a:srgbClr val="000000"/>
                          </a:solidFill>
                          <a:effectLst/>
                          <a:latin typeface="Courier New" panose="02070309020205020404" pitchFamily="49" charset="0"/>
                          <a:ea typeface="Courier New" panose="02070309020205020404" pitchFamily="49" charset="0"/>
                        </a:rPr>
                        <a:t>int x; p1() {}</a:t>
                      </a:r>
                      <a:endParaRPr lang="zh-CN" sz="1100" kern="100" dirty="0">
                        <a:solidFill>
                          <a:srgbClr val="000000"/>
                        </a:solidFill>
                        <a:effectLst/>
                        <a:latin typeface="Calibri" panose="020F0502020204030204" pitchFamily="34" charset="0"/>
                        <a:ea typeface="Calibri" panose="020F0502020204030204" pitchFamily="34" charset="0"/>
                      </a:endParaRPr>
                    </a:p>
                  </a:txBody>
                  <a:tcPr marL="90170" marR="102235" marT="86360" marB="52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5BD"/>
                    </a:solidFill>
                  </a:tcPr>
                </a:tc>
                <a:tc>
                  <a:txBody>
                    <a:bodyPr/>
                    <a:lstStyle/>
                    <a:p>
                      <a:pPr algn="l">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rPr>
                        <a:t> </a:t>
                      </a:r>
                      <a:endParaRPr lang="zh-CN" sz="1100" kern="100">
                        <a:solidFill>
                          <a:srgbClr val="000000"/>
                        </a:solidFill>
                        <a:effectLst/>
                        <a:latin typeface="Calibri" panose="020F0502020204030204" pitchFamily="34" charset="0"/>
                        <a:ea typeface="Calibri" panose="020F0502020204030204" pitchFamily="34" charset="0"/>
                      </a:endParaRPr>
                    </a:p>
                  </a:txBody>
                  <a:tcPr marL="90170" marR="102235" marT="86360" marB="52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en-US" sz="1600" b="1" kern="100" dirty="0">
                          <a:solidFill>
                            <a:srgbClr val="000000"/>
                          </a:solidFill>
                          <a:effectLst/>
                          <a:latin typeface="Courier New" panose="02070309020205020404" pitchFamily="49" charset="0"/>
                          <a:ea typeface="Courier New" panose="02070309020205020404" pitchFamily="49" charset="0"/>
                        </a:rPr>
                        <a:t>p1() {}</a:t>
                      </a:r>
                      <a:endParaRPr lang="zh-CN" sz="1100" kern="100" dirty="0">
                        <a:solidFill>
                          <a:srgbClr val="000000"/>
                        </a:solidFill>
                        <a:effectLst/>
                        <a:latin typeface="Calibri" panose="020F0502020204030204" pitchFamily="34" charset="0"/>
                        <a:ea typeface="Calibri" panose="020F0502020204030204" pitchFamily="34" charset="0"/>
                      </a:endParaRPr>
                    </a:p>
                  </a:txBody>
                  <a:tcPr marL="90170" marR="102235" marT="86360" marB="520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5BD"/>
                    </a:solidFill>
                  </a:tcPr>
                </a:tc>
                <a:extLst>
                  <a:ext uri="{0D108BD9-81ED-4DB2-BD59-A6C34878D82A}">
                    <a16:rowId xmlns:a16="http://schemas.microsoft.com/office/drawing/2014/main" val="31345186"/>
                  </a:ext>
                </a:extLst>
              </a:tr>
            </a:tbl>
          </a:graphicData>
        </a:graphic>
      </p:graphicFrame>
      <p:pic>
        <p:nvPicPr>
          <p:cNvPr id="8" name="图片 7">
            <a:extLst>
              <a:ext uri="{FF2B5EF4-FFF2-40B4-BE49-F238E27FC236}">
                <a16:creationId xmlns:a16="http://schemas.microsoft.com/office/drawing/2014/main" id="{759A8091-C919-4536-8089-C0C4CBA870D8}"/>
              </a:ext>
            </a:extLst>
          </p:cNvPr>
          <p:cNvPicPr>
            <a:picLocks noChangeAspect="1"/>
          </p:cNvPicPr>
          <p:nvPr/>
        </p:nvPicPr>
        <p:blipFill>
          <a:blip r:embed="rId3"/>
          <a:stretch>
            <a:fillRect/>
          </a:stretch>
        </p:blipFill>
        <p:spPr>
          <a:xfrm>
            <a:off x="543005" y="1106365"/>
            <a:ext cx="8945560" cy="661367"/>
          </a:xfrm>
          <a:prstGeom prst="rect">
            <a:avLst/>
          </a:prstGeom>
        </p:spPr>
      </p:pic>
      <p:graphicFrame>
        <p:nvGraphicFramePr>
          <p:cNvPr id="9" name="对象 8">
            <a:extLst>
              <a:ext uri="{FF2B5EF4-FFF2-40B4-BE49-F238E27FC236}">
                <a16:creationId xmlns:a16="http://schemas.microsoft.com/office/drawing/2014/main" id="{33DC9501-C889-4017-A27C-879F010980D1}"/>
              </a:ext>
            </a:extLst>
          </p:cNvPr>
          <p:cNvGraphicFramePr>
            <a:graphicFrameLocks noChangeAspect="1"/>
          </p:cNvGraphicFramePr>
          <p:nvPr>
            <p:extLst>
              <p:ext uri="{D42A27DB-BD31-4B8C-83A1-F6EECF244321}">
                <p14:modId xmlns:p14="http://schemas.microsoft.com/office/powerpoint/2010/main" val="792796924"/>
              </p:ext>
            </p:extLst>
          </p:nvPr>
        </p:nvGraphicFramePr>
        <p:xfrm>
          <a:off x="1040235" y="1897814"/>
          <a:ext cx="8943975" cy="1495425"/>
        </p:xfrm>
        <a:graphic>
          <a:graphicData uri="http://schemas.openxmlformats.org/presentationml/2006/ole">
            <mc:AlternateContent xmlns:mc="http://schemas.openxmlformats.org/markup-compatibility/2006">
              <mc:Choice xmlns:v="urn:schemas-microsoft-com:vml" Requires="v">
                <p:oleObj spid="_x0000_s5136" name="Document" r:id="rId4" imgW="8943801" imgH="1495192" progId="Word.Document.12">
                  <p:embed/>
                </p:oleObj>
              </mc:Choice>
              <mc:Fallback>
                <p:oleObj name="Document" r:id="rId4" imgW="8943801" imgH="1495192" progId="Word.Document.12">
                  <p:embed/>
                  <p:pic>
                    <p:nvPicPr>
                      <p:cNvPr id="0" name=""/>
                      <p:cNvPicPr/>
                      <p:nvPr/>
                    </p:nvPicPr>
                    <p:blipFill>
                      <a:blip r:embed="rId5"/>
                      <a:stretch>
                        <a:fillRect/>
                      </a:stretch>
                    </p:blipFill>
                    <p:spPr>
                      <a:xfrm>
                        <a:off x="1040235" y="1897814"/>
                        <a:ext cx="8943975" cy="1495425"/>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A0AA1A25-03ED-4015-8BD8-A960FA4603BB}"/>
              </a:ext>
            </a:extLst>
          </p:cNvPr>
          <p:cNvSpPr/>
          <p:nvPr/>
        </p:nvSpPr>
        <p:spPr>
          <a:xfrm>
            <a:off x="4296965" y="2595590"/>
            <a:ext cx="3949736" cy="369332"/>
          </a:xfrm>
          <a:prstGeom prst="rect">
            <a:avLst/>
          </a:prstGeom>
        </p:spPr>
        <p:txBody>
          <a:bodyPr wrap="none">
            <a:spAutoFit/>
          </a:bodyPr>
          <a:lstStyle/>
          <a:p>
            <a:r>
              <a:rPr lang="en-US" altLang="zh-CN" dirty="0"/>
              <a:t>Writes to x in p2 might overwrite y! </a:t>
            </a:r>
            <a:endParaRPr lang="zh-CN" altLang="en-US" dirty="0"/>
          </a:p>
        </p:txBody>
      </p:sp>
      <p:graphicFrame>
        <p:nvGraphicFramePr>
          <p:cNvPr id="13" name="表格 12">
            <a:extLst>
              <a:ext uri="{FF2B5EF4-FFF2-40B4-BE49-F238E27FC236}">
                <a16:creationId xmlns:a16="http://schemas.microsoft.com/office/drawing/2014/main" id="{CA92321D-C000-4E2F-AC73-09C3C3909860}"/>
              </a:ext>
            </a:extLst>
          </p:cNvPr>
          <p:cNvGraphicFramePr>
            <a:graphicFrameLocks noGrp="1"/>
          </p:cNvGraphicFramePr>
          <p:nvPr>
            <p:extLst>
              <p:ext uri="{D42A27DB-BD31-4B8C-83A1-F6EECF244321}">
                <p14:modId xmlns:p14="http://schemas.microsoft.com/office/powerpoint/2010/main" val="719767720"/>
              </p:ext>
            </p:extLst>
          </p:nvPr>
        </p:nvGraphicFramePr>
        <p:xfrm>
          <a:off x="1339443" y="4048434"/>
          <a:ext cx="2496185" cy="605854"/>
        </p:xfrm>
        <a:graphic>
          <a:graphicData uri="http://schemas.openxmlformats.org/drawingml/2006/table">
            <a:tbl>
              <a:tblPr firstRow="1" firstCol="1" bandRow="1"/>
              <a:tblGrid>
                <a:gridCol w="1169035">
                  <a:extLst>
                    <a:ext uri="{9D8B030D-6E8A-4147-A177-3AD203B41FA5}">
                      <a16:colId xmlns:a16="http://schemas.microsoft.com/office/drawing/2014/main" val="1366644591"/>
                    </a:ext>
                  </a:extLst>
                </a:gridCol>
                <a:gridCol w="281940">
                  <a:extLst>
                    <a:ext uri="{9D8B030D-6E8A-4147-A177-3AD203B41FA5}">
                      <a16:colId xmlns:a16="http://schemas.microsoft.com/office/drawing/2014/main" val="2082500669"/>
                    </a:ext>
                  </a:extLst>
                </a:gridCol>
                <a:gridCol w="1045210">
                  <a:extLst>
                    <a:ext uri="{9D8B030D-6E8A-4147-A177-3AD203B41FA5}">
                      <a16:colId xmlns:a16="http://schemas.microsoft.com/office/drawing/2014/main" val="3740873832"/>
                    </a:ext>
                  </a:extLst>
                </a:gridCol>
              </a:tblGrid>
              <a:tr h="557530">
                <a:tc>
                  <a:txBody>
                    <a:bodyPr/>
                    <a:lstStyle/>
                    <a:p>
                      <a:pPr algn="l">
                        <a:lnSpc>
                          <a:spcPct val="107000"/>
                        </a:lnSpc>
                        <a:spcAft>
                          <a:spcPts val="0"/>
                        </a:spcAft>
                      </a:pPr>
                      <a:r>
                        <a:rPr lang="en-US" sz="1600" b="1" kern="100">
                          <a:solidFill>
                            <a:srgbClr val="000000"/>
                          </a:solidFill>
                          <a:effectLst/>
                          <a:latin typeface="Courier New" panose="02070309020205020404" pitchFamily="49" charset="0"/>
                          <a:ea typeface="Courier New" panose="02070309020205020404" pitchFamily="49" charset="0"/>
                        </a:rPr>
                        <a:t>int x=7; p1() {}</a:t>
                      </a:r>
                      <a:endParaRPr lang="zh-CN" sz="1100" kern="100">
                        <a:solidFill>
                          <a:srgbClr val="000000"/>
                        </a:solidFill>
                        <a:effectLst/>
                        <a:latin typeface="Calibri" panose="020F0502020204030204" pitchFamily="34" charset="0"/>
                        <a:ea typeface="Calibri" panose="020F0502020204030204" pitchFamily="34" charset="0"/>
                      </a:endParaRPr>
                    </a:p>
                  </a:txBody>
                  <a:tcPr marL="90170" marR="73025" marT="882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5BD"/>
                    </a:solidFill>
                  </a:tcPr>
                </a:tc>
                <a:tc>
                  <a:txBody>
                    <a:bodyPr/>
                    <a:lstStyle/>
                    <a:p>
                      <a:pPr algn="l">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rPr>
                        <a:t> </a:t>
                      </a:r>
                      <a:endParaRPr lang="zh-CN" sz="1100" kern="100" dirty="0">
                        <a:solidFill>
                          <a:srgbClr val="000000"/>
                        </a:solidFill>
                        <a:effectLst/>
                        <a:latin typeface="Calibri" panose="020F0502020204030204" pitchFamily="34" charset="0"/>
                        <a:ea typeface="Calibri" panose="020F0502020204030204" pitchFamily="34" charset="0"/>
                      </a:endParaRPr>
                    </a:p>
                  </a:txBody>
                  <a:tcPr marL="90170" marR="73025" marT="882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a:lnSpc>
                          <a:spcPct val="107000"/>
                        </a:lnSpc>
                        <a:spcAft>
                          <a:spcPts val="0"/>
                        </a:spcAft>
                      </a:pPr>
                      <a:r>
                        <a:rPr lang="en-US" sz="1600" b="1" kern="100" dirty="0">
                          <a:solidFill>
                            <a:srgbClr val="000000"/>
                          </a:solidFill>
                          <a:effectLst/>
                          <a:latin typeface="Courier New" panose="02070309020205020404" pitchFamily="49" charset="0"/>
                          <a:ea typeface="Courier New" panose="02070309020205020404" pitchFamily="49" charset="0"/>
                        </a:rPr>
                        <a:t>int x; p2() {}</a:t>
                      </a:r>
                      <a:endParaRPr lang="zh-CN" sz="1100" kern="100" dirty="0">
                        <a:solidFill>
                          <a:srgbClr val="000000"/>
                        </a:solidFill>
                        <a:effectLst/>
                        <a:latin typeface="Calibri" panose="020F0502020204030204" pitchFamily="34" charset="0"/>
                        <a:ea typeface="Calibri" panose="020F0502020204030204" pitchFamily="34" charset="0"/>
                      </a:endParaRPr>
                    </a:p>
                  </a:txBody>
                  <a:tcPr marL="90170" marR="73025" marT="882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5BD"/>
                    </a:solidFill>
                  </a:tcPr>
                </a:tc>
                <a:extLst>
                  <a:ext uri="{0D108BD9-81ED-4DB2-BD59-A6C34878D82A}">
                    <a16:rowId xmlns:a16="http://schemas.microsoft.com/office/drawing/2014/main" val="3578788276"/>
                  </a:ext>
                </a:extLst>
              </a:tr>
            </a:tbl>
          </a:graphicData>
        </a:graphic>
      </p:graphicFrame>
      <p:pic>
        <p:nvPicPr>
          <p:cNvPr id="19" name="图片 18">
            <a:extLst>
              <a:ext uri="{FF2B5EF4-FFF2-40B4-BE49-F238E27FC236}">
                <a16:creationId xmlns:a16="http://schemas.microsoft.com/office/drawing/2014/main" id="{7FD2015D-2BB1-422A-8C98-8D0DDD37A471}"/>
              </a:ext>
            </a:extLst>
          </p:cNvPr>
          <p:cNvPicPr>
            <a:picLocks noChangeAspect="1"/>
          </p:cNvPicPr>
          <p:nvPr/>
        </p:nvPicPr>
        <p:blipFill>
          <a:blip r:embed="rId6"/>
          <a:stretch>
            <a:fillRect/>
          </a:stretch>
        </p:blipFill>
        <p:spPr>
          <a:xfrm>
            <a:off x="3567350" y="4091241"/>
            <a:ext cx="8945560" cy="889950"/>
          </a:xfrm>
          <a:prstGeom prst="rect">
            <a:avLst/>
          </a:prstGeom>
        </p:spPr>
      </p:pic>
      <p:sp>
        <p:nvSpPr>
          <p:cNvPr id="20" name="Shape 38402">
            <a:extLst>
              <a:ext uri="{FF2B5EF4-FFF2-40B4-BE49-F238E27FC236}">
                <a16:creationId xmlns:a16="http://schemas.microsoft.com/office/drawing/2014/main" id="{2E08679B-221B-4F8F-A024-6536DF8CD1A2}"/>
              </a:ext>
            </a:extLst>
          </p:cNvPr>
          <p:cNvSpPr/>
          <p:nvPr/>
        </p:nvSpPr>
        <p:spPr>
          <a:xfrm>
            <a:off x="1339443" y="5319626"/>
            <a:ext cx="1168400" cy="788670"/>
          </a:xfrm>
          <a:custGeom>
            <a:avLst/>
            <a:gdLst/>
            <a:ahLst/>
            <a:cxnLst/>
            <a:rect l="0" t="0" r="0" b="0"/>
            <a:pathLst>
              <a:path w="1168908" h="789432">
                <a:moveTo>
                  <a:pt x="0" y="0"/>
                </a:moveTo>
                <a:lnTo>
                  <a:pt x="1168908" y="0"/>
                </a:lnTo>
                <a:lnTo>
                  <a:pt x="1168908" y="789432"/>
                </a:lnTo>
                <a:lnTo>
                  <a:pt x="0" y="789432"/>
                </a:lnTo>
                <a:lnTo>
                  <a:pt x="0" y="0"/>
                </a:lnTo>
              </a:path>
            </a:pathLst>
          </a:custGeom>
          <a:solidFill>
            <a:srgbClr val="F6F5BD"/>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Rectangle 1136">
            <a:extLst>
              <a:ext uri="{FF2B5EF4-FFF2-40B4-BE49-F238E27FC236}">
                <a16:creationId xmlns:a16="http://schemas.microsoft.com/office/drawing/2014/main" id="{0793333B-95D9-4D62-B4F7-01B1F745CF01}"/>
              </a:ext>
            </a:extLst>
          </p:cNvPr>
          <p:cNvSpPr/>
          <p:nvPr/>
        </p:nvSpPr>
        <p:spPr>
          <a:xfrm>
            <a:off x="1443758" y="5309483"/>
            <a:ext cx="1297305" cy="251460"/>
          </a:xfrm>
          <a:prstGeom prst="rect">
            <a:avLst/>
          </a:prstGeom>
          <a:ln>
            <a:noFill/>
          </a:ln>
        </p:spPr>
        <p:txBody>
          <a:bodyPr vert="horz" lIns="0" tIns="0" rIns="0" bIns="0" rtlCol="0">
            <a:noAutofit/>
          </a:bodyPr>
          <a:lstStyle/>
          <a:p>
            <a:pPr>
              <a:lnSpc>
                <a:spcPct val="107000"/>
              </a:lnSpc>
              <a:spcAft>
                <a:spcPts val="800"/>
              </a:spcAft>
            </a:pPr>
            <a:r>
              <a:rPr lang="en-US" sz="1600" b="1" kern="100" dirty="0">
                <a:solidFill>
                  <a:srgbClr val="000000"/>
                </a:solidFill>
                <a:effectLst/>
                <a:latin typeface="Courier New" panose="02070309020205020404" pitchFamily="49" charset="0"/>
                <a:ea typeface="Courier New" panose="02070309020205020404" pitchFamily="49" charset="0"/>
              </a:rPr>
              <a:t>int x=7;</a:t>
            </a:r>
            <a:endParaRPr lang="zh-CN" sz="1100" kern="100" dirty="0">
              <a:solidFill>
                <a:srgbClr val="000000"/>
              </a:solidFill>
              <a:effectLst/>
              <a:latin typeface="Calibri" panose="020F0502020204030204" pitchFamily="34" charset="0"/>
              <a:ea typeface="Calibri" panose="020F0502020204030204" pitchFamily="34" charset="0"/>
            </a:endParaRPr>
          </a:p>
        </p:txBody>
      </p:sp>
      <p:sp>
        <p:nvSpPr>
          <p:cNvPr id="22" name="Rectangle 1137">
            <a:extLst>
              <a:ext uri="{FF2B5EF4-FFF2-40B4-BE49-F238E27FC236}">
                <a16:creationId xmlns:a16="http://schemas.microsoft.com/office/drawing/2014/main" id="{9662B915-FFDD-4CDA-BD31-AF4611DBE330}"/>
              </a:ext>
            </a:extLst>
          </p:cNvPr>
          <p:cNvSpPr/>
          <p:nvPr/>
        </p:nvSpPr>
        <p:spPr>
          <a:xfrm>
            <a:off x="1443758" y="5560943"/>
            <a:ext cx="1297305" cy="251460"/>
          </a:xfrm>
          <a:prstGeom prst="rect">
            <a:avLst/>
          </a:prstGeom>
          <a:ln>
            <a:noFill/>
          </a:ln>
        </p:spPr>
        <p:txBody>
          <a:bodyPr vert="horz" lIns="0" tIns="0" rIns="0" bIns="0" rtlCol="0">
            <a:noAutofit/>
          </a:bodyPr>
          <a:lstStyle/>
          <a:p>
            <a:pPr>
              <a:lnSpc>
                <a:spcPct val="107000"/>
              </a:lnSpc>
              <a:spcAft>
                <a:spcPts val="800"/>
              </a:spcAft>
            </a:pPr>
            <a:r>
              <a:rPr lang="en-US" sz="1600" b="1" kern="100">
                <a:solidFill>
                  <a:srgbClr val="000000"/>
                </a:solidFill>
                <a:effectLst/>
                <a:latin typeface="Courier New" panose="02070309020205020404" pitchFamily="49" charset="0"/>
                <a:ea typeface="Courier New" panose="02070309020205020404" pitchFamily="49" charset="0"/>
              </a:rPr>
              <a:t>int y=5;</a:t>
            </a:r>
            <a:endParaRPr lang="zh-CN" sz="1100" kern="100">
              <a:solidFill>
                <a:srgbClr val="000000"/>
              </a:solidFill>
              <a:effectLst/>
              <a:latin typeface="Calibri" panose="020F0502020204030204" pitchFamily="34" charset="0"/>
              <a:ea typeface="Calibri" panose="020F0502020204030204" pitchFamily="34" charset="0"/>
            </a:endParaRPr>
          </a:p>
        </p:txBody>
      </p:sp>
      <p:sp>
        <p:nvSpPr>
          <p:cNvPr id="23" name="Rectangle 1138">
            <a:extLst>
              <a:ext uri="{FF2B5EF4-FFF2-40B4-BE49-F238E27FC236}">
                <a16:creationId xmlns:a16="http://schemas.microsoft.com/office/drawing/2014/main" id="{9998ACD9-2372-47CF-9348-D084B31A1C6F}"/>
              </a:ext>
            </a:extLst>
          </p:cNvPr>
          <p:cNvSpPr/>
          <p:nvPr/>
        </p:nvSpPr>
        <p:spPr>
          <a:xfrm>
            <a:off x="1489708" y="5834619"/>
            <a:ext cx="1134745" cy="251460"/>
          </a:xfrm>
          <a:prstGeom prst="rect">
            <a:avLst/>
          </a:prstGeom>
          <a:ln>
            <a:noFill/>
          </a:ln>
        </p:spPr>
        <p:txBody>
          <a:bodyPr vert="horz" lIns="0" tIns="0" rIns="0" bIns="0" rtlCol="0">
            <a:noAutofit/>
          </a:bodyPr>
          <a:lstStyle/>
          <a:p>
            <a:pPr>
              <a:lnSpc>
                <a:spcPct val="107000"/>
              </a:lnSpc>
              <a:spcAft>
                <a:spcPts val="800"/>
              </a:spcAft>
            </a:pPr>
            <a:r>
              <a:rPr lang="en-US" sz="1600" b="1" kern="100">
                <a:solidFill>
                  <a:srgbClr val="000000"/>
                </a:solidFill>
                <a:effectLst/>
                <a:latin typeface="Courier New" panose="02070309020205020404" pitchFamily="49" charset="0"/>
                <a:ea typeface="Courier New" panose="02070309020205020404" pitchFamily="49" charset="0"/>
              </a:rPr>
              <a:t>p1() {}</a:t>
            </a:r>
            <a:endParaRPr lang="zh-CN" sz="1100" kern="100">
              <a:solidFill>
                <a:srgbClr val="000000"/>
              </a:solidFill>
              <a:effectLst/>
              <a:latin typeface="Calibri" panose="020F0502020204030204" pitchFamily="34" charset="0"/>
              <a:ea typeface="Calibri" panose="020F0502020204030204" pitchFamily="34" charset="0"/>
            </a:endParaRPr>
          </a:p>
        </p:txBody>
      </p:sp>
      <p:sp>
        <p:nvSpPr>
          <p:cNvPr id="24" name="Shape 38402">
            <a:extLst>
              <a:ext uri="{FF2B5EF4-FFF2-40B4-BE49-F238E27FC236}">
                <a16:creationId xmlns:a16="http://schemas.microsoft.com/office/drawing/2014/main" id="{957F76DC-55DC-4405-8E56-FC20B6561A09}"/>
              </a:ext>
            </a:extLst>
          </p:cNvPr>
          <p:cNvSpPr/>
          <p:nvPr/>
        </p:nvSpPr>
        <p:spPr>
          <a:xfrm>
            <a:off x="2765788" y="5352290"/>
            <a:ext cx="1168400" cy="788670"/>
          </a:xfrm>
          <a:custGeom>
            <a:avLst/>
            <a:gdLst/>
            <a:ahLst/>
            <a:cxnLst/>
            <a:rect l="0" t="0" r="0" b="0"/>
            <a:pathLst>
              <a:path w="1168908" h="789432">
                <a:moveTo>
                  <a:pt x="0" y="0"/>
                </a:moveTo>
                <a:lnTo>
                  <a:pt x="1168908" y="0"/>
                </a:lnTo>
                <a:lnTo>
                  <a:pt x="1168908" y="789432"/>
                </a:lnTo>
                <a:lnTo>
                  <a:pt x="0" y="789432"/>
                </a:lnTo>
                <a:lnTo>
                  <a:pt x="0" y="0"/>
                </a:lnTo>
              </a:path>
            </a:pathLst>
          </a:custGeom>
          <a:solidFill>
            <a:srgbClr val="F6F5BD"/>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Rectangle 1141">
            <a:extLst>
              <a:ext uri="{FF2B5EF4-FFF2-40B4-BE49-F238E27FC236}">
                <a16:creationId xmlns:a16="http://schemas.microsoft.com/office/drawing/2014/main" id="{D986D152-2454-46F8-B600-1BF58345D671}"/>
              </a:ext>
            </a:extLst>
          </p:cNvPr>
          <p:cNvSpPr/>
          <p:nvPr/>
        </p:nvSpPr>
        <p:spPr>
          <a:xfrm>
            <a:off x="2837735" y="5494114"/>
            <a:ext cx="1459230" cy="251460"/>
          </a:xfrm>
          <a:prstGeom prst="rect">
            <a:avLst/>
          </a:prstGeom>
          <a:ln>
            <a:noFill/>
          </a:ln>
        </p:spPr>
        <p:txBody>
          <a:bodyPr vert="horz" lIns="0" tIns="0" rIns="0" bIns="0" rtlCol="0">
            <a:noAutofit/>
          </a:bodyPr>
          <a:lstStyle/>
          <a:p>
            <a:pPr>
              <a:lnSpc>
                <a:spcPct val="107000"/>
              </a:lnSpc>
              <a:spcAft>
                <a:spcPts val="800"/>
              </a:spcAft>
            </a:pPr>
            <a:r>
              <a:rPr lang="en-US" sz="1600" b="1" kern="100">
                <a:solidFill>
                  <a:srgbClr val="000000"/>
                </a:solidFill>
                <a:effectLst/>
                <a:latin typeface="Courier New" panose="02070309020205020404" pitchFamily="49" charset="0"/>
                <a:ea typeface="Courier New" panose="02070309020205020404" pitchFamily="49" charset="0"/>
              </a:rPr>
              <a:t>double x;</a:t>
            </a:r>
            <a:endParaRPr lang="zh-CN" sz="1100" kern="100">
              <a:solidFill>
                <a:srgbClr val="000000"/>
              </a:solidFill>
              <a:effectLst/>
              <a:latin typeface="Calibri" panose="020F0502020204030204" pitchFamily="34" charset="0"/>
              <a:ea typeface="Calibri" panose="020F0502020204030204" pitchFamily="34" charset="0"/>
            </a:endParaRPr>
          </a:p>
        </p:txBody>
      </p:sp>
      <p:sp>
        <p:nvSpPr>
          <p:cNvPr id="26" name="Rectangle 1142">
            <a:extLst>
              <a:ext uri="{FF2B5EF4-FFF2-40B4-BE49-F238E27FC236}">
                <a16:creationId xmlns:a16="http://schemas.microsoft.com/office/drawing/2014/main" id="{B0253AE9-AEB0-43F3-B8D0-96546F6812A9}"/>
              </a:ext>
            </a:extLst>
          </p:cNvPr>
          <p:cNvSpPr/>
          <p:nvPr/>
        </p:nvSpPr>
        <p:spPr>
          <a:xfrm>
            <a:off x="2891328" y="5812403"/>
            <a:ext cx="1134110" cy="251460"/>
          </a:xfrm>
          <a:prstGeom prst="rect">
            <a:avLst/>
          </a:prstGeom>
          <a:ln>
            <a:noFill/>
          </a:ln>
        </p:spPr>
        <p:txBody>
          <a:bodyPr vert="horz" lIns="0" tIns="0" rIns="0" bIns="0" rtlCol="0">
            <a:noAutofit/>
          </a:bodyPr>
          <a:lstStyle/>
          <a:p>
            <a:pPr>
              <a:lnSpc>
                <a:spcPct val="107000"/>
              </a:lnSpc>
              <a:spcAft>
                <a:spcPts val="800"/>
              </a:spcAft>
            </a:pPr>
            <a:r>
              <a:rPr lang="en-US" sz="1600" b="1" kern="100">
                <a:solidFill>
                  <a:srgbClr val="000000"/>
                </a:solidFill>
                <a:effectLst/>
                <a:latin typeface="Courier New" panose="02070309020205020404" pitchFamily="49" charset="0"/>
                <a:ea typeface="Courier New" panose="02070309020205020404" pitchFamily="49" charset="0"/>
              </a:rPr>
              <a:t>p2() {}</a:t>
            </a:r>
            <a:endParaRPr lang="zh-CN" sz="1100" kern="100">
              <a:solidFill>
                <a:srgbClr val="000000"/>
              </a:solidFill>
              <a:effectLst/>
              <a:latin typeface="Calibri" panose="020F0502020204030204" pitchFamily="34" charset="0"/>
              <a:ea typeface="Calibri" panose="020F0502020204030204" pitchFamily="34" charset="0"/>
            </a:endParaRPr>
          </a:p>
        </p:txBody>
      </p:sp>
      <p:sp>
        <p:nvSpPr>
          <p:cNvPr id="27" name="矩形 26">
            <a:extLst>
              <a:ext uri="{FF2B5EF4-FFF2-40B4-BE49-F238E27FC236}">
                <a16:creationId xmlns:a16="http://schemas.microsoft.com/office/drawing/2014/main" id="{BAC6EFCE-46C0-4A28-A37A-3B810E5A0D00}"/>
              </a:ext>
            </a:extLst>
          </p:cNvPr>
          <p:cNvSpPr/>
          <p:nvPr/>
        </p:nvSpPr>
        <p:spPr>
          <a:xfrm>
            <a:off x="4368912" y="5560908"/>
            <a:ext cx="3730124" cy="369332"/>
          </a:xfrm>
          <a:prstGeom prst="rect">
            <a:avLst/>
          </a:prstGeom>
        </p:spPr>
        <p:txBody>
          <a:bodyPr wrap="none">
            <a:spAutoFit/>
          </a:bodyPr>
          <a:lstStyle/>
          <a:p>
            <a:r>
              <a:rPr lang="en-US" altLang="zh-CN" dirty="0"/>
              <a:t>Writes to x in p2 will overwrite y! </a:t>
            </a:r>
            <a:endParaRPr lang="zh-CN" altLang="en-US" dirty="0"/>
          </a:p>
        </p:txBody>
      </p:sp>
    </p:spTree>
    <p:extLst>
      <p:ext uri="{BB962C8B-B14F-4D97-AF65-F5344CB8AC3E}">
        <p14:creationId xmlns:p14="http://schemas.microsoft.com/office/powerpoint/2010/main" val="407387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897FED0-968F-49D7-92B6-9AF69E930D3D}"/>
              </a:ext>
            </a:extLst>
          </p:cNvPr>
          <p:cNvPicPr>
            <a:picLocks noChangeAspect="1"/>
          </p:cNvPicPr>
          <p:nvPr/>
        </p:nvPicPr>
        <p:blipFill>
          <a:blip r:embed="rId2"/>
          <a:stretch>
            <a:fillRect/>
          </a:stretch>
        </p:blipFill>
        <p:spPr>
          <a:xfrm>
            <a:off x="96441" y="659027"/>
            <a:ext cx="10908944" cy="5309310"/>
          </a:xfrm>
          <a:prstGeom prst="rect">
            <a:avLst/>
          </a:prstGeom>
        </p:spPr>
      </p:pic>
    </p:spTree>
    <p:extLst>
      <p:ext uri="{BB962C8B-B14F-4D97-AF65-F5344CB8AC3E}">
        <p14:creationId xmlns:p14="http://schemas.microsoft.com/office/powerpoint/2010/main" val="53701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9BA95-24AF-4A59-96BF-B9D6FD8D4E4C}"/>
              </a:ext>
            </a:extLst>
          </p:cNvPr>
          <p:cNvSpPr>
            <a:spLocks noGrp="1"/>
          </p:cNvSpPr>
          <p:nvPr>
            <p:ph type="title"/>
          </p:nvPr>
        </p:nvSpPr>
        <p:spPr>
          <a:xfrm>
            <a:off x="0" y="-353644"/>
            <a:ext cx="8596668" cy="1320800"/>
          </a:xfrm>
        </p:spPr>
        <p:txBody>
          <a:bodyPr/>
          <a:lstStyle/>
          <a:p>
            <a:r>
              <a:rPr lang="en-US" altLang="zh-CN" b="1" dirty="0">
                <a:solidFill>
                  <a:schemeClr val="tx1"/>
                </a:solidFill>
              </a:rPr>
              <a:t>Relocation</a:t>
            </a:r>
            <a:endParaRPr lang="zh-CN" altLang="en-US" b="1" dirty="0">
              <a:solidFill>
                <a:schemeClr val="tx1"/>
              </a:solidFill>
            </a:endParaRPr>
          </a:p>
        </p:txBody>
      </p:sp>
      <p:sp>
        <p:nvSpPr>
          <p:cNvPr id="3" name="内容占位符 2">
            <a:extLst>
              <a:ext uri="{FF2B5EF4-FFF2-40B4-BE49-F238E27FC236}">
                <a16:creationId xmlns:a16="http://schemas.microsoft.com/office/drawing/2014/main" id="{7A43EF03-0D72-4B30-A74A-85AC06364C19}"/>
              </a:ext>
            </a:extLst>
          </p:cNvPr>
          <p:cNvSpPr>
            <a:spLocks noGrp="1"/>
          </p:cNvSpPr>
          <p:nvPr>
            <p:ph idx="1"/>
          </p:nvPr>
        </p:nvSpPr>
        <p:spPr>
          <a:xfrm>
            <a:off x="0" y="599337"/>
            <a:ext cx="9133488" cy="4625805"/>
          </a:xfrm>
        </p:spPr>
        <p:txBody>
          <a:bodyPr>
            <a:normAutofit/>
          </a:bodyPr>
          <a:lstStyle/>
          <a:p>
            <a:pPr marL="0" indent="0">
              <a:buNone/>
            </a:pPr>
            <a:r>
              <a:rPr lang="zh-CN" altLang="en-US" sz="2000" dirty="0"/>
              <a:t>重定位由两步组成：</a:t>
            </a:r>
            <a:endParaRPr lang="en-US" altLang="zh-CN" sz="2000" dirty="0"/>
          </a:p>
          <a:p>
            <a:pPr marL="0" indent="0">
              <a:buNone/>
            </a:pPr>
            <a:r>
              <a:rPr lang="en-US" altLang="zh-CN" sz="2000" dirty="0"/>
              <a:t>   </a:t>
            </a:r>
            <a:r>
              <a:rPr lang="zh-CN" altLang="en-US" sz="2000" dirty="0"/>
              <a:t>（</a:t>
            </a:r>
            <a:r>
              <a:rPr lang="en-US" altLang="zh-CN" sz="2000" dirty="0"/>
              <a:t>1</a:t>
            </a:r>
            <a:r>
              <a:rPr lang="zh-CN" altLang="en-US" sz="2000" dirty="0"/>
              <a:t>）重定位节和符号定义</a:t>
            </a:r>
            <a:endParaRPr lang="en-US" altLang="zh-CN" sz="2000" dirty="0"/>
          </a:p>
          <a:p>
            <a:pPr marL="0" indent="0">
              <a:buNone/>
            </a:pPr>
            <a:r>
              <a:rPr lang="en-US" altLang="zh-CN" sz="2000" dirty="0"/>
              <a:t>            </a:t>
            </a:r>
            <a:r>
              <a:rPr lang="zh-CN" altLang="en-US" sz="2000" dirty="0"/>
              <a:t>链接器将所有相同类型的节合并为同一类型的新的聚合节</a:t>
            </a:r>
            <a:endParaRPr lang="en-US" altLang="zh-CN" sz="2000" dirty="0"/>
          </a:p>
          <a:p>
            <a:pPr marL="0" indent="0">
              <a:buNone/>
            </a:pPr>
            <a:r>
              <a:rPr lang="en-US" altLang="zh-CN" sz="2000" dirty="0"/>
              <a:t>            </a:t>
            </a:r>
            <a:r>
              <a:rPr lang="zh-CN" altLang="en-US" sz="2000" dirty="0"/>
              <a:t>然后，链接器将运行时内存地址赋给新的聚合节，赋给输入模块定义的每个节，以及赋给输入模块定义的每个符号</a:t>
            </a:r>
            <a:endParaRPr lang="en-US" altLang="zh-CN" sz="2000" dirty="0"/>
          </a:p>
          <a:p>
            <a:pPr marL="0" indent="0">
              <a:buNone/>
            </a:pPr>
            <a:r>
              <a:rPr lang="en-US" altLang="zh-CN" sz="2000" dirty="0"/>
              <a:t>           </a:t>
            </a:r>
            <a:r>
              <a:rPr lang="zh-CN" altLang="en-US" sz="2000" dirty="0"/>
              <a:t>这一步完成时，程序中的每条指令和全局变量都有唯一的运行时内存地址了</a:t>
            </a:r>
            <a:endParaRPr lang="en-US" altLang="zh-CN" sz="2000" dirty="0"/>
          </a:p>
          <a:p>
            <a:pPr marL="0" indent="0">
              <a:buNone/>
            </a:pPr>
            <a:r>
              <a:rPr lang="en-US" altLang="zh-CN" sz="2000" dirty="0"/>
              <a:t>     </a:t>
            </a:r>
            <a:r>
              <a:rPr lang="zh-CN" altLang="en-US" sz="2000" dirty="0"/>
              <a:t>（</a:t>
            </a:r>
            <a:r>
              <a:rPr lang="en-US" altLang="zh-CN" sz="2000" dirty="0"/>
              <a:t>2</a:t>
            </a:r>
            <a:r>
              <a:rPr lang="zh-CN" altLang="en-US" sz="2000" dirty="0"/>
              <a:t>） 重定位节中的符号引用</a:t>
            </a:r>
            <a:endParaRPr lang="en-US" altLang="zh-CN" sz="2000" dirty="0"/>
          </a:p>
          <a:p>
            <a:pPr marL="0" indent="0">
              <a:buNone/>
            </a:pPr>
            <a:r>
              <a:rPr lang="en-US" altLang="zh-CN" sz="2000" dirty="0"/>
              <a:t>              </a:t>
            </a:r>
            <a:r>
              <a:rPr lang="zh-CN" altLang="en-US" sz="2000" dirty="0"/>
              <a:t>链接器修改代码节和数据节中对每个符号的引用，使得它们指向正确的运行时地址</a:t>
            </a:r>
            <a:endParaRPr lang="en-US" altLang="zh-CN" sz="2000" dirty="0"/>
          </a:p>
          <a:p>
            <a:pPr marL="0" indent="0">
              <a:buNone/>
            </a:pPr>
            <a:endParaRPr lang="en-US" altLang="zh-CN" sz="2000" dirty="0"/>
          </a:p>
          <a:p>
            <a:pPr marL="0" indent="0">
              <a:buNone/>
            </a:pPr>
            <a:r>
              <a:rPr lang="zh-CN" altLang="en-US" sz="2000" dirty="0"/>
              <a:t>两种最基本的重定位类型：</a:t>
            </a:r>
          </a:p>
        </p:txBody>
      </p:sp>
      <p:pic>
        <p:nvPicPr>
          <p:cNvPr id="4" name="图片 3">
            <a:extLst>
              <a:ext uri="{FF2B5EF4-FFF2-40B4-BE49-F238E27FC236}">
                <a16:creationId xmlns:a16="http://schemas.microsoft.com/office/drawing/2014/main" id="{F2660BC2-7E9D-4A48-8211-1D19F69C53DF}"/>
              </a:ext>
            </a:extLst>
          </p:cNvPr>
          <p:cNvPicPr>
            <a:picLocks noChangeAspect="1"/>
          </p:cNvPicPr>
          <p:nvPr/>
        </p:nvPicPr>
        <p:blipFill>
          <a:blip r:embed="rId3"/>
          <a:stretch>
            <a:fillRect/>
          </a:stretch>
        </p:blipFill>
        <p:spPr>
          <a:xfrm>
            <a:off x="3565107" y="3907811"/>
            <a:ext cx="5987108" cy="3034412"/>
          </a:xfrm>
          <a:prstGeom prst="rect">
            <a:avLst/>
          </a:prstGeom>
        </p:spPr>
      </p:pic>
    </p:spTree>
    <p:extLst>
      <p:ext uri="{BB962C8B-B14F-4D97-AF65-F5344CB8AC3E}">
        <p14:creationId xmlns:p14="http://schemas.microsoft.com/office/powerpoint/2010/main" val="28774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E6AC587-0AC5-4905-B1ED-FD6AB06ECA56}"/>
              </a:ext>
            </a:extLst>
          </p:cNvPr>
          <p:cNvPicPr>
            <a:picLocks noChangeAspect="1"/>
          </p:cNvPicPr>
          <p:nvPr/>
        </p:nvPicPr>
        <p:blipFill>
          <a:blip r:embed="rId2"/>
          <a:stretch>
            <a:fillRect/>
          </a:stretch>
        </p:blipFill>
        <p:spPr>
          <a:xfrm>
            <a:off x="568776" y="113494"/>
            <a:ext cx="6699236" cy="4825089"/>
          </a:xfrm>
          <a:prstGeom prst="rect">
            <a:avLst/>
          </a:prstGeom>
        </p:spPr>
      </p:pic>
    </p:spTree>
    <p:extLst>
      <p:ext uri="{BB962C8B-B14F-4D97-AF65-F5344CB8AC3E}">
        <p14:creationId xmlns:p14="http://schemas.microsoft.com/office/powerpoint/2010/main" val="224954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42C210A-55D6-4721-A47E-383E4911B53B}"/>
              </a:ext>
            </a:extLst>
          </p:cNvPr>
          <p:cNvPicPr>
            <a:picLocks noGrp="1" noChangeAspect="1"/>
          </p:cNvPicPr>
          <p:nvPr>
            <p:ph idx="1"/>
          </p:nvPr>
        </p:nvPicPr>
        <p:blipFill>
          <a:blip r:embed="rId3"/>
          <a:stretch>
            <a:fillRect/>
          </a:stretch>
        </p:blipFill>
        <p:spPr>
          <a:xfrm>
            <a:off x="708453" y="281459"/>
            <a:ext cx="7850661" cy="5893229"/>
          </a:xfrm>
          <a:prstGeom prst="rect">
            <a:avLst/>
          </a:prstGeom>
        </p:spPr>
      </p:pic>
    </p:spTree>
    <p:extLst>
      <p:ext uri="{BB962C8B-B14F-4D97-AF65-F5344CB8AC3E}">
        <p14:creationId xmlns:p14="http://schemas.microsoft.com/office/powerpoint/2010/main" val="168107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644205B-5DBB-490F-8EAE-88455F5DAA67}"/>
              </a:ext>
            </a:extLst>
          </p:cNvPr>
          <p:cNvPicPr>
            <a:picLocks noChangeAspect="1"/>
          </p:cNvPicPr>
          <p:nvPr/>
        </p:nvPicPr>
        <p:blipFill>
          <a:blip r:embed="rId2"/>
          <a:stretch>
            <a:fillRect/>
          </a:stretch>
        </p:blipFill>
        <p:spPr>
          <a:xfrm>
            <a:off x="404020" y="168158"/>
            <a:ext cx="8945560" cy="5615522"/>
          </a:xfrm>
          <a:prstGeom prst="rect">
            <a:avLst/>
          </a:prstGeom>
        </p:spPr>
      </p:pic>
    </p:spTree>
    <p:extLst>
      <p:ext uri="{BB962C8B-B14F-4D97-AF65-F5344CB8AC3E}">
        <p14:creationId xmlns:p14="http://schemas.microsoft.com/office/powerpoint/2010/main" val="25416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2166CFF-8A94-402D-B954-AAAB0567FC5E}"/>
              </a:ext>
            </a:extLst>
          </p:cNvPr>
          <p:cNvPicPr>
            <a:picLocks noChangeAspect="1"/>
          </p:cNvPicPr>
          <p:nvPr/>
        </p:nvPicPr>
        <p:blipFill>
          <a:blip r:embed="rId3"/>
          <a:stretch>
            <a:fillRect/>
          </a:stretch>
        </p:blipFill>
        <p:spPr>
          <a:xfrm>
            <a:off x="0" y="0"/>
            <a:ext cx="8520520" cy="4366054"/>
          </a:xfrm>
          <a:prstGeom prst="rect">
            <a:avLst/>
          </a:prstGeom>
        </p:spPr>
      </p:pic>
      <p:pic>
        <p:nvPicPr>
          <p:cNvPr id="5" name="图片 4">
            <a:extLst>
              <a:ext uri="{FF2B5EF4-FFF2-40B4-BE49-F238E27FC236}">
                <a16:creationId xmlns:a16="http://schemas.microsoft.com/office/drawing/2014/main" id="{8D78A78E-566F-45D2-A392-5A43183640A5}"/>
              </a:ext>
            </a:extLst>
          </p:cNvPr>
          <p:cNvPicPr>
            <a:picLocks noChangeAspect="1"/>
          </p:cNvPicPr>
          <p:nvPr/>
        </p:nvPicPr>
        <p:blipFill>
          <a:blip r:embed="rId4"/>
          <a:stretch>
            <a:fillRect/>
          </a:stretch>
        </p:blipFill>
        <p:spPr>
          <a:xfrm>
            <a:off x="6282085" y="3942914"/>
            <a:ext cx="5909915" cy="2625666"/>
          </a:xfrm>
          <a:prstGeom prst="rect">
            <a:avLst/>
          </a:prstGeom>
        </p:spPr>
      </p:pic>
    </p:spTree>
    <p:extLst>
      <p:ext uri="{BB962C8B-B14F-4D97-AF65-F5344CB8AC3E}">
        <p14:creationId xmlns:p14="http://schemas.microsoft.com/office/powerpoint/2010/main" val="193819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FDDB166-7B86-4CB7-A48B-525273243E73}"/>
              </a:ext>
            </a:extLst>
          </p:cNvPr>
          <p:cNvGraphicFramePr>
            <a:graphicFrameLocks noGrp="1"/>
          </p:cNvGraphicFramePr>
          <p:nvPr>
            <p:ph idx="1"/>
            <p:extLst>
              <p:ext uri="{D42A27DB-BD31-4B8C-83A1-F6EECF244321}">
                <p14:modId xmlns:p14="http://schemas.microsoft.com/office/powerpoint/2010/main" val="1378601685"/>
              </p:ext>
            </p:extLst>
          </p:nvPr>
        </p:nvGraphicFramePr>
        <p:xfrm>
          <a:off x="1116" y="695251"/>
          <a:ext cx="4733036" cy="3179445"/>
        </p:xfrm>
        <a:graphic>
          <a:graphicData uri="http://schemas.openxmlformats.org/drawingml/2006/table">
            <a:tbl>
              <a:tblPr firstRow="1" firstCol="1" bandRow="1">
                <a:tableStyleId>{5C22544A-7EE6-4342-B048-85BDC9FD1C3A}</a:tableStyleId>
              </a:tblPr>
              <a:tblGrid>
                <a:gridCol w="4733036">
                  <a:extLst>
                    <a:ext uri="{9D8B030D-6E8A-4147-A177-3AD203B41FA5}">
                      <a16:colId xmlns:a16="http://schemas.microsoft.com/office/drawing/2014/main" val="290189930"/>
                    </a:ext>
                  </a:extLst>
                </a:gridCol>
              </a:tblGrid>
              <a:tr h="1973851">
                <a:tc>
                  <a:txBody>
                    <a:bodyPr/>
                    <a:lstStyle/>
                    <a:p>
                      <a:pPr marR="680720">
                        <a:lnSpc>
                          <a:spcPct val="227000"/>
                        </a:lnSpc>
                        <a:spcAft>
                          <a:spcPts val="0"/>
                        </a:spcAft>
                      </a:pPr>
                      <a:r>
                        <a:rPr lang="en-US" sz="1800" kern="100" dirty="0">
                          <a:effectLst/>
                        </a:rPr>
                        <a:t>int sum(int *a, int n); </a:t>
                      </a:r>
                    </a:p>
                    <a:p>
                      <a:pPr marR="680720">
                        <a:lnSpc>
                          <a:spcPct val="227000"/>
                        </a:lnSpc>
                        <a:spcAft>
                          <a:spcPts val="0"/>
                        </a:spcAft>
                      </a:pPr>
                      <a:r>
                        <a:rPr lang="en-US" sz="1800" kern="100" dirty="0">
                          <a:effectLst/>
                        </a:rPr>
                        <a:t>int array[2] = {1, 2};</a:t>
                      </a:r>
                      <a:endParaRPr lang="zh-CN" sz="1100" kern="100" dirty="0">
                        <a:effectLst/>
                      </a:endParaRPr>
                    </a:p>
                    <a:p>
                      <a:pPr>
                        <a:lnSpc>
                          <a:spcPct val="107000"/>
                        </a:lnSpc>
                        <a:spcAft>
                          <a:spcPts val="0"/>
                        </a:spcAft>
                      </a:pPr>
                      <a:r>
                        <a:rPr lang="en-US" sz="1800" kern="100" dirty="0">
                          <a:effectLst/>
                        </a:rPr>
                        <a:t>int main(int </a:t>
                      </a:r>
                      <a:r>
                        <a:rPr lang="en-US" sz="1800" kern="100" dirty="0" err="1">
                          <a:effectLst/>
                        </a:rPr>
                        <a:t>argc</a:t>
                      </a:r>
                      <a:r>
                        <a:rPr lang="en-US" sz="1800" kern="100" dirty="0">
                          <a:effectLst/>
                        </a:rPr>
                        <a:t>, char** </a:t>
                      </a:r>
                      <a:r>
                        <a:rPr lang="en-US" sz="1800" kern="100" dirty="0" err="1">
                          <a:effectLst/>
                        </a:rPr>
                        <a:t>argv</a:t>
                      </a:r>
                      <a:r>
                        <a:rPr lang="en-US" sz="1800" kern="100" dirty="0">
                          <a:effectLst/>
                        </a:rPr>
                        <a:t>)</a:t>
                      </a:r>
                      <a:endParaRPr lang="zh-CN" sz="1100" kern="100" dirty="0">
                        <a:effectLst/>
                      </a:endParaRPr>
                    </a:p>
                    <a:p>
                      <a:pPr marL="547370" marR="410210" indent="-547370" algn="just">
                        <a:lnSpc>
                          <a:spcPct val="121000"/>
                        </a:lnSpc>
                        <a:spcAft>
                          <a:spcPts val="0"/>
                        </a:spcAft>
                      </a:pPr>
                      <a:r>
                        <a:rPr lang="en-US" sz="1800" kern="100" dirty="0">
                          <a:effectLst/>
                        </a:rPr>
                        <a:t>{ </a:t>
                      </a:r>
                    </a:p>
                    <a:p>
                      <a:pPr marL="547370" marR="410210" indent="-547370" algn="just">
                        <a:lnSpc>
                          <a:spcPct val="121000"/>
                        </a:lnSpc>
                        <a:spcAft>
                          <a:spcPts val="0"/>
                        </a:spcAft>
                      </a:pPr>
                      <a:r>
                        <a:rPr lang="en-US" sz="1800" kern="100" dirty="0">
                          <a:effectLst/>
                        </a:rPr>
                        <a:t>   int </a:t>
                      </a:r>
                      <a:r>
                        <a:rPr lang="en-US" sz="1800" kern="100" dirty="0" err="1">
                          <a:effectLst/>
                        </a:rPr>
                        <a:t>val</a:t>
                      </a:r>
                      <a:r>
                        <a:rPr lang="en-US" sz="1800" kern="100" dirty="0">
                          <a:effectLst/>
                        </a:rPr>
                        <a:t> = sum(array, 2); </a:t>
                      </a:r>
                    </a:p>
                    <a:p>
                      <a:pPr marL="547370" marR="410210" indent="-547370" algn="just">
                        <a:lnSpc>
                          <a:spcPct val="121000"/>
                        </a:lnSpc>
                        <a:spcAft>
                          <a:spcPts val="0"/>
                        </a:spcAft>
                      </a:pPr>
                      <a:r>
                        <a:rPr lang="en-US" sz="1800" kern="100" dirty="0">
                          <a:effectLst/>
                        </a:rPr>
                        <a:t>   return </a:t>
                      </a:r>
                      <a:r>
                        <a:rPr lang="en-US" sz="1800" kern="100" dirty="0" err="1">
                          <a:effectLst/>
                        </a:rPr>
                        <a:t>val</a:t>
                      </a:r>
                      <a:r>
                        <a:rPr lang="en-US" sz="1800" kern="100" dirty="0">
                          <a:effectLst/>
                        </a:rPr>
                        <a:t>;</a:t>
                      </a:r>
                      <a:endParaRPr lang="zh-CN" sz="1100" kern="100" dirty="0">
                        <a:effectLst/>
                      </a:endParaRPr>
                    </a:p>
                    <a:p>
                      <a:pPr>
                        <a:lnSpc>
                          <a:spcPct val="107000"/>
                        </a:lnSpc>
                        <a:spcAft>
                          <a:spcPts val="0"/>
                        </a:spcAft>
                      </a:pPr>
                      <a:r>
                        <a:rPr lang="en-US" sz="1800" kern="100" dirty="0">
                          <a:effectLst/>
                        </a:rPr>
                        <a:t>}</a:t>
                      </a:r>
                      <a:endParaRPr lang="zh-CN" sz="1100" kern="100" dirty="0">
                        <a:solidFill>
                          <a:srgbClr val="000000"/>
                        </a:solidFill>
                        <a:effectLst/>
                        <a:latin typeface="Calibri" panose="020F0502020204030204" pitchFamily="34" charset="0"/>
                        <a:ea typeface="Calibri" panose="020F0502020204030204" pitchFamily="34" charset="0"/>
                      </a:endParaRPr>
                    </a:p>
                  </a:txBody>
                  <a:tcPr marL="88297" marR="179064" marT="41370" marB="0"/>
                </a:tc>
                <a:extLst>
                  <a:ext uri="{0D108BD9-81ED-4DB2-BD59-A6C34878D82A}">
                    <a16:rowId xmlns:a16="http://schemas.microsoft.com/office/drawing/2014/main" val="4134649843"/>
                  </a:ext>
                </a:extLst>
              </a:tr>
              <a:tr h="252028">
                <a:tc>
                  <a:txBody>
                    <a:bodyPr/>
                    <a:lstStyle/>
                    <a:p>
                      <a:pPr marR="353695" algn="r">
                        <a:lnSpc>
                          <a:spcPct val="107000"/>
                        </a:lnSpc>
                        <a:spcAft>
                          <a:spcPts val="0"/>
                        </a:spcAft>
                      </a:pPr>
                      <a:r>
                        <a:rPr lang="en-US" sz="1800" kern="100" dirty="0" err="1">
                          <a:effectLst/>
                        </a:rPr>
                        <a:t>main.c</a:t>
                      </a:r>
                      <a:endParaRPr lang="zh-CN" sz="1100" kern="100" dirty="0">
                        <a:solidFill>
                          <a:srgbClr val="000000"/>
                        </a:solidFill>
                        <a:effectLst/>
                        <a:latin typeface="Calibri" panose="020F0502020204030204" pitchFamily="34" charset="0"/>
                        <a:ea typeface="Calibri" panose="020F0502020204030204" pitchFamily="34" charset="0"/>
                      </a:endParaRPr>
                    </a:p>
                  </a:txBody>
                  <a:tcPr marL="88297" marR="179064" marT="41370" marB="0"/>
                </a:tc>
                <a:extLst>
                  <a:ext uri="{0D108BD9-81ED-4DB2-BD59-A6C34878D82A}">
                    <a16:rowId xmlns:a16="http://schemas.microsoft.com/office/drawing/2014/main" val="2894988228"/>
                  </a:ext>
                </a:extLst>
              </a:tr>
            </a:tbl>
          </a:graphicData>
        </a:graphic>
      </p:graphicFrame>
      <p:graphicFrame>
        <p:nvGraphicFramePr>
          <p:cNvPr id="7" name="表格 6">
            <a:extLst>
              <a:ext uri="{FF2B5EF4-FFF2-40B4-BE49-F238E27FC236}">
                <a16:creationId xmlns:a16="http://schemas.microsoft.com/office/drawing/2014/main" id="{116A9672-0380-47CF-982F-02DF884FD343}"/>
              </a:ext>
            </a:extLst>
          </p:cNvPr>
          <p:cNvGraphicFramePr>
            <a:graphicFrameLocks noGrp="1"/>
          </p:cNvGraphicFramePr>
          <p:nvPr>
            <p:extLst>
              <p:ext uri="{D42A27DB-BD31-4B8C-83A1-F6EECF244321}">
                <p14:modId xmlns:p14="http://schemas.microsoft.com/office/powerpoint/2010/main" val="4142746415"/>
              </p:ext>
            </p:extLst>
          </p:nvPr>
        </p:nvGraphicFramePr>
        <p:xfrm>
          <a:off x="0" y="3874696"/>
          <a:ext cx="4732507" cy="2989834"/>
        </p:xfrm>
        <a:graphic>
          <a:graphicData uri="http://schemas.openxmlformats.org/drawingml/2006/table">
            <a:tbl>
              <a:tblPr firstRow="1" firstCol="1" bandRow="1">
                <a:tableStyleId>{5C22544A-7EE6-4342-B048-85BDC9FD1C3A}</a:tableStyleId>
              </a:tblPr>
              <a:tblGrid>
                <a:gridCol w="4732507">
                  <a:extLst>
                    <a:ext uri="{9D8B030D-6E8A-4147-A177-3AD203B41FA5}">
                      <a16:colId xmlns:a16="http://schemas.microsoft.com/office/drawing/2014/main" val="3604503751"/>
                    </a:ext>
                  </a:extLst>
                </a:gridCol>
              </a:tblGrid>
              <a:tr h="2482816">
                <a:tc>
                  <a:txBody>
                    <a:bodyPr/>
                    <a:lstStyle/>
                    <a:p>
                      <a:pPr marL="1270">
                        <a:lnSpc>
                          <a:spcPct val="107000"/>
                        </a:lnSpc>
                        <a:spcAft>
                          <a:spcPts val="0"/>
                        </a:spcAft>
                      </a:pPr>
                      <a:r>
                        <a:rPr lang="en-US" sz="1800" kern="100" dirty="0">
                          <a:effectLst/>
                        </a:rPr>
                        <a:t>int sum(int *a, int n)</a:t>
                      </a:r>
                      <a:endParaRPr lang="zh-CN" sz="1100" kern="100" dirty="0">
                        <a:effectLst/>
                      </a:endParaRPr>
                    </a:p>
                    <a:p>
                      <a:pPr marL="548640" marR="1657985" indent="-547370">
                        <a:lnSpc>
                          <a:spcPct val="121000"/>
                        </a:lnSpc>
                        <a:spcAft>
                          <a:spcPts val="2160"/>
                        </a:spcAft>
                      </a:pPr>
                      <a:r>
                        <a:rPr lang="en-US" sz="1800" kern="100" dirty="0">
                          <a:effectLst/>
                        </a:rPr>
                        <a:t>{      int </a:t>
                      </a:r>
                      <a:r>
                        <a:rPr lang="en-US" sz="1800" kern="100" dirty="0" err="1">
                          <a:effectLst/>
                        </a:rPr>
                        <a:t>i</a:t>
                      </a:r>
                      <a:r>
                        <a:rPr lang="en-US" sz="1800" kern="100" dirty="0">
                          <a:effectLst/>
                        </a:rPr>
                        <a:t>, s = 0;</a:t>
                      </a:r>
                      <a:endParaRPr lang="zh-CN" sz="1100" kern="100" dirty="0">
                        <a:effectLst/>
                      </a:endParaRPr>
                    </a:p>
                    <a:p>
                      <a:pPr marL="1094105" indent="-545465">
                        <a:lnSpc>
                          <a:spcPct val="105000"/>
                        </a:lnSpc>
                        <a:spcAft>
                          <a:spcPts val="0"/>
                        </a:spcAft>
                      </a:pPr>
                      <a:r>
                        <a:rPr lang="en-US" sz="1800" kern="100" dirty="0">
                          <a:effectLst/>
                        </a:rPr>
                        <a:t>for (</a:t>
                      </a:r>
                      <a:r>
                        <a:rPr lang="en-US" sz="1800" kern="100" dirty="0" err="1">
                          <a:effectLst/>
                        </a:rPr>
                        <a:t>i</a:t>
                      </a:r>
                      <a:r>
                        <a:rPr lang="en-US" sz="1800" kern="100" dirty="0">
                          <a:effectLst/>
                        </a:rPr>
                        <a:t> = 0; </a:t>
                      </a:r>
                      <a:r>
                        <a:rPr lang="en-US" sz="1800" kern="100" dirty="0" err="1">
                          <a:effectLst/>
                        </a:rPr>
                        <a:t>i</a:t>
                      </a:r>
                      <a:r>
                        <a:rPr lang="en-US" sz="1800" kern="100" dirty="0">
                          <a:effectLst/>
                        </a:rPr>
                        <a:t> &lt; n; </a:t>
                      </a:r>
                      <a:r>
                        <a:rPr lang="en-US" sz="1800" kern="100" dirty="0" err="1">
                          <a:effectLst/>
                        </a:rPr>
                        <a:t>i</a:t>
                      </a:r>
                      <a:r>
                        <a:rPr lang="en-US" sz="1800" kern="100" dirty="0">
                          <a:effectLst/>
                        </a:rPr>
                        <a:t>++)</a:t>
                      </a:r>
                    </a:p>
                    <a:p>
                      <a:pPr marL="1094105" indent="-545465">
                        <a:lnSpc>
                          <a:spcPct val="105000"/>
                        </a:lnSpc>
                        <a:spcAft>
                          <a:spcPts val="0"/>
                        </a:spcAft>
                      </a:pPr>
                      <a:r>
                        <a:rPr lang="en-US" sz="1800" kern="100" dirty="0">
                          <a:effectLst/>
                        </a:rPr>
                        <a:t>  { </a:t>
                      </a:r>
                    </a:p>
                    <a:p>
                      <a:pPr marL="1094105" indent="-545465">
                        <a:lnSpc>
                          <a:spcPct val="105000"/>
                        </a:lnSpc>
                        <a:spcAft>
                          <a:spcPts val="0"/>
                        </a:spcAft>
                      </a:pPr>
                      <a:r>
                        <a:rPr lang="en-US" sz="1800" kern="100" dirty="0">
                          <a:effectLst/>
                        </a:rPr>
                        <a:t>         s += a[</a:t>
                      </a:r>
                      <a:r>
                        <a:rPr lang="en-US" sz="1800" kern="100" dirty="0" err="1">
                          <a:effectLst/>
                        </a:rPr>
                        <a:t>i</a:t>
                      </a:r>
                      <a:r>
                        <a:rPr lang="en-US" sz="1800" kern="100" dirty="0">
                          <a:effectLst/>
                        </a:rPr>
                        <a:t>];</a:t>
                      </a:r>
                      <a:endParaRPr lang="en-US" sz="1100" kern="100" dirty="0">
                        <a:effectLst/>
                      </a:endParaRPr>
                    </a:p>
                    <a:p>
                      <a:pPr marL="1094105" indent="-545465">
                        <a:lnSpc>
                          <a:spcPct val="105000"/>
                        </a:lnSpc>
                        <a:spcAft>
                          <a:spcPts val="0"/>
                        </a:spcAft>
                      </a:pPr>
                      <a:r>
                        <a:rPr lang="en-US" sz="1800" kern="100" dirty="0">
                          <a:effectLst/>
                        </a:rPr>
                        <a:t>  } </a:t>
                      </a:r>
                    </a:p>
                    <a:p>
                      <a:pPr marL="1094105" indent="-545465">
                        <a:lnSpc>
                          <a:spcPct val="105000"/>
                        </a:lnSpc>
                        <a:spcAft>
                          <a:spcPts val="0"/>
                        </a:spcAft>
                      </a:pPr>
                      <a:r>
                        <a:rPr lang="en-US" sz="1800" kern="100" dirty="0">
                          <a:effectLst/>
                        </a:rPr>
                        <a:t>return s;</a:t>
                      </a:r>
                      <a:endParaRPr lang="zh-CN" sz="1100" kern="100" dirty="0">
                        <a:effectLst/>
                      </a:endParaRPr>
                    </a:p>
                    <a:p>
                      <a:pPr marL="1270">
                        <a:lnSpc>
                          <a:spcPct val="107000"/>
                        </a:lnSpc>
                        <a:spcAft>
                          <a:spcPts val="0"/>
                        </a:spcAft>
                      </a:pPr>
                      <a:r>
                        <a:rPr lang="en-US" sz="1800" kern="100" dirty="0">
                          <a:effectLst/>
                        </a:rPr>
                        <a:t>}</a:t>
                      </a:r>
                      <a:endParaRPr lang="zh-CN" sz="1100" kern="100" dirty="0">
                        <a:solidFill>
                          <a:srgbClr val="000000"/>
                        </a:solidFill>
                        <a:effectLst/>
                        <a:latin typeface="Calibri" panose="020F0502020204030204" pitchFamily="34" charset="0"/>
                        <a:ea typeface="Calibri" panose="020F0502020204030204" pitchFamily="34" charset="0"/>
                      </a:endParaRPr>
                    </a:p>
                  </a:txBody>
                  <a:tcPr marL="88297" marR="179064" marT="41370" marB="0"/>
                </a:tc>
                <a:extLst>
                  <a:ext uri="{0D108BD9-81ED-4DB2-BD59-A6C34878D82A}">
                    <a16:rowId xmlns:a16="http://schemas.microsoft.com/office/drawing/2014/main" val="742577870"/>
                  </a:ext>
                </a:extLst>
              </a:tr>
              <a:tr h="322131">
                <a:tc>
                  <a:txBody>
                    <a:bodyPr/>
                    <a:lstStyle/>
                    <a:p>
                      <a:pPr marR="147955" algn="r">
                        <a:lnSpc>
                          <a:spcPct val="107000"/>
                        </a:lnSpc>
                        <a:spcAft>
                          <a:spcPts val="0"/>
                        </a:spcAft>
                      </a:pPr>
                      <a:r>
                        <a:rPr lang="en-US" sz="1800" kern="100" dirty="0" err="1">
                          <a:effectLst/>
                        </a:rPr>
                        <a:t>sum.c</a:t>
                      </a:r>
                      <a:endParaRPr lang="zh-CN" sz="1100" kern="100" dirty="0">
                        <a:solidFill>
                          <a:srgbClr val="000000"/>
                        </a:solidFill>
                        <a:effectLst/>
                        <a:latin typeface="Calibri" panose="020F0502020204030204" pitchFamily="34" charset="0"/>
                        <a:ea typeface="Calibri" panose="020F0502020204030204" pitchFamily="34" charset="0"/>
                      </a:endParaRPr>
                    </a:p>
                  </a:txBody>
                  <a:tcPr marL="88297" marR="179064" marT="41370" marB="0"/>
                </a:tc>
                <a:extLst>
                  <a:ext uri="{0D108BD9-81ED-4DB2-BD59-A6C34878D82A}">
                    <a16:rowId xmlns:a16="http://schemas.microsoft.com/office/drawing/2014/main" val="2332468238"/>
                  </a:ext>
                </a:extLst>
              </a:tr>
            </a:tbl>
          </a:graphicData>
        </a:graphic>
      </p:graphicFrame>
      <p:pic>
        <p:nvPicPr>
          <p:cNvPr id="9" name="图片 8">
            <a:extLst>
              <a:ext uri="{FF2B5EF4-FFF2-40B4-BE49-F238E27FC236}">
                <a16:creationId xmlns:a16="http://schemas.microsoft.com/office/drawing/2014/main" id="{4A0F262F-AEE5-4CE1-ABFA-D206969E824F}"/>
              </a:ext>
            </a:extLst>
          </p:cNvPr>
          <p:cNvPicPr>
            <a:picLocks noChangeAspect="1"/>
          </p:cNvPicPr>
          <p:nvPr/>
        </p:nvPicPr>
        <p:blipFill>
          <a:blip r:embed="rId3"/>
          <a:stretch>
            <a:fillRect/>
          </a:stretch>
        </p:blipFill>
        <p:spPr>
          <a:xfrm>
            <a:off x="3138982" y="0"/>
            <a:ext cx="8945560" cy="850329"/>
          </a:xfrm>
          <a:prstGeom prst="rect">
            <a:avLst/>
          </a:prstGeom>
        </p:spPr>
      </p:pic>
      <p:pic>
        <p:nvPicPr>
          <p:cNvPr id="12" name="图片 11">
            <a:extLst>
              <a:ext uri="{FF2B5EF4-FFF2-40B4-BE49-F238E27FC236}">
                <a16:creationId xmlns:a16="http://schemas.microsoft.com/office/drawing/2014/main" id="{D0490908-56FB-4C4E-9F6F-45AA8C5D0AC8}"/>
              </a:ext>
            </a:extLst>
          </p:cNvPr>
          <p:cNvPicPr>
            <a:picLocks noChangeAspect="1"/>
          </p:cNvPicPr>
          <p:nvPr/>
        </p:nvPicPr>
        <p:blipFill>
          <a:blip r:embed="rId4"/>
          <a:stretch>
            <a:fillRect/>
          </a:stretch>
        </p:blipFill>
        <p:spPr>
          <a:xfrm>
            <a:off x="5348050" y="1219661"/>
            <a:ext cx="3703641" cy="2827265"/>
          </a:xfrm>
          <a:prstGeom prst="rect">
            <a:avLst/>
          </a:prstGeom>
        </p:spPr>
      </p:pic>
      <p:sp>
        <p:nvSpPr>
          <p:cNvPr id="13" name="文本框 12">
            <a:extLst>
              <a:ext uri="{FF2B5EF4-FFF2-40B4-BE49-F238E27FC236}">
                <a16:creationId xmlns:a16="http://schemas.microsoft.com/office/drawing/2014/main" id="{2F0BBA94-6595-4311-BDD5-4AF3720D4CEC}"/>
              </a:ext>
            </a:extLst>
          </p:cNvPr>
          <p:cNvSpPr txBox="1"/>
          <p:nvPr/>
        </p:nvSpPr>
        <p:spPr>
          <a:xfrm>
            <a:off x="5700583" y="850329"/>
            <a:ext cx="4184822" cy="369332"/>
          </a:xfrm>
          <a:prstGeom prst="rect">
            <a:avLst/>
          </a:prstGeom>
          <a:noFill/>
        </p:spPr>
        <p:txBody>
          <a:bodyPr wrap="square" rtlCol="0">
            <a:spAutoFit/>
          </a:bodyPr>
          <a:lstStyle/>
          <a:p>
            <a:r>
              <a:rPr lang="en-US" altLang="zh-CN" dirty="0" err="1"/>
              <a:t>main.c</a:t>
            </a:r>
            <a:r>
              <a:rPr lang="en-US" altLang="zh-CN" dirty="0"/>
              <a:t>                    </a:t>
            </a:r>
            <a:r>
              <a:rPr lang="en-US" altLang="zh-CN" dirty="0" err="1"/>
              <a:t>sum.c</a:t>
            </a:r>
            <a:endParaRPr lang="zh-CN" altLang="en-US" dirty="0"/>
          </a:p>
        </p:txBody>
      </p:sp>
      <p:sp>
        <p:nvSpPr>
          <p:cNvPr id="14" name="文本框 13">
            <a:extLst>
              <a:ext uri="{FF2B5EF4-FFF2-40B4-BE49-F238E27FC236}">
                <a16:creationId xmlns:a16="http://schemas.microsoft.com/office/drawing/2014/main" id="{D4FAFAFD-0E97-4428-96F1-0016756155BF}"/>
              </a:ext>
            </a:extLst>
          </p:cNvPr>
          <p:cNvSpPr txBox="1"/>
          <p:nvPr/>
        </p:nvSpPr>
        <p:spPr>
          <a:xfrm>
            <a:off x="5700583" y="4046926"/>
            <a:ext cx="5939482" cy="369332"/>
          </a:xfrm>
          <a:prstGeom prst="rect">
            <a:avLst/>
          </a:prstGeom>
          <a:noFill/>
        </p:spPr>
        <p:txBody>
          <a:bodyPr wrap="square" rtlCol="0">
            <a:spAutoFit/>
          </a:bodyPr>
          <a:lstStyle/>
          <a:p>
            <a:r>
              <a:rPr lang="en-US" altLang="zh-CN" dirty="0"/>
              <a:t>               prog </a:t>
            </a:r>
            <a:r>
              <a:rPr lang="zh-CN" altLang="en-US" dirty="0"/>
              <a:t>（完全链接的可执行目标文件）</a:t>
            </a:r>
          </a:p>
        </p:txBody>
      </p:sp>
      <p:sp>
        <p:nvSpPr>
          <p:cNvPr id="15" name="文本框 14">
            <a:extLst>
              <a:ext uri="{FF2B5EF4-FFF2-40B4-BE49-F238E27FC236}">
                <a16:creationId xmlns:a16="http://schemas.microsoft.com/office/drawing/2014/main" id="{337A7169-A1DE-42A8-AEAC-F58F6DAB7C3D}"/>
              </a:ext>
            </a:extLst>
          </p:cNvPr>
          <p:cNvSpPr txBox="1"/>
          <p:nvPr/>
        </p:nvSpPr>
        <p:spPr>
          <a:xfrm>
            <a:off x="4765587" y="4408021"/>
            <a:ext cx="7236943" cy="1015663"/>
          </a:xfrm>
          <a:prstGeom prst="rect">
            <a:avLst/>
          </a:prstGeom>
          <a:noFill/>
        </p:spPr>
        <p:txBody>
          <a:bodyPr wrap="square" rtlCol="0">
            <a:spAutoFit/>
          </a:bodyPr>
          <a:lstStyle/>
          <a:p>
            <a:r>
              <a:rPr lang="en-US" altLang="zh-CN" sz="2000" dirty="0" err="1"/>
              <a:t>cpp</a:t>
            </a:r>
            <a:r>
              <a:rPr lang="en-US" altLang="zh-CN" sz="2000" dirty="0"/>
              <a:t>: C</a:t>
            </a:r>
            <a:r>
              <a:rPr lang="zh-CN" altLang="en-US" sz="2000" dirty="0"/>
              <a:t>预处理器 </a:t>
            </a:r>
            <a:r>
              <a:rPr lang="en-US" altLang="zh-CN" sz="2000" dirty="0" err="1"/>
              <a:t>main.c</a:t>
            </a:r>
            <a:r>
              <a:rPr lang="en-US" altLang="zh-CN" sz="2000" dirty="0"/>
              <a:t>-&gt;</a:t>
            </a:r>
            <a:r>
              <a:rPr lang="en-US" altLang="zh-CN" sz="2000" dirty="0" err="1"/>
              <a:t>main.i</a:t>
            </a:r>
            <a:r>
              <a:rPr lang="en-US" altLang="zh-CN" sz="2000" dirty="0"/>
              <a:t>(ASCII</a:t>
            </a:r>
            <a:r>
              <a:rPr lang="zh-CN" altLang="en-US" sz="2000" dirty="0"/>
              <a:t>码的中间文件）</a:t>
            </a:r>
            <a:endParaRPr lang="en-US" altLang="zh-CN" sz="2000" dirty="0"/>
          </a:p>
          <a:p>
            <a:r>
              <a:rPr lang="en-US" altLang="zh-CN" sz="2000" dirty="0"/>
              <a:t>ccl</a:t>
            </a:r>
            <a:r>
              <a:rPr lang="zh-CN" altLang="en-US" sz="2000" dirty="0"/>
              <a:t>：</a:t>
            </a:r>
            <a:r>
              <a:rPr lang="en-US" altLang="zh-CN" sz="2000" dirty="0"/>
              <a:t>C</a:t>
            </a:r>
            <a:r>
              <a:rPr lang="zh-CN" altLang="en-US" sz="2000" dirty="0"/>
              <a:t>编译器 </a:t>
            </a:r>
            <a:r>
              <a:rPr lang="en-US" altLang="zh-CN" sz="2000" dirty="0" err="1"/>
              <a:t>main.i</a:t>
            </a:r>
            <a:r>
              <a:rPr lang="en-US" altLang="zh-CN" sz="2000" dirty="0"/>
              <a:t>-&gt;</a:t>
            </a:r>
            <a:r>
              <a:rPr lang="en-US" altLang="zh-CN" sz="2000" dirty="0" err="1"/>
              <a:t>main.s</a:t>
            </a:r>
            <a:r>
              <a:rPr lang="en-US" altLang="zh-CN" sz="2000" dirty="0"/>
              <a:t>(ASCII</a:t>
            </a:r>
            <a:r>
              <a:rPr lang="zh-CN" altLang="en-US" sz="2000" dirty="0"/>
              <a:t>汇编语言文件）</a:t>
            </a:r>
            <a:endParaRPr lang="en-US" altLang="zh-CN" sz="2000" dirty="0"/>
          </a:p>
          <a:p>
            <a:r>
              <a:rPr lang="en-US" altLang="zh-CN" sz="2000" dirty="0"/>
              <a:t>as</a:t>
            </a:r>
            <a:r>
              <a:rPr lang="zh-CN" altLang="en-US" sz="2000" dirty="0"/>
              <a:t>： 程序运行汇编器 </a:t>
            </a:r>
            <a:r>
              <a:rPr lang="en-US" altLang="zh-CN" sz="2000" dirty="0" err="1"/>
              <a:t>main.s</a:t>
            </a:r>
            <a:r>
              <a:rPr lang="en-US" altLang="zh-CN" sz="2000" dirty="0"/>
              <a:t>-&gt;</a:t>
            </a:r>
            <a:r>
              <a:rPr lang="en-US" altLang="zh-CN" sz="2000" dirty="0" err="1"/>
              <a:t>main.o</a:t>
            </a:r>
            <a:r>
              <a:rPr lang="en-US" altLang="zh-CN" sz="2000" dirty="0"/>
              <a:t> (</a:t>
            </a:r>
            <a:r>
              <a:rPr lang="zh-CN" altLang="en-US" sz="2000" dirty="0"/>
              <a:t>可重定位目标文件）</a:t>
            </a:r>
          </a:p>
        </p:txBody>
      </p:sp>
      <p:sp>
        <p:nvSpPr>
          <p:cNvPr id="16" name="矩形 15">
            <a:extLst>
              <a:ext uri="{FF2B5EF4-FFF2-40B4-BE49-F238E27FC236}">
                <a16:creationId xmlns:a16="http://schemas.microsoft.com/office/drawing/2014/main" id="{01E1C923-0629-47B0-A3AE-192F54A894E5}"/>
              </a:ext>
            </a:extLst>
          </p:cNvPr>
          <p:cNvSpPr/>
          <p:nvPr/>
        </p:nvSpPr>
        <p:spPr>
          <a:xfrm>
            <a:off x="7199870" y="19332"/>
            <a:ext cx="6096000" cy="646331"/>
          </a:xfrm>
          <a:prstGeom prst="rect">
            <a:avLst/>
          </a:prstGeom>
        </p:spPr>
        <p:txBody>
          <a:bodyPr>
            <a:spAutoFit/>
          </a:bodyPr>
          <a:lstStyle/>
          <a:p>
            <a:r>
              <a:rPr lang="en-US" altLang="zh-CN" dirty="0"/>
              <a:t>	</a:t>
            </a:r>
            <a:r>
              <a:rPr lang="en-US" altLang="zh-CN" dirty="0" err="1"/>
              <a:t>linux</a:t>
            </a:r>
            <a:r>
              <a:rPr lang="en-US" altLang="zh-CN" dirty="0"/>
              <a:t>&gt; </a:t>
            </a:r>
            <a:r>
              <a:rPr lang="en-US" altLang="zh-CN" dirty="0" err="1"/>
              <a:t>gcc</a:t>
            </a:r>
            <a:r>
              <a:rPr lang="en-US" altLang="zh-CN" dirty="0"/>
              <a:t> -</a:t>
            </a:r>
            <a:r>
              <a:rPr lang="en-US" altLang="zh-CN" dirty="0" err="1"/>
              <a:t>Og</a:t>
            </a:r>
            <a:r>
              <a:rPr lang="en-US" altLang="zh-CN" dirty="0"/>
              <a:t> -o prog </a:t>
            </a:r>
            <a:r>
              <a:rPr lang="en-US" altLang="zh-CN" dirty="0" err="1"/>
              <a:t>main.c</a:t>
            </a:r>
            <a:r>
              <a:rPr lang="en-US" altLang="zh-CN" dirty="0"/>
              <a:t> </a:t>
            </a:r>
            <a:r>
              <a:rPr lang="en-US" altLang="zh-CN" dirty="0" err="1"/>
              <a:t>sum.c</a:t>
            </a:r>
            <a:endParaRPr lang="en-US" altLang="zh-CN" dirty="0"/>
          </a:p>
          <a:p>
            <a:r>
              <a:rPr lang="en-US" altLang="zh-CN" dirty="0"/>
              <a:t>	</a:t>
            </a:r>
            <a:r>
              <a:rPr lang="en-US" altLang="zh-CN" dirty="0" err="1"/>
              <a:t>linux</a:t>
            </a:r>
            <a:r>
              <a:rPr lang="en-US" altLang="zh-CN" dirty="0"/>
              <a:t>&gt; ./prog</a:t>
            </a:r>
          </a:p>
        </p:txBody>
      </p:sp>
    </p:spTree>
    <p:extLst>
      <p:ext uri="{BB962C8B-B14F-4D97-AF65-F5344CB8AC3E}">
        <p14:creationId xmlns:p14="http://schemas.microsoft.com/office/powerpoint/2010/main" val="85680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2A40FE8-BF61-427F-87F5-18655638022E}"/>
              </a:ext>
            </a:extLst>
          </p:cNvPr>
          <p:cNvPicPr>
            <a:picLocks noChangeAspect="1"/>
          </p:cNvPicPr>
          <p:nvPr/>
        </p:nvPicPr>
        <p:blipFill>
          <a:blip r:embed="rId3"/>
          <a:stretch>
            <a:fillRect/>
          </a:stretch>
        </p:blipFill>
        <p:spPr>
          <a:xfrm>
            <a:off x="213869" y="146884"/>
            <a:ext cx="8945560" cy="5624665"/>
          </a:xfrm>
          <a:prstGeom prst="rect">
            <a:avLst/>
          </a:prstGeom>
        </p:spPr>
      </p:pic>
    </p:spTree>
    <p:extLst>
      <p:ext uri="{BB962C8B-B14F-4D97-AF65-F5344CB8AC3E}">
        <p14:creationId xmlns:p14="http://schemas.microsoft.com/office/powerpoint/2010/main" val="78958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6DDCFE6-79E1-4BCB-A923-B7C8A925D84B}"/>
              </a:ext>
            </a:extLst>
          </p:cNvPr>
          <p:cNvPicPr>
            <a:picLocks noGrp="1" noChangeAspect="1"/>
          </p:cNvPicPr>
          <p:nvPr>
            <p:ph idx="1"/>
          </p:nvPr>
        </p:nvPicPr>
        <p:blipFill>
          <a:blip r:embed="rId3"/>
          <a:stretch>
            <a:fillRect/>
          </a:stretch>
        </p:blipFill>
        <p:spPr>
          <a:xfrm>
            <a:off x="-261251" y="3449317"/>
            <a:ext cx="8596312" cy="1257912"/>
          </a:xfrm>
          <a:prstGeom prst="rect">
            <a:avLst/>
          </a:prstGeom>
        </p:spPr>
      </p:pic>
      <p:pic>
        <p:nvPicPr>
          <p:cNvPr id="4" name="图片 3">
            <a:extLst>
              <a:ext uri="{FF2B5EF4-FFF2-40B4-BE49-F238E27FC236}">
                <a16:creationId xmlns:a16="http://schemas.microsoft.com/office/drawing/2014/main" id="{E8622AB6-0874-4B93-A08C-115FA1282C71}"/>
              </a:ext>
            </a:extLst>
          </p:cNvPr>
          <p:cNvPicPr>
            <a:picLocks noChangeAspect="1"/>
          </p:cNvPicPr>
          <p:nvPr/>
        </p:nvPicPr>
        <p:blipFill>
          <a:blip r:embed="rId4"/>
          <a:stretch>
            <a:fillRect/>
          </a:stretch>
        </p:blipFill>
        <p:spPr>
          <a:xfrm>
            <a:off x="0" y="128601"/>
            <a:ext cx="8945560" cy="2976150"/>
          </a:xfrm>
          <a:prstGeom prst="rect">
            <a:avLst/>
          </a:prstGeom>
        </p:spPr>
      </p:pic>
      <p:sp>
        <p:nvSpPr>
          <p:cNvPr id="6" name="文本框 5">
            <a:extLst>
              <a:ext uri="{FF2B5EF4-FFF2-40B4-BE49-F238E27FC236}">
                <a16:creationId xmlns:a16="http://schemas.microsoft.com/office/drawing/2014/main" id="{59483BD4-595E-43CE-A26A-4F6042E9E1C0}"/>
              </a:ext>
            </a:extLst>
          </p:cNvPr>
          <p:cNvSpPr txBox="1"/>
          <p:nvPr/>
        </p:nvSpPr>
        <p:spPr>
          <a:xfrm>
            <a:off x="197709" y="3039352"/>
            <a:ext cx="6524368" cy="369332"/>
          </a:xfrm>
          <a:prstGeom prst="rect">
            <a:avLst/>
          </a:prstGeom>
          <a:noFill/>
        </p:spPr>
        <p:txBody>
          <a:bodyPr wrap="square" rtlCol="0">
            <a:spAutoFit/>
          </a:bodyPr>
          <a:lstStyle/>
          <a:p>
            <a:r>
              <a:rPr lang="zh-CN" altLang="en-US" dirty="0"/>
              <a:t>共享库：</a:t>
            </a:r>
          </a:p>
        </p:txBody>
      </p:sp>
    </p:spTree>
    <p:extLst>
      <p:ext uri="{BB962C8B-B14F-4D97-AF65-F5344CB8AC3E}">
        <p14:creationId xmlns:p14="http://schemas.microsoft.com/office/powerpoint/2010/main" val="26365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5E5648E-5A65-4A74-BF5B-7E9FAAC2232C}"/>
              </a:ext>
            </a:extLst>
          </p:cNvPr>
          <p:cNvPicPr>
            <a:picLocks noChangeAspect="1"/>
          </p:cNvPicPr>
          <p:nvPr/>
        </p:nvPicPr>
        <p:blipFill>
          <a:blip r:embed="rId2"/>
          <a:stretch>
            <a:fillRect/>
          </a:stretch>
        </p:blipFill>
        <p:spPr>
          <a:xfrm>
            <a:off x="1" y="110302"/>
            <a:ext cx="6209404" cy="3020076"/>
          </a:xfrm>
          <a:prstGeom prst="rect">
            <a:avLst/>
          </a:prstGeom>
        </p:spPr>
      </p:pic>
      <p:pic>
        <p:nvPicPr>
          <p:cNvPr id="8" name="图片 7">
            <a:extLst>
              <a:ext uri="{FF2B5EF4-FFF2-40B4-BE49-F238E27FC236}">
                <a16:creationId xmlns:a16="http://schemas.microsoft.com/office/drawing/2014/main" id="{C4D9FA58-7FD5-4F64-A781-24D0C21FD8E4}"/>
              </a:ext>
            </a:extLst>
          </p:cNvPr>
          <p:cNvPicPr>
            <a:picLocks noChangeAspect="1"/>
          </p:cNvPicPr>
          <p:nvPr/>
        </p:nvPicPr>
        <p:blipFill>
          <a:blip r:embed="rId3"/>
          <a:stretch>
            <a:fillRect/>
          </a:stretch>
        </p:blipFill>
        <p:spPr>
          <a:xfrm>
            <a:off x="6209405" y="-78026"/>
            <a:ext cx="6351373" cy="4038375"/>
          </a:xfrm>
          <a:prstGeom prst="rect">
            <a:avLst/>
          </a:prstGeom>
        </p:spPr>
      </p:pic>
      <p:sp>
        <p:nvSpPr>
          <p:cNvPr id="9" name="文本框 8">
            <a:extLst>
              <a:ext uri="{FF2B5EF4-FFF2-40B4-BE49-F238E27FC236}">
                <a16:creationId xmlns:a16="http://schemas.microsoft.com/office/drawing/2014/main" id="{980771A2-560B-4522-9424-1CFB4A7934B3}"/>
              </a:ext>
            </a:extLst>
          </p:cNvPr>
          <p:cNvSpPr txBox="1"/>
          <p:nvPr/>
        </p:nvSpPr>
        <p:spPr>
          <a:xfrm>
            <a:off x="486032" y="3641124"/>
            <a:ext cx="9045146" cy="2862322"/>
          </a:xfrm>
          <a:prstGeom prst="rect">
            <a:avLst/>
          </a:prstGeom>
          <a:noFill/>
        </p:spPr>
        <p:txBody>
          <a:bodyPr wrap="square" rtlCol="0">
            <a:spAutoFit/>
          </a:bodyPr>
          <a:lstStyle/>
          <a:p>
            <a:r>
              <a:rPr lang="zh-CN" altLang="en-US" dirty="0"/>
              <a:t>加载时进行动态链接：</a:t>
            </a:r>
            <a:endParaRPr lang="en-US" altLang="zh-CN" dirty="0"/>
          </a:p>
          <a:p>
            <a:r>
              <a:rPr lang="en-US" altLang="zh-CN" dirty="0"/>
              <a:t>           </a:t>
            </a:r>
            <a:r>
              <a:rPr lang="zh-CN" altLang="en-US" dirty="0"/>
              <a:t>创建可执行文件时，静态执行一些链接（此时没有任何</a:t>
            </a:r>
            <a:r>
              <a:rPr lang="en-US" altLang="zh-CN" dirty="0"/>
              <a:t>libvector.so</a:t>
            </a:r>
            <a:r>
              <a:rPr lang="zh-CN" altLang="en-US" dirty="0"/>
              <a:t>中的代码和数据节真正被复制到可执行文件中，而是由链接器复制了一些重定位符号表信息）</a:t>
            </a:r>
            <a:endParaRPr lang="en-US" altLang="zh-CN" dirty="0"/>
          </a:p>
          <a:p>
            <a:r>
              <a:rPr lang="en-US" altLang="zh-CN" dirty="0"/>
              <a:t>           </a:t>
            </a:r>
            <a:r>
              <a:rPr lang="zh-CN" altLang="en-US" dirty="0"/>
              <a:t>当加载器加载和运行可执行文件</a:t>
            </a:r>
            <a:r>
              <a:rPr lang="en-US" altLang="zh-CN" dirty="0"/>
              <a:t>prog21</a:t>
            </a:r>
            <a:r>
              <a:rPr lang="zh-CN" altLang="en-US" dirty="0"/>
              <a:t>时，注意到</a:t>
            </a:r>
            <a:r>
              <a:rPr lang="en-US" altLang="zh-CN" dirty="0"/>
              <a:t>prog21</a:t>
            </a:r>
            <a:r>
              <a:rPr lang="zh-CN" altLang="en-US" dirty="0"/>
              <a:t>包含一个</a:t>
            </a:r>
            <a:r>
              <a:rPr lang="en-US" altLang="zh-CN" dirty="0"/>
              <a:t>.</a:t>
            </a:r>
            <a:r>
              <a:rPr lang="en-US" altLang="zh-CN" dirty="0" err="1"/>
              <a:t>interp</a:t>
            </a:r>
            <a:r>
              <a:rPr lang="zh-CN" altLang="en-US" dirty="0"/>
              <a:t>节，这一节包含动态链接器的路径名，动态链接器本身就是一个共享目标，加载器不会像它通常所做的将控制传递给应用，而是加载和运行这个动态链接器</a:t>
            </a:r>
            <a:endParaRPr lang="en-US" altLang="zh-CN" dirty="0"/>
          </a:p>
          <a:p>
            <a:r>
              <a:rPr lang="en-US" altLang="zh-CN" dirty="0"/>
              <a:t>          </a:t>
            </a:r>
            <a:r>
              <a:rPr lang="zh-CN" altLang="en-US" dirty="0"/>
              <a:t>动态链接器执行重定位：</a:t>
            </a:r>
            <a:endParaRPr lang="en-US" altLang="zh-CN" dirty="0"/>
          </a:p>
          <a:p>
            <a:r>
              <a:rPr lang="en-US" altLang="zh-CN" dirty="0"/>
              <a:t>           </a:t>
            </a:r>
            <a:r>
              <a:rPr lang="zh-CN" altLang="en-US" dirty="0"/>
              <a:t>（</a:t>
            </a:r>
            <a:r>
              <a:rPr lang="en-US" altLang="zh-CN" dirty="0"/>
              <a:t>1</a:t>
            </a:r>
            <a:r>
              <a:rPr lang="zh-CN" altLang="en-US" dirty="0"/>
              <a:t>）重定位</a:t>
            </a:r>
            <a:r>
              <a:rPr lang="en-US" altLang="zh-CN" dirty="0"/>
              <a:t>libc.so/libvecor.so</a:t>
            </a:r>
            <a:r>
              <a:rPr lang="zh-CN" altLang="en-US" dirty="0"/>
              <a:t>的文本和数据到某个内存段</a:t>
            </a:r>
            <a:endParaRPr lang="en-US" altLang="zh-CN" dirty="0"/>
          </a:p>
          <a:p>
            <a:r>
              <a:rPr lang="en-US" altLang="zh-CN" dirty="0"/>
              <a:t>           </a:t>
            </a:r>
            <a:r>
              <a:rPr lang="zh-CN" altLang="en-US" dirty="0"/>
              <a:t>（</a:t>
            </a:r>
            <a:r>
              <a:rPr lang="en-US" altLang="zh-CN" dirty="0"/>
              <a:t>2</a:t>
            </a:r>
            <a:r>
              <a:rPr lang="zh-CN" altLang="en-US" dirty="0"/>
              <a:t>）重定位</a:t>
            </a:r>
            <a:r>
              <a:rPr lang="en-US" altLang="zh-CN" dirty="0"/>
              <a:t>prog21</a:t>
            </a:r>
            <a:r>
              <a:rPr lang="zh-CN" altLang="en-US" dirty="0"/>
              <a:t>中所有对由</a:t>
            </a:r>
            <a:r>
              <a:rPr lang="en-US" altLang="zh-CN" dirty="0"/>
              <a:t>libc.so</a:t>
            </a:r>
            <a:r>
              <a:rPr lang="zh-CN" altLang="en-US" dirty="0"/>
              <a:t>和</a:t>
            </a:r>
            <a:r>
              <a:rPr lang="en-US" altLang="zh-CN" dirty="0"/>
              <a:t>libvector.so</a:t>
            </a:r>
            <a:r>
              <a:rPr lang="zh-CN" altLang="en-US" dirty="0"/>
              <a:t>定义的符号的引用</a:t>
            </a:r>
            <a:endParaRPr lang="en-US" altLang="zh-CN" dirty="0"/>
          </a:p>
          <a:p>
            <a:r>
              <a:rPr lang="zh-CN" altLang="en-US" dirty="0"/>
              <a:t>最后动态链接器将控制传递给应用程序</a:t>
            </a:r>
            <a:endParaRPr lang="en-US" altLang="zh-CN" dirty="0"/>
          </a:p>
        </p:txBody>
      </p:sp>
    </p:spTree>
    <p:extLst>
      <p:ext uri="{BB962C8B-B14F-4D97-AF65-F5344CB8AC3E}">
        <p14:creationId xmlns:p14="http://schemas.microsoft.com/office/powerpoint/2010/main" val="1306740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992C0-1DEC-4FF2-8ADA-6767CEEE93D4}"/>
              </a:ext>
            </a:extLst>
          </p:cNvPr>
          <p:cNvSpPr>
            <a:spLocks noGrp="1"/>
          </p:cNvSpPr>
          <p:nvPr>
            <p:ph type="title"/>
          </p:nvPr>
        </p:nvSpPr>
        <p:spPr>
          <a:xfrm>
            <a:off x="173068" y="110400"/>
            <a:ext cx="9248518" cy="689699"/>
          </a:xfrm>
        </p:spPr>
        <p:txBody>
          <a:bodyPr>
            <a:noAutofit/>
          </a:bodyPr>
          <a:lstStyle/>
          <a:p>
            <a:r>
              <a:rPr lang="en-US" altLang="zh-CN" sz="3200" b="1" dirty="0">
                <a:solidFill>
                  <a:schemeClr val="tx1"/>
                </a:solidFill>
              </a:rPr>
              <a:t>Dynamic Linking at Run-time</a:t>
            </a:r>
            <a:endParaRPr lang="zh-CN" altLang="en-US" sz="3200" b="1" dirty="0">
              <a:solidFill>
                <a:schemeClr val="tx1"/>
              </a:solidFill>
            </a:endParaRPr>
          </a:p>
        </p:txBody>
      </p:sp>
      <p:sp>
        <p:nvSpPr>
          <p:cNvPr id="3" name="内容占位符 2">
            <a:extLst>
              <a:ext uri="{FF2B5EF4-FFF2-40B4-BE49-F238E27FC236}">
                <a16:creationId xmlns:a16="http://schemas.microsoft.com/office/drawing/2014/main" id="{F38DDA4C-464E-4B12-97F4-DCCCE26B49DA}"/>
              </a:ext>
            </a:extLst>
          </p:cNvPr>
          <p:cNvSpPr>
            <a:spLocks noGrp="1"/>
          </p:cNvSpPr>
          <p:nvPr>
            <p:ph idx="1"/>
          </p:nvPr>
        </p:nvSpPr>
        <p:spPr>
          <a:xfrm>
            <a:off x="246546" y="911090"/>
            <a:ext cx="10840993" cy="6858000"/>
          </a:xfrm>
        </p:spPr>
        <p:txBody>
          <a:bodyPr>
            <a:normAutofit fontScale="40000" lnSpcReduction="20000"/>
          </a:bodyPr>
          <a:lstStyle/>
          <a:p>
            <a:pPr marL="0" indent="0">
              <a:buNone/>
            </a:pPr>
            <a:r>
              <a:rPr lang="zh-CN" altLang="en-US" sz="3700" dirty="0"/>
              <a:t>动态链接在现实世界中的例子：</a:t>
            </a:r>
            <a:endParaRPr lang="en-US" altLang="zh-CN" sz="3700" dirty="0"/>
          </a:p>
          <a:p>
            <a:pPr marL="0" indent="0">
              <a:buNone/>
            </a:pPr>
            <a:r>
              <a:rPr lang="en-US" altLang="zh-CN" sz="3700" dirty="0"/>
              <a:t>                              </a:t>
            </a:r>
            <a:r>
              <a:rPr lang="zh-CN" altLang="en-US" sz="3700" dirty="0"/>
              <a:t>（</a:t>
            </a:r>
            <a:r>
              <a:rPr lang="en-US" altLang="zh-CN" sz="3700" dirty="0"/>
              <a:t>1</a:t>
            </a:r>
            <a:r>
              <a:rPr lang="zh-CN" altLang="en-US" sz="3700" dirty="0"/>
              <a:t>）分发软件</a:t>
            </a:r>
            <a:endParaRPr lang="en-US" altLang="zh-CN" sz="3700" dirty="0"/>
          </a:p>
          <a:p>
            <a:pPr marL="0" indent="0">
              <a:buNone/>
            </a:pPr>
            <a:r>
              <a:rPr lang="en-US" altLang="zh-CN" sz="3700" dirty="0"/>
              <a:t>                              </a:t>
            </a:r>
            <a:r>
              <a:rPr lang="zh-CN" altLang="en-US" sz="3700" dirty="0"/>
              <a:t>（</a:t>
            </a:r>
            <a:r>
              <a:rPr lang="en-US" altLang="zh-CN" sz="3700" dirty="0"/>
              <a:t>2</a:t>
            </a:r>
            <a:r>
              <a:rPr lang="zh-CN" altLang="en-US" sz="3700" dirty="0"/>
              <a:t>）构建高性能</a:t>
            </a:r>
            <a:r>
              <a:rPr lang="en-US" altLang="zh-CN" sz="3700" dirty="0"/>
              <a:t>Web</a:t>
            </a:r>
            <a:r>
              <a:rPr lang="zh-CN" altLang="en-US" sz="3700" dirty="0"/>
              <a:t>服务器</a:t>
            </a:r>
            <a:endParaRPr lang="en-US" altLang="zh-CN" sz="3700" dirty="0"/>
          </a:p>
          <a:p>
            <a:pPr marL="0" indent="0">
              <a:buNone/>
            </a:pPr>
            <a:r>
              <a:rPr lang="en-US" altLang="zh-CN" sz="3700" dirty="0"/>
              <a:t>Linux</a:t>
            </a:r>
            <a:r>
              <a:rPr lang="zh-CN" altLang="en-US" sz="3700" dirty="0"/>
              <a:t>系统为动态链接提供了一个接口，允许应用程序在运行时加载和链接共享库</a:t>
            </a:r>
            <a:endParaRPr lang="en-US" altLang="zh-CN" sz="3700" dirty="0"/>
          </a:p>
          <a:p>
            <a:pPr marL="0" indent="0">
              <a:buNone/>
            </a:pPr>
            <a:r>
              <a:rPr lang="zh-CN" altLang="en-US" sz="3700" dirty="0"/>
              <a:t>（</a:t>
            </a:r>
            <a:r>
              <a:rPr lang="en-US" altLang="zh-CN" sz="3700" dirty="0"/>
              <a:t>1</a:t>
            </a:r>
            <a:r>
              <a:rPr lang="zh-CN" altLang="en-US" sz="3700" dirty="0"/>
              <a:t>） </a:t>
            </a:r>
            <a:r>
              <a:rPr lang="en-US" altLang="zh-CN" sz="3700" dirty="0"/>
              <a:t>#include &lt;</a:t>
            </a:r>
            <a:r>
              <a:rPr lang="en-US" altLang="zh-CN" sz="3700" dirty="0" err="1"/>
              <a:t>dlfcn.h</a:t>
            </a:r>
            <a:r>
              <a:rPr lang="en-US" altLang="zh-CN" sz="3700" dirty="0"/>
              <a:t>&gt;</a:t>
            </a:r>
          </a:p>
          <a:p>
            <a:pPr marL="0" indent="0">
              <a:buNone/>
            </a:pPr>
            <a:r>
              <a:rPr lang="en-US" altLang="zh-CN" sz="3700" dirty="0"/>
              <a:t>         void * </a:t>
            </a:r>
            <a:r>
              <a:rPr lang="en-US" altLang="zh-CN" sz="3700" dirty="0" err="1"/>
              <a:t>dlopen</a:t>
            </a:r>
            <a:r>
              <a:rPr lang="en-US" altLang="zh-CN" sz="3700" dirty="0"/>
              <a:t>(const char * filename, int flag)</a:t>
            </a:r>
          </a:p>
          <a:p>
            <a:pPr marL="0" indent="0">
              <a:buNone/>
            </a:pPr>
            <a:r>
              <a:rPr lang="zh-CN" altLang="en-US" sz="3700" dirty="0"/>
              <a:t>若成功则为指向句柄的指针，若出错则为</a:t>
            </a:r>
            <a:r>
              <a:rPr lang="en-US" altLang="zh-CN" sz="3700" dirty="0"/>
              <a:t>NULL</a:t>
            </a:r>
          </a:p>
          <a:p>
            <a:pPr marL="0" indent="0">
              <a:buNone/>
            </a:pPr>
            <a:r>
              <a:rPr lang="en-US" altLang="zh-CN" sz="3700" dirty="0" err="1"/>
              <a:t>dlopen</a:t>
            </a:r>
            <a:r>
              <a:rPr lang="zh-CN" altLang="en-US" sz="3700" dirty="0"/>
              <a:t>函数加载和链接共享库</a:t>
            </a:r>
            <a:r>
              <a:rPr lang="en-US" altLang="zh-CN" sz="3700" dirty="0"/>
              <a:t>filename</a:t>
            </a:r>
          </a:p>
          <a:p>
            <a:pPr marL="0" indent="0">
              <a:buNone/>
            </a:pPr>
            <a:r>
              <a:rPr lang="en-US" altLang="zh-CN" sz="3700" dirty="0"/>
              <a:t> </a:t>
            </a:r>
            <a:r>
              <a:rPr lang="zh-CN" altLang="en-US" sz="3700" dirty="0"/>
              <a:t>（</a:t>
            </a:r>
            <a:r>
              <a:rPr lang="en-US" altLang="zh-CN" sz="3700" dirty="0"/>
              <a:t>2</a:t>
            </a:r>
            <a:r>
              <a:rPr lang="zh-CN" altLang="en-US" sz="3700" dirty="0"/>
              <a:t>） </a:t>
            </a:r>
            <a:r>
              <a:rPr lang="en-US" altLang="zh-CN" sz="3700" dirty="0"/>
              <a:t>#include &lt;</a:t>
            </a:r>
            <a:r>
              <a:rPr lang="en-US" altLang="zh-CN" sz="3700" dirty="0" err="1"/>
              <a:t>dlfcn.h</a:t>
            </a:r>
            <a:r>
              <a:rPr lang="en-US" altLang="zh-CN" sz="3700" dirty="0"/>
              <a:t>&gt;</a:t>
            </a:r>
          </a:p>
          <a:p>
            <a:pPr marL="0" indent="0">
              <a:buNone/>
            </a:pPr>
            <a:r>
              <a:rPr lang="en-US" altLang="zh-CN" sz="3700" dirty="0"/>
              <a:t>          void *</a:t>
            </a:r>
            <a:r>
              <a:rPr lang="en-US" altLang="zh-CN" sz="3700" dirty="0" err="1"/>
              <a:t>dlsym</a:t>
            </a:r>
            <a:r>
              <a:rPr lang="en-US" altLang="zh-CN" sz="3700" dirty="0"/>
              <a:t>(void *</a:t>
            </a:r>
            <a:r>
              <a:rPr lang="en-US" altLang="zh-CN" sz="3700" dirty="0" err="1"/>
              <a:t>handle,char</a:t>
            </a:r>
            <a:r>
              <a:rPr lang="en-US" altLang="zh-CN" sz="3700" dirty="0"/>
              <a:t> *symbol);</a:t>
            </a:r>
          </a:p>
          <a:p>
            <a:pPr marL="0" indent="0">
              <a:buNone/>
            </a:pPr>
            <a:r>
              <a:rPr lang="zh-CN" altLang="en-US" sz="3700" dirty="0"/>
              <a:t>若成功返回指向符号的指针，若出错则为</a:t>
            </a:r>
            <a:r>
              <a:rPr lang="en-US" altLang="zh-CN" sz="3700" dirty="0"/>
              <a:t>NULL</a:t>
            </a:r>
          </a:p>
          <a:p>
            <a:pPr marL="0" indent="0">
              <a:buNone/>
            </a:pPr>
            <a:r>
              <a:rPr lang="en-US" altLang="zh-CN" sz="3700" dirty="0" err="1"/>
              <a:t>dlsym</a:t>
            </a:r>
            <a:r>
              <a:rPr lang="zh-CN" altLang="en-US" sz="3700" dirty="0"/>
              <a:t>的输入是一个指向前面已经打开了的共享库的句柄和一个</a:t>
            </a:r>
            <a:r>
              <a:rPr lang="en-US" altLang="zh-CN" sz="3700" dirty="0"/>
              <a:t>symbol</a:t>
            </a:r>
            <a:r>
              <a:rPr lang="zh-CN" altLang="en-US" sz="3700" dirty="0"/>
              <a:t>名字</a:t>
            </a:r>
            <a:endParaRPr lang="en-US" altLang="zh-CN" sz="3700" dirty="0"/>
          </a:p>
          <a:p>
            <a:pPr marL="0" indent="0">
              <a:buNone/>
            </a:pPr>
            <a:r>
              <a:rPr lang="en-US" altLang="zh-CN" sz="3700" dirty="0"/>
              <a:t>  </a:t>
            </a:r>
            <a:r>
              <a:rPr lang="zh-CN" altLang="en-US" sz="3700" dirty="0"/>
              <a:t>（</a:t>
            </a:r>
            <a:r>
              <a:rPr lang="en-US" altLang="zh-CN" sz="3700" dirty="0"/>
              <a:t>3</a:t>
            </a:r>
            <a:r>
              <a:rPr lang="zh-CN" altLang="en-US" sz="3700" dirty="0"/>
              <a:t>） </a:t>
            </a:r>
            <a:r>
              <a:rPr lang="en-US" altLang="zh-CN" sz="3700" dirty="0"/>
              <a:t>#include &lt;</a:t>
            </a:r>
            <a:r>
              <a:rPr lang="en-US" altLang="zh-CN" sz="3700" dirty="0" err="1"/>
              <a:t>dlfcn.h</a:t>
            </a:r>
            <a:r>
              <a:rPr lang="en-US" altLang="zh-CN" sz="3700" dirty="0"/>
              <a:t>&gt;</a:t>
            </a:r>
          </a:p>
          <a:p>
            <a:pPr marL="0" indent="0">
              <a:buNone/>
            </a:pPr>
            <a:r>
              <a:rPr lang="en-US" altLang="zh-CN" sz="3700" dirty="0"/>
              <a:t>           int </a:t>
            </a:r>
            <a:r>
              <a:rPr lang="en-US" altLang="zh-CN" sz="3700" dirty="0" err="1"/>
              <a:t>dlclose</a:t>
            </a:r>
            <a:r>
              <a:rPr lang="en-US" altLang="zh-CN" sz="3700" dirty="0"/>
              <a:t>(void * handle)</a:t>
            </a:r>
          </a:p>
          <a:p>
            <a:pPr marL="0" indent="0">
              <a:buNone/>
            </a:pPr>
            <a:r>
              <a:rPr lang="zh-CN" altLang="en-US" sz="3700" dirty="0"/>
              <a:t>若成功返回</a:t>
            </a:r>
            <a:r>
              <a:rPr lang="en-US" altLang="zh-CN" sz="3700" dirty="0"/>
              <a:t>0</a:t>
            </a:r>
            <a:r>
              <a:rPr lang="zh-CN" altLang="en-US" sz="3700" dirty="0"/>
              <a:t>，若出错则为</a:t>
            </a:r>
            <a:r>
              <a:rPr lang="en-US" altLang="zh-CN" sz="3700" dirty="0"/>
              <a:t>-1</a:t>
            </a:r>
          </a:p>
          <a:p>
            <a:pPr marL="0" indent="0">
              <a:buNone/>
            </a:pPr>
            <a:r>
              <a:rPr lang="zh-CN" altLang="en-US" sz="3700" dirty="0"/>
              <a:t>如果不需要再使用这个共享库，就用这个函数卸载这个共享库</a:t>
            </a:r>
            <a:endParaRPr lang="en-US" altLang="zh-CN" sz="3700" dirty="0"/>
          </a:p>
          <a:p>
            <a:pPr marL="0" indent="0">
              <a:buNone/>
            </a:pPr>
            <a:r>
              <a:rPr lang="en-US" altLang="zh-CN" sz="3700" dirty="0"/>
              <a:t>    </a:t>
            </a:r>
            <a:r>
              <a:rPr lang="zh-CN" altLang="en-US" sz="3700" dirty="0"/>
              <a:t>（</a:t>
            </a:r>
            <a:r>
              <a:rPr lang="en-US" altLang="zh-CN" sz="3700" dirty="0"/>
              <a:t>4</a:t>
            </a:r>
            <a:r>
              <a:rPr lang="zh-CN" altLang="en-US" sz="3700" dirty="0"/>
              <a:t>）</a:t>
            </a:r>
            <a:r>
              <a:rPr lang="en-US" altLang="zh-CN" sz="3700" dirty="0"/>
              <a:t>#include &lt;</a:t>
            </a:r>
            <a:r>
              <a:rPr lang="en-US" altLang="zh-CN" sz="3700" dirty="0" err="1"/>
              <a:t>dlfcn.h</a:t>
            </a:r>
            <a:r>
              <a:rPr lang="en-US" altLang="zh-CN" sz="3700" dirty="0"/>
              <a:t>&gt;</a:t>
            </a:r>
          </a:p>
          <a:p>
            <a:pPr marL="0" indent="0">
              <a:buNone/>
            </a:pPr>
            <a:r>
              <a:rPr lang="en-US" altLang="zh-CN" sz="3700" dirty="0"/>
              <a:t>            const char * </a:t>
            </a:r>
            <a:r>
              <a:rPr lang="en-US" altLang="zh-CN" sz="3700" dirty="0" err="1"/>
              <a:t>dlerror</a:t>
            </a:r>
            <a:r>
              <a:rPr lang="en-US" altLang="zh-CN" sz="3700" dirty="0"/>
              <a:t>(void)</a:t>
            </a:r>
          </a:p>
          <a:p>
            <a:pPr marL="0" indent="0">
              <a:buNone/>
            </a:pPr>
            <a:r>
              <a:rPr lang="zh-CN" altLang="en-US" sz="3700" dirty="0"/>
              <a:t>如果前面对</a:t>
            </a:r>
            <a:r>
              <a:rPr lang="en-US" altLang="zh-CN" sz="3700" dirty="0" err="1"/>
              <a:t>dlopen</a:t>
            </a:r>
            <a:r>
              <a:rPr lang="zh-CN" altLang="en-US" sz="3700" dirty="0"/>
              <a:t>，</a:t>
            </a:r>
            <a:r>
              <a:rPr lang="en-US" altLang="zh-CN" sz="3700" dirty="0" err="1"/>
              <a:t>dlysm</a:t>
            </a:r>
            <a:r>
              <a:rPr lang="zh-CN" altLang="en-US" sz="3700" dirty="0"/>
              <a:t>或</a:t>
            </a:r>
            <a:r>
              <a:rPr lang="en-US" altLang="zh-CN" sz="3700" dirty="0" err="1"/>
              <a:t>dlclose</a:t>
            </a:r>
            <a:r>
              <a:rPr lang="zh-CN" altLang="en-US" sz="3700" dirty="0"/>
              <a:t>的调用失败，则为错误消息，否则为</a:t>
            </a:r>
            <a:r>
              <a:rPr lang="en-US" altLang="zh-CN" sz="3700" dirty="0"/>
              <a:t>NULL</a:t>
            </a:r>
          </a:p>
          <a:p>
            <a:pPr marL="0" indent="0">
              <a:buNone/>
            </a:pPr>
            <a:r>
              <a:rPr lang="en-US" altLang="zh-CN" sz="3700" dirty="0" err="1"/>
              <a:t>dlerror</a:t>
            </a:r>
            <a:r>
              <a:rPr lang="zh-CN" altLang="en-US" sz="3700" dirty="0"/>
              <a:t>函数返回一个字符串，描述的是调用前面三个函数时发生的最近的错误，没有错误，就返回</a:t>
            </a:r>
            <a:r>
              <a:rPr lang="en-US" altLang="zh-CN" sz="3700" dirty="0"/>
              <a:t>NULL</a:t>
            </a:r>
          </a:p>
          <a:p>
            <a:pPr marL="0" indent="0">
              <a:buNone/>
            </a:pPr>
            <a:endParaRPr lang="en-US" altLang="zh-CN" dirty="0"/>
          </a:p>
          <a:p>
            <a:pPr marL="0" indent="0">
              <a:buNone/>
            </a:pPr>
            <a:endParaRPr lang="en-US" altLang="zh-CN" dirty="0"/>
          </a:p>
          <a:p>
            <a:pPr marL="0" indent="0">
              <a:buNone/>
            </a:pPr>
            <a:r>
              <a:rPr lang="en-US" altLang="zh-CN" dirty="0"/>
              <a:t>     </a:t>
            </a:r>
          </a:p>
        </p:txBody>
      </p:sp>
    </p:spTree>
    <p:extLst>
      <p:ext uri="{BB962C8B-B14F-4D97-AF65-F5344CB8AC3E}">
        <p14:creationId xmlns:p14="http://schemas.microsoft.com/office/powerpoint/2010/main" val="96284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705B20F-36C8-4AD6-B397-89BE011AB420}"/>
              </a:ext>
            </a:extLst>
          </p:cNvPr>
          <p:cNvPicPr>
            <a:picLocks noChangeAspect="1"/>
          </p:cNvPicPr>
          <p:nvPr/>
        </p:nvPicPr>
        <p:blipFill>
          <a:blip r:embed="rId2"/>
          <a:stretch>
            <a:fillRect/>
          </a:stretch>
        </p:blipFill>
        <p:spPr>
          <a:xfrm>
            <a:off x="336711" y="770847"/>
            <a:ext cx="10512521" cy="5822383"/>
          </a:xfrm>
          <a:prstGeom prst="rect">
            <a:avLst/>
          </a:prstGeom>
        </p:spPr>
      </p:pic>
      <p:pic>
        <p:nvPicPr>
          <p:cNvPr id="5" name="图片 4">
            <a:extLst>
              <a:ext uri="{FF2B5EF4-FFF2-40B4-BE49-F238E27FC236}">
                <a16:creationId xmlns:a16="http://schemas.microsoft.com/office/drawing/2014/main" id="{D009722D-DEE9-4136-BD3B-A39C0D5D5B5E}"/>
              </a:ext>
            </a:extLst>
          </p:cNvPr>
          <p:cNvPicPr>
            <a:picLocks noChangeAspect="1"/>
          </p:cNvPicPr>
          <p:nvPr/>
        </p:nvPicPr>
        <p:blipFill>
          <a:blip r:embed="rId3"/>
          <a:stretch>
            <a:fillRect/>
          </a:stretch>
        </p:blipFill>
        <p:spPr>
          <a:xfrm>
            <a:off x="336711" y="0"/>
            <a:ext cx="5992887" cy="963251"/>
          </a:xfrm>
          <a:prstGeom prst="rect">
            <a:avLst/>
          </a:prstGeom>
        </p:spPr>
      </p:pic>
    </p:spTree>
    <p:extLst>
      <p:ext uri="{BB962C8B-B14F-4D97-AF65-F5344CB8AC3E}">
        <p14:creationId xmlns:p14="http://schemas.microsoft.com/office/powerpoint/2010/main" val="355423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BEFEC-F83C-4FA2-852C-9B49B0DDD338}"/>
              </a:ext>
            </a:extLst>
          </p:cNvPr>
          <p:cNvSpPr>
            <a:spLocks noGrp="1"/>
          </p:cNvSpPr>
          <p:nvPr>
            <p:ph type="title"/>
          </p:nvPr>
        </p:nvSpPr>
        <p:spPr>
          <a:xfrm>
            <a:off x="160564" y="-59418"/>
            <a:ext cx="10515600" cy="1325563"/>
          </a:xfrm>
        </p:spPr>
        <p:txBody>
          <a:bodyPr>
            <a:normAutofit/>
          </a:bodyPr>
          <a:lstStyle/>
          <a:p>
            <a:r>
              <a:rPr lang="en-US" altLang="zh-CN" sz="3600" b="1" dirty="0">
                <a:solidFill>
                  <a:schemeClr val="tx1"/>
                </a:solidFill>
              </a:rPr>
              <a:t>Library </a:t>
            </a:r>
            <a:r>
              <a:rPr lang="en-US" altLang="zh-CN" sz="3600" b="1" dirty="0" err="1">
                <a:solidFill>
                  <a:schemeClr val="tx1"/>
                </a:solidFill>
              </a:rPr>
              <a:t>Interpositioning</a:t>
            </a:r>
            <a:r>
              <a:rPr lang="en-US" altLang="zh-CN" sz="3600" b="1" dirty="0">
                <a:solidFill>
                  <a:schemeClr val="tx1"/>
                </a:solidFill>
              </a:rPr>
              <a:t> </a:t>
            </a:r>
            <a:r>
              <a:rPr lang="zh-CN" altLang="en-US" sz="3600" b="1" dirty="0">
                <a:solidFill>
                  <a:schemeClr val="tx1"/>
                </a:solidFill>
              </a:rPr>
              <a:t>库打桩</a:t>
            </a:r>
          </a:p>
        </p:txBody>
      </p:sp>
      <p:pic>
        <p:nvPicPr>
          <p:cNvPr id="4" name="内容占位符 3">
            <a:extLst>
              <a:ext uri="{FF2B5EF4-FFF2-40B4-BE49-F238E27FC236}">
                <a16:creationId xmlns:a16="http://schemas.microsoft.com/office/drawing/2014/main" id="{FE066AC3-B7DE-4B41-B205-1646AD44FE16}"/>
              </a:ext>
            </a:extLst>
          </p:cNvPr>
          <p:cNvPicPr>
            <a:picLocks noGrp="1" noChangeAspect="1"/>
          </p:cNvPicPr>
          <p:nvPr>
            <p:ph idx="1"/>
          </p:nvPr>
        </p:nvPicPr>
        <p:blipFill>
          <a:blip r:embed="rId2"/>
          <a:stretch>
            <a:fillRect/>
          </a:stretch>
        </p:blipFill>
        <p:spPr>
          <a:xfrm>
            <a:off x="-63543" y="1509596"/>
            <a:ext cx="8596312" cy="2514360"/>
          </a:xfrm>
          <a:prstGeom prst="rect">
            <a:avLst/>
          </a:prstGeom>
        </p:spPr>
      </p:pic>
    </p:spTree>
    <p:extLst>
      <p:ext uri="{BB962C8B-B14F-4D97-AF65-F5344CB8AC3E}">
        <p14:creationId xmlns:p14="http://schemas.microsoft.com/office/powerpoint/2010/main" val="84117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9B30F2D-B84A-4362-96EB-9643C504CC80}"/>
              </a:ext>
            </a:extLst>
          </p:cNvPr>
          <p:cNvPicPr>
            <a:picLocks noGrp="1" noChangeAspect="1"/>
          </p:cNvPicPr>
          <p:nvPr>
            <p:ph idx="1"/>
          </p:nvPr>
        </p:nvPicPr>
        <p:blipFill>
          <a:blip r:embed="rId3"/>
          <a:stretch>
            <a:fillRect/>
          </a:stretch>
        </p:blipFill>
        <p:spPr>
          <a:xfrm>
            <a:off x="-119595" y="150556"/>
            <a:ext cx="6303815" cy="4429682"/>
          </a:xfrm>
          <a:prstGeom prst="rect">
            <a:avLst/>
          </a:prstGeom>
        </p:spPr>
      </p:pic>
      <p:sp>
        <p:nvSpPr>
          <p:cNvPr id="9" name="Shape 38509">
            <a:extLst>
              <a:ext uri="{FF2B5EF4-FFF2-40B4-BE49-F238E27FC236}">
                <a16:creationId xmlns:a16="http://schemas.microsoft.com/office/drawing/2014/main" id="{54625BD1-100E-4072-A469-4A8D11F83C40}"/>
              </a:ext>
            </a:extLst>
          </p:cNvPr>
          <p:cNvSpPr/>
          <p:nvPr/>
        </p:nvSpPr>
        <p:spPr>
          <a:xfrm>
            <a:off x="135600" y="4580238"/>
            <a:ext cx="5960399" cy="1753870"/>
          </a:xfrm>
          <a:custGeom>
            <a:avLst/>
            <a:gdLst/>
            <a:ahLst/>
            <a:cxnLst/>
            <a:rect l="0" t="0" r="0" b="0"/>
            <a:pathLst>
              <a:path w="8558784" h="1754124">
                <a:moveTo>
                  <a:pt x="0" y="0"/>
                </a:moveTo>
                <a:lnTo>
                  <a:pt x="8558784" y="0"/>
                </a:lnTo>
                <a:lnTo>
                  <a:pt x="8558784" y="1754124"/>
                </a:lnTo>
                <a:lnTo>
                  <a:pt x="0" y="1754124"/>
                </a:lnTo>
                <a:lnTo>
                  <a:pt x="0" y="0"/>
                </a:lnTo>
              </a:path>
            </a:pathLst>
          </a:custGeom>
          <a:solidFill>
            <a:srgbClr val="F7F5CD"/>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6" name="图片 5">
            <a:extLst>
              <a:ext uri="{FF2B5EF4-FFF2-40B4-BE49-F238E27FC236}">
                <a16:creationId xmlns:a16="http://schemas.microsoft.com/office/drawing/2014/main" id="{585CF467-521D-474B-B8C8-54DC8A13A022}"/>
              </a:ext>
            </a:extLst>
          </p:cNvPr>
          <p:cNvPicPr>
            <a:picLocks noChangeAspect="1"/>
          </p:cNvPicPr>
          <p:nvPr/>
        </p:nvPicPr>
        <p:blipFill>
          <a:blip r:embed="rId4"/>
          <a:stretch>
            <a:fillRect/>
          </a:stretch>
        </p:blipFill>
        <p:spPr>
          <a:xfrm>
            <a:off x="135600" y="4618855"/>
            <a:ext cx="2739405" cy="583732"/>
          </a:xfrm>
          <a:prstGeom prst="rect">
            <a:avLst/>
          </a:prstGeom>
        </p:spPr>
      </p:pic>
      <p:pic>
        <p:nvPicPr>
          <p:cNvPr id="7" name="图片 6">
            <a:extLst>
              <a:ext uri="{FF2B5EF4-FFF2-40B4-BE49-F238E27FC236}">
                <a16:creationId xmlns:a16="http://schemas.microsoft.com/office/drawing/2014/main" id="{99B18D59-E860-4A3C-950A-1900A7FBE3E5}"/>
              </a:ext>
            </a:extLst>
          </p:cNvPr>
          <p:cNvPicPr>
            <a:picLocks noChangeAspect="1"/>
          </p:cNvPicPr>
          <p:nvPr/>
        </p:nvPicPr>
        <p:blipFill>
          <a:blip r:embed="rId5"/>
          <a:stretch>
            <a:fillRect/>
          </a:stretch>
        </p:blipFill>
        <p:spPr>
          <a:xfrm>
            <a:off x="135600" y="5202587"/>
            <a:ext cx="3439796" cy="738749"/>
          </a:xfrm>
          <a:prstGeom prst="rect">
            <a:avLst/>
          </a:prstGeom>
        </p:spPr>
      </p:pic>
      <p:pic>
        <p:nvPicPr>
          <p:cNvPr id="10" name="图片 9">
            <a:extLst>
              <a:ext uri="{FF2B5EF4-FFF2-40B4-BE49-F238E27FC236}">
                <a16:creationId xmlns:a16="http://schemas.microsoft.com/office/drawing/2014/main" id="{53B89C85-C0E0-4B16-97FF-A820A4FD6DB3}"/>
              </a:ext>
            </a:extLst>
          </p:cNvPr>
          <p:cNvPicPr>
            <a:picLocks noChangeAspect="1"/>
          </p:cNvPicPr>
          <p:nvPr/>
        </p:nvPicPr>
        <p:blipFill>
          <a:blip r:embed="rId6"/>
          <a:stretch>
            <a:fillRect/>
          </a:stretch>
        </p:blipFill>
        <p:spPr>
          <a:xfrm>
            <a:off x="135600" y="4564032"/>
            <a:ext cx="5960399" cy="1786283"/>
          </a:xfrm>
          <a:prstGeom prst="rect">
            <a:avLst/>
          </a:prstGeom>
        </p:spPr>
      </p:pic>
      <p:pic>
        <p:nvPicPr>
          <p:cNvPr id="11" name="图片 10">
            <a:extLst>
              <a:ext uri="{FF2B5EF4-FFF2-40B4-BE49-F238E27FC236}">
                <a16:creationId xmlns:a16="http://schemas.microsoft.com/office/drawing/2014/main" id="{33F111AE-A9F4-4807-8F75-E07420F1EA90}"/>
              </a:ext>
            </a:extLst>
          </p:cNvPr>
          <p:cNvPicPr>
            <a:picLocks noChangeAspect="1"/>
          </p:cNvPicPr>
          <p:nvPr/>
        </p:nvPicPr>
        <p:blipFill>
          <a:blip r:embed="rId7"/>
          <a:stretch>
            <a:fillRect/>
          </a:stretch>
        </p:blipFill>
        <p:spPr>
          <a:xfrm>
            <a:off x="5104616" y="6104569"/>
            <a:ext cx="1184919" cy="229539"/>
          </a:xfrm>
          <a:prstGeom prst="rect">
            <a:avLst/>
          </a:prstGeom>
        </p:spPr>
      </p:pic>
      <p:pic>
        <p:nvPicPr>
          <p:cNvPr id="12" name="图片 11">
            <a:extLst>
              <a:ext uri="{FF2B5EF4-FFF2-40B4-BE49-F238E27FC236}">
                <a16:creationId xmlns:a16="http://schemas.microsoft.com/office/drawing/2014/main" id="{51F56426-A058-4AC2-A88A-3E72CE24135B}"/>
              </a:ext>
            </a:extLst>
          </p:cNvPr>
          <p:cNvPicPr>
            <a:picLocks noChangeAspect="1"/>
          </p:cNvPicPr>
          <p:nvPr/>
        </p:nvPicPr>
        <p:blipFill>
          <a:blip r:embed="rId8"/>
          <a:stretch>
            <a:fillRect/>
          </a:stretch>
        </p:blipFill>
        <p:spPr>
          <a:xfrm>
            <a:off x="5972799" y="150556"/>
            <a:ext cx="6349395" cy="4585016"/>
          </a:xfrm>
          <a:prstGeom prst="rect">
            <a:avLst/>
          </a:prstGeom>
        </p:spPr>
      </p:pic>
      <p:sp>
        <p:nvSpPr>
          <p:cNvPr id="13" name="文本框 12">
            <a:extLst>
              <a:ext uri="{FF2B5EF4-FFF2-40B4-BE49-F238E27FC236}">
                <a16:creationId xmlns:a16="http://schemas.microsoft.com/office/drawing/2014/main" id="{731B7F47-ECC4-40E4-85AF-D558B2C6DD15}"/>
              </a:ext>
            </a:extLst>
          </p:cNvPr>
          <p:cNvSpPr txBox="1"/>
          <p:nvPr/>
        </p:nvSpPr>
        <p:spPr>
          <a:xfrm>
            <a:off x="6184220" y="4826675"/>
            <a:ext cx="5390635" cy="2031325"/>
          </a:xfrm>
          <a:prstGeom prst="rect">
            <a:avLst/>
          </a:prstGeom>
          <a:noFill/>
        </p:spPr>
        <p:txBody>
          <a:bodyPr wrap="square" rtlCol="0">
            <a:spAutoFit/>
          </a:bodyPr>
          <a:lstStyle/>
          <a:p>
            <a:r>
              <a:rPr lang="zh-CN" altLang="en-US" dirty="0"/>
              <a:t>编译时打桩：本地的</a:t>
            </a:r>
            <a:r>
              <a:rPr lang="en-US" altLang="zh-CN" dirty="0" err="1"/>
              <a:t>malloc.h</a:t>
            </a:r>
            <a:r>
              <a:rPr lang="zh-CN" altLang="en-US" dirty="0"/>
              <a:t>头文件指示预处理器用对相应包装函数的调用替换掉对目标函数的调用</a:t>
            </a:r>
          </a:p>
          <a:p>
            <a:endParaRPr lang="en-US" altLang="zh-CN" dirty="0"/>
          </a:p>
          <a:p>
            <a:r>
              <a:rPr lang="zh-CN" altLang="en-US" dirty="0"/>
              <a:t>链接时打桩：用</a:t>
            </a:r>
            <a:r>
              <a:rPr lang="en-US" altLang="zh-CN" dirty="0"/>
              <a:t>—wrap f</a:t>
            </a:r>
            <a:r>
              <a:rPr lang="zh-CN" altLang="en-US" dirty="0"/>
              <a:t>标志 </a:t>
            </a:r>
            <a:endParaRPr lang="en-US" altLang="zh-CN" dirty="0"/>
          </a:p>
          <a:p>
            <a:r>
              <a:rPr lang="zh-CN" altLang="en-US" dirty="0"/>
              <a:t>这个标志告诉链接器，把对符号</a:t>
            </a:r>
            <a:r>
              <a:rPr lang="en-US" altLang="zh-CN" dirty="0"/>
              <a:t>f</a:t>
            </a:r>
            <a:r>
              <a:rPr lang="zh-CN" altLang="en-US" dirty="0"/>
              <a:t>的引用解析成</a:t>
            </a:r>
            <a:r>
              <a:rPr lang="en-US" altLang="zh-CN" dirty="0"/>
              <a:t>__</a:t>
            </a:r>
            <a:r>
              <a:rPr lang="en-US" altLang="zh-CN" dirty="0" err="1"/>
              <a:t>wrap_f</a:t>
            </a:r>
            <a:r>
              <a:rPr lang="en-US" altLang="zh-CN" dirty="0"/>
              <a:t>,</a:t>
            </a:r>
            <a:r>
              <a:rPr lang="zh-CN" altLang="en-US" dirty="0"/>
              <a:t>还要把对</a:t>
            </a:r>
            <a:r>
              <a:rPr lang="en-US" altLang="zh-CN" dirty="0"/>
              <a:t>__</a:t>
            </a:r>
            <a:r>
              <a:rPr lang="en-US" altLang="zh-CN" dirty="0" err="1"/>
              <a:t>real_f</a:t>
            </a:r>
            <a:r>
              <a:rPr lang="zh-CN" altLang="en-US" dirty="0"/>
              <a:t>的引用解析为</a:t>
            </a:r>
            <a:r>
              <a:rPr lang="en-US" altLang="zh-CN" dirty="0"/>
              <a:t>f</a:t>
            </a:r>
          </a:p>
          <a:p>
            <a:endParaRPr lang="zh-CN" altLang="en-US" dirty="0"/>
          </a:p>
        </p:txBody>
      </p:sp>
    </p:spTree>
    <p:extLst>
      <p:ext uri="{BB962C8B-B14F-4D97-AF65-F5344CB8AC3E}">
        <p14:creationId xmlns:p14="http://schemas.microsoft.com/office/powerpoint/2010/main" val="84835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156F4E-CAD6-4E90-8D9F-5E12DE22675A}"/>
              </a:ext>
            </a:extLst>
          </p:cNvPr>
          <p:cNvPicPr>
            <a:picLocks noChangeAspect="1"/>
          </p:cNvPicPr>
          <p:nvPr/>
        </p:nvPicPr>
        <p:blipFill>
          <a:blip r:embed="rId3"/>
          <a:stretch>
            <a:fillRect/>
          </a:stretch>
        </p:blipFill>
        <p:spPr>
          <a:xfrm>
            <a:off x="0" y="-1"/>
            <a:ext cx="12192000" cy="4438997"/>
          </a:xfrm>
          <a:prstGeom prst="rect">
            <a:avLst/>
          </a:prstGeom>
        </p:spPr>
      </p:pic>
      <p:pic>
        <p:nvPicPr>
          <p:cNvPr id="13" name="内容占位符 12">
            <a:extLst>
              <a:ext uri="{FF2B5EF4-FFF2-40B4-BE49-F238E27FC236}">
                <a16:creationId xmlns:a16="http://schemas.microsoft.com/office/drawing/2014/main" id="{440F0602-817B-4EC6-8D51-2909632A5D4F}"/>
              </a:ext>
            </a:extLst>
          </p:cNvPr>
          <p:cNvPicPr>
            <a:picLocks noGrp="1" noChangeAspect="1"/>
          </p:cNvPicPr>
          <p:nvPr>
            <p:ph idx="1"/>
          </p:nvPr>
        </p:nvPicPr>
        <p:blipFill>
          <a:blip r:embed="rId4"/>
          <a:stretch>
            <a:fillRect/>
          </a:stretch>
        </p:blipFill>
        <p:spPr>
          <a:xfrm>
            <a:off x="0" y="65040"/>
            <a:ext cx="6155708" cy="3941696"/>
          </a:xfrm>
          <a:prstGeom prst="rect">
            <a:avLst/>
          </a:prstGeom>
        </p:spPr>
      </p:pic>
      <p:pic>
        <p:nvPicPr>
          <p:cNvPr id="16" name="图片 15">
            <a:extLst>
              <a:ext uri="{FF2B5EF4-FFF2-40B4-BE49-F238E27FC236}">
                <a16:creationId xmlns:a16="http://schemas.microsoft.com/office/drawing/2014/main" id="{F069FAB7-7626-4DFA-9B65-BEB18557FAF7}"/>
              </a:ext>
            </a:extLst>
          </p:cNvPr>
          <p:cNvPicPr>
            <a:picLocks noChangeAspect="1"/>
          </p:cNvPicPr>
          <p:nvPr/>
        </p:nvPicPr>
        <p:blipFill>
          <a:blip r:embed="rId5"/>
          <a:stretch>
            <a:fillRect/>
          </a:stretch>
        </p:blipFill>
        <p:spPr>
          <a:xfrm>
            <a:off x="6461424" y="384632"/>
            <a:ext cx="6063085" cy="3669729"/>
          </a:xfrm>
          <a:prstGeom prst="rect">
            <a:avLst/>
          </a:prstGeom>
        </p:spPr>
      </p:pic>
      <p:sp>
        <p:nvSpPr>
          <p:cNvPr id="17" name="文本框 16">
            <a:extLst>
              <a:ext uri="{FF2B5EF4-FFF2-40B4-BE49-F238E27FC236}">
                <a16:creationId xmlns:a16="http://schemas.microsoft.com/office/drawing/2014/main" id="{D83AB364-D647-4714-85E2-A46E1C7FC175}"/>
              </a:ext>
            </a:extLst>
          </p:cNvPr>
          <p:cNvSpPr txBox="1"/>
          <p:nvPr/>
        </p:nvSpPr>
        <p:spPr>
          <a:xfrm>
            <a:off x="133004" y="4504037"/>
            <a:ext cx="9983586" cy="2215991"/>
          </a:xfrm>
          <a:prstGeom prst="rect">
            <a:avLst/>
          </a:prstGeom>
          <a:noFill/>
        </p:spPr>
        <p:txBody>
          <a:bodyPr wrap="square" rtlCol="0">
            <a:spAutoFit/>
          </a:bodyPr>
          <a:lstStyle/>
          <a:p>
            <a:r>
              <a:rPr lang="zh-CN" altLang="en-US" sz="2800" b="1" dirty="0"/>
              <a:t>运行时打桩：</a:t>
            </a:r>
            <a:endParaRPr lang="en-US" altLang="zh-CN" sz="2800" b="1" dirty="0"/>
          </a:p>
          <a:p>
            <a:r>
              <a:rPr lang="en-US" altLang="zh-CN" sz="2800" b="1" dirty="0"/>
              <a:t>       </a:t>
            </a:r>
            <a:r>
              <a:rPr lang="zh-CN" altLang="en-US" dirty="0"/>
              <a:t>基于动态链接器的</a:t>
            </a:r>
            <a:r>
              <a:rPr lang="en-US" altLang="zh-CN" dirty="0"/>
              <a:t>LD_PRELOAD</a:t>
            </a:r>
            <a:r>
              <a:rPr lang="zh-CN" altLang="en-US" dirty="0"/>
              <a:t>环境变量</a:t>
            </a:r>
            <a:endParaRPr lang="en-US" altLang="zh-CN" dirty="0"/>
          </a:p>
          <a:p>
            <a:r>
              <a:rPr lang="en-US" altLang="zh-CN" dirty="0"/>
              <a:t>           LD_PRELOAD</a:t>
            </a:r>
            <a:r>
              <a:rPr lang="zh-CN" altLang="en-US" dirty="0"/>
              <a:t>环境变量若被设置为一个共享库路径名的列表，当加载和执行一个程序，需要解析未定义的引用时，动态链接器会先搜索</a:t>
            </a:r>
            <a:r>
              <a:rPr lang="en-US" altLang="zh-CN" dirty="0"/>
              <a:t>LD_PRELOAD</a:t>
            </a:r>
            <a:r>
              <a:rPr lang="zh-CN" altLang="en-US" dirty="0"/>
              <a:t>库，再搜索其它任何的库</a:t>
            </a:r>
            <a:endParaRPr lang="en-US" altLang="zh-CN" dirty="0"/>
          </a:p>
          <a:p>
            <a:r>
              <a:rPr lang="en-US" altLang="zh-CN" sz="2800" b="1" dirty="0"/>
              <a:t>        </a:t>
            </a:r>
          </a:p>
          <a:p>
            <a:r>
              <a:rPr lang="en-US" altLang="zh-CN" dirty="0"/>
              <a:t>         </a:t>
            </a:r>
            <a:endParaRPr lang="zh-CN" altLang="en-US" dirty="0"/>
          </a:p>
        </p:txBody>
      </p:sp>
    </p:spTree>
    <p:extLst>
      <p:ext uri="{BB962C8B-B14F-4D97-AF65-F5344CB8AC3E}">
        <p14:creationId xmlns:p14="http://schemas.microsoft.com/office/powerpoint/2010/main" val="240784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52766-9C66-49F2-8BCF-34ABB5B0598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C16F97F-0DC2-4000-8805-F72F1CBF72DD}"/>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9D24525D-E7A5-474E-B6EA-A69B9EECE239}"/>
              </a:ext>
            </a:extLst>
          </p:cNvPr>
          <p:cNvSpPr/>
          <p:nvPr/>
        </p:nvSpPr>
        <p:spPr>
          <a:xfrm>
            <a:off x="1208314" y="2677886"/>
            <a:ext cx="9086849" cy="2693045"/>
          </a:xfrm>
          <a:prstGeom prst="rect">
            <a:avLst/>
          </a:prstGeom>
          <a:noFill/>
        </p:spPr>
        <p:txBody>
          <a:bodyPr wrap="square" lIns="91440" tIns="45720" rIns="91440" bIns="45720">
            <a:spAutoFit/>
          </a:bodyPr>
          <a:lstStyle/>
          <a:p>
            <a:pPr algn="ctr"/>
            <a:r>
              <a:rPr lang="en-US" altLang="zh-CN" sz="115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GOODBYE</a:t>
            </a:r>
          </a:p>
          <a:p>
            <a:pPr algn="ctr"/>
            <a:endPar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59015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B300E47-D19C-47A9-9BDD-4B40F22869E5}"/>
              </a:ext>
            </a:extLst>
          </p:cNvPr>
          <p:cNvPicPr>
            <a:picLocks noChangeAspect="1"/>
          </p:cNvPicPr>
          <p:nvPr/>
        </p:nvPicPr>
        <p:blipFill>
          <a:blip r:embed="rId3"/>
          <a:stretch>
            <a:fillRect/>
          </a:stretch>
        </p:blipFill>
        <p:spPr>
          <a:xfrm>
            <a:off x="0" y="0"/>
            <a:ext cx="6419544" cy="4461793"/>
          </a:xfrm>
          <a:prstGeom prst="rect">
            <a:avLst/>
          </a:prstGeom>
        </p:spPr>
      </p:pic>
      <p:pic>
        <p:nvPicPr>
          <p:cNvPr id="2" name="图片 1">
            <a:extLst>
              <a:ext uri="{FF2B5EF4-FFF2-40B4-BE49-F238E27FC236}">
                <a16:creationId xmlns:a16="http://schemas.microsoft.com/office/drawing/2014/main" id="{BACEF79E-F575-4F19-9DAF-65E7EF55E9E1}"/>
              </a:ext>
            </a:extLst>
          </p:cNvPr>
          <p:cNvPicPr>
            <a:picLocks noChangeAspect="1"/>
          </p:cNvPicPr>
          <p:nvPr/>
        </p:nvPicPr>
        <p:blipFill>
          <a:blip r:embed="rId4"/>
          <a:stretch>
            <a:fillRect/>
          </a:stretch>
        </p:blipFill>
        <p:spPr>
          <a:xfrm>
            <a:off x="4382748" y="3530926"/>
            <a:ext cx="6854993" cy="2971939"/>
          </a:xfrm>
          <a:prstGeom prst="rect">
            <a:avLst/>
          </a:prstGeom>
        </p:spPr>
      </p:pic>
    </p:spTree>
    <p:extLst>
      <p:ext uri="{BB962C8B-B14F-4D97-AF65-F5344CB8AC3E}">
        <p14:creationId xmlns:p14="http://schemas.microsoft.com/office/powerpoint/2010/main" val="75222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00CE4-AA81-4120-B921-D3837E788659}"/>
              </a:ext>
            </a:extLst>
          </p:cNvPr>
          <p:cNvSpPr>
            <a:spLocks noGrp="1"/>
          </p:cNvSpPr>
          <p:nvPr>
            <p:ph type="title"/>
          </p:nvPr>
        </p:nvSpPr>
        <p:spPr>
          <a:xfrm>
            <a:off x="-388222" y="0"/>
            <a:ext cx="8596668" cy="1320800"/>
          </a:xfrm>
        </p:spPr>
        <p:txBody>
          <a:bodyPr>
            <a:normAutofit fontScale="90000"/>
          </a:bodyPr>
          <a:lstStyle/>
          <a:p>
            <a:pPr marL="412750" marR="194310" indent="-6350">
              <a:lnSpc>
                <a:spcPct val="102000"/>
              </a:lnSpc>
              <a:spcAft>
                <a:spcPts val="1595"/>
              </a:spcAft>
            </a:pPr>
            <a:r>
              <a:rPr lang="en-US" altLang="zh-CN" b="1" kern="100" dirty="0">
                <a:solidFill>
                  <a:srgbClr val="000000"/>
                </a:solidFill>
                <a:latin typeface="Calibri" panose="020F0502020204030204" pitchFamily="34" charset="0"/>
                <a:ea typeface="Calibri" panose="020F0502020204030204" pitchFamily="34" charset="0"/>
              </a:rPr>
              <a:t>What Do Linkers Do?</a:t>
            </a:r>
            <a:br>
              <a:rPr lang="zh-CN" altLang="zh-CN" sz="1100" kern="100" dirty="0">
                <a:solidFill>
                  <a:srgbClr val="000000"/>
                </a:solidFill>
                <a:latin typeface="Calibri" panose="020F0502020204030204" pitchFamily="34" charset="0"/>
                <a:ea typeface="Calibri" panose="020F0502020204030204" pitchFamily="34" charset="0"/>
              </a:rPr>
            </a:br>
            <a:endParaRPr lang="zh-CN" altLang="en-US" dirty="0"/>
          </a:p>
        </p:txBody>
      </p:sp>
      <p:sp>
        <p:nvSpPr>
          <p:cNvPr id="3" name="内容占位符 2">
            <a:extLst>
              <a:ext uri="{FF2B5EF4-FFF2-40B4-BE49-F238E27FC236}">
                <a16:creationId xmlns:a16="http://schemas.microsoft.com/office/drawing/2014/main" id="{CE11F3D2-2844-4C83-96F3-55DC5DEFA317}"/>
              </a:ext>
            </a:extLst>
          </p:cNvPr>
          <p:cNvSpPr>
            <a:spLocks noGrp="1"/>
          </p:cNvSpPr>
          <p:nvPr>
            <p:ph idx="1"/>
          </p:nvPr>
        </p:nvSpPr>
        <p:spPr>
          <a:xfrm>
            <a:off x="0" y="590872"/>
            <a:ext cx="6788868" cy="3880773"/>
          </a:xfrm>
        </p:spPr>
        <p:txBody>
          <a:bodyPr/>
          <a:lstStyle/>
          <a:p>
            <a:pPr marL="0" indent="0">
              <a:buNone/>
            </a:pPr>
            <a:r>
              <a:rPr lang="en-US" altLang="zh-CN" sz="1800" b="1" dirty="0"/>
              <a:t>Step 1: Symbol resolution  </a:t>
            </a:r>
            <a:r>
              <a:rPr lang="zh-CN" altLang="en-US" sz="1800" b="1" dirty="0"/>
              <a:t>符号解析</a:t>
            </a:r>
            <a:endParaRPr lang="en-US" altLang="zh-CN" sz="1800" b="1" dirty="0"/>
          </a:p>
          <a:p>
            <a:pPr marL="0" indent="0">
              <a:buNone/>
            </a:pPr>
            <a:r>
              <a:rPr lang="en-US" altLang="zh-CN" sz="1800" b="1" dirty="0"/>
              <a:t>        </a:t>
            </a:r>
            <a:r>
              <a:rPr lang="zh-CN" altLang="en-US" sz="1800" b="1" dirty="0"/>
              <a:t>目标文件定义和引用符号</a:t>
            </a:r>
            <a:endParaRPr lang="en-US" altLang="zh-CN" sz="1800" b="1" dirty="0"/>
          </a:p>
          <a:p>
            <a:pPr marL="0" indent="0">
              <a:buNone/>
            </a:pPr>
            <a:r>
              <a:rPr lang="en-US" altLang="zh-CN" sz="1800" b="1" dirty="0"/>
              <a:t>        </a:t>
            </a:r>
            <a:r>
              <a:rPr lang="zh-CN" altLang="en-US" sz="1800" b="1" dirty="0"/>
              <a:t>每个符号对应于一个函数、一个全局变量或一个静态变量</a:t>
            </a:r>
            <a:endParaRPr lang="en-US" altLang="zh-CN" sz="1800" b="1" dirty="0"/>
          </a:p>
          <a:p>
            <a:pPr marL="0" indent="0">
              <a:buNone/>
            </a:pPr>
            <a:r>
              <a:rPr lang="en-US" altLang="zh-CN" sz="1800" b="1" dirty="0"/>
              <a:t>        </a:t>
            </a:r>
            <a:r>
              <a:rPr lang="zh-CN" altLang="en-US" sz="1800" b="1" dirty="0"/>
              <a:t>目的：将每个符号引用正好和一个符号定义关联起来</a:t>
            </a:r>
            <a:endParaRPr lang="zh-CN" altLang="zh-CN" sz="1800" dirty="0"/>
          </a:p>
          <a:p>
            <a:pPr marL="0" indent="0">
              <a:buNone/>
            </a:pPr>
            <a:endParaRPr lang="zh-CN" altLang="en-US" dirty="0"/>
          </a:p>
        </p:txBody>
      </p:sp>
      <p:pic>
        <p:nvPicPr>
          <p:cNvPr id="8" name="图片 7">
            <a:extLst>
              <a:ext uri="{FF2B5EF4-FFF2-40B4-BE49-F238E27FC236}">
                <a16:creationId xmlns:a16="http://schemas.microsoft.com/office/drawing/2014/main" id="{7733C487-EC01-4053-BA5D-E594CA911B04}"/>
              </a:ext>
            </a:extLst>
          </p:cNvPr>
          <p:cNvPicPr>
            <a:picLocks noChangeAspect="1"/>
          </p:cNvPicPr>
          <p:nvPr/>
        </p:nvPicPr>
        <p:blipFill>
          <a:blip r:embed="rId3"/>
          <a:stretch>
            <a:fillRect/>
          </a:stretch>
        </p:blipFill>
        <p:spPr>
          <a:xfrm>
            <a:off x="3671761" y="2911189"/>
            <a:ext cx="9073369" cy="3946811"/>
          </a:xfrm>
          <a:prstGeom prst="rect">
            <a:avLst/>
          </a:prstGeom>
        </p:spPr>
      </p:pic>
      <p:sp>
        <p:nvSpPr>
          <p:cNvPr id="9" name="内容占位符 8">
            <a:extLst>
              <a:ext uri="{FF2B5EF4-FFF2-40B4-BE49-F238E27FC236}">
                <a16:creationId xmlns:a16="http://schemas.microsoft.com/office/drawing/2014/main" id="{B1E3215A-2C15-4AF0-A351-B0C2F7FADD9F}"/>
              </a:ext>
            </a:extLst>
          </p:cNvPr>
          <p:cNvSpPr txBox="1">
            <a:spLocks/>
          </p:cNvSpPr>
          <p:nvPr/>
        </p:nvSpPr>
        <p:spPr>
          <a:xfrm>
            <a:off x="0" y="2034009"/>
            <a:ext cx="8315665" cy="23274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b="1" dirty="0"/>
              <a:t>Step 2: Relocation  </a:t>
            </a:r>
            <a:r>
              <a:rPr lang="zh-CN" altLang="en-US" b="1" dirty="0"/>
              <a:t>重定位</a:t>
            </a:r>
            <a:endParaRPr lang="en-US" altLang="zh-CN" b="1" dirty="0"/>
          </a:p>
          <a:p>
            <a:pPr marL="0" indent="0">
              <a:buFont typeface="Wingdings 3" charset="2"/>
              <a:buNone/>
            </a:pPr>
            <a:r>
              <a:rPr lang="en-US" altLang="zh-CN" b="1" dirty="0"/>
              <a:t>        </a:t>
            </a:r>
            <a:r>
              <a:rPr lang="zh-CN" altLang="en-US" b="1" dirty="0"/>
              <a:t>编译器和汇编器生成从地址</a:t>
            </a:r>
            <a:r>
              <a:rPr lang="en-US" altLang="zh-CN" b="1" dirty="0"/>
              <a:t>0</a:t>
            </a:r>
            <a:r>
              <a:rPr lang="zh-CN" altLang="en-US" b="1" dirty="0"/>
              <a:t>开始的代码和数据节</a:t>
            </a:r>
            <a:endParaRPr lang="en-US" altLang="zh-CN" b="1" dirty="0"/>
          </a:p>
          <a:p>
            <a:pPr marL="0" indent="0">
              <a:buFont typeface="Wingdings 3" charset="2"/>
              <a:buNone/>
            </a:pPr>
            <a:r>
              <a:rPr lang="en-US" altLang="zh-CN" b="1" dirty="0"/>
              <a:t>        </a:t>
            </a:r>
            <a:r>
              <a:rPr lang="zh-CN" altLang="en-US" b="1" dirty="0"/>
              <a:t>重定位 </a:t>
            </a:r>
            <a:r>
              <a:rPr lang="en-US" altLang="zh-CN" b="1" dirty="0"/>
              <a:t>-&gt;</a:t>
            </a:r>
            <a:r>
              <a:rPr lang="zh-CN" altLang="en-US" b="1" dirty="0"/>
              <a:t>把每个符号定义与一个内存位置关联起来</a:t>
            </a:r>
            <a:endParaRPr lang="en-US" altLang="zh-CN" b="1" dirty="0"/>
          </a:p>
          <a:p>
            <a:pPr marL="0" indent="0">
              <a:buFont typeface="Wingdings 3" charset="2"/>
              <a:buNone/>
            </a:pPr>
            <a:r>
              <a:rPr lang="en-US" altLang="zh-CN" b="1" dirty="0"/>
              <a:t>        </a:t>
            </a:r>
            <a:r>
              <a:rPr lang="zh-CN" altLang="en-US" b="1" dirty="0"/>
              <a:t>修改所有对这些符号的引用，使得它们指向这个内存位置</a:t>
            </a:r>
            <a:endParaRPr lang="en-US" altLang="zh-CN" b="1" dirty="0"/>
          </a:p>
          <a:p>
            <a:pPr marL="0" indent="0">
              <a:buFont typeface="Wingdings 3" charset="2"/>
              <a:buNone/>
            </a:pPr>
            <a:r>
              <a:rPr lang="en-US" altLang="zh-CN" dirty="0"/>
              <a:t>          </a:t>
            </a:r>
            <a:endParaRPr lang="zh-CN" altLang="en-US" dirty="0"/>
          </a:p>
        </p:txBody>
      </p:sp>
    </p:spTree>
    <p:extLst>
      <p:ext uri="{BB962C8B-B14F-4D97-AF65-F5344CB8AC3E}">
        <p14:creationId xmlns:p14="http://schemas.microsoft.com/office/powerpoint/2010/main" val="391997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0EF3B52-901F-4935-ADC9-EAABE3E0DAC7}"/>
              </a:ext>
            </a:extLst>
          </p:cNvPr>
          <p:cNvSpPr>
            <a:spLocks noGrp="1"/>
          </p:cNvSpPr>
          <p:nvPr>
            <p:ph type="title"/>
          </p:nvPr>
        </p:nvSpPr>
        <p:spPr>
          <a:xfrm>
            <a:off x="-237066" y="0"/>
            <a:ext cx="8596668" cy="6131828"/>
          </a:xfrm>
        </p:spPr>
        <p:txBody>
          <a:bodyPr/>
          <a:lstStyle/>
          <a:p>
            <a:pPr marL="355600" marR="194310" indent="-6350">
              <a:lnSpc>
                <a:spcPct val="102000"/>
              </a:lnSpc>
              <a:spcAft>
                <a:spcPts val="1230"/>
              </a:spcAft>
            </a:pPr>
            <a:br>
              <a:rPr lang="zh-CN" altLang="zh-CN" sz="1100" kern="100" dirty="0">
                <a:solidFill>
                  <a:srgbClr val="000000"/>
                </a:solidFill>
                <a:latin typeface="Calibri" panose="020F0502020204030204" pitchFamily="34" charset="0"/>
                <a:ea typeface="Calibri" panose="020F0502020204030204" pitchFamily="34" charset="0"/>
              </a:rPr>
            </a:br>
            <a:br>
              <a:rPr lang="zh-CN" altLang="zh-CN" sz="1100" b="1" kern="100" dirty="0">
                <a:solidFill>
                  <a:srgbClr val="000000"/>
                </a:solidFill>
                <a:latin typeface="Calibri" panose="020F0502020204030204" pitchFamily="34" charset="0"/>
                <a:ea typeface="Calibri" panose="020F0502020204030204" pitchFamily="34" charset="0"/>
              </a:rPr>
            </a:br>
            <a:br>
              <a:rPr lang="en-US" altLang="zh-CN" sz="1100" kern="100" dirty="0">
                <a:solidFill>
                  <a:srgbClr val="000000"/>
                </a:solidFill>
                <a:latin typeface="Calibri" panose="020F0502020204030204" pitchFamily="34" charset="0"/>
                <a:ea typeface="Calibri" panose="020F0502020204030204" pitchFamily="34" charset="0"/>
              </a:rPr>
            </a:br>
            <a:br>
              <a:rPr lang="en-US" altLang="zh-CN" sz="1100" kern="100" dirty="0">
                <a:solidFill>
                  <a:srgbClr val="000000"/>
                </a:solidFill>
                <a:latin typeface="Calibri" panose="020F0502020204030204" pitchFamily="34" charset="0"/>
                <a:ea typeface="Calibri" panose="020F0502020204030204" pitchFamily="34" charset="0"/>
              </a:rPr>
            </a:br>
            <a:br>
              <a:rPr lang="en-US" altLang="zh-CN" sz="1100" kern="100" dirty="0">
                <a:solidFill>
                  <a:srgbClr val="000000"/>
                </a:solidFill>
                <a:latin typeface="Calibri" panose="020F0502020204030204" pitchFamily="34" charset="0"/>
                <a:ea typeface="Calibri" panose="020F0502020204030204" pitchFamily="34" charset="0"/>
              </a:rPr>
            </a:br>
            <a:r>
              <a:rPr lang="en-US" altLang="zh-CN" sz="1100" kern="100" dirty="0">
                <a:solidFill>
                  <a:srgbClr val="000000"/>
                </a:solidFill>
                <a:latin typeface="Calibri" panose="020F0502020204030204" pitchFamily="34" charset="0"/>
                <a:ea typeface="Calibri" panose="020F0502020204030204" pitchFamily="34" charset="0"/>
              </a:rPr>
              <a:t>                  </a:t>
            </a:r>
            <a:br>
              <a:rPr lang="en-US" altLang="zh-CN" sz="1100" kern="100" dirty="0">
                <a:solidFill>
                  <a:srgbClr val="000000"/>
                </a:solidFill>
                <a:latin typeface="Calibri" panose="020F0502020204030204" pitchFamily="34" charset="0"/>
                <a:ea typeface="Calibri" panose="020F0502020204030204" pitchFamily="34" charset="0"/>
              </a:rPr>
            </a:br>
            <a:r>
              <a:rPr lang="en-US" altLang="zh-CN" sz="1100" kern="100" dirty="0">
                <a:solidFill>
                  <a:srgbClr val="000000"/>
                </a:solidFill>
                <a:latin typeface="Calibri" panose="020F0502020204030204" pitchFamily="34" charset="0"/>
                <a:ea typeface="Calibri" panose="020F0502020204030204" pitchFamily="34" charset="0"/>
              </a:rPr>
              <a:t> </a:t>
            </a:r>
            <a:endParaRPr lang="zh-CN" altLang="en-US" dirty="0"/>
          </a:p>
        </p:txBody>
      </p:sp>
      <p:sp>
        <p:nvSpPr>
          <p:cNvPr id="9" name="内容占位符 8">
            <a:extLst>
              <a:ext uri="{FF2B5EF4-FFF2-40B4-BE49-F238E27FC236}">
                <a16:creationId xmlns:a16="http://schemas.microsoft.com/office/drawing/2014/main" id="{ADDFB09D-EB7F-4B2E-8F6E-173422EA67B6}"/>
              </a:ext>
            </a:extLst>
          </p:cNvPr>
          <p:cNvSpPr>
            <a:spLocks noGrp="1"/>
          </p:cNvSpPr>
          <p:nvPr>
            <p:ph idx="1"/>
          </p:nvPr>
        </p:nvSpPr>
        <p:spPr>
          <a:xfrm>
            <a:off x="392107" y="726172"/>
            <a:ext cx="10102898" cy="5476920"/>
          </a:xfrm>
        </p:spPr>
        <p:txBody>
          <a:bodyPr>
            <a:normAutofit/>
          </a:bodyPr>
          <a:lstStyle/>
          <a:p>
            <a:pPr marL="0" lvl="0" indent="0" fontAlgn="base">
              <a:buNone/>
            </a:pPr>
            <a:r>
              <a:rPr lang="en-US" altLang="zh-CN" sz="2400" b="1" dirty="0"/>
              <a:t>Relocatable object file (.o file)  </a:t>
            </a:r>
            <a:r>
              <a:rPr lang="zh-CN" altLang="en-US" sz="2400" b="1" dirty="0"/>
              <a:t>可重定位目标文件</a:t>
            </a:r>
            <a:endParaRPr lang="zh-CN" altLang="zh-CN" sz="1100" dirty="0"/>
          </a:p>
          <a:p>
            <a:pPr marL="914400" lvl="2" indent="0" fontAlgn="base">
              <a:buNone/>
            </a:pPr>
            <a:r>
              <a:rPr lang="en-US" altLang="zh-CN" sz="1800" dirty="0"/>
              <a:t>Contains code and data in a form that can be combined with other relocatable object files to form executable object file.</a:t>
            </a:r>
            <a:endParaRPr lang="zh-CN" altLang="zh-CN" sz="1050" dirty="0"/>
          </a:p>
          <a:p>
            <a:pPr marL="914400" lvl="2" indent="0" fontAlgn="base">
              <a:buNone/>
            </a:pPr>
            <a:r>
              <a:rPr lang="en-US" altLang="zh-CN" sz="1800" dirty="0"/>
              <a:t>Each .o file is produced from exactly one source (.c) file</a:t>
            </a:r>
            <a:endParaRPr lang="zh-CN" altLang="zh-CN" sz="1050" dirty="0"/>
          </a:p>
          <a:p>
            <a:pPr marL="0" lvl="0" indent="0" fontAlgn="base">
              <a:buNone/>
            </a:pPr>
            <a:r>
              <a:rPr lang="en-US" altLang="zh-CN" sz="2400" b="1" dirty="0"/>
              <a:t>Executable object file (</a:t>
            </a:r>
            <a:r>
              <a:rPr lang="en-US" altLang="zh-CN" sz="2400" b="1" dirty="0" err="1"/>
              <a:t>a.out</a:t>
            </a:r>
            <a:r>
              <a:rPr lang="en-US" altLang="zh-CN" sz="2400" b="1" dirty="0"/>
              <a:t> file)  </a:t>
            </a:r>
            <a:r>
              <a:rPr lang="zh-CN" altLang="en-US" sz="2400" b="1" dirty="0"/>
              <a:t>可执行目标文件，</a:t>
            </a:r>
            <a:endParaRPr lang="zh-CN" altLang="zh-CN" sz="1100" dirty="0"/>
          </a:p>
          <a:p>
            <a:pPr marL="457200" lvl="1" indent="0" fontAlgn="base">
              <a:buNone/>
            </a:pPr>
            <a:r>
              <a:rPr lang="en-US" altLang="zh-CN" sz="2000" dirty="0"/>
              <a:t>Contains code and data in a form that can be copied directly into memory and then executed.</a:t>
            </a:r>
            <a:endParaRPr lang="zh-CN" altLang="zh-CN" sz="1100" dirty="0"/>
          </a:p>
          <a:p>
            <a:pPr marL="0" lvl="0" indent="0" fontAlgn="base">
              <a:buNone/>
            </a:pPr>
            <a:r>
              <a:rPr lang="en-US" altLang="zh-CN" sz="2400" b="1" dirty="0"/>
              <a:t>Shared object file (.so file)    </a:t>
            </a:r>
            <a:r>
              <a:rPr lang="zh-CN" altLang="en-US" sz="2400" b="1" dirty="0"/>
              <a:t>共享目标文件</a:t>
            </a:r>
            <a:endParaRPr lang="zh-CN" altLang="zh-CN" sz="1100" dirty="0"/>
          </a:p>
          <a:p>
            <a:pPr marL="457200" lvl="1" indent="0" fontAlgn="base">
              <a:buNone/>
            </a:pPr>
            <a:r>
              <a:rPr lang="en-US" altLang="zh-CN" sz="2000" dirty="0"/>
              <a:t>Special type of relocatable object file that can be loaded into memory and linked dynamically, at either load time or run-time.</a:t>
            </a:r>
            <a:endParaRPr lang="zh-CN" altLang="zh-CN" sz="1100" dirty="0"/>
          </a:p>
          <a:p>
            <a:pPr marL="0" indent="0">
              <a:buNone/>
            </a:pPr>
            <a:endParaRPr lang="en-US" altLang="zh-CN" sz="2400" dirty="0"/>
          </a:p>
          <a:p>
            <a:pPr marL="0" indent="0">
              <a:buNone/>
            </a:pPr>
            <a:endParaRPr lang="zh-CN" altLang="en-US" dirty="0"/>
          </a:p>
        </p:txBody>
      </p:sp>
      <p:pic>
        <p:nvPicPr>
          <p:cNvPr id="12" name="图片 11">
            <a:extLst>
              <a:ext uri="{FF2B5EF4-FFF2-40B4-BE49-F238E27FC236}">
                <a16:creationId xmlns:a16="http://schemas.microsoft.com/office/drawing/2014/main" id="{F4551CB4-27A6-4AC3-BD55-412EA9EC8644}"/>
              </a:ext>
            </a:extLst>
          </p:cNvPr>
          <p:cNvPicPr>
            <a:picLocks noChangeAspect="1"/>
          </p:cNvPicPr>
          <p:nvPr/>
        </p:nvPicPr>
        <p:blipFill>
          <a:blip r:embed="rId3"/>
          <a:stretch>
            <a:fillRect/>
          </a:stretch>
        </p:blipFill>
        <p:spPr>
          <a:xfrm>
            <a:off x="-237066" y="0"/>
            <a:ext cx="8945560" cy="752800"/>
          </a:xfrm>
          <a:prstGeom prst="rect">
            <a:avLst/>
          </a:prstGeom>
        </p:spPr>
      </p:pic>
    </p:spTree>
    <p:extLst>
      <p:ext uri="{BB962C8B-B14F-4D97-AF65-F5344CB8AC3E}">
        <p14:creationId xmlns:p14="http://schemas.microsoft.com/office/powerpoint/2010/main" val="28542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B7ACC-1993-4AD9-B9D4-13DE82D47FCE}"/>
              </a:ext>
            </a:extLst>
          </p:cNvPr>
          <p:cNvSpPr>
            <a:spLocks noGrp="1"/>
          </p:cNvSpPr>
          <p:nvPr>
            <p:ph type="title"/>
          </p:nvPr>
        </p:nvSpPr>
        <p:spPr>
          <a:xfrm>
            <a:off x="57151" y="196828"/>
            <a:ext cx="8596668" cy="1320800"/>
          </a:xfrm>
        </p:spPr>
        <p:txBody>
          <a:bodyPr>
            <a:normAutofit fontScale="90000"/>
          </a:bodyPr>
          <a:lstStyle/>
          <a:p>
            <a:r>
              <a:rPr lang="en-US" altLang="zh-CN" dirty="0">
                <a:solidFill>
                  <a:schemeClr val="tx1"/>
                </a:solidFill>
              </a:rPr>
              <a:t>Executable and Linkable Format (ELF)</a:t>
            </a:r>
            <a:br>
              <a:rPr lang="en-US" altLang="zh-CN" dirty="0">
                <a:solidFill>
                  <a:schemeClr val="tx1"/>
                </a:solidFill>
              </a:rPr>
            </a:br>
            <a:r>
              <a:rPr lang="en-US" altLang="zh-CN" dirty="0">
                <a:solidFill>
                  <a:schemeClr val="tx1"/>
                </a:solidFill>
              </a:rPr>
              <a:t>   </a:t>
            </a:r>
            <a:br>
              <a:rPr lang="en-US" altLang="zh-CN" dirty="0">
                <a:solidFill>
                  <a:schemeClr val="tx1"/>
                </a:solidFill>
              </a:rPr>
            </a:br>
            <a:endParaRPr lang="zh-CN" altLang="en-US" dirty="0">
              <a:solidFill>
                <a:schemeClr val="tx1"/>
              </a:solidFill>
            </a:endParaRPr>
          </a:p>
        </p:txBody>
      </p:sp>
      <p:sp>
        <p:nvSpPr>
          <p:cNvPr id="3" name="内容占位符 2">
            <a:extLst>
              <a:ext uri="{FF2B5EF4-FFF2-40B4-BE49-F238E27FC236}">
                <a16:creationId xmlns:a16="http://schemas.microsoft.com/office/drawing/2014/main" id="{8710CBDC-4BE3-4240-84EE-D5B86DA0D4B3}"/>
              </a:ext>
            </a:extLst>
          </p:cNvPr>
          <p:cNvSpPr>
            <a:spLocks noGrp="1"/>
          </p:cNvSpPr>
          <p:nvPr>
            <p:ph idx="1"/>
          </p:nvPr>
        </p:nvSpPr>
        <p:spPr>
          <a:xfrm>
            <a:off x="2155372" y="751221"/>
            <a:ext cx="8596668" cy="3880773"/>
          </a:xfrm>
        </p:spPr>
        <p:txBody>
          <a:bodyPr/>
          <a:lstStyle/>
          <a:p>
            <a:pPr marL="0" indent="0">
              <a:buNone/>
            </a:pPr>
            <a:r>
              <a:rPr lang="en-US" altLang="zh-CN" sz="1800" dirty="0">
                <a:solidFill>
                  <a:schemeClr val="tx1"/>
                </a:solidFill>
              </a:rPr>
              <a:t>Standard binary format for object files</a:t>
            </a:r>
            <a:r>
              <a:rPr lang="zh-CN" altLang="en-US" sz="1800" dirty="0">
                <a:solidFill>
                  <a:schemeClr val="tx1"/>
                </a:solidFill>
              </a:rPr>
              <a:t>（</a:t>
            </a:r>
            <a:r>
              <a:rPr lang="en-US" altLang="zh-CN" sz="1800" dirty="0">
                <a:solidFill>
                  <a:schemeClr val="tx1"/>
                </a:solidFill>
              </a:rPr>
              <a:t>for x86-64 Linux</a:t>
            </a:r>
            <a:r>
              <a:rPr lang="zh-CN" altLang="en-US" sz="1800" dirty="0">
                <a:solidFill>
                  <a:schemeClr val="tx1"/>
                </a:solidFill>
              </a:rPr>
              <a:t>和</a:t>
            </a:r>
            <a:r>
              <a:rPr lang="en-US" altLang="zh-CN" sz="1800" dirty="0">
                <a:solidFill>
                  <a:schemeClr val="tx1"/>
                </a:solidFill>
              </a:rPr>
              <a:t>Unix</a:t>
            </a:r>
            <a:r>
              <a:rPr lang="zh-CN" altLang="en-US" sz="1800" dirty="0">
                <a:solidFill>
                  <a:schemeClr val="tx1"/>
                </a:solidFill>
              </a:rPr>
              <a:t>）</a:t>
            </a:r>
            <a:endParaRPr lang="en-US" altLang="zh-CN" sz="1800" dirty="0">
              <a:solidFill>
                <a:schemeClr val="tx1"/>
              </a:solidFill>
            </a:endParaRPr>
          </a:p>
          <a:p>
            <a:pPr marL="0" indent="0">
              <a:buNone/>
            </a:pPr>
            <a:endParaRPr lang="en-US" altLang="zh-CN" sz="1800" dirty="0">
              <a:solidFill>
                <a:schemeClr val="tx1"/>
              </a:solidFill>
            </a:endParaRPr>
          </a:p>
          <a:p>
            <a:pPr marL="0" indent="0">
              <a:buNone/>
            </a:pPr>
            <a:endParaRPr lang="zh-CN" altLang="en-US" dirty="0"/>
          </a:p>
        </p:txBody>
      </p:sp>
      <p:graphicFrame>
        <p:nvGraphicFramePr>
          <p:cNvPr id="4" name="对象 3">
            <a:extLst>
              <a:ext uri="{FF2B5EF4-FFF2-40B4-BE49-F238E27FC236}">
                <a16:creationId xmlns:a16="http://schemas.microsoft.com/office/drawing/2014/main" id="{8570AFE2-60ED-4C87-9886-0DDF4085DB38}"/>
              </a:ext>
            </a:extLst>
          </p:cNvPr>
          <p:cNvGraphicFramePr>
            <a:graphicFrameLocks noChangeAspect="1"/>
          </p:cNvGraphicFramePr>
          <p:nvPr>
            <p:extLst>
              <p:ext uri="{D42A27DB-BD31-4B8C-83A1-F6EECF244321}">
                <p14:modId xmlns:p14="http://schemas.microsoft.com/office/powerpoint/2010/main" val="2859761538"/>
              </p:ext>
            </p:extLst>
          </p:nvPr>
        </p:nvGraphicFramePr>
        <p:xfrm>
          <a:off x="2471532" y="-175727"/>
          <a:ext cx="9972762" cy="6041362"/>
        </p:xfrm>
        <a:graphic>
          <a:graphicData uri="http://schemas.openxmlformats.org/presentationml/2006/ole">
            <mc:AlternateContent xmlns:mc="http://schemas.openxmlformats.org/markup-compatibility/2006">
              <mc:Choice xmlns:v="urn:schemas-microsoft-com:vml" Requires="v">
                <p:oleObj spid="_x0000_s2080" name="Document" r:id="rId4" imgW="8943801" imgH="5418764" progId="Word.Document.12">
                  <p:embed/>
                </p:oleObj>
              </mc:Choice>
              <mc:Fallback>
                <p:oleObj name="Document" r:id="rId4" imgW="8943801" imgH="5418764" progId="Word.Document.12">
                  <p:embed/>
                  <p:pic>
                    <p:nvPicPr>
                      <p:cNvPr id="0" name=""/>
                      <p:cNvPicPr/>
                      <p:nvPr/>
                    </p:nvPicPr>
                    <p:blipFill>
                      <a:blip r:embed="rId5"/>
                      <a:stretch>
                        <a:fillRect/>
                      </a:stretch>
                    </p:blipFill>
                    <p:spPr>
                      <a:xfrm>
                        <a:off x="2471532" y="-175727"/>
                        <a:ext cx="9972762" cy="6041362"/>
                      </a:xfrm>
                      <a:prstGeom prst="rect">
                        <a:avLst/>
                      </a:prstGeom>
                    </p:spPr>
                  </p:pic>
                </p:oleObj>
              </mc:Fallback>
            </mc:AlternateContent>
          </a:graphicData>
        </a:graphic>
      </p:graphicFrame>
      <p:sp>
        <p:nvSpPr>
          <p:cNvPr id="6" name="Rectangle 1">
            <a:extLst>
              <a:ext uri="{FF2B5EF4-FFF2-40B4-BE49-F238E27FC236}">
                <a16:creationId xmlns:a16="http://schemas.microsoft.com/office/drawing/2014/main" id="{B0606BDB-11F1-45B7-94B9-468A360EC257}"/>
              </a:ext>
            </a:extLst>
          </p:cNvPr>
          <p:cNvSpPr>
            <a:spLocks noChangeArrowheads="1"/>
          </p:cNvSpPr>
          <p:nvPr/>
        </p:nvSpPr>
        <p:spPr bwMode="auto">
          <a:xfrm>
            <a:off x="57151" y="1841196"/>
            <a:ext cx="8773296" cy="489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0765" tIns="45720" rIns="193614" bIns="2697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Elf header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700" b="0" i="0" u="none" strike="noStrike" cap="none" normalizeH="0" baseline="0" dirty="0">
                <a:ln>
                  <a:noFill/>
                </a:ln>
                <a:solidFill>
                  <a:srgbClr val="990000"/>
                </a:solidFill>
                <a:effectLst/>
                <a:latin typeface="Arial" panose="020B0604020202020204" pitchFamily="34" charset="0"/>
                <a:ea typeface="Wingdings" panose="05000000000000000000" pitchFamily="2" charset="2"/>
                <a:cs typeface="Wingdings" panose="05000000000000000000" pitchFamily="2" charset="2"/>
              </a:rPr>
              <a:t>§ </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Word size, byte ordering, file type (.o, exec, .so), machine type, etc.</a:t>
            </a:r>
            <a:endPar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Segment header table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Page size, virtual addresses memory segments (sections), segment sizes.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.text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Code   </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已编译程序的机器代码</a:t>
            </a:r>
            <a:endPar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rodata</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Read only data: jump tables, string constants, ...  </a:t>
            </a:r>
            <a:r>
              <a:rPr lang="zh-CN" altLang="en-US" sz="1600" dirty="0">
                <a:solidFill>
                  <a:srgbClr val="000000"/>
                </a:solidFill>
                <a:ea typeface="Calibri" panose="020F0502020204030204" pitchFamily="34" charset="0"/>
              </a:rPr>
              <a:t>只读数据</a:t>
            </a:r>
            <a:endParaRPr lang="en-US" altLang="zh-CN" sz="1600" dirty="0">
              <a:solidFill>
                <a:srgbClr val="000000"/>
              </a:solidFill>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.data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Initialized global variables </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已初始化的全局和静态</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变量</a:t>
            </a:r>
            <a:endPar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990000"/>
                </a:solidFill>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bss</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Uninitialized global variables   </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未初始化的全局</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静态变量 初始化为</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0</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的全局</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静态变量</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“Block Started by Symbol”</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C00000"/>
                </a:solidFill>
                <a:effectLst/>
                <a:latin typeface="Arial" panose="020B0604020202020204" pitchFamily="34" charset="0"/>
                <a:ea typeface="Calibri" panose="020F0502020204030204" pitchFamily="34" charset="0"/>
              </a:rPr>
              <a:t>“Better Save Space”</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Has section header but occupies no space   </a:t>
            </a:r>
            <a:r>
              <a:rPr kumimoji="0" lang="zh-CN"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占位符 不占据实际空间</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801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4B54928-DE78-4BE3-9765-6F56E9D6C38F}"/>
              </a:ext>
            </a:extLst>
          </p:cNvPr>
          <p:cNvSpPr>
            <a:spLocks noChangeArrowheads="1"/>
          </p:cNvSpPr>
          <p:nvPr/>
        </p:nvSpPr>
        <p:spPr bwMode="auto">
          <a:xfrm>
            <a:off x="-123568" y="494988"/>
            <a:ext cx="8344930" cy="635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4685" tIns="45720" rIns="193614" bIns="2697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symtab</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Symbol table</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Procedure and static variable names</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rel.text</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Relocation info for </a:t>
            </a:r>
            <a:r>
              <a:rPr kumimoji="0" lang="en-US" altLang="zh-CN" sz="16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.text </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Addresses of instructions that will need to be modified in the executable</a:t>
            </a: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Instructions for modifying.</a:t>
            </a: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rel.data</a:t>
            </a: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Relocation info for </a:t>
            </a:r>
            <a:r>
              <a:rPr kumimoji="0" lang="en-US" altLang="zh-CN" sz="16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.data </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Addresses of pointer data that will need to be modified in the merged executable</a:t>
            </a: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.debug </a:t>
            </a: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   </a:t>
            </a:r>
            <a:r>
              <a:rPr kumimoji="0" lang="zh-CN"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一个调试符号表</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Info for symbolic debugging (</a:t>
            </a:r>
            <a:r>
              <a:rPr kumimoji="0" lang="en-US" altLang="zh-CN" sz="1600" b="1" i="0" u="none" strike="noStrike" cap="none" normalizeH="0" baseline="0" dirty="0" err="1">
                <a:ln>
                  <a:noFill/>
                </a:ln>
                <a:solidFill>
                  <a:srgbClr val="000000"/>
                </a:solidFill>
                <a:effectLst/>
                <a:latin typeface="Arial" panose="020B0604020202020204" pitchFamily="34" charset="0"/>
                <a:ea typeface="Courier New" panose="02070309020205020404" pitchFamily="49" charset="0"/>
              </a:rPr>
              <a:t>gcc</a:t>
            </a:r>
            <a:r>
              <a:rPr kumimoji="0" lang="en-US" altLang="zh-CN" sz="1600" b="1" i="0" u="none" strike="noStrike" cap="none" normalizeH="0" baseline="0" dirty="0">
                <a:ln>
                  <a:noFill/>
                </a:ln>
                <a:solidFill>
                  <a:srgbClr val="000000"/>
                </a:solidFill>
                <a:effectLst/>
                <a:latin typeface="Arial" panose="020B0604020202020204" pitchFamily="34" charset="0"/>
                <a:ea typeface="Courier New" panose="02070309020205020404" pitchFamily="49" charset="0"/>
              </a:rPr>
              <a:t> -g</a:t>
            </a: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800" b="0" i="0" u="none" strike="noStrike" cap="none" normalizeH="0" baseline="0" dirty="0">
              <a:ln>
                <a:noFill/>
              </a:ln>
              <a:solidFill>
                <a:schemeClr val="tx1"/>
              </a:solidFill>
              <a:effectLst/>
              <a:latin typeface="Arial" panose="020B0604020202020204" pitchFamily="34" charset="0"/>
            </a:endParaRPr>
          </a:p>
          <a:p>
            <a:pPr lvl="0" defTabSz="914400">
              <a:buFontTx/>
              <a:buChar char="•"/>
            </a:pPr>
            <a:r>
              <a:rPr lang="en-US" altLang="zh-CN" b="1" dirty="0">
                <a:solidFill>
                  <a:srgbClr val="000000"/>
                </a:solidFill>
                <a:ea typeface="Calibri" panose="020F0502020204030204" pitchFamily="34" charset="0"/>
              </a:rPr>
              <a:t>line</a:t>
            </a:r>
            <a:endParaRPr lang="en-US" altLang="zh-CN" sz="800" dirty="0">
              <a:solidFill>
                <a:prstClr val="black"/>
              </a:solidFill>
            </a:endParaRPr>
          </a:p>
          <a:p>
            <a:pPr lvl="1" defTabSz="914400">
              <a:buClr>
                <a:srgbClr val="990000"/>
              </a:buClr>
            </a:pPr>
            <a:r>
              <a:rPr lang="zh-CN" altLang="en-US" sz="1600" dirty="0">
                <a:solidFill>
                  <a:srgbClr val="000000"/>
                </a:solidFill>
                <a:ea typeface="Calibri" panose="020F0502020204030204" pitchFamily="34" charset="0"/>
              </a:rPr>
              <a:t>原始</a:t>
            </a:r>
            <a:r>
              <a:rPr lang="en-US" altLang="zh-CN" sz="1600" dirty="0">
                <a:solidFill>
                  <a:srgbClr val="000000"/>
                </a:solidFill>
                <a:ea typeface="Calibri" panose="020F0502020204030204" pitchFamily="34" charset="0"/>
              </a:rPr>
              <a:t>C</a:t>
            </a:r>
            <a:r>
              <a:rPr lang="zh-CN" altLang="en-US" sz="1600" dirty="0">
                <a:solidFill>
                  <a:srgbClr val="000000"/>
                </a:solidFill>
                <a:ea typeface="Calibri" panose="020F0502020204030204" pitchFamily="34" charset="0"/>
              </a:rPr>
              <a:t>程序中的行号和</a:t>
            </a:r>
            <a:r>
              <a:rPr lang="en-US" altLang="zh-CN" sz="1600" dirty="0">
                <a:solidFill>
                  <a:srgbClr val="000000"/>
                </a:solidFill>
                <a:ea typeface="Calibri" panose="020F0502020204030204" pitchFamily="34" charset="0"/>
              </a:rPr>
              <a:t>.text</a:t>
            </a:r>
            <a:r>
              <a:rPr lang="zh-CN" altLang="en-US" sz="1600" dirty="0">
                <a:solidFill>
                  <a:srgbClr val="000000"/>
                </a:solidFill>
                <a:ea typeface="Calibri" panose="020F0502020204030204" pitchFamily="34" charset="0"/>
              </a:rPr>
              <a:t>字节中机器指令之间的映射</a:t>
            </a:r>
            <a:r>
              <a:rPr lang="en-US" altLang="zh-CN" sz="1600" dirty="0">
                <a:solidFill>
                  <a:srgbClr val="000000"/>
                </a:solidFill>
                <a:ea typeface="Calibri" panose="020F0502020204030204" pitchFamily="34" charset="0"/>
              </a:rPr>
              <a:t>(</a:t>
            </a:r>
            <a:r>
              <a:rPr lang="en-US" altLang="zh-CN" sz="1600" b="1" dirty="0" err="1">
                <a:solidFill>
                  <a:srgbClr val="000000"/>
                </a:solidFill>
                <a:ea typeface="Courier New" panose="02070309020205020404" pitchFamily="49" charset="0"/>
              </a:rPr>
              <a:t>gcc</a:t>
            </a:r>
            <a:r>
              <a:rPr lang="en-US" altLang="zh-CN" sz="1600" b="1" dirty="0">
                <a:solidFill>
                  <a:srgbClr val="000000"/>
                </a:solidFill>
                <a:ea typeface="Courier New" panose="02070309020205020404" pitchFamily="49" charset="0"/>
              </a:rPr>
              <a:t> -g</a:t>
            </a:r>
            <a:r>
              <a:rPr lang="en-US" altLang="zh-CN" sz="1600" dirty="0">
                <a:solidFill>
                  <a:srgbClr val="000000"/>
                </a:solidFill>
                <a:ea typeface="Calibri" panose="020F0502020204030204" pitchFamily="34" charset="0"/>
              </a:rPr>
              <a:t>)</a:t>
            </a:r>
          </a:p>
          <a:p>
            <a:pPr lvl="1" defTabSz="914400">
              <a:buClr>
                <a:srgbClr val="990000"/>
              </a:buClr>
            </a:pPr>
            <a:endParaRPr lang="en-US" altLang="zh-CN" sz="1600" dirty="0">
              <a:solidFill>
                <a:srgbClr val="000000"/>
              </a:solidFill>
              <a:ea typeface="Calibri" panose="020F0502020204030204" pitchFamily="34" charset="0"/>
            </a:endParaRPr>
          </a:p>
          <a:p>
            <a:pPr lvl="0" defTabSz="914400">
              <a:buFontTx/>
              <a:buChar char="•"/>
            </a:pPr>
            <a:r>
              <a:rPr lang="en-US" altLang="zh-CN" b="1" dirty="0" err="1">
                <a:solidFill>
                  <a:srgbClr val="000000"/>
                </a:solidFill>
                <a:ea typeface="Calibri" panose="020F0502020204030204" pitchFamily="34" charset="0"/>
              </a:rPr>
              <a:t>Strtab</a:t>
            </a:r>
            <a:endParaRPr lang="en-US" altLang="zh-CN" b="1" dirty="0">
              <a:solidFill>
                <a:srgbClr val="000000"/>
              </a:solidFill>
              <a:ea typeface="Calibri" panose="020F0502020204030204" pitchFamily="34" charset="0"/>
            </a:endParaRPr>
          </a:p>
          <a:p>
            <a:pPr lvl="1" defTabSz="914400" eaLnBrk="1" fontAlgn="auto" hangingPunct="1">
              <a:spcBef>
                <a:spcPts val="0"/>
              </a:spcBef>
              <a:spcAft>
                <a:spcPts val="0"/>
              </a:spcAft>
              <a:buClr>
                <a:srgbClr val="990000"/>
              </a:buClr>
            </a:pPr>
            <a:r>
              <a:rPr lang="zh-CN" altLang="en-US" sz="1600" b="1" dirty="0">
                <a:solidFill>
                  <a:srgbClr val="000000"/>
                </a:solidFill>
                <a:latin typeface="Trebuchet MS" panose="020B0603020202020204"/>
                <a:ea typeface="Courier New" panose="02070309020205020404" pitchFamily="49" charset="0"/>
              </a:rPr>
              <a:t>一个字符串表（其内容包括</a:t>
            </a:r>
            <a:r>
              <a:rPr lang="en-US" altLang="zh-CN" sz="1600" b="1" dirty="0">
                <a:solidFill>
                  <a:srgbClr val="000000"/>
                </a:solidFill>
                <a:latin typeface="Trebuchet MS" panose="020B0603020202020204"/>
                <a:ea typeface="Courier New" panose="02070309020205020404" pitchFamily="49" charset="0"/>
              </a:rPr>
              <a:t>.</a:t>
            </a:r>
            <a:r>
              <a:rPr lang="en-US" altLang="zh-CN" sz="1600" b="1" dirty="0" err="1">
                <a:solidFill>
                  <a:srgbClr val="000000"/>
                </a:solidFill>
                <a:latin typeface="Trebuchet MS" panose="020B0603020202020204"/>
                <a:ea typeface="Courier New" panose="02070309020205020404" pitchFamily="49" charset="0"/>
              </a:rPr>
              <a:t>symtab</a:t>
            </a:r>
            <a:r>
              <a:rPr lang="zh-CN" altLang="en-US" sz="1600" b="1" dirty="0">
                <a:solidFill>
                  <a:srgbClr val="000000"/>
                </a:solidFill>
                <a:latin typeface="Trebuchet MS" panose="020B0603020202020204"/>
                <a:ea typeface="Courier New" panose="02070309020205020404" pitchFamily="49" charset="0"/>
              </a:rPr>
              <a:t>和</a:t>
            </a:r>
            <a:r>
              <a:rPr lang="en-US" altLang="zh-CN" sz="1600" b="1" dirty="0">
                <a:solidFill>
                  <a:srgbClr val="000000"/>
                </a:solidFill>
                <a:latin typeface="Trebuchet MS" panose="020B0603020202020204"/>
                <a:ea typeface="Courier New" panose="02070309020205020404" pitchFamily="49" charset="0"/>
              </a:rPr>
              <a:t>.debug</a:t>
            </a:r>
            <a:r>
              <a:rPr lang="zh-CN" altLang="en-US" sz="1600" b="1" dirty="0">
                <a:solidFill>
                  <a:srgbClr val="000000"/>
                </a:solidFill>
                <a:latin typeface="Trebuchet MS" panose="020B0603020202020204"/>
                <a:ea typeface="Courier New" panose="02070309020205020404" pitchFamily="49" charset="0"/>
              </a:rPr>
              <a:t>节中的符号表，以及节头部中的节名字）</a:t>
            </a:r>
            <a:endParaRPr lang="en-US" altLang="zh-CN" sz="1600" dirty="0">
              <a:solidFill>
                <a:srgbClr val="000000"/>
              </a:solidFill>
              <a:latin typeface="Trebuchet MS" panose="020B0603020202020204"/>
              <a:ea typeface="Calibri" panose="020F0502020204030204" pitchFamily="34" charset="0"/>
            </a:endParaRPr>
          </a:p>
          <a:p>
            <a:pPr lvl="0" defTabSz="914400">
              <a:buFontTx/>
              <a:buChar char="•"/>
            </a:pPr>
            <a:endParaRPr lang="en-US" altLang="zh-CN" sz="800" dirty="0">
              <a:solidFill>
                <a:prstClr val="black"/>
              </a:solidFill>
            </a:endParaRPr>
          </a:p>
          <a:p>
            <a:pPr lvl="1" defTabSz="914400">
              <a:buClr>
                <a:srgbClr val="990000"/>
              </a:buClr>
            </a:pPr>
            <a:endParaRPr lang="en-US" altLang="zh-CN" sz="1600" dirty="0">
              <a:solidFill>
                <a:srgbClr val="0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Section header table</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
                <a:srgbClr val="990000"/>
              </a:buClr>
              <a:buSzTx/>
              <a:tabLst/>
            </a:pPr>
            <a:r>
              <a:rPr kumimoji="0" lang="en-US" altLang="zh-CN"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Offsets and sizes of each section</a:t>
            </a:r>
          </a:p>
          <a:p>
            <a:pPr marL="457200" marR="0" lvl="1" indent="0" algn="l" defTabSz="914400" rtl="0" eaLnBrk="0" fontAlgn="base" latinLnBrk="0" hangingPunct="0">
              <a:lnSpc>
                <a:spcPct val="100000"/>
              </a:lnSpc>
              <a:spcBef>
                <a:spcPct val="0"/>
              </a:spcBef>
              <a:spcAft>
                <a:spcPct val="0"/>
              </a:spcAft>
              <a:buClr>
                <a:srgbClr val="990000"/>
              </a:buClr>
              <a:buSzTx/>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标题 1">
            <a:extLst>
              <a:ext uri="{FF2B5EF4-FFF2-40B4-BE49-F238E27FC236}">
                <a16:creationId xmlns:a16="http://schemas.microsoft.com/office/drawing/2014/main" id="{E2265090-7ED8-4EF0-82B5-0857BB6554D4}"/>
              </a:ext>
            </a:extLst>
          </p:cNvPr>
          <p:cNvSpPr txBox="1">
            <a:spLocks/>
          </p:cNvSpPr>
          <p:nvPr/>
        </p:nvSpPr>
        <p:spPr>
          <a:xfrm>
            <a:off x="0" y="10961"/>
            <a:ext cx="8596668" cy="132080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Executable and Linkable Format (ELF)</a:t>
            </a:r>
            <a:br>
              <a:rPr lang="en-US" altLang="zh-CN" dirty="0">
                <a:solidFill>
                  <a:schemeClr val="tx1"/>
                </a:solidFill>
              </a:rPr>
            </a:br>
            <a:r>
              <a:rPr lang="en-US" altLang="zh-CN" dirty="0">
                <a:solidFill>
                  <a:schemeClr val="tx1"/>
                </a:solidFill>
              </a:rPr>
              <a:t>  </a:t>
            </a:r>
            <a:br>
              <a:rPr lang="en-US" altLang="zh-CN" dirty="0">
                <a:solidFill>
                  <a:schemeClr val="tx1"/>
                </a:solidFill>
              </a:rPr>
            </a:br>
            <a:endParaRPr lang="zh-CN" altLang="en-US" dirty="0">
              <a:solidFill>
                <a:schemeClr val="tx1"/>
              </a:solidFill>
            </a:endParaRPr>
          </a:p>
        </p:txBody>
      </p:sp>
      <p:graphicFrame>
        <p:nvGraphicFramePr>
          <p:cNvPr id="10" name="对象 9">
            <a:extLst>
              <a:ext uri="{FF2B5EF4-FFF2-40B4-BE49-F238E27FC236}">
                <a16:creationId xmlns:a16="http://schemas.microsoft.com/office/drawing/2014/main" id="{B9B55447-7B75-45B9-A3A9-4B3E0C63B85D}"/>
              </a:ext>
            </a:extLst>
          </p:cNvPr>
          <p:cNvGraphicFramePr>
            <a:graphicFrameLocks noChangeAspect="1"/>
          </p:cNvGraphicFramePr>
          <p:nvPr>
            <p:extLst>
              <p:ext uri="{D42A27DB-BD31-4B8C-83A1-F6EECF244321}">
                <p14:modId xmlns:p14="http://schemas.microsoft.com/office/powerpoint/2010/main" val="4168169185"/>
              </p:ext>
            </p:extLst>
          </p:nvPr>
        </p:nvGraphicFramePr>
        <p:xfrm>
          <a:off x="2405849" y="-175875"/>
          <a:ext cx="9972762" cy="6041362"/>
        </p:xfrm>
        <a:graphic>
          <a:graphicData uri="http://schemas.openxmlformats.org/presentationml/2006/ole">
            <mc:AlternateContent xmlns:mc="http://schemas.openxmlformats.org/markup-compatibility/2006">
              <mc:Choice xmlns:v="urn:schemas-microsoft-com:vml" Requires="v">
                <p:oleObj spid="_x0000_s3101" name="Document" r:id="rId4" imgW="8943801" imgH="5418764" progId="Word.Document.12">
                  <p:embed/>
                </p:oleObj>
              </mc:Choice>
              <mc:Fallback>
                <p:oleObj name="Document" r:id="rId4" imgW="8943801" imgH="5418764" progId="Word.Document.12">
                  <p:embed/>
                  <p:pic>
                    <p:nvPicPr>
                      <p:cNvPr id="4" name="对象 3">
                        <a:extLst>
                          <a:ext uri="{FF2B5EF4-FFF2-40B4-BE49-F238E27FC236}">
                            <a16:creationId xmlns:a16="http://schemas.microsoft.com/office/drawing/2014/main" id="{8570AFE2-60ED-4C87-9886-0DDF4085DB38}"/>
                          </a:ext>
                        </a:extLst>
                      </p:cNvPr>
                      <p:cNvPicPr/>
                      <p:nvPr/>
                    </p:nvPicPr>
                    <p:blipFill>
                      <a:blip r:embed="rId5"/>
                      <a:stretch>
                        <a:fillRect/>
                      </a:stretch>
                    </p:blipFill>
                    <p:spPr>
                      <a:xfrm>
                        <a:off x="2405849" y="-175875"/>
                        <a:ext cx="9972762" cy="6041362"/>
                      </a:xfrm>
                      <a:prstGeom prst="rect">
                        <a:avLst/>
                      </a:prstGeom>
                    </p:spPr>
                  </p:pic>
                </p:oleObj>
              </mc:Fallback>
            </mc:AlternateContent>
          </a:graphicData>
        </a:graphic>
      </p:graphicFrame>
    </p:spTree>
    <p:extLst>
      <p:ext uri="{BB962C8B-B14F-4D97-AF65-F5344CB8AC3E}">
        <p14:creationId xmlns:p14="http://schemas.microsoft.com/office/powerpoint/2010/main" val="33219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403014-3AD0-48A9-8333-56E12E9F0C95}"/>
              </a:ext>
            </a:extLst>
          </p:cNvPr>
          <p:cNvSpPr>
            <a:spLocks noGrp="1"/>
          </p:cNvSpPr>
          <p:nvPr>
            <p:ph idx="1"/>
          </p:nvPr>
        </p:nvSpPr>
        <p:spPr>
          <a:xfrm>
            <a:off x="0" y="1186248"/>
            <a:ext cx="8596668" cy="3981903"/>
          </a:xfrm>
        </p:spPr>
        <p:txBody>
          <a:bodyPr>
            <a:normAutofit fontScale="92500" lnSpcReduction="20000"/>
          </a:bodyPr>
          <a:lstStyle/>
          <a:p>
            <a:pPr marL="0" lvl="0" indent="0" fontAlgn="base">
              <a:buNone/>
            </a:pPr>
            <a:r>
              <a:rPr lang="en-US" altLang="zh-CN" b="1" dirty="0"/>
              <a:t>     Global symbols</a:t>
            </a:r>
            <a:endParaRPr lang="zh-CN" altLang="zh-CN" sz="1000" dirty="0"/>
          </a:p>
          <a:p>
            <a:pPr marL="457200" lvl="1" indent="0" fontAlgn="base">
              <a:buNone/>
            </a:pPr>
            <a:r>
              <a:rPr lang="en-US" altLang="zh-CN" dirty="0"/>
              <a:t>   Symbols defined by module </a:t>
            </a:r>
            <a:r>
              <a:rPr lang="en-US" altLang="zh-CN" i="1" dirty="0"/>
              <a:t>m </a:t>
            </a:r>
            <a:r>
              <a:rPr lang="en-US" altLang="zh-CN" dirty="0"/>
              <a:t>that can be referenced by other modules.</a:t>
            </a:r>
            <a:endParaRPr lang="zh-CN" altLang="zh-CN" sz="1000" dirty="0"/>
          </a:p>
          <a:p>
            <a:pPr marL="457200" lvl="1" indent="0" fontAlgn="base">
              <a:buNone/>
            </a:pPr>
            <a:r>
              <a:rPr lang="en-US" altLang="zh-CN" dirty="0"/>
              <a:t>   E.g.: non-</a:t>
            </a:r>
            <a:r>
              <a:rPr lang="en-US" altLang="zh-CN" b="1" dirty="0"/>
              <a:t>static </a:t>
            </a:r>
            <a:r>
              <a:rPr lang="en-US" altLang="zh-CN" dirty="0"/>
              <a:t>C functions and non-</a:t>
            </a:r>
            <a:r>
              <a:rPr lang="en-US" altLang="zh-CN" b="1" dirty="0"/>
              <a:t>static </a:t>
            </a:r>
            <a:r>
              <a:rPr lang="en-US" altLang="zh-CN" dirty="0"/>
              <a:t>global variables</a:t>
            </a:r>
            <a:endParaRPr lang="zh-CN" altLang="zh-CN" sz="1000" dirty="0"/>
          </a:p>
          <a:p>
            <a:pPr marL="0" lvl="0" indent="0" fontAlgn="base">
              <a:buNone/>
            </a:pPr>
            <a:r>
              <a:rPr lang="en-US" altLang="zh-CN" b="1" dirty="0"/>
              <a:t>     External symbols</a:t>
            </a:r>
            <a:endParaRPr lang="zh-CN" altLang="zh-CN" sz="1000" dirty="0"/>
          </a:p>
          <a:p>
            <a:pPr marL="457200" lvl="1" indent="0" fontAlgn="base">
              <a:buNone/>
            </a:pPr>
            <a:r>
              <a:rPr lang="en-US" altLang="zh-CN" dirty="0"/>
              <a:t>   Global symbols that are referenced by module </a:t>
            </a:r>
            <a:r>
              <a:rPr lang="en-US" altLang="zh-CN" i="1" dirty="0"/>
              <a:t>m </a:t>
            </a:r>
            <a:r>
              <a:rPr lang="en-US" altLang="zh-CN" dirty="0"/>
              <a:t>but defined by some other module.</a:t>
            </a:r>
            <a:endParaRPr lang="zh-CN" altLang="zh-CN" sz="1000" dirty="0"/>
          </a:p>
          <a:p>
            <a:pPr marL="0" lvl="0" indent="0" fontAlgn="base">
              <a:buNone/>
            </a:pPr>
            <a:r>
              <a:rPr lang="en-US" altLang="zh-CN" b="1" dirty="0"/>
              <a:t>     Local symbols</a:t>
            </a:r>
            <a:endParaRPr lang="zh-CN" altLang="zh-CN" sz="1000" dirty="0"/>
          </a:p>
          <a:p>
            <a:pPr marL="457200" lvl="1" indent="0" fontAlgn="base">
              <a:buNone/>
            </a:pPr>
            <a:r>
              <a:rPr lang="en-US" altLang="zh-CN" dirty="0"/>
              <a:t>   Symbols that are defined and referenced exclusively by module </a:t>
            </a:r>
            <a:r>
              <a:rPr lang="en-US" altLang="zh-CN" i="1" dirty="0"/>
              <a:t>m</a:t>
            </a:r>
            <a:r>
              <a:rPr lang="en-US" altLang="zh-CN" dirty="0"/>
              <a:t>.</a:t>
            </a:r>
            <a:endParaRPr lang="zh-CN" altLang="zh-CN" sz="1000" dirty="0"/>
          </a:p>
          <a:p>
            <a:pPr marL="457200" lvl="1" indent="0" fontAlgn="base">
              <a:buNone/>
            </a:pPr>
            <a:r>
              <a:rPr lang="en-US" altLang="zh-CN" dirty="0"/>
              <a:t>   E.g.: C functions and global variables defined with the </a:t>
            </a:r>
            <a:r>
              <a:rPr lang="en-US" altLang="zh-CN" b="1" dirty="0"/>
              <a:t>static </a:t>
            </a:r>
            <a:r>
              <a:rPr lang="en-US" altLang="zh-CN" dirty="0"/>
              <a:t>attribute.</a:t>
            </a:r>
            <a:endParaRPr lang="zh-CN" altLang="zh-CN" sz="1000" dirty="0"/>
          </a:p>
          <a:p>
            <a:pPr marL="457200" lvl="1" indent="0" fontAlgn="base">
              <a:buNone/>
            </a:pPr>
            <a:r>
              <a:rPr lang="en-US" altLang="zh-CN" b="1" dirty="0"/>
              <a:t>    Local linker symbols are </a:t>
            </a:r>
            <a:r>
              <a:rPr lang="en-US" altLang="zh-CN" b="1" i="1" dirty="0"/>
              <a:t>not </a:t>
            </a:r>
            <a:r>
              <a:rPr lang="en-US" altLang="zh-CN" b="1" dirty="0"/>
              <a:t>local program variables</a:t>
            </a:r>
            <a:endParaRPr lang="zh-CN" altLang="zh-CN" sz="1000" dirty="0"/>
          </a:p>
          <a:p>
            <a:pPr marL="0" indent="0">
              <a:buNone/>
            </a:pPr>
            <a:endParaRPr lang="zh-CN" altLang="en-US" dirty="0"/>
          </a:p>
        </p:txBody>
      </p:sp>
      <p:sp>
        <p:nvSpPr>
          <p:cNvPr id="4" name="文本框 3">
            <a:extLst>
              <a:ext uri="{FF2B5EF4-FFF2-40B4-BE49-F238E27FC236}">
                <a16:creationId xmlns:a16="http://schemas.microsoft.com/office/drawing/2014/main" id="{F1D909EC-4758-4CF1-85DD-AC2B60A2614E}"/>
              </a:ext>
            </a:extLst>
          </p:cNvPr>
          <p:cNvSpPr txBox="1"/>
          <p:nvPr/>
        </p:nvSpPr>
        <p:spPr>
          <a:xfrm>
            <a:off x="0" y="0"/>
            <a:ext cx="8517925" cy="646331"/>
          </a:xfrm>
          <a:prstGeom prst="rect">
            <a:avLst/>
          </a:prstGeom>
          <a:noFill/>
        </p:spPr>
        <p:txBody>
          <a:bodyPr wrap="square" rtlCol="0">
            <a:spAutoFit/>
          </a:bodyPr>
          <a:lstStyle/>
          <a:p>
            <a:r>
              <a:rPr lang="en-US" altLang="zh-CN" sz="3600" b="1" dirty="0"/>
              <a:t>Linker Symbols</a:t>
            </a:r>
          </a:p>
        </p:txBody>
      </p:sp>
    </p:spTree>
    <p:extLst>
      <p:ext uri="{BB962C8B-B14F-4D97-AF65-F5344CB8AC3E}">
        <p14:creationId xmlns:p14="http://schemas.microsoft.com/office/powerpoint/2010/main" val="285909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C67CDCA-D89D-4FD5-8F08-321F1703A03B}"/>
              </a:ext>
            </a:extLst>
          </p:cNvPr>
          <p:cNvPicPr>
            <a:picLocks noGrp="1" noChangeAspect="1"/>
          </p:cNvPicPr>
          <p:nvPr>
            <p:ph idx="1"/>
          </p:nvPr>
        </p:nvPicPr>
        <p:blipFill>
          <a:blip r:embed="rId2"/>
          <a:stretch>
            <a:fillRect/>
          </a:stretch>
        </p:blipFill>
        <p:spPr>
          <a:xfrm>
            <a:off x="239248" y="0"/>
            <a:ext cx="7232470" cy="4472076"/>
          </a:xfrm>
          <a:prstGeom prst="rect">
            <a:avLst/>
          </a:prstGeom>
        </p:spPr>
      </p:pic>
    </p:spTree>
    <p:extLst>
      <p:ext uri="{BB962C8B-B14F-4D97-AF65-F5344CB8AC3E}">
        <p14:creationId xmlns:p14="http://schemas.microsoft.com/office/powerpoint/2010/main" val="26677228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2540</Words>
  <Application>Microsoft Office PowerPoint</Application>
  <PresentationFormat>宽屏</PresentationFormat>
  <Paragraphs>230</Paragraphs>
  <Slides>28</Slides>
  <Notes>14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8" baseType="lpstr">
      <vt:lpstr>等线</vt:lpstr>
      <vt:lpstr>等线 Light</vt:lpstr>
      <vt:lpstr>Arial</vt:lpstr>
      <vt:lpstr>Calibri</vt:lpstr>
      <vt:lpstr>Courier New</vt:lpstr>
      <vt:lpstr>Trebuchet MS</vt:lpstr>
      <vt:lpstr>Wingdings</vt:lpstr>
      <vt:lpstr>Wingdings 3</vt:lpstr>
      <vt:lpstr>Office 主题​​</vt:lpstr>
      <vt:lpstr>Document</vt:lpstr>
      <vt:lpstr>链接 Linking</vt:lpstr>
      <vt:lpstr>PowerPoint 演示文稿</vt:lpstr>
      <vt:lpstr>PowerPoint 演示文稿</vt:lpstr>
      <vt:lpstr>What Do Linkers Do? </vt:lpstr>
      <vt:lpstr>                         </vt:lpstr>
      <vt:lpstr>Executable and Linkable Format (ELF)     </vt:lpstr>
      <vt:lpstr>PowerPoint 演示文稿</vt:lpstr>
      <vt:lpstr>PowerPoint 演示文稿</vt:lpstr>
      <vt:lpstr>PowerPoint 演示文稿</vt:lpstr>
      <vt:lpstr>Local Symbols </vt:lpstr>
      <vt:lpstr>PowerPoint 演示文稿</vt:lpstr>
      <vt:lpstr>How Linker Resolves Duplicate Symbol Definitions </vt:lpstr>
      <vt:lpstr>PowerPoint 演示文稿</vt:lpstr>
      <vt:lpstr>PowerPoint 演示文稿</vt:lpstr>
      <vt:lpstr>Relocation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Dynamic Linking at Run-time</vt:lpstr>
      <vt:lpstr>PowerPoint 演示文稿</vt:lpstr>
      <vt:lpstr>Library Interpositioning 库打桩</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链接 Linking</dc:title>
  <dc:creator>jiaruiqi1999@outlook.com</dc:creator>
  <cp:lastModifiedBy>jiaruiqi1999@outlook.com</cp:lastModifiedBy>
  <cp:revision>41</cp:revision>
  <dcterms:created xsi:type="dcterms:W3CDTF">2018-11-21T07:16:37Z</dcterms:created>
  <dcterms:modified xsi:type="dcterms:W3CDTF">2018-11-22T10:25:42Z</dcterms:modified>
</cp:coreProperties>
</file>