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3" r:id="rId11"/>
    <p:sldId id="280" r:id="rId12"/>
    <p:sldId id="265" r:id="rId13"/>
    <p:sldId id="281" r:id="rId14"/>
    <p:sldId id="278" r:id="rId15"/>
    <p:sldId id="272" r:id="rId16"/>
    <p:sldId id="279" r:id="rId17"/>
    <p:sldId id="273" r:id="rId18"/>
    <p:sldId id="266" r:id="rId19"/>
    <p:sldId id="267" r:id="rId20"/>
    <p:sldId id="268" r:id="rId21"/>
    <p:sldId id="269" r:id="rId22"/>
    <p:sldId id="274" r:id="rId23"/>
    <p:sldId id="282" r:id="rId24"/>
    <p:sldId id="271" r:id="rId25"/>
    <p:sldId id="270" r:id="rId26"/>
    <p:sldId id="275" r:id="rId27"/>
    <p:sldId id="276" r:id="rId28"/>
    <p:sldId id="283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1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7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03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39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31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1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23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404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44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9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38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21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3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26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35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23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93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20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74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5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8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5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7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92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0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5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4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29DB05-6C98-44B5-AB59-667112DEC0D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3EACA6-B2BB-4590-9D33-F2492EB8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3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2C50B-FFD0-473B-9C26-412FC788D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353" y="1871131"/>
            <a:ext cx="8069801" cy="1515533"/>
          </a:xfrm>
        </p:spPr>
        <p:txBody>
          <a:bodyPr/>
          <a:lstStyle/>
          <a:p>
            <a:r>
              <a:rPr lang="en-US" altLang="zh-CN" dirty="0">
                <a:latin typeface="Bahnschrift Condensed" panose="020B0502040204020203" pitchFamily="34" charset="0"/>
              </a:rPr>
              <a:t>Virtual Memory: Concepts</a:t>
            </a:r>
            <a:br>
              <a:rPr lang="en-US" altLang="zh-CN" dirty="0"/>
            </a:br>
            <a:r>
              <a:rPr lang="zh-CN" altLang="en-US" sz="4000" dirty="0">
                <a:latin typeface="方正姚体" panose="02010601030101010101" pitchFamily="2" charset="-122"/>
                <a:ea typeface="方正姚体" panose="02010601030101010101" pitchFamily="2" charset="-122"/>
              </a:rPr>
              <a:t>虚拟内存：概念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7944CC-E6AB-4ACC-B2D4-3455D69B5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李宇轩</a:t>
            </a:r>
            <a:r>
              <a:rPr lang="en-US" altLang="zh-CN" dirty="0"/>
              <a:t>	1700012949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08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2D10B-A3C8-430B-BD95-D3ABE96C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71D5D-30BC-45A1-BEF2-8A4171FB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若没有设置有效位：空地址表示未分配，否则是虚拟页在磁盘上的起始地址</a:t>
            </a:r>
            <a:endParaRPr lang="en-US" altLang="zh-CN" sz="2800" dirty="0"/>
          </a:p>
          <a:p>
            <a:r>
              <a:rPr lang="zh-CN" altLang="en-US" sz="2800" dirty="0"/>
              <a:t>将虚拟页映射到物理页</a:t>
            </a:r>
            <a:endParaRPr lang="en-US" altLang="zh-CN" sz="2800" dirty="0"/>
          </a:p>
          <a:p>
            <a:r>
              <a:rPr lang="zh-CN" altLang="en-US" sz="2800" dirty="0"/>
              <a:t>内存管理单元（</a:t>
            </a:r>
            <a:r>
              <a:rPr lang="en-US" altLang="zh-CN" sz="2800" dirty="0"/>
              <a:t>MMU</a:t>
            </a:r>
            <a:r>
              <a:rPr lang="zh-CN" altLang="en-US" sz="2800" dirty="0"/>
              <a:t>）中的</a:t>
            </a:r>
            <a:r>
              <a:rPr lang="zh-CN" altLang="en-US" sz="2800" dirty="0">
                <a:solidFill>
                  <a:srgbClr val="00B0F0"/>
                </a:solidFill>
              </a:rPr>
              <a:t>地址翻译硬件</a:t>
            </a:r>
            <a:r>
              <a:rPr lang="zh-CN" altLang="en-US" sz="2800" dirty="0"/>
              <a:t>通过页表来翻译虚拟地址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837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B93BD-3639-41C4-A5B2-01F038D6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CPU</a:t>
            </a:r>
            <a:r>
              <a:rPr lang="zh-CN" altLang="en-US" dirty="0"/>
              <a:t>通过虚拟地址读取虚拟内存时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83F3-3C0B-45AE-A385-AFA19F0BB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地址翻译硬件以虚拟地址作为索引，定位</a:t>
            </a:r>
            <a:r>
              <a:rPr lang="en-US" altLang="zh-CN" sz="2800" dirty="0"/>
              <a:t>PTE</a:t>
            </a:r>
            <a:r>
              <a:rPr lang="zh-CN" altLang="en-US" sz="2800" dirty="0"/>
              <a:t>（即定位需要读取的虚拟页）</a:t>
            </a:r>
            <a:endParaRPr lang="en-US" altLang="zh-CN" sz="2800" dirty="0"/>
          </a:p>
          <a:p>
            <a:r>
              <a:rPr lang="zh-CN" altLang="en-US" sz="2800" dirty="0"/>
              <a:t>读取内存中的页表，获得</a:t>
            </a:r>
            <a:r>
              <a:rPr lang="en-US" altLang="zh-CN" sz="2800" dirty="0"/>
              <a:t>PTE</a:t>
            </a:r>
          </a:p>
        </p:txBody>
      </p:sp>
    </p:spTree>
    <p:extLst>
      <p:ext uri="{BB962C8B-B14F-4D97-AF65-F5344CB8AC3E}">
        <p14:creationId xmlns:p14="http://schemas.microsoft.com/office/powerpoint/2010/main" val="408256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AD0EA-38C0-4840-BA84-2EF24D35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CPU</a:t>
            </a:r>
            <a:r>
              <a:rPr lang="zh-CN" altLang="en-US" dirty="0"/>
              <a:t>通过虚拟地址读取虚拟内存时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29374-A45E-4BB1-912D-8CEF612D3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查看</a:t>
            </a:r>
            <a:r>
              <a:rPr lang="en-US" altLang="zh-CN" sz="2800" dirty="0"/>
              <a:t>PTE</a:t>
            </a:r>
            <a:r>
              <a:rPr lang="zh-CN" altLang="en-US" sz="2800" dirty="0"/>
              <a:t>中的有效位，确定虚拟页的状态：</a:t>
            </a:r>
            <a:endParaRPr lang="en-US" altLang="zh-CN" sz="2800" dirty="0"/>
          </a:p>
          <a:p>
            <a:pPr lvl="1"/>
            <a:r>
              <a:rPr lang="zh-CN" altLang="en-US" sz="2800" dirty="0"/>
              <a:t>若已缓存（</a:t>
            </a:r>
            <a:r>
              <a:rPr lang="zh-CN" altLang="en-US" sz="2800" dirty="0">
                <a:solidFill>
                  <a:srgbClr val="00B0F0"/>
                </a:solidFill>
              </a:rPr>
              <a:t>页命中</a:t>
            </a:r>
            <a:r>
              <a:rPr lang="zh-CN" altLang="en-US" sz="2800" dirty="0"/>
              <a:t>），则从地址字段获取物理内存中的起始地址，后续构造出物理地址</a:t>
            </a:r>
            <a:endParaRPr lang="en-US" altLang="zh-CN" sz="2800" dirty="0"/>
          </a:p>
          <a:p>
            <a:pPr lvl="1"/>
            <a:r>
              <a:rPr lang="zh-CN" altLang="en-US" sz="2800" dirty="0"/>
              <a:t>若已分配未缓存（缓存不命中、</a:t>
            </a:r>
            <a:r>
              <a:rPr lang="zh-CN" altLang="en-US" sz="2800" dirty="0">
                <a:solidFill>
                  <a:srgbClr val="00B0F0"/>
                </a:solidFill>
              </a:rPr>
              <a:t>缺页</a:t>
            </a:r>
            <a:r>
              <a:rPr lang="zh-CN" altLang="en-US" sz="2800" dirty="0"/>
              <a:t>），则触发缺页异常</a:t>
            </a:r>
            <a:endParaRPr lang="en-US" altLang="zh-CN" sz="2800" dirty="0"/>
          </a:p>
          <a:p>
            <a:pPr lvl="1"/>
            <a:r>
              <a:rPr lang="zh-CN" altLang="en-US" sz="2800" dirty="0"/>
              <a:t>未分配：无数据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03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8C014-3C27-4461-AED7-C02047E3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43681F-B2E5-4170-A10E-79A1B62DB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29" y="982132"/>
            <a:ext cx="10265142" cy="4674851"/>
          </a:xfrm>
        </p:spPr>
      </p:pic>
    </p:spTree>
    <p:extLst>
      <p:ext uri="{BB962C8B-B14F-4D97-AF65-F5344CB8AC3E}">
        <p14:creationId xmlns:p14="http://schemas.microsoft.com/office/powerpoint/2010/main" val="188406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28C9E-3A43-4B67-8FB9-DBC3AC68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缺页（</a:t>
            </a:r>
            <a:r>
              <a:rPr lang="en-US" altLang="zh-CN" dirty="0"/>
              <a:t>page fault</a:t>
            </a:r>
            <a:r>
              <a:rPr lang="zh-CN" altLang="en-US" dirty="0"/>
              <a:t>）异常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91742-145B-4603-8815-908A8522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24272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故障：同步，修正后重新执行引起异常的指令</a:t>
            </a:r>
            <a:endParaRPr lang="en-US" altLang="zh-CN" sz="2800" dirty="0"/>
          </a:p>
          <a:p>
            <a:r>
              <a:rPr lang="zh-CN" altLang="en-US" sz="2800" dirty="0"/>
              <a:t>调用缺页异常处理程序：</a:t>
            </a:r>
            <a:endParaRPr lang="en-US" altLang="zh-CN" sz="2800" dirty="0"/>
          </a:p>
          <a:p>
            <a:pPr lvl="1"/>
            <a:r>
              <a:rPr lang="en-US" altLang="zh-CN" sz="2800" dirty="0"/>
              <a:t> </a:t>
            </a:r>
            <a:r>
              <a:rPr lang="zh-CN" altLang="en-US" sz="2800" dirty="0"/>
              <a:t>选择</a:t>
            </a:r>
            <a:r>
              <a:rPr lang="zh-CN" altLang="en-US" sz="2800" dirty="0">
                <a:solidFill>
                  <a:srgbClr val="00B0F0"/>
                </a:solidFill>
              </a:rPr>
              <a:t>牺牲页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r>
              <a:rPr lang="zh-CN" altLang="en-US" sz="2800" dirty="0"/>
              <a:t>（牺牲页写回磁盘）</a:t>
            </a:r>
            <a:endParaRPr lang="en-US" altLang="zh-CN" sz="2800" dirty="0"/>
          </a:p>
          <a:p>
            <a:pPr lvl="1"/>
            <a:r>
              <a:rPr lang="zh-CN" altLang="en-US" sz="2800" dirty="0"/>
              <a:t>从磁盘读入页</a:t>
            </a:r>
            <a:endParaRPr lang="en-US" altLang="zh-CN" sz="2800" dirty="0"/>
          </a:p>
          <a:p>
            <a:r>
              <a:rPr lang="zh-CN" altLang="en-US" sz="2800" dirty="0"/>
              <a:t>按需页面调度（</a:t>
            </a:r>
            <a:r>
              <a:rPr lang="en-US" altLang="zh-CN" sz="2800" dirty="0"/>
              <a:t>demanding paging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679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42817-6659-4FD7-8A74-1C4E349E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BAE0EF-00DE-4211-9140-A01F81406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7" y="1252233"/>
            <a:ext cx="10888605" cy="3980672"/>
          </a:xfrm>
        </p:spPr>
      </p:pic>
    </p:spTree>
    <p:extLst>
      <p:ext uri="{BB962C8B-B14F-4D97-AF65-F5344CB8AC3E}">
        <p14:creationId xmlns:p14="http://schemas.microsoft.com/office/powerpoint/2010/main" val="2908116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A7DF-255A-4C42-A817-CC486988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84CAA-509E-4599-9D52-0DD2402D9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在磁盘上创建空间（分配虚拟页）</a:t>
            </a:r>
            <a:endParaRPr lang="en-US" altLang="zh-CN" sz="2800" dirty="0"/>
          </a:p>
          <a:p>
            <a:r>
              <a:rPr lang="zh-CN" altLang="en-US" sz="2800" dirty="0"/>
              <a:t>修改页表：更新虚拟页对应的</a:t>
            </a:r>
            <a:r>
              <a:rPr lang="en-US" altLang="zh-CN" sz="2800" dirty="0"/>
              <a:t>PTE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137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95D48-36DC-42CA-9C33-F0EB6CC9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8AF30-8220-4E3C-9B05-67C4C7BB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时间局部性</a:t>
            </a:r>
            <a:endParaRPr lang="en-US" altLang="zh-CN" sz="2800" dirty="0"/>
          </a:p>
          <a:p>
            <a:r>
              <a:rPr lang="zh-CN" altLang="en-US" sz="2800" dirty="0"/>
              <a:t>活动页面（</a:t>
            </a:r>
            <a:r>
              <a:rPr lang="en-US" altLang="zh-CN" sz="2800" dirty="0"/>
              <a:t>active page</a:t>
            </a:r>
            <a:r>
              <a:rPr lang="zh-CN" altLang="en-US" sz="2800" dirty="0"/>
              <a:t>）：工作集、常驻集合</a:t>
            </a:r>
          </a:p>
        </p:txBody>
      </p:sp>
    </p:spTree>
    <p:extLst>
      <p:ext uri="{BB962C8B-B14F-4D97-AF65-F5344CB8AC3E}">
        <p14:creationId xmlns:p14="http://schemas.microsoft.com/office/powerpoint/2010/main" val="271999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B92E1-146B-4C60-95EA-FB7FC1C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虚拟内存与内存管理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A7178-C540-44A7-A8F7-E1C51CB9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为每个进程提供独立的页表：</a:t>
            </a:r>
            <a:r>
              <a:rPr lang="zh-CN" altLang="en-US" sz="2800" dirty="0">
                <a:solidFill>
                  <a:srgbClr val="00B0F0"/>
                </a:solidFill>
              </a:rPr>
              <a:t>独立</a:t>
            </a:r>
            <a:r>
              <a:rPr lang="zh-CN" altLang="en-US" sz="2800" dirty="0"/>
              <a:t>的虚拟地址空间</a:t>
            </a:r>
            <a:endParaRPr lang="en-US" altLang="zh-CN" sz="2800" dirty="0"/>
          </a:p>
          <a:p>
            <a:r>
              <a:rPr lang="zh-CN" altLang="en-US" sz="2800" dirty="0"/>
              <a:t>简化内存分配</a:t>
            </a:r>
            <a:endParaRPr lang="en-US" altLang="zh-CN" sz="2800" dirty="0"/>
          </a:p>
          <a:p>
            <a:r>
              <a:rPr lang="zh-CN" altLang="en-US" sz="2800" dirty="0"/>
              <a:t>共享代码与数据</a:t>
            </a:r>
            <a:endParaRPr lang="en-US" altLang="zh-CN" sz="2800" dirty="0"/>
          </a:p>
          <a:p>
            <a:r>
              <a:rPr lang="zh-CN" altLang="en-US" sz="2800" dirty="0"/>
              <a:t>简化链接</a:t>
            </a:r>
            <a:endParaRPr lang="en-US" altLang="zh-CN" sz="2800" dirty="0"/>
          </a:p>
          <a:p>
            <a:r>
              <a:rPr lang="zh-CN" altLang="en-US" sz="2800" dirty="0"/>
              <a:t>简化加载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6967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80AE5-E1CC-4EB9-8E6E-7BAF2D95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虚拟内存与内存保护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75881-8847-4CC0-AF55-438190B4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只读代码段、内核中的代码和数据结构、其他进程的私有内存、与其他进程共享的虚拟页</a:t>
            </a:r>
            <a:endParaRPr lang="en-US" altLang="zh-CN" sz="2800" dirty="0"/>
          </a:p>
          <a:p>
            <a:r>
              <a:rPr lang="zh-CN" altLang="en-US" sz="2800" dirty="0"/>
              <a:t>独立页表</a:t>
            </a:r>
            <a:endParaRPr lang="en-US" altLang="zh-CN" sz="2800" dirty="0"/>
          </a:p>
          <a:p>
            <a:r>
              <a:rPr lang="zh-CN" altLang="en-US" sz="2800" dirty="0"/>
              <a:t>在页表中添加</a:t>
            </a:r>
            <a:r>
              <a:rPr lang="zh-CN" altLang="en-US" sz="2800" dirty="0">
                <a:solidFill>
                  <a:srgbClr val="00B0F0"/>
                </a:solidFill>
              </a:rPr>
              <a:t>许可位</a:t>
            </a:r>
            <a:r>
              <a:rPr lang="zh-CN" altLang="en-US" sz="2800" dirty="0"/>
              <a:t>：</a:t>
            </a:r>
            <a:r>
              <a:rPr lang="en-US" altLang="zh-CN" sz="2800" dirty="0"/>
              <a:t>SUP</a:t>
            </a:r>
            <a:r>
              <a:rPr lang="zh-CN" altLang="en-US" sz="2800" dirty="0"/>
              <a:t>、</a:t>
            </a:r>
            <a:r>
              <a:rPr lang="en-US" altLang="zh-CN" sz="2800" dirty="0"/>
              <a:t>READ</a:t>
            </a:r>
            <a:r>
              <a:rPr lang="zh-CN" altLang="en-US" sz="2800" dirty="0"/>
              <a:t>、</a:t>
            </a:r>
            <a:r>
              <a:rPr lang="en-US" altLang="zh-CN" sz="2800" dirty="0"/>
              <a:t>WRITE…</a:t>
            </a:r>
          </a:p>
          <a:p>
            <a:r>
              <a:rPr lang="zh-CN" altLang="en-US" sz="2800" dirty="0"/>
              <a:t>段错误（</a:t>
            </a:r>
            <a:r>
              <a:rPr lang="en-US" altLang="zh-CN" sz="2800" dirty="0"/>
              <a:t>segmentation fault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7410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7A2BB-27EC-48B2-9C72-DB61BD54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6EAA2-CA85-4387-B80A-A1E43D0E3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08862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进程共享主存资源：进程过多时，内存不足导致进程无法运行或相互干扰</a:t>
            </a:r>
            <a:endParaRPr lang="en-US" altLang="zh-CN" sz="2800" dirty="0"/>
          </a:p>
          <a:p>
            <a:r>
              <a:rPr lang="zh-CN" altLang="en-US" sz="2800" dirty="0"/>
              <a:t>进程的内存映像使用相同的内存基本格式（起始地址；数据段、代码段、堆、对齐空白与栈的位置），不同进程之间相互影响</a:t>
            </a:r>
            <a:endParaRPr lang="en-US" altLang="zh-CN" sz="2800" dirty="0"/>
          </a:p>
          <a:p>
            <a:r>
              <a:rPr lang="zh-CN" altLang="en-US" sz="2800" dirty="0"/>
              <a:t>虚拟内存：为每个进程提供一个容量大、格式一致且私有的</a:t>
            </a:r>
            <a:r>
              <a:rPr lang="zh-CN" altLang="en-US" sz="2800" dirty="0">
                <a:solidFill>
                  <a:srgbClr val="00B0F0"/>
                </a:solidFill>
              </a:rPr>
              <a:t>地址空间</a:t>
            </a:r>
            <a:r>
              <a:rPr lang="zh-CN" altLang="en-US" sz="2800" dirty="0"/>
              <a:t>（以及对应的存储区域）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2753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3A296-09CD-4AC6-BA63-0AE16315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6C2E2-B428-4637-A7EF-30D978FD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MAP</a:t>
            </a:r>
            <a:r>
              <a:rPr lang="zh-CN" altLang="en-US" sz="2800" dirty="0"/>
              <a:t>：</a:t>
            </a:r>
            <a:r>
              <a:rPr lang="en-US" altLang="zh-CN" sz="2800" dirty="0"/>
              <a:t>VAS</a:t>
            </a:r>
            <a:r>
              <a:rPr lang="en-US" altLang="zh-CN" sz="2800" dirty="0">
                <a:sym typeface="Wingdings" panose="05000000000000000000" pitchFamily="2" charset="2"/>
              </a:rPr>
              <a:t>PAS</a:t>
            </a:r>
            <a:r>
              <a:rPr lang="zh-CN" altLang="en-US" sz="2800" dirty="0">
                <a:sym typeface="Wingdings" panose="05000000000000000000" pitchFamily="2" charset="2"/>
              </a:rPr>
              <a:t>∪</a:t>
            </a:r>
            <a:r>
              <a:rPr lang="en-US" altLang="zh-CN" sz="2800" dirty="0">
                <a:sym typeface="Wingdings" panose="05000000000000000000" pitchFamily="2" charset="2"/>
              </a:rPr>
              <a:t>Ø</a:t>
            </a:r>
          </a:p>
          <a:p>
            <a:r>
              <a:rPr lang="en-US" altLang="zh-CN" sz="2800" dirty="0">
                <a:sym typeface="Wingdings" panose="05000000000000000000" pitchFamily="2" charset="2"/>
              </a:rPr>
              <a:t>MAP(A)=A’</a:t>
            </a:r>
            <a:r>
              <a:rPr lang="zh-CN" altLang="en-US" sz="2800" dirty="0">
                <a:sym typeface="Wingdings" panose="05000000000000000000" pitchFamily="2" charset="2"/>
              </a:rPr>
              <a:t> 如果虚拟地址</a:t>
            </a:r>
            <a:r>
              <a:rPr lang="en-US" altLang="zh-CN" sz="2800" dirty="0">
                <a:sym typeface="Wingdings" panose="05000000000000000000" pitchFamily="2" charset="2"/>
              </a:rPr>
              <a:t>A</a:t>
            </a:r>
            <a:r>
              <a:rPr lang="zh-CN" altLang="en-US" sz="2800" dirty="0">
                <a:sym typeface="Wingdings" panose="05000000000000000000" pitchFamily="2" charset="2"/>
              </a:rPr>
              <a:t>处的数据在</a:t>
            </a:r>
            <a:r>
              <a:rPr lang="en-US" altLang="zh-CN" sz="2800" dirty="0">
                <a:sym typeface="Wingdings" panose="05000000000000000000" pitchFamily="2" charset="2"/>
              </a:rPr>
              <a:t>PAS</a:t>
            </a:r>
            <a:r>
              <a:rPr lang="zh-CN" altLang="en-US" sz="2800" dirty="0">
                <a:sym typeface="Wingdings" panose="05000000000000000000" pitchFamily="2" charset="2"/>
              </a:rPr>
              <a:t>的物理地址</a:t>
            </a:r>
            <a:r>
              <a:rPr lang="en-US" altLang="zh-CN" sz="2800" dirty="0">
                <a:sym typeface="Wingdings" panose="05000000000000000000" pitchFamily="2" charset="2"/>
              </a:rPr>
              <a:t>A’</a:t>
            </a:r>
            <a:r>
              <a:rPr lang="zh-CN" altLang="en-US" sz="2800" dirty="0">
                <a:sym typeface="Wingdings" panose="05000000000000000000" pitchFamily="2" charset="2"/>
              </a:rPr>
              <a:t>处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MAP(A)=Ø </a:t>
            </a:r>
            <a:r>
              <a:rPr lang="zh-CN" altLang="en-US" sz="2800" dirty="0">
                <a:sym typeface="Wingdings" panose="05000000000000000000" pitchFamily="2" charset="2"/>
              </a:rPr>
              <a:t>如果虚拟地址</a:t>
            </a:r>
            <a:r>
              <a:rPr lang="en-US" altLang="zh-CN" sz="2800" dirty="0">
                <a:sym typeface="Wingdings" panose="05000000000000000000" pitchFamily="2" charset="2"/>
              </a:rPr>
              <a:t>A</a:t>
            </a:r>
            <a:r>
              <a:rPr lang="zh-CN" altLang="en-US" sz="2800" dirty="0">
                <a:sym typeface="Wingdings" panose="05000000000000000000" pitchFamily="2" charset="2"/>
              </a:rPr>
              <a:t>处的数据不在物理内存中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zh-CN" altLang="en-US" sz="2800" dirty="0">
                <a:sym typeface="Wingdings" panose="05000000000000000000" pitchFamily="2" charset="2"/>
              </a:rPr>
              <a:t>内存管理单元</a:t>
            </a:r>
            <a:r>
              <a:rPr lang="en-US" altLang="zh-CN" sz="2800" dirty="0">
                <a:sym typeface="Wingdings" panose="05000000000000000000" pitchFamily="2" charset="2"/>
              </a:rPr>
              <a:t>MMU</a:t>
            </a:r>
            <a:r>
              <a:rPr lang="zh-CN" altLang="en-US" sz="2800" dirty="0">
                <a:sym typeface="Wingdings" panose="05000000000000000000" pitchFamily="2" charset="2"/>
              </a:rPr>
              <a:t>：地址翻译硬件</a:t>
            </a:r>
            <a:r>
              <a:rPr lang="en-US" altLang="zh-CN" sz="2800" dirty="0">
                <a:sym typeface="Wingdings" panose="05000000000000000000" pitchFamily="2" charset="2"/>
              </a:rPr>
              <a:t>+</a:t>
            </a:r>
            <a:r>
              <a:rPr lang="zh-CN" altLang="en-US" sz="2800" dirty="0">
                <a:sym typeface="Wingdings" panose="05000000000000000000" pitchFamily="2" charset="2"/>
              </a:rPr>
              <a:t>页表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9717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AC11C-795F-4652-993F-7D5B87D1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B0E91-83C9-4A69-977F-694F1898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页表基址寄存器（</a:t>
            </a:r>
            <a:r>
              <a:rPr lang="en-US" altLang="zh-CN" sz="2800" dirty="0"/>
              <a:t>PTBR</a:t>
            </a:r>
            <a:r>
              <a:rPr lang="zh-CN" altLang="en-US" sz="2800" dirty="0"/>
              <a:t>）：指向当前页表</a:t>
            </a:r>
            <a:endParaRPr lang="en-US" altLang="zh-CN" sz="2800" dirty="0"/>
          </a:p>
          <a:p>
            <a:r>
              <a:rPr lang="en-US" altLang="zh-CN" sz="2800" dirty="0"/>
              <a:t>n</a:t>
            </a:r>
            <a:r>
              <a:rPr lang="zh-CN" altLang="en-US" sz="2800" dirty="0"/>
              <a:t>位虚拟地址</a:t>
            </a:r>
            <a:endParaRPr lang="en-US" altLang="zh-CN" sz="2800" dirty="0"/>
          </a:p>
          <a:p>
            <a:pPr lvl="1"/>
            <a:r>
              <a:rPr lang="en-US" altLang="zh-CN" sz="2800" dirty="0"/>
              <a:t>p</a:t>
            </a:r>
            <a:r>
              <a:rPr lang="zh-CN" altLang="en-US" sz="2800" dirty="0"/>
              <a:t>位的虚拟页面偏移（</a:t>
            </a:r>
            <a:r>
              <a:rPr lang="en-US" altLang="zh-CN" sz="2800" dirty="0">
                <a:solidFill>
                  <a:srgbClr val="00B0F0"/>
                </a:solidFill>
              </a:rPr>
              <a:t>VPO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800" dirty="0"/>
              <a:t>（</a:t>
            </a:r>
            <a:r>
              <a:rPr lang="en-US" altLang="zh-CN" sz="2800" dirty="0"/>
              <a:t>n-p</a:t>
            </a:r>
            <a:r>
              <a:rPr lang="zh-CN" altLang="en-US" sz="2800" dirty="0"/>
              <a:t>）位的虚拟页号（</a:t>
            </a:r>
            <a:r>
              <a:rPr lang="en-US" altLang="zh-CN" sz="2800" dirty="0">
                <a:solidFill>
                  <a:srgbClr val="00B0F0"/>
                </a:solidFill>
              </a:rPr>
              <a:t>VPN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67377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661D1-391F-49A7-8A5C-07055AE1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7ED81-1DBC-4D47-B012-B394CA007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VPN</a:t>
            </a:r>
            <a:r>
              <a:rPr lang="zh-CN" altLang="en-US" sz="2800" dirty="0"/>
              <a:t>选择</a:t>
            </a:r>
            <a:r>
              <a:rPr lang="en-US" altLang="zh-CN" sz="2800" dirty="0"/>
              <a:t>PTE</a:t>
            </a:r>
          </a:p>
          <a:p>
            <a:r>
              <a:rPr lang="zh-CN" altLang="en-US" sz="2800" dirty="0"/>
              <a:t>通过</a:t>
            </a:r>
            <a:r>
              <a:rPr lang="en-US" altLang="zh-CN" sz="2800" dirty="0"/>
              <a:t>PTE</a:t>
            </a:r>
            <a:r>
              <a:rPr lang="zh-CN" altLang="en-US" sz="2800" dirty="0"/>
              <a:t>获取对应的物理页号（</a:t>
            </a:r>
            <a:r>
              <a:rPr lang="en-US" altLang="zh-CN" sz="2800" dirty="0">
                <a:solidFill>
                  <a:srgbClr val="00B0F0"/>
                </a:solidFill>
              </a:rPr>
              <a:t>PPN</a:t>
            </a:r>
            <a:r>
              <a:rPr lang="zh-CN" altLang="en-US" sz="2800" dirty="0"/>
              <a:t>）（即对应物理页起始地址）</a:t>
            </a:r>
            <a:endParaRPr lang="en-US" altLang="zh-CN" sz="2800" dirty="0"/>
          </a:p>
          <a:p>
            <a:r>
              <a:rPr lang="zh-CN" altLang="en-US" sz="2800" dirty="0"/>
              <a:t>物理页面偏移（</a:t>
            </a:r>
            <a:r>
              <a:rPr lang="en-US" altLang="zh-CN" sz="2800" dirty="0">
                <a:solidFill>
                  <a:srgbClr val="00B0F0"/>
                </a:solidFill>
              </a:rPr>
              <a:t>PPO</a:t>
            </a:r>
            <a:r>
              <a:rPr lang="zh-CN" altLang="en-US" sz="2800" dirty="0"/>
              <a:t>）与</a:t>
            </a:r>
            <a:r>
              <a:rPr lang="en-US" altLang="zh-CN" sz="2800" dirty="0"/>
              <a:t>VPO</a:t>
            </a:r>
            <a:r>
              <a:rPr lang="zh-CN" altLang="en-US" sz="2800" dirty="0"/>
              <a:t>相同</a:t>
            </a:r>
            <a:endParaRPr lang="en-US" altLang="zh-CN" sz="2800" dirty="0"/>
          </a:p>
          <a:p>
            <a:r>
              <a:rPr lang="en-US" altLang="zh-CN" sz="2800" dirty="0"/>
              <a:t>PPN</a:t>
            </a:r>
            <a:r>
              <a:rPr lang="zh-CN" altLang="en-US" sz="2800" dirty="0"/>
              <a:t>与</a:t>
            </a:r>
            <a:r>
              <a:rPr lang="en-US" altLang="zh-CN" sz="2800" dirty="0"/>
              <a:t>PPO</a:t>
            </a:r>
            <a:r>
              <a:rPr lang="zh-CN" altLang="en-US" sz="2800" dirty="0"/>
              <a:t>串联，得到物理地址</a:t>
            </a:r>
          </a:p>
        </p:txBody>
      </p:sp>
    </p:spTree>
    <p:extLst>
      <p:ext uri="{BB962C8B-B14F-4D97-AF65-F5344CB8AC3E}">
        <p14:creationId xmlns:p14="http://schemas.microsoft.com/office/powerpoint/2010/main" val="2270201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1A39B-A48D-4310-A32E-5142F440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高速缓存与虚拟内存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43540-4C85-41AA-B1DF-3FBEE983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地址翻译发生在高速缓存查找之前</a:t>
            </a:r>
            <a:endParaRPr lang="en-US" altLang="zh-CN" sz="2800" dirty="0"/>
          </a:p>
          <a:p>
            <a:r>
              <a:rPr lang="zh-CN" altLang="en-US" sz="2800" dirty="0"/>
              <a:t>使用</a:t>
            </a:r>
            <a:r>
              <a:rPr lang="zh-CN" altLang="en-US" sz="2800" dirty="0">
                <a:solidFill>
                  <a:srgbClr val="00B0F0"/>
                </a:solidFill>
              </a:rPr>
              <a:t>物理地址</a:t>
            </a:r>
            <a:r>
              <a:rPr lang="zh-CN" altLang="en-US" sz="2800" dirty="0"/>
              <a:t>访问高速缓存</a:t>
            </a:r>
          </a:p>
        </p:txBody>
      </p:sp>
    </p:spTree>
    <p:extLst>
      <p:ext uri="{BB962C8B-B14F-4D97-AF65-F5344CB8AC3E}">
        <p14:creationId xmlns:p14="http://schemas.microsoft.com/office/powerpoint/2010/main" val="1124486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0D44-CB06-4C40-AAE6-E221681D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翻译后备缓冲器（</a:t>
            </a:r>
            <a:r>
              <a:rPr lang="en-US" altLang="zh-CN" dirty="0"/>
              <a:t>TLB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A237E-31EE-4A4A-AC02-3669ACF2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172061" cy="331893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小缓存，用于虚拟寻址</a:t>
            </a:r>
            <a:endParaRPr lang="en-US" altLang="zh-CN" sz="2800" dirty="0"/>
          </a:p>
          <a:p>
            <a:r>
              <a:rPr lang="zh-CN" altLang="en-US" sz="2800" dirty="0"/>
              <a:t>高相联度</a:t>
            </a:r>
            <a:endParaRPr lang="en-US" altLang="zh-CN" sz="2800" dirty="0"/>
          </a:p>
          <a:p>
            <a:r>
              <a:rPr lang="en-US" altLang="zh-CN" sz="2800" dirty="0"/>
              <a:t>TLB</a:t>
            </a:r>
            <a:r>
              <a:rPr lang="zh-CN" altLang="en-US" sz="2800" dirty="0"/>
              <a:t>标记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B0F0"/>
                </a:solidFill>
              </a:rPr>
              <a:t>TLBT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TLB</a:t>
            </a:r>
            <a:r>
              <a:rPr lang="zh-CN" altLang="en-US" sz="2800" dirty="0"/>
              <a:t>索引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B0F0"/>
                </a:solidFill>
              </a:rPr>
              <a:t>TLBI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49C173-30D7-4D78-9439-238FDA10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412" y="2545222"/>
            <a:ext cx="5761027" cy="1786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9172E6-5A57-4D48-98BB-A2BC76D0B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62" y="4760721"/>
            <a:ext cx="5966977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3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729C5-92C3-4C8F-A0DB-AD9DE488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0CCE8-21F3-468C-8025-FE66B274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地址空间很大时（</a:t>
            </a:r>
            <a:r>
              <a:rPr lang="en-US" altLang="zh-CN" sz="2800" dirty="0"/>
              <a:t>64</a:t>
            </a:r>
            <a:r>
              <a:rPr lang="zh-CN" altLang="en-US" sz="2800" dirty="0"/>
              <a:t>位），即便每个</a:t>
            </a:r>
            <a:r>
              <a:rPr lang="en-US" altLang="zh-CN" sz="2800" dirty="0"/>
              <a:t>PTE</a:t>
            </a:r>
            <a:r>
              <a:rPr lang="zh-CN" altLang="en-US" sz="2800" dirty="0"/>
              <a:t>很小，页表占用的空间也很大</a:t>
            </a:r>
            <a:endParaRPr lang="en-US" altLang="zh-CN" sz="2800" dirty="0"/>
          </a:p>
          <a:p>
            <a:r>
              <a:rPr lang="zh-CN" altLang="en-US" sz="2800" dirty="0"/>
              <a:t>压缩页表大小：</a:t>
            </a:r>
            <a:r>
              <a:rPr lang="zh-CN" altLang="en-US" sz="2800" dirty="0">
                <a:solidFill>
                  <a:srgbClr val="00B0F0"/>
                </a:solidFill>
              </a:rPr>
              <a:t>层次结构</a:t>
            </a:r>
          </a:p>
        </p:txBody>
      </p:sp>
    </p:spTree>
    <p:extLst>
      <p:ext uri="{BB962C8B-B14F-4D97-AF65-F5344CB8AC3E}">
        <p14:creationId xmlns:p14="http://schemas.microsoft.com/office/powerpoint/2010/main" val="3327052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647DF-FEFC-41CA-B252-4ED646A2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5391FD-1D69-4274-B8B8-C20E0E161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06" y="575912"/>
            <a:ext cx="8990788" cy="5706176"/>
          </a:xfrm>
        </p:spPr>
      </p:pic>
    </p:spTree>
    <p:extLst>
      <p:ext uri="{BB962C8B-B14F-4D97-AF65-F5344CB8AC3E}">
        <p14:creationId xmlns:p14="http://schemas.microsoft.com/office/powerpoint/2010/main" val="4197229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46ED2-F306-4C43-AC3A-28FE8A1F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F3C4C52-AFAF-4081-B4B7-CEC41D245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166536"/>
              </p:ext>
            </p:extLst>
          </p:nvPr>
        </p:nvGraphicFramePr>
        <p:xfrm>
          <a:off x="1295400" y="3560640"/>
          <a:ext cx="96012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1501390408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4933046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86705980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92226443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607583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VPN</a:t>
                      </a:r>
                      <a:r>
                        <a:rPr lang="zh-CN" altLang="en-US" sz="2400" dirty="0"/>
                        <a:t>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VPO</a:t>
                      </a:r>
                      <a:r>
                        <a:rPr lang="zh-CN" altLang="en-US" sz="2400" dirty="0"/>
                        <a:t>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PPN</a:t>
                      </a:r>
                      <a:r>
                        <a:rPr lang="zh-CN" altLang="en-US" sz="2400" dirty="0"/>
                        <a:t>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PPO</a:t>
                      </a:r>
                      <a:r>
                        <a:rPr lang="zh-CN" altLang="en-US" sz="2400" dirty="0"/>
                        <a:t>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1KB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2KB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9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4KB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9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8KB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88477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D1DC727-731F-4817-8DB9-9A26228188D9}"/>
              </a:ext>
            </a:extLst>
          </p:cNvPr>
          <p:cNvSpPr txBox="1"/>
          <p:nvPr/>
        </p:nvSpPr>
        <p:spPr>
          <a:xfrm>
            <a:off x="1295400" y="2539014"/>
            <a:ext cx="9601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给定一个</a:t>
            </a:r>
            <a:r>
              <a:rPr lang="en-US" altLang="zh-CN" sz="2800" dirty="0"/>
              <a:t>32</a:t>
            </a:r>
            <a:r>
              <a:rPr lang="zh-CN" altLang="en-US" sz="2800" dirty="0"/>
              <a:t>位的虚拟地址空间和一个</a:t>
            </a:r>
            <a:r>
              <a:rPr lang="en-US" altLang="zh-CN" sz="2800" dirty="0"/>
              <a:t>24</a:t>
            </a:r>
            <a:r>
              <a:rPr lang="zh-CN" altLang="en-US" sz="2800" dirty="0"/>
              <a:t>位的物理地址空间，对于下面的页面大小</a:t>
            </a:r>
            <a:r>
              <a:rPr lang="en-US" altLang="zh-CN" sz="2800" dirty="0"/>
              <a:t>P</a:t>
            </a:r>
            <a:r>
              <a:rPr lang="zh-CN" altLang="en-US" sz="2800" dirty="0"/>
              <a:t>，确定</a:t>
            </a:r>
            <a:r>
              <a:rPr lang="en-US" altLang="zh-CN" sz="2800" dirty="0"/>
              <a:t>VPN</a:t>
            </a:r>
            <a:r>
              <a:rPr lang="zh-CN" altLang="en-US" sz="2800" dirty="0"/>
              <a:t>、</a:t>
            </a:r>
            <a:r>
              <a:rPr lang="en-US" altLang="zh-CN" sz="2800" dirty="0"/>
              <a:t>VPO</a:t>
            </a:r>
            <a:r>
              <a:rPr lang="zh-CN" altLang="en-US" sz="2800" dirty="0"/>
              <a:t>、</a:t>
            </a:r>
            <a:r>
              <a:rPr lang="en-US" altLang="zh-CN" sz="2800" dirty="0"/>
              <a:t>PPN</a:t>
            </a:r>
            <a:r>
              <a:rPr lang="zh-CN" altLang="en-US" sz="2800" dirty="0"/>
              <a:t>、</a:t>
            </a:r>
            <a:r>
              <a:rPr lang="en-US" altLang="zh-CN" sz="2800" dirty="0"/>
              <a:t>PPO</a:t>
            </a:r>
            <a:r>
              <a:rPr lang="zh-CN" altLang="en-US" sz="2800" dirty="0"/>
              <a:t>中的位数</a:t>
            </a:r>
          </a:p>
        </p:txBody>
      </p:sp>
    </p:spTree>
    <p:extLst>
      <p:ext uri="{BB962C8B-B14F-4D97-AF65-F5344CB8AC3E}">
        <p14:creationId xmlns:p14="http://schemas.microsoft.com/office/powerpoint/2010/main" val="3016147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1DB5E-E8E7-48E7-8A9D-E8B6362D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THANKS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6628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0022A-423B-480C-95B2-D7D9F384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6B873-F833-44D4-A74D-ED6B00612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主存：由</a:t>
            </a:r>
            <a:r>
              <a:rPr lang="en-US" altLang="zh-CN" sz="2800" dirty="0"/>
              <a:t>M</a:t>
            </a:r>
            <a:r>
              <a:rPr lang="zh-CN" altLang="en-US" sz="2800" dirty="0"/>
              <a:t>个连续的字节大小的单元组成的数组</a:t>
            </a:r>
            <a:endParaRPr lang="en-US" altLang="zh-CN" sz="2800" dirty="0"/>
          </a:p>
          <a:p>
            <a:r>
              <a:rPr lang="zh-CN" altLang="en-US" sz="2800" dirty="0"/>
              <a:t>地址：相当于数组的索引，程序按地址引用主存中的数据</a:t>
            </a:r>
            <a:endParaRPr lang="en-US" altLang="zh-CN" sz="2800" dirty="0"/>
          </a:p>
          <a:p>
            <a:r>
              <a:rPr lang="zh-CN" altLang="en-US" sz="2800" dirty="0"/>
              <a:t>地址空间：非负整数地址的有序集合</a:t>
            </a:r>
            <a:endParaRPr lang="en-US" altLang="zh-CN" sz="2800" dirty="0"/>
          </a:p>
          <a:p>
            <a:r>
              <a:rPr lang="en-US" altLang="zh-CN" sz="2800" dirty="0"/>
              <a:t>n</a:t>
            </a:r>
            <a:r>
              <a:rPr lang="zh-CN" altLang="en-US" sz="2800" dirty="0"/>
              <a:t>位地址空间：共有</a:t>
            </a:r>
            <a:r>
              <a:rPr lang="en-US" altLang="zh-CN" sz="2800" dirty="0"/>
              <a:t>N=2^n</a:t>
            </a:r>
            <a:r>
              <a:rPr lang="zh-CN" altLang="en-US" sz="2800" dirty="0"/>
              <a:t>个地址的地址空间</a:t>
            </a:r>
            <a:endParaRPr lang="en-US" altLang="zh-CN" sz="2800" dirty="0"/>
          </a:p>
          <a:p>
            <a:r>
              <a:rPr lang="zh-CN" altLang="en-US" sz="2800" dirty="0"/>
              <a:t>（默认）线性地址空间：地址连续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85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C8CEB-8C24-4C59-9012-5D9E0744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物理地址空间</a:t>
            </a:r>
            <a:r>
              <a:rPr lang="en-US" altLang="zh-CN" dirty="0"/>
              <a:t>/</a:t>
            </a:r>
            <a:r>
              <a:rPr lang="zh-CN" altLang="en-US" dirty="0"/>
              <a:t>虚拟地址空间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67884-868C-44CD-86EE-CC8294D6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字节有对应的地址</a:t>
            </a:r>
            <a:endParaRPr lang="en-US" altLang="zh-CN" sz="2800" dirty="0"/>
          </a:p>
          <a:p>
            <a:r>
              <a:rPr lang="zh-CN" altLang="en-US" sz="2800" dirty="0"/>
              <a:t>有</a:t>
            </a:r>
            <a:r>
              <a:rPr lang="en-US" altLang="zh-CN" sz="2800" dirty="0"/>
              <a:t>M</a:t>
            </a:r>
            <a:r>
              <a:rPr lang="zh-CN" altLang="en-US" sz="2800" dirty="0"/>
              <a:t>个地址的物理地址空间：对应物理内存（主存）中的</a:t>
            </a:r>
            <a:r>
              <a:rPr lang="en-US" altLang="zh-CN" sz="2800" dirty="0"/>
              <a:t>M</a:t>
            </a:r>
            <a:r>
              <a:rPr lang="zh-CN" altLang="en-US" sz="2800" dirty="0"/>
              <a:t>个连续字节</a:t>
            </a:r>
            <a:endParaRPr lang="en-US" altLang="zh-CN" sz="2800" dirty="0"/>
          </a:p>
          <a:p>
            <a:r>
              <a:rPr lang="zh-CN" altLang="en-US" sz="2800" dirty="0"/>
              <a:t>有</a:t>
            </a:r>
            <a:r>
              <a:rPr lang="en-US" altLang="zh-CN" sz="2800" dirty="0"/>
              <a:t>N</a:t>
            </a:r>
            <a:r>
              <a:rPr lang="zh-CN" altLang="en-US" sz="2800" dirty="0"/>
              <a:t>个地址的</a:t>
            </a:r>
            <a:r>
              <a:rPr lang="zh-CN" altLang="en-US" sz="2800" dirty="0">
                <a:solidFill>
                  <a:srgbClr val="00B0F0"/>
                </a:solidFill>
              </a:rPr>
              <a:t>虚拟地址空间</a:t>
            </a:r>
            <a:r>
              <a:rPr lang="zh-CN" altLang="en-US" sz="2800" dirty="0"/>
              <a:t>：对应虚拟内存（位于磁盘上）的</a:t>
            </a:r>
            <a:r>
              <a:rPr lang="en-US" altLang="zh-CN" sz="2800" dirty="0"/>
              <a:t>N</a:t>
            </a:r>
            <a:r>
              <a:rPr lang="zh-CN" altLang="en-US" sz="2800" dirty="0"/>
              <a:t>个连续字节</a:t>
            </a:r>
            <a:endParaRPr lang="en-US" altLang="zh-CN" sz="2800" dirty="0"/>
          </a:p>
          <a:p>
            <a:r>
              <a:rPr lang="en-US" altLang="zh-CN" sz="2800" dirty="0"/>
              <a:t>N</a:t>
            </a:r>
            <a:r>
              <a:rPr lang="zh-CN" altLang="en-US" sz="2800" dirty="0"/>
              <a:t>个连续的非负整数地址值</a:t>
            </a:r>
          </a:p>
        </p:txBody>
      </p:sp>
    </p:spTree>
    <p:extLst>
      <p:ext uri="{BB962C8B-B14F-4D97-AF65-F5344CB8AC3E}">
        <p14:creationId xmlns:p14="http://schemas.microsoft.com/office/powerpoint/2010/main" val="17687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F2F98-9992-4C08-845C-4205F96D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51047-6500-41FF-AD10-B07FD118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CPU</a:t>
            </a:r>
            <a:r>
              <a:rPr lang="zh-CN" altLang="en-US" sz="2800" dirty="0"/>
              <a:t>根据虚拟地址，访问虚拟内存中对应的位置读取数据</a:t>
            </a:r>
            <a:endParaRPr lang="en-US" altLang="zh-CN" sz="2800" dirty="0"/>
          </a:p>
          <a:p>
            <a:r>
              <a:rPr lang="zh-CN" altLang="en-US" sz="2800" dirty="0"/>
              <a:t>而读写磁盘的速度比读写</a:t>
            </a:r>
            <a:r>
              <a:rPr lang="en-US" altLang="zh-CN" sz="2800" dirty="0"/>
              <a:t>DRAM</a:t>
            </a:r>
            <a:r>
              <a:rPr lang="zh-CN" altLang="en-US" sz="2800" dirty="0"/>
              <a:t>慢</a:t>
            </a:r>
            <a:r>
              <a:rPr lang="en-US" altLang="zh-CN" sz="2800" dirty="0"/>
              <a:t>100 000</a:t>
            </a:r>
            <a:r>
              <a:rPr lang="zh-CN" altLang="en-US" sz="2800" dirty="0"/>
              <a:t>多倍</a:t>
            </a:r>
            <a:endParaRPr lang="en-US" altLang="zh-CN" sz="2800" dirty="0"/>
          </a:p>
          <a:p>
            <a:r>
              <a:rPr lang="zh-CN" altLang="en-US" sz="2800" dirty="0"/>
              <a:t>解决方案：设计</a:t>
            </a:r>
            <a:r>
              <a:rPr lang="zh-CN" altLang="en-US" sz="2800" dirty="0">
                <a:solidFill>
                  <a:srgbClr val="00B0F0"/>
                </a:solidFill>
              </a:rPr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424633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05AFB-C8CA-442C-B13E-8BCD8EAB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虚拟内存与缓存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36E38-602B-4805-8D61-E7B31153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利用物理内存（主存）作为虚拟内存（位于磁盘）的缓存，称为</a:t>
            </a:r>
            <a:r>
              <a:rPr lang="en-US" altLang="zh-CN" sz="2800" dirty="0">
                <a:solidFill>
                  <a:srgbClr val="00B0F0"/>
                </a:solidFill>
              </a:rPr>
              <a:t>DRAM</a:t>
            </a:r>
            <a:r>
              <a:rPr lang="zh-CN" altLang="en-US" sz="2800" dirty="0">
                <a:solidFill>
                  <a:srgbClr val="00B0F0"/>
                </a:solidFill>
              </a:rPr>
              <a:t>缓存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zh-CN" altLang="en-US" sz="2800" dirty="0"/>
              <a:t>将低层数据（磁盘上的数据）分割成块，作为向上层（</a:t>
            </a:r>
            <a:r>
              <a:rPr lang="en-US" altLang="zh-CN" sz="2800" dirty="0"/>
              <a:t>DRAM</a:t>
            </a:r>
            <a:r>
              <a:rPr lang="zh-CN" altLang="en-US" sz="2800" dirty="0"/>
              <a:t>缓存）传递的传输单元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虚拟页</a:t>
            </a:r>
            <a:r>
              <a:rPr lang="zh-CN" altLang="en-US" sz="2800" dirty="0"/>
              <a:t>（</a:t>
            </a:r>
            <a:r>
              <a:rPr lang="en-US" altLang="zh-CN" sz="2800" dirty="0"/>
              <a:t>VP</a:t>
            </a:r>
            <a:r>
              <a:rPr lang="zh-CN" altLang="en-US" sz="2800" dirty="0"/>
              <a:t>）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zh-CN" altLang="en-US" sz="2800" dirty="0"/>
              <a:t>物理页（</a:t>
            </a:r>
            <a:r>
              <a:rPr lang="en-US" altLang="zh-CN" sz="2800" dirty="0"/>
              <a:t>PP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5041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7164F-1A45-4A79-8FEE-9D258EBF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96B5B-C846-4A25-9E55-3D0FA38E0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未分配的虚拟页：未使用，无相关联数据</a:t>
            </a:r>
            <a:endParaRPr lang="en-US" altLang="zh-CN" sz="2800" dirty="0"/>
          </a:p>
          <a:p>
            <a:r>
              <a:rPr lang="zh-CN" altLang="en-US" sz="2800" dirty="0"/>
              <a:t>已分配但未缓存的虚拟页：已使用，但其中数据未在物理内存中缓存</a:t>
            </a:r>
            <a:endParaRPr lang="en-US" altLang="zh-CN" sz="2800" dirty="0"/>
          </a:p>
          <a:p>
            <a:r>
              <a:rPr lang="zh-CN" altLang="en-US" sz="2800" dirty="0"/>
              <a:t>已分配且已缓存的虚拟页：已使用，且其中数据已在物理内存中缓存</a:t>
            </a:r>
          </a:p>
        </p:txBody>
      </p:sp>
    </p:spTree>
    <p:extLst>
      <p:ext uri="{BB962C8B-B14F-4D97-AF65-F5344CB8AC3E}">
        <p14:creationId xmlns:p14="http://schemas.microsoft.com/office/powerpoint/2010/main" val="10990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1BC80-3080-4DFD-8D1C-999AACB6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DRAM</a:t>
            </a:r>
            <a:r>
              <a:rPr lang="zh-CN" altLang="en-US" dirty="0"/>
              <a:t>缓存的结构特点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B0F7E-D508-44A9-9016-1939D4B6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75192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DRAM</a:t>
            </a:r>
            <a:r>
              <a:rPr lang="zh-CN" altLang="en-US" sz="2800" dirty="0"/>
              <a:t>缓存不命中需要磁盘进程处理、且从磁盘扇区读取第一个字节的时间开销比读连续字节满</a:t>
            </a:r>
            <a:r>
              <a:rPr lang="en-US" altLang="zh-CN" sz="2800" dirty="0"/>
              <a:t>100 000</a:t>
            </a:r>
            <a:r>
              <a:rPr lang="zh-CN" altLang="en-US" sz="2800" dirty="0"/>
              <a:t>倍：缓存不命中开销巨大，相比之下一次读取更多数据更划算，因此虚拟页（物理页）很大</a:t>
            </a:r>
            <a:endParaRPr lang="en-US" altLang="zh-CN" sz="2800" dirty="0"/>
          </a:p>
          <a:p>
            <a:r>
              <a:rPr lang="zh-CN" altLang="en-US" sz="2800" dirty="0"/>
              <a:t>不命中处罚大：</a:t>
            </a:r>
            <a:r>
              <a:rPr lang="en-US" altLang="zh-CN" sz="2800" dirty="0"/>
              <a:t>DRAM</a:t>
            </a:r>
            <a:r>
              <a:rPr lang="zh-CN" altLang="en-US" sz="2800" dirty="0"/>
              <a:t>全相联、复杂精密的替换算法</a:t>
            </a:r>
            <a:endParaRPr lang="en-US" altLang="zh-CN" sz="2800" dirty="0"/>
          </a:p>
          <a:p>
            <a:r>
              <a:rPr lang="zh-CN" altLang="en-US" sz="2800" dirty="0"/>
              <a:t>磁盘访问慢：写回策略</a:t>
            </a:r>
            <a:endParaRPr lang="en-US" altLang="zh-CN" sz="2800" dirty="0"/>
          </a:p>
          <a:p>
            <a:r>
              <a:rPr lang="zh-CN" altLang="en-US" sz="2800" dirty="0"/>
              <a:t>记录缓存状态：</a:t>
            </a:r>
            <a:r>
              <a:rPr lang="zh-CN" altLang="en-US" sz="2800" dirty="0">
                <a:solidFill>
                  <a:srgbClr val="00B0F0"/>
                </a:solidFill>
              </a:rPr>
              <a:t>页表</a:t>
            </a:r>
            <a:endParaRPr lang="en-US" altLang="zh-C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8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01C1F-0051-43BB-BB8D-059DB145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86D6C-FD4C-4642-83BB-4362E988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是页表条目（</a:t>
            </a:r>
            <a:r>
              <a:rPr lang="en-US" altLang="zh-CN" sz="2800" dirty="0"/>
              <a:t>Page Table Entry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B0F0"/>
                </a:solidFill>
              </a:rPr>
              <a:t>PTE</a:t>
            </a:r>
            <a:r>
              <a:rPr lang="zh-CN" altLang="en-US" sz="2800" dirty="0"/>
              <a:t>）的数组，存储在主存中</a:t>
            </a:r>
            <a:endParaRPr lang="en-US" altLang="zh-CN" sz="2800" dirty="0"/>
          </a:p>
          <a:p>
            <a:r>
              <a:rPr lang="en-US" altLang="zh-CN" sz="2800" dirty="0"/>
              <a:t>PTE</a:t>
            </a:r>
            <a:r>
              <a:rPr lang="zh-CN" altLang="en-US" sz="2800" dirty="0"/>
              <a:t>对应虚拟页</a:t>
            </a:r>
            <a:endParaRPr lang="en-US" altLang="zh-CN" sz="2800" dirty="0"/>
          </a:p>
          <a:p>
            <a:r>
              <a:rPr lang="zh-CN" altLang="en-US" sz="2800" dirty="0"/>
              <a:t>每个</a:t>
            </a:r>
            <a:r>
              <a:rPr lang="en-US" altLang="zh-CN" sz="2800" dirty="0"/>
              <a:t>PTE</a:t>
            </a:r>
            <a:r>
              <a:rPr lang="zh-CN" altLang="en-US" sz="2800" dirty="0"/>
              <a:t>：一个有效位（是否已缓存），</a:t>
            </a:r>
            <a:r>
              <a:rPr lang="en-US" altLang="zh-CN" sz="2800" dirty="0"/>
              <a:t>n</a:t>
            </a:r>
            <a:r>
              <a:rPr lang="zh-CN" altLang="en-US" sz="2800" dirty="0"/>
              <a:t>位地址字段（物理页的起始地址）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4181750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497</TotalTime>
  <Words>1013</Words>
  <Application>Microsoft Office PowerPoint</Application>
  <PresentationFormat>宽屏</PresentationFormat>
  <Paragraphs>113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方正姚体</vt:lpstr>
      <vt:lpstr>Arial</vt:lpstr>
      <vt:lpstr>Bahnschrift Condensed</vt:lpstr>
      <vt:lpstr>Calibri</vt:lpstr>
      <vt:lpstr>Calibri Light</vt:lpstr>
      <vt:lpstr>Wingdings 2</vt:lpstr>
      <vt:lpstr>HDOfficeLightV0</vt:lpstr>
      <vt:lpstr>环保</vt:lpstr>
      <vt:lpstr>Virtual Memory: Concepts 虚拟内存：概念</vt:lpstr>
      <vt:lpstr>虚拟内存</vt:lpstr>
      <vt:lpstr>地址空间</vt:lpstr>
      <vt:lpstr>物理地址空间/虚拟地址空间</vt:lpstr>
      <vt:lpstr>虚拟地址</vt:lpstr>
      <vt:lpstr>虚拟内存与缓存</vt:lpstr>
      <vt:lpstr>虚拟页</vt:lpstr>
      <vt:lpstr>DRAM缓存的结构特点</vt:lpstr>
      <vt:lpstr>页表</vt:lpstr>
      <vt:lpstr>页表</vt:lpstr>
      <vt:lpstr>当CPU通过虚拟地址读取虚拟内存时</vt:lpstr>
      <vt:lpstr>当CPU通过虚拟地址读取虚拟内存时</vt:lpstr>
      <vt:lpstr>PowerPoint 演示文稿</vt:lpstr>
      <vt:lpstr>缺页（page fault）异常</vt:lpstr>
      <vt:lpstr>PowerPoint 演示文稿</vt:lpstr>
      <vt:lpstr>分配页面</vt:lpstr>
      <vt:lpstr>局部性</vt:lpstr>
      <vt:lpstr>虚拟内存与内存管理</vt:lpstr>
      <vt:lpstr>虚拟内存与内存保护</vt:lpstr>
      <vt:lpstr>地址翻译</vt:lpstr>
      <vt:lpstr>地址翻译</vt:lpstr>
      <vt:lpstr>地址翻译</vt:lpstr>
      <vt:lpstr>高速缓存与虚拟内存</vt:lpstr>
      <vt:lpstr>翻译后备缓冲器（TLB）</vt:lpstr>
      <vt:lpstr>多级页表</vt:lpstr>
      <vt:lpstr>PowerPoint 演示文稿</vt:lpstr>
      <vt:lpstr>EXERCISE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Memory: Concepts 虚拟内存：概念</dc:title>
  <dc:creator>水 开</dc:creator>
  <cp:lastModifiedBy>水 开</cp:lastModifiedBy>
  <cp:revision>89</cp:revision>
  <dcterms:created xsi:type="dcterms:W3CDTF">2018-12-05T07:50:25Z</dcterms:created>
  <dcterms:modified xsi:type="dcterms:W3CDTF">2018-12-06T10:07:38Z</dcterms:modified>
</cp:coreProperties>
</file>