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7" r:id="rId9"/>
    <p:sldId id="270" r:id="rId10"/>
    <p:sldId id="266" r:id="rId11"/>
    <p:sldId id="263" r:id="rId12"/>
    <p:sldId id="283" r:id="rId13"/>
    <p:sldId id="268" r:id="rId14"/>
    <p:sldId id="279" r:id="rId15"/>
    <p:sldId id="272" r:id="rId16"/>
    <p:sldId id="277" r:id="rId17"/>
    <p:sldId id="274" r:id="rId18"/>
    <p:sldId id="275" r:id="rId19"/>
    <p:sldId id="276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F512E-E1D8-114D-93D0-443E5307E0E4}" v="70" dt="2018-12-04T03:28:42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浩" userId="9ebb9eb8-302c-4dc2-9e8b-f03318526881" providerId="ADAL" clId="{0FCF512E-E1D8-114D-93D0-443E5307E0E4}"/>
    <pc:docChg chg="custSel delSld modSld">
      <pc:chgData name="梁浩" userId="9ebb9eb8-302c-4dc2-9e8b-f03318526881" providerId="ADAL" clId="{0FCF512E-E1D8-114D-93D0-443E5307E0E4}" dt="2018-12-04T03:28:42.254" v="69" actId="22"/>
      <pc:docMkLst>
        <pc:docMk/>
      </pc:docMkLst>
      <pc:sldChg chg="modSp">
        <pc:chgData name="梁浩" userId="9ebb9eb8-302c-4dc2-9e8b-f03318526881" providerId="ADAL" clId="{0FCF512E-E1D8-114D-93D0-443E5307E0E4}" dt="2018-12-04T03:27:12.453" v="57" actId="27636"/>
        <pc:sldMkLst>
          <pc:docMk/>
          <pc:sldMk cId="3533105585" sldId="260"/>
        </pc:sldMkLst>
        <pc:spChg chg="mod">
          <ac:chgData name="梁浩" userId="9ebb9eb8-302c-4dc2-9e8b-f03318526881" providerId="ADAL" clId="{0FCF512E-E1D8-114D-93D0-443E5307E0E4}" dt="2018-12-04T03:27:12.453" v="57" actId="27636"/>
          <ac:spMkLst>
            <pc:docMk/>
            <pc:sldMk cId="3533105585" sldId="260"/>
            <ac:spMk id="3" creationId="{00000000-0000-0000-0000-000000000000}"/>
          </ac:spMkLst>
        </pc:spChg>
      </pc:sldChg>
      <pc:sldChg chg="modSp">
        <pc:chgData name="梁浩" userId="9ebb9eb8-302c-4dc2-9e8b-f03318526881" providerId="ADAL" clId="{0FCF512E-E1D8-114D-93D0-443E5307E0E4}" dt="2018-12-04T03:28:42.254" v="69" actId="22"/>
        <pc:sldMkLst>
          <pc:docMk/>
          <pc:sldMk cId="2229352704" sldId="272"/>
        </pc:sldMkLst>
        <pc:spChg chg="mod">
          <ac:chgData name="梁浩" userId="9ebb9eb8-302c-4dc2-9e8b-f03318526881" providerId="ADAL" clId="{0FCF512E-E1D8-114D-93D0-443E5307E0E4}" dt="2018-12-04T03:28:42.254" v="69" actId="22"/>
          <ac:spMkLst>
            <pc:docMk/>
            <pc:sldMk cId="2229352704" sldId="272"/>
            <ac:spMk id="3" creationId="{00000000-0000-0000-0000-000000000000}"/>
          </ac:spMkLst>
        </pc:spChg>
      </pc:sldChg>
      <pc:sldChg chg="del">
        <pc:chgData name="梁浩" userId="9ebb9eb8-302c-4dc2-9e8b-f03318526881" providerId="ADAL" clId="{0FCF512E-E1D8-114D-93D0-443E5307E0E4}" dt="2018-12-04T03:08:11.199" v="0" actId="2696"/>
        <pc:sldMkLst>
          <pc:docMk/>
          <pc:sldMk cId="300137010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30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1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2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5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0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1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3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2AE274-7980-48B0-B362-AD80E772167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System I/O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梁浩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2018·12·3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dup2(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把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zh-CN" altLang="en-US" cap="none" dirty="0" smtClean="0">
                <a:latin typeface="Century" panose="02040604050505020304" pitchFamily="18" charset="0"/>
              </a:rPr>
              <a:t>指向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对应的“打开文件表”中的项，并给对应项的引用次数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+1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成功则返回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zh-CN" altLang="en-US" cap="none" dirty="0" smtClean="0">
                <a:latin typeface="Century" panose="02040604050505020304" pitchFamily="18" charset="0"/>
              </a:rPr>
              <a:t>，失败返回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并设置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82007" y="2383717"/>
            <a:ext cx="5106026" cy="3424107"/>
          </a:xfrm>
        </p:spPr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通过文件名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文件描述符获取文件元数据。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表示成功，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表示失败。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88032" y="2096282"/>
            <a:ext cx="6238533" cy="41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5255655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DIR* 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b="1" cap="none" dirty="0">
              <a:solidFill>
                <a:srgbClr val="502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返回一个指向目录流的指针。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(DIR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dirp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返回该目录流的下一个目录项的指针。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如果返回值为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且设置了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，代表出错。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如果返回值为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且没有设置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，代表目录流结束。</a:t>
            </a:r>
            <a:endParaRPr lang="en-US" altLang="zh-CN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28" y="3894858"/>
            <a:ext cx="574437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RIO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是对系统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函数的包装，提供了字符文件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二进制文件的缓存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>
                <a:latin typeface="Century" panose="02040604050505020304" pitchFamily="18" charset="0"/>
              </a:rPr>
              <a:t>无</a:t>
            </a:r>
            <a:r>
              <a:rPr lang="zh-CN" altLang="en-US" cap="none" dirty="0" smtClean="0">
                <a:latin typeface="Century" panose="02040604050505020304" pitchFamily="18" charset="0"/>
              </a:rPr>
              <a:t>缓存的读写函数。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无缓存版本的函数在系统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函数上增加了被打断后重启的功能。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缓存版本在无缓存版本上为每个文件描述符增加了一个缓冲区。在缓冲区空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充满之后再调用系统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函数，减少了系统调用，从而提高了效率。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C  STDIO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和带缓冲版本的</a:t>
            </a:r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相似，通过</a:t>
            </a:r>
            <a:r>
              <a:rPr lang="en-US" altLang="zh-CN" cap="none" dirty="0" smtClean="0">
                <a:latin typeface="Century" panose="02040604050505020304" pitchFamily="18" charset="0"/>
              </a:rPr>
              <a:t>FILE</a:t>
            </a:r>
            <a:r>
              <a:rPr lang="zh-CN" altLang="en-US" cap="none" dirty="0" smtClean="0">
                <a:latin typeface="Century" panose="02040604050505020304" pitchFamily="18" charset="0"/>
              </a:rPr>
              <a:t>类型来表示一个打开的文件及其缓冲区。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提供了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fscanf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fprintf</a:t>
            </a:r>
            <a:r>
              <a:rPr lang="zh-CN" altLang="en-US" cap="none" dirty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freopen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fseek</a:t>
            </a:r>
            <a:r>
              <a:rPr lang="en-US" altLang="zh-CN" cap="none" dirty="0" smtClean="0">
                <a:latin typeface="Century" panose="02040604050505020304" pitchFamily="18" charset="0"/>
              </a:rPr>
              <a:t>……</a:t>
            </a: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一些限制：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 smtClean="0">
                <a:latin typeface="Century" panose="02040604050505020304" pitchFamily="18" charset="0"/>
              </a:rPr>
              <a:t>在输出后输入，由于缓冲区的存在，在输入前文件操作指针并不指向我们希望的地址。所以需要通过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fflush</a:t>
            </a:r>
            <a:r>
              <a:rPr lang="zh-CN" altLang="en-US" cap="none" dirty="0" smtClean="0">
                <a:latin typeface="Century" panose="02040604050505020304" pitchFamily="18" charset="0"/>
              </a:rPr>
              <a:t>清空缓冲区，或者通过其他函数显式地设置文件操作指针，指定想要读取的位置。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>
                <a:latin typeface="Century" panose="02040604050505020304" pitchFamily="18" charset="0"/>
              </a:rPr>
              <a:t>在</a:t>
            </a:r>
            <a:r>
              <a:rPr lang="zh-CN" altLang="en-US" cap="none" dirty="0" smtClean="0">
                <a:latin typeface="Century" panose="02040604050505020304" pitchFamily="18" charset="0"/>
              </a:rPr>
              <a:t>输入后输出，同样由于缓冲区的存在，在输出前文件操作指针并不</a:t>
            </a:r>
            <a:r>
              <a:rPr lang="zh-CN" altLang="en-US" cap="none" dirty="0">
                <a:latin typeface="Century" panose="02040604050505020304" pitchFamily="18" charset="0"/>
              </a:rPr>
              <a:t>指向</a:t>
            </a:r>
            <a:r>
              <a:rPr lang="zh-CN" altLang="en-US" cap="none" dirty="0" smtClean="0">
                <a:latin typeface="Century" panose="02040604050505020304" pitchFamily="18" charset="0"/>
              </a:rPr>
              <a:t>我们希望的地址。但读入缓冲区不能被清空，所以只能通过显式地设置文件操作指针来避免无法预测的结果。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文件操作的挑选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>
                <a:latin typeface="Century" panose="02040604050505020304" pitchFamily="18" charset="0"/>
              </a:rPr>
              <a:t>尽可能地使用</a:t>
            </a:r>
            <a:r>
              <a:rPr lang="en-US" altLang="zh-CN" cap="none" dirty="0">
                <a:latin typeface="Century" panose="02040604050505020304" pitchFamily="18" charset="0"/>
              </a:rPr>
              <a:t>C</a:t>
            </a:r>
            <a:r>
              <a:rPr lang="zh-CN" altLang="en-US" cap="none" dirty="0">
                <a:latin typeface="Century" panose="02040604050505020304" pitchFamily="18" charset="0"/>
              </a:rPr>
              <a:t>标准</a:t>
            </a:r>
            <a:r>
              <a:rPr lang="en-US" altLang="zh-CN" cap="none" dirty="0">
                <a:latin typeface="Century" panose="02040604050505020304" pitchFamily="18" charset="0"/>
              </a:rPr>
              <a:t>IO</a:t>
            </a:r>
            <a:r>
              <a:rPr lang="zh-CN" altLang="en-US" cap="none" dirty="0">
                <a:latin typeface="Century" panose="02040604050505020304" pitchFamily="18" charset="0"/>
              </a:rPr>
              <a:t>函数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对二进制文件使用专门针对二进制的读写函数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文件的特殊性：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文件无法直接修改文件操作指针，所以不能对同一</a:t>
            </a:r>
            <a:r>
              <a:rPr lang="zh-CN" altLang="en-US" cap="none" dirty="0" smtClean="0">
                <a:latin typeface="Century" panose="02040604050505020304" pitchFamily="18" charset="0"/>
              </a:rPr>
              <a:t>个对象</a:t>
            </a:r>
            <a:r>
              <a:rPr lang="zh-CN" altLang="en-US" cap="none" dirty="0">
                <a:latin typeface="Century" panose="02040604050505020304" pitchFamily="18" charset="0"/>
              </a:rPr>
              <a:t>同时使用</a:t>
            </a:r>
            <a:r>
              <a:rPr lang="en-US" altLang="zh-CN" cap="none" dirty="0">
                <a:latin typeface="Century" panose="02040604050505020304" pitchFamily="18" charset="0"/>
              </a:rPr>
              <a:t>C</a:t>
            </a:r>
            <a:r>
              <a:rPr lang="zh-CN" altLang="en-US" cap="none" dirty="0" smtClean="0">
                <a:latin typeface="Century" panose="02040604050505020304" pitchFamily="18" charset="0"/>
              </a:rPr>
              <a:t>标准</a:t>
            </a:r>
            <a:r>
              <a:rPr lang="zh-CN" altLang="en-US" cap="none" dirty="0">
                <a:latin typeface="Century" panose="02040604050505020304" pitchFamily="18" charset="0"/>
              </a:rPr>
              <a:t>输入</a:t>
            </a:r>
            <a:r>
              <a:rPr lang="zh-CN" altLang="en-US" cap="none" dirty="0" smtClean="0">
                <a:latin typeface="Century" panose="02040604050505020304" pitchFamily="18" charset="0"/>
              </a:rPr>
              <a:t>输出</a:t>
            </a:r>
            <a:r>
              <a:rPr lang="zh-CN" altLang="en-US" cap="none" dirty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文件只能从“打开文件表”关闭一次，关闭后就会被销毁。如果</a:t>
            </a:r>
            <a:r>
              <a:rPr lang="zh-CN" altLang="en-US" cap="none" dirty="0" smtClean="0">
                <a:latin typeface="Century" panose="02040604050505020304" pitchFamily="18" charset="0"/>
              </a:rPr>
              <a:t>同时</a:t>
            </a:r>
            <a:r>
              <a:rPr lang="zh-CN" altLang="en-US" cap="none" dirty="0">
                <a:latin typeface="Century" panose="02040604050505020304" pitchFamily="18" charset="0"/>
              </a:rPr>
              <a:t>开启</a:t>
            </a:r>
            <a:r>
              <a:rPr lang="zh-CN" altLang="en-US" cap="none" dirty="0" smtClean="0">
                <a:latin typeface="Century" panose="02040604050505020304" pitchFamily="18" charset="0"/>
              </a:rPr>
              <a:t>两</a:t>
            </a:r>
            <a:r>
              <a:rPr lang="zh-CN" altLang="en-US" cap="none" dirty="0">
                <a:latin typeface="Century" panose="02040604050505020304" pitchFamily="18" charset="0"/>
              </a:rPr>
              <a:t>个</a:t>
            </a:r>
            <a:r>
              <a:rPr lang="en-US" altLang="zh-CN" cap="none" dirty="0">
                <a:latin typeface="Century" panose="02040604050505020304" pitchFamily="18" charset="0"/>
              </a:rPr>
              <a:t>FILE</a:t>
            </a:r>
            <a:r>
              <a:rPr lang="zh-CN" altLang="en-US" cap="none" dirty="0">
                <a:latin typeface="Century" panose="02040604050505020304" pitchFamily="18" charset="0"/>
              </a:rPr>
              <a:t>对象，</a:t>
            </a:r>
            <a:r>
              <a:rPr lang="zh-CN" altLang="en-US" cap="none" dirty="0" smtClean="0">
                <a:latin typeface="Century" panose="02040604050505020304" pitchFamily="18" charset="0"/>
              </a:rPr>
              <a:t>那么</a:t>
            </a:r>
            <a:r>
              <a:rPr lang="en-US" altLang="zh-CN" cap="none" dirty="0" smtClean="0">
                <a:latin typeface="Century" panose="02040604050505020304" pitchFamily="18" charset="0"/>
              </a:rPr>
              <a:t>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第二个</a:t>
            </a:r>
            <a:r>
              <a:rPr lang="en-US" altLang="zh-CN" cap="none" dirty="0" smtClean="0">
                <a:latin typeface="Century" panose="02040604050505020304" pitchFamily="18" charset="0"/>
              </a:rPr>
              <a:t>FILE</a:t>
            </a:r>
            <a:r>
              <a:rPr lang="zh-CN" altLang="en-US" cap="none" dirty="0" smtClean="0">
                <a:latin typeface="Century" panose="02040604050505020304" pitchFamily="18" charset="0"/>
              </a:rPr>
              <a:t>对象时就</a:t>
            </a:r>
            <a:r>
              <a:rPr lang="zh-CN" altLang="en-US" cap="none" dirty="0">
                <a:latin typeface="Century" panose="02040604050505020304" pitchFamily="18" charset="0"/>
              </a:rPr>
              <a:t>会失败。在多线程程序</a:t>
            </a:r>
            <a:r>
              <a:rPr lang="zh-CN" altLang="en-US" cap="none" dirty="0" smtClean="0">
                <a:latin typeface="Century" panose="02040604050505020304" pitchFamily="18" charset="0"/>
              </a:rPr>
              <a:t>中企图多次关闭</a:t>
            </a:r>
            <a:r>
              <a:rPr lang="zh-CN" altLang="en-US" cap="none" dirty="0">
                <a:latin typeface="Century" panose="02040604050505020304" pitchFamily="18" charset="0"/>
              </a:rPr>
              <a:t>一</a:t>
            </a:r>
            <a:r>
              <a:rPr lang="zh-CN" altLang="en-US" cap="none" dirty="0" smtClean="0">
                <a:latin typeface="Century" panose="02040604050505020304" pitchFamily="18" charset="0"/>
              </a:rPr>
              <a:t>个文件可能是毁灭性的。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>
                <a:latin typeface="Century" panose="02040604050505020304" pitchFamily="18" charset="0"/>
              </a:rPr>
              <a:t>建议使用无缓冲的</a:t>
            </a:r>
            <a:r>
              <a:rPr lang="en-US" altLang="zh-CN" cap="none" dirty="0">
                <a:latin typeface="Century" panose="02040604050505020304" pitchFamily="18" charset="0"/>
              </a:rPr>
              <a:t>RIO</a:t>
            </a:r>
            <a:r>
              <a:rPr lang="zh-CN" altLang="en-US" cap="none" dirty="0">
                <a:latin typeface="Century" panose="02040604050505020304" pitchFamily="18" charset="0"/>
              </a:rPr>
              <a:t>或者系统</a:t>
            </a:r>
            <a:r>
              <a:rPr lang="en-US" altLang="zh-CN" cap="none" dirty="0">
                <a:latin typeface="Century" panose="02040604050505020304" pitchFamily="18" charset="0"/>
              </a:rPr>
              <a:t>IO</a:t>
            </a:r>
            <a:r>
              <a:rPr lang="zh-CN" altLang="en-US" cap="none" dirty="0" smtClean="0">
                <a:latin typeface="Century" panose="02040604050505020304" pitchFamily="18" charset="0"/>
              </a:rPr>
              <a:t>。（可以使用带缓冲的</a:t>
            </a:r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读入）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>
                <a:latin typeface="Century" panose="02040604050505020304" pitchFamily="18" charset="0"/>
              </a:rPr>
              <a:t>A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7092"/>
            <a:ext cx="5219022" cy="28928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30536" y="4011423"/>
            <a:ext cx="45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读入失败，因为文件指针被设置到了</a:t>
            </a:r>
            <a:r>
              <a:rPr lang="en-US" altLang="zh-CN" dirty="0" smtClean="0"/>
              <a:t>EOF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6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B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4961" y="3833080"/>
            <a:ext cx="45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读入了前三个字符，把第</a:t>
            </a:r>
            <a:r>
              <a:rPr lang="en-US" altLang="zh-CN" dirty="0" smtClean="0"/>
              <a:t>4～6个字符覆盖为”abc”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3106" y="2367093"/>
            <a:ext cx="5308553" cy="29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C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out.txt大于3字节。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6450" y="2367092"/>
            <a:ext cx="5367940" cy="23857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8053" y="3838747"/>
            <a:ext cx="473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读入前三个字符，然后把这三个字符加在文件结尾之后。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D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8967" y="2214694"/>
            <a:ext cx="4131425" cy="40615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95224" y="3876161"/>
            <a:ext cx="446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zh-CN" altLang="en-US" dirty="0" smtClean="0"/>
              <a:t>前三个字节覆盖为</a:t>
            </a:r>
            <a:r>
              <a:rPr lang="en-US" altLang="zh-CN" dirty="0" smtClean="0"/>
              <a:t>”abc”，再把4～6个字节覆盖为”def”。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0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cap="none" dirty="0" smtClean="0">
                <a:latin typeface="Century" panose="02040604050505020304" pitchFamily="18" charset="0"/>
              </a:rPr>
              <a:t>Linux</a:t>
            </a:r>
            <a:r>
              <a:rPr lang="zh-CN" altLang="en-US" cap="none" dirty="0">
                <a:latin typeface="Century" panose="02040604050505020304" pitchFamily="18" charset="0"/>
              </a:rPr>
              <a:t>系统</a:t>
            </a:r>
            <a:r>
              <a:rPr lang="zh-CN" altLang="en-US" cap="none" dirty="0" smtClean="0">
                <a:latin typeface="Century" panose="02040604050505020304" pitchFamily="18" charset="0"/>
              </a:rPr>
              <a:t>中，一切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设备都被认为是文件。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文件的存储以扇区为单位，读取以块为单位。每个文件会被分配一个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，用于存储文件的具体信息，比如存储位置、大小、权限、修改时间等等。</a:t>
            </a:r>
            <a:r>
              <a:rPr lang="en-US" altLang="zh-CN" cap="none" dirty="0" err="1">
                <a:latin typeface="Century" panose="02040604050505020304" pitchFamily="18" charset="0"/>
              </a:rPr>
              <a:t>i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也被存储在硬盘中，可以通过唯一的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编号查询。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</a:t>
            </a:r>
            <a:r>
              <a:rPr lang="zh-CN" altLang="en-US" cap="none" dirty="0" smtClean="0">
                <a:latin typeface="Century" panose="02040604050505020304" pitchFamily="18" charset="0"/>
              </a:rPr>
              <a:t>下的软硬链接？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软链接：又叫符号链接，类似快捷方式，是一个真实存在于硬盘上的文件，但这个文件的内容是另一个文件的地址（近似理解，实际上它的内容为空）。这个链接有自己的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编号，有自己的占用空间等</a:t>
            </a:r>
            <a:r>
              <a:rPr lang="zh-CN" altLang="en-US" cap="none" dirty="0">
                <a:latin typeface="Century" panose="02040604050505020304" pitchFamily="18" charset="0"/>
              </a:rPr>
              <a:t>，</a:t>
            </a:r>
            <a:r>
              <a:rPr lang="zh-CN" altLang="en-US" cap="none" dirty="0" smtClean="0">
                <a:latin typeface="Century" panose="02040604050505020304" pitchFamily="18" charset="0"/>
              </a:rPr>
              <a:t>但一般权限必须和链接到的文件相同。如果在程序中打开一个软链接，操作系统会自动帮你变成打开链接到的文件。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硬</a:t>
            </a:r>
            <a:r>
              <a:rPr lang="zh-CN" altLang="en-US" cap="none" dirty="0" smtClean="0">
                <a:latin typeface="Century" panose="02040604050505020304" pitchFamily="18" charset="0"/>
              </a:rPr>
              <a:t>链接：考虑目录树，如果在不同的目录下添加了相同的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编号，就是硬链接。因为他们的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编号完全相同，代表的是相同的文件。这就是为什么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中要有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st_nlink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这个成员，如果一个文件对应的硬链接数为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，那么它就会被从硬盘中删除。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的日常用法：如果有一个文件，</a:t>
            </a:r>
            <a:r>
              <a:rPr lang="zh-CN" altLang="en-US" cap="none" dirty="0">
                <a:latin typeface="Century" panose="02040604050505020304" pitchFamily="18" charset="0"/>
              </a:rPr>
              <a:t>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名中包含了不合法字符。那么它就不能在终端中删除，但只要通过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编号，就可以在不指定文件</a:t>
            </a:r>
            <a:r>
              <a:rPr lang="zh-CN" altLang="en-US" cap="none" dirty="0">
                <a:latin typeface="Century" panose="02040604050505020304" pitchFamily="18" charset="0"/>
              </a:rPr>
              <a:t>名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的情况下删掉它。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33" y="3365582"/>
            <a:ext cx="621116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关于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lseek</a:t>
            </a:r>
            <a:r>
              <a:rPr lang="zh-CN" altLang="en-US" cap="none" dirty="0" smtClean="0">
                <a:latin typeface="Century" panose="02040604050505020304" pitchFamily="18" charset="0"/>
              </a:rPr>
              <a:t>中的</a:t>
            </a:r>
            <a:r>
              <a:rPr lang="en-US" altLang="zh-CN" cap="none" dirty="0" smtClean="0">
                <a:latin typeface="Century" panose="02040604050505020304" pitchFamily="18" charset="0"/>
              </a:rPr>
              <a:t>SEEK_HOLE</a:t>
            </a:r>
            <a:r>
              <a:rPr lang="zh-CN" altLang="en-US" cap="none" dirty="0" smtClean="0">
                <a:latin typeface="Century" panose="02040604050505020304" pitchFamily="18" charset="0"/>
              </a:rPr>
              <a:t>和</a:t>
            </a:r>
            <a:r>
              <a:rPr lang="en-US" altLang="zh-CN" cap="none" dirty="0" smtClean="0">
                <a:latin typeface="Century" panose="02040604050505020304" pitchFamily="18" charset="0"/>
              </a:rPr>
              <a:t>SEEK_DATA</a:t>
            </a:r>
            <a:r>
              <a:rPr lang="zh-CN" altLang="en-US" cap="none" dirty="0" smtClean="0">
                <a:latin typeface="Century" panose="02040604050505020304" pitchFamily="18" charset="0"/>
              </a:rPr>
              <a:t>参数。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类似于虚存的思想</a:t>
            </a:r>
            <a:r>
              <a:rPr lang="zh-CN" altLang="en-US" cap="none" dirty="0">
                <a:latin typeface="Century" panose="02040604050505020304" pitchFamily="18" charset="0"/>
              </a:rPr>
              <a:t>。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一个文件</a:t>
            </a:r>
            <a:r>
              <a:rPr lang="en-US" altLang="zh-CN" cap="none" dirty="0" smtClean="0">
                <a:latin typeface="Century" panose="02040604050505020304" pitchFamily="18" charset="0"/>
              </a:rPr>
              <a:t>，</a:t>
            </a:r>
            <a:r>
              <a:rPr lang="zh-CN" altLang="en-US" cap="none" dirty="0" smtClean="0">
                <a:latin typeface="Century" panose="02040604050505020304" pitchFamily="18" charset="0"/>
              </a:rPr>
              <a:t>如果申请了大量空间但是实际写了很少，那么操作系统不会立刻为它分配所有的硬盘数据块，而是先分配一部分，如果我们读取未分配部分对应的地址，就直接返回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0。</a:t>
            </a: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如果我们正在实现一个数据备份程序，那么我们不会想把这些全为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的数据块备份下来，这个时候就可以通过上面两个参数跳过没有填充数据的部分。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886" y="2367091"/>
            <a:ext cx="5919914" cy="3992144"/>
          </a:xfrm>
        </p:spPr>
        <p:txBody>
          <a:bodyPr>
            <a:normAutofit lnSpcReduction="10000"/>
          </a:bodyPr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对于每一个进程，会有一个描述符表记录它所打开的文件，可以简单地通过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zh-CN" altLang="en-US" cap="none" dirty="0" smtClean="0">
                <a:latin typeface="Century" panose="02040604050505020304" pitchFamily="18" charset="0"/>
              </a:rPr>
              <a:t>类型的索引来表示。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所有进程共享一个“打开文件表”，在一个进程打开一个文件时，打开文件表就会把这次打开的文件信息添加进去，包括打开方式、文件操作指针（文件位置）、引用次数（即对应的文件描述符个数）等。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所有</a:t>
            </a:r>
            <a:r>
              <a:rPr lang="zh-CN" altLang="en-US" cap="none" dirty="0" smtClean="0">
                <a:latin typeface="Century" panose="02040604050505020304" pitchFamily="18" charset="0"/>
              </a:rPr>
              <a:t>进程共享一个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表，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表中的每个元素都唯一对应一个文件（一般来说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是操作系统层面的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）。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84800" y="2367091"/>
            <a:ext cx="5497074" cy="3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lags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zh-CN" sz="1100" cap="none" dirty="0"/>
              <a:t> 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打开文件，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表示以什么方式打开这个文件，</a:t>
            </a:r>
            <a:r>
              <a:rPr lang="en-US" altLang="zh-CN" cap="none" dirty="0" smtClean="0">
                <a:latin typeface="Century" panose="02040604050505020304" pitchFamily="18" charset="0"/>
              </a:rPr>
              <a:t>O_RDONLY, O_WRONLY, O_RDWR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对于写文件，我们有更多的选项：</a:t>
            </a:r>
            <a:r>
              <a:rPr lang="en-US" altLang="zh-CN" cap="none" dirty="0" smtClean="0">
                <a:latin typeface="Century" panose="02040604050505020304" pitchFamily="18" charset="0"/>
              </a:rPr>
              <a:t>O_CREATE, O_TRUNC, O_APPEND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其中</a:t>
            </a:r>
            <a:r>
              <a:rPr lang="en-US" altLang="zh-CN" cap="none" dirty="0" smtClean="0">
                <a:latin typeface="Century" panose="02040604050505020304" pitchFamily="18" charset="0"/>
              </a:rPr>
              <a:t>O_APPEND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表示在 </a:t>
            </a:r>
            <a:r>
              <a:rPr lang="zh-CN" altLang="en-US" b="1" u="sng" cap="none" dirty="0" smtClean="0">
                <a:latin typeface="Century" panose="02040604050505020304" pitchFamily="18" charset="0"/>
              </a:rPr>
              <a:t>每次写操作</a:t>
            </a:r>
            <a:r>
              <a:rPr lang="zh-CN" altLang="en-US" b="1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前设置文件位置到文件末尾。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cap="none" dirty="0" smtClean="0">
                <a:latin typeface="Century" panose="02040604050505020304" pitchFamily="18" charset="0"/>
              </a:rPr>
              <a:t>O_TRUNC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表示如果文件存在就把原文件清空。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4079"/>
          </a:xfrm>
        </p:spPr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lags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zh-CN" sz="1100" cap="none" dirty="0"/>
              <a:t> 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</a:t>
            </a:r>
            <a:r>
              <a:rPr lang="zh-CN" altLang="en-US" cap="none" dirty="0">
                <a:latin typeface="Century" panose="02040604050505020304" pitchFamily="18" charset="0"/>
              </a:rPr>
              <a:t>如果需要创建文件，新文件的权限。可以使用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cap="none" dirty="0">
                <a:latin typeface="Century" panose="02040604050505020304" pitchFamily="18" charset="0"/>
              </a:rPr>
              <a:t>额外规定不允许设置某些权限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cap="none" dirty="0" smtClean="0">
                <a:latin typeface="Century" panose="02040604050505020304" pitchFamily="18" charset="0"/>
              </a:rPr>
              <a:t>S_I{R, W, X}{USR, GRP, OTH}</a:t>
            </a:r>
            <a:r>
              <a:rPr lang="zh-CN" altLang="en-US" cap="none" dirty="0" smtClean="0">
                <a:latin typeface="Century" panose="02040604050505020304" pitchFamily="18" charset="0"/>
              </a:rPr>
              <a:t>，当前用户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同组用户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其他用户是否可读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写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执行。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close(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zh-CN" altLang="en-US" cap="none" dirty="0">
                <a:latin typeface="Century" panose="02040604050505020304" pitchFamily="18" charset="0"/>
              </a:rPr>
              <a:t>关闭文件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描述符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</a:t>
            </a:r>
            <a:r>
              <a:rPr lang="zh-CN" altLang="en-US" cap="none" dirty="0">
                <a:latin typeface="Century" panose="02040604050505020304" pitchFamily="18" charset="0"/>
              </a:rPr>
              <a:t>的文件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一个非负值代表成功，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代表失败。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4079"/>
          </a:xfrm>
        </p:spPr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注意每个文件描述符对应了“打开文件表”中的一项。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会在“打开文件表”中新增一项，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会给“打开文件表”中对应项的引用次数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函数在创建子进程后会继承父进程的文件描述符，并给“打开文件表”中对应项的引用次数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+1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对于“打开文件表”中的一项，如果引用次数归零，那么就可以被删除了。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对应的“打开文件表”项中记录的文件操作指针开始，读取不超过 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个字节到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指向的内存中。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返回</a:t>
            </a:r>
            <a:r>
              <a:rPr lang="zh-CN" altLang="en-US" cap="none" dirty="0" smtClean="0">
                <a:latin typeface="Century" panose="02040604050505020304" pitchFamily="18" charset="0"/>
              </a:rPr>
              <a:t>值为实际读取的字节数，等于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代表已经到达文件结尾，小于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代表读取出错。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</a:t>
            </a:r>
            <a:r>
              <a:rPr lang="zh-CN" altLang="en-US" cap="none" dirty="0">
                <a:latin typeface="Century" panose="02040604050505020304" pitchFamily="18" charset="0"/>
              </a:rPr>
              <a:t>的“打开文件表”项中记录的文件操作指针开始</a:t>
            </a:r>
            <a:r>
              <a:rPr lang="zh-CN" altLang="en-US" cap="none" dirty="0" smtClean="0">
                <a:latin typeface="Century" panose="02040604050505020304" pitchFamily="18" charset="0"/>
              </a:rPr>
              <a:t>，从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中写不超过 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个</a:t>
            </a:r>
            <a:r>
              <a:rPr lang="zh-CN" altLang="en-US" cap="none" dirty="0">
                <a:latin typeface="Century" panose="02040604050505020304" pitchFamily="18" charset="0"/>
              </a:rPr>
              <a:t>字节</a:t>
            </a:r>
            <a:r>
              <a:rPr lang="zh-CN" altLang="en-US" cap="none" dirty="0" smtClean="0">
                <a:latin typeface="Century" panose="02040604050505020304" pitchFamily="18" charset="0"/>
              </a:rPr>
              <a:t>到该地址。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返回值为实际写的字节数，小于</a:t>
            </a:r>
            <a:r>
              <a:rPr lang="en-US" altLang="zh-CN" cap="none" dirty="0">
                <a:latin typeface="Century" panose="02040604050505020304" pitchFamily="18" charset="0"/>
              </a:rPr>
              <a:t>0</a:t>
            </a:r>
            <a:r>
              <a:rPr lang="zh-CN" altLang="en-US" cap="none" dirty="0">
                <a:latin typeface="Century" panose="02040604050505020304" pitchFamily="18" charset="0"/>
              </a:rPr>
              <a:t>代表写出错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除去</a:t>
            </a:r>
            <a:r>
              <a:rPr lang="en-US" altLang="zh-CN" cap="none" dirty="0" smtClean="0">
                <a:latin typeface="Century" panose="02040604050505020304" pitchFamily="18" charset="0"/>
              </a:rPr>
              <a:t>EOF</a:t>
            </a:r>
            <a:r>
              <a:rPr lang="zh-CN" altLang="en-US" cap="none" dirty="0" smtClean="0">
                <a:latin typeface="Century" panose="02040604050505020304" pitchFamily="18" charset="0"/>
              </a:rPr>
              <a:t>，上面两个函数故障的大部分原因都是被打断了。此时我们需要重新调用它们以顺利完成操作。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 lseek(int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off_t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zh-CN" sz="1100" cap="none" dirty="0"/>
              <a:t> </a:t>
            </a:r>
            <a:endParaRPr lang="zh-CN" altLang="zh-CN" sz="3200" cap="none" dirty="0">
              <a:latin typeface="Arial" panose="020B0604020202020204" pitchFamily="34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根据 </a:t>
            </a:r>
            <a:r>
              <a:rPr lang="zh-CN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的值对文件操作指针（文件位置）进行修改：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：设置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对应的文件操作指针为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是文件开头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：将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对应的文件操作指针加上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：将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对应的文件操作指针设为文件末尾处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(EOF)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的指针加上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(SEEK_DATA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SEEK_HOLE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不需要掌握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1876</TotalTime>
  <Words>1675</Words>
  <Application>Microsoft Office PowerPoint</Application>
  <PresentationFormat>宽屏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Century</vt:lpstr>
      <vt:lpstr>Courier New</vt:lpstr>
      <vt:lpstr>Tw Cen MT</vt:lpstr>
      <vt:lpstr>水滴</vt:lpstr>
      <vt:lpstr>System I/O</vt:lpstr>
      <vt:lpstr>Linux 文件</vt:lpstr>
      <vt:lpstr>Linux 文件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RIO</vt:lpstr>
      <vt:lpstr>C  STDIO</vt:lpstr>
      <vt:lpstr>文件操作的挑选</vt:lpstr>
      <vt:lpstr>简单题目A</vt:lpstr>
      <vt:lpstr>简单题目B</vt:lpstr>
      <vt:lpstr>简单题目C</vt:lpstr>
      <vt:lpstr>简单题目D</vt:lpstr>
      <vt:lpstr>如果还有时间？</vt:lpstr>
      <vt:lpstr>如果还有时间？</vt:lpstr>
      <vt:lpstr>如果还有时间？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I/O</dc:title>
  <dc:creator>梁浩</dc:creator>
  <cp:lastModifiedBy>梁浩</cp:lastModifiedBy>
  <cp:revision>89</cp:revision>
  <dcterms:created xsi:type="dcterms:W3CDTF">2018-12-03T07:42:58Z</dcterms:created>
  <dcterms:modified xsi:type="dcterms:W3CDTF">2018-12-06T09:39:23Z</dcterms:modified>
</cp:coreProperties>
</file>