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42" r:id="rId2"/>
    <p:sldId id="543" r:id="rId3"/>
    <p:sldId id="544" r:id="rId4"/>
    <p:sldId id="632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4" r:id="rId14"/>
    <p:sldId id="555" r:id="rId15"/>
    <p:sldId id="556" r:id="rId16"/>
    <p:sldId id="631" r:id="rId17"/>
    <p:sldId id="630" r:id="rId18"/>
    <p:sldId id="564" r:id="rId19"/>
    <p:sldId id="622" r:id="rId20"/>
    <p:sldId id="592" r:id="rId21"/>
    <p:sldId id="623" r:id="rId22"/>
    <p:sldId id="624" r:id="rId23"/>
    <p:sldId id="625" r:id="rId24"/>
    <p:sldId id="633" r:id="rId25"/>
    <p:sldId id="634" r:id="rId26"/>
    <p:sldId id="635" r:id="rId27"/>
    <p:sldId id="636" r:id="rId28"/>
    <p:sldId id="637" r:id="rId29"/>
    <p:sldId id="638" r:id="rId30"/>
    <p:sldId id="599" r:id="rId31"/>
    <p:sldId id="600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573" r:id="rId41"/>
    <p:sldId id="610" r:id="rId42"/>
    <p:sldId id="640" r:id="rId43"/>
    <p:sldId id="611" r:id="rId44"/>
    <p:sldId id="612" r:id="rId45"/>
    <p:sldId id="613" r:id="rId46"/>
    <p:sldId id="641" r:id="rId47"/>
    <p:sldId id="615" r:id="rId48"/>
    <p:sldId id="616" r:id="rId49"/>
    <p:sldId id="627" r:id="rId50"/>
    <p:sldId id="617" r:id="rId51"/>
    <p:sldId id="618" r:id="rId52"/>
    <p:sldId id="619" r:id="rId53"/>
    <p:sldId id="628" r:id="rId54"/>
    <p:sldId id="629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D2D2"/>
    <a:srgbClr val="DEDFF5"/>
    <a:srgbClr val="F5F5F5"/>
    <a:srgbClr val="FFFFFF"/>
    <a:srgbClr val="DBF2DA"/>
    <a:srgbClr val="EBEBEB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>
        <p:scale>
          <a:sx n="125" d="100"/>
          <a:sy n="125" d="100"/>
        </p:scale>
        <p:origin x="-1176" y="576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2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5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46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92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83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6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8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6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1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8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3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2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0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68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7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2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2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6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89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11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5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5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2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9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6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0" y="-26988"/>
            <a:ext cx="38735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cad=rja&amp;uact=8&amp;ved=0ahUKEwinqIG7rtPLAhXEPT4KHZA-AYUQjRwIBw&amp;url=https://en.wikipedia.org/wiki/Boating&amp;psig=AFQjCNEY0iJj5kje-URi9KrYUPw-INP-9A&amp;ust=1458704114480983" TargetMode="External"/><Relationship Id="rId5" Type="http://schemas.openxmlformats.org/officeDocument/2006/relationships/hyperlink" Target="http://www.cs.cmu.edu/~213/oldexams/exam2b-s11-sol.txt" TargetMode="External"/><Relationship Id="rId4" Type="http://schemas.openxmlformats.org/officeDocument/2006/relationships/hyperlink" Target="http://www.cs.cmu.edu/~213/oldexams/exam2b-s11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	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</a:t>
            </a:r>
            <a:r>
              <a:rPr lang="en-GB" dirty="0" smtClean="0"/>
              <a:t> small L1 delay</a:t>
            </a:r>
            <a:endParaRPr lang="en-GB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Small, dedicated, super-fast </a:t>
            </a:r>
            <a:r>
              <a:rPr lang="en-GB" dirty="0"/>
              <a:t>hardware </a:t>
            </a:r>
            <a:r>
              <a:rPr lang="en-GB" dirty="0" smtClean="0"/>
              <a:t>cache of </a:t>
            </a:r>
            <a:r>
              <a:rPr lang="en-GB" dirty="0" err="1" smtClean="0"/>
              <a:t>PTEs</a:t>
            </a:r>
            <a:r>
              <a:rPr lang="en-GB" dirty="0" smtClean="0"/>
              <a:t> </a:t>
            </a:r>
            <a:r>
              <a:rPr lang="en-GB" dirty="0"/>
              <a:t>in MMU</a:t>
            </a:r>
            <a:endParaRPr lang="en-GB" dirty="0" smtClean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Contains </a:t>
            </a:r>
            <a:r>
              <a:rPr lang="en-GB" dirty="0"/>
              <a:t>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914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Hit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648200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737628" y="26331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0538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Miss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301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the page table huge?  How can it be stored in RAM?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Yes, it would be… so, real page tables aren’t simple arrays</a:t>
            </a:r>
          </a:p>
        </p:txBody>
      </p:sp>
    </p:spTree>
    <p:extLst>
      <p:ext uri="{BB962C8B-B14F-4D97-AF65-F5344CB8AC3E}">
        <p14:creationId xmlns:p14="http://schemas.microsoft.com/office/powerpoint/2010/main" val="13811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Page Tables</a:t>
            </a: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6918325" cy="4972050"/>
          </a:xfrm>
        </p:spPr>
        <p:txBody>
          <a:bodyPr/>
          <a:lstStyle/>
          <a:p>
            <a:r>
              <a:rPr lang="en-GB" dirty="0" smtClean="0"/>
              <a:t>Suppose:</a:t>
            </a:r>
          </a:p>
          <a:p>
            <a:pPr lvl="1"/>
            <a:r>
              <a:rPr lang="en-GB" dirty="0" smtClean="0"/>
              <a:t>4KB (2</a:t>
            </a:r>
            <a:r>
              <a:rPr lang="en-GB" baseline="30000" dirty="0" smtClean="0"/>
              <a:t>12</a:t>
            </a:r>
            <a:r>
              <a:rPr lang="en-GB" dirty="0" smtClean="0"/>
              <a:t>) page size, 64-bit address space, 8-byte PTE </a:t>
            </a:r>
          </a:p>
          <a:p>
            <a:endParaRPr lang="en-GB" dirty="0" smtClean="0"/>
          </a:p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Would need a 32,000 TB page table!</a:t>
            </a:r>
          </a:p>
          <a:p>
            <a:pPr lvl="2"/>
            <a:r>
              <a:rPr lang="en-GB" dirty="0" smtClean="0"/>
              <a:t>2</a:t>
            </a:r>
            <a:r>
              <a:rPr lang="en-GB" baseline="30000" dirty="0" smtClean="0"/>
              <a:t>64</a:t>
            </a:r>
            <a:r>
              <a:rPr lang="en-GB" dirty="0" smtClean="0"/>
              <a:t> * 2</a:t>
            </a:r>
            <a:r>
              <a:rPr lang="en-GB" baseline="30000" dirty="0" smtClean="0"/>
              <a:t>-12  </a:t>
            </a:r>
            <a:r>
              <a:rPr lang="en-GB" dirty="0" smtClean="0"/>
              <a:t>* 2</a:t>
            </a:r>
            <a:r>
              <a:rPr lang="en-GB" baseline="30000" dirty="0" smtClean="0"/>
              <a:t>3</a:t>
            </a:r>
            <a:r>
              <a:rPr lang="en-GB" dirty="0" smtClean="0"/>
              <a:t> = 2</a:t>
            </a:r>
            <a:r>
              <a:rPr lang="en-GB" baseline="30000" dirty="0" smtClean="0"/>
              <a:t>55</a:t>
            </a:r>
            <a:r>
              <a:rPr lang="en-GB" dirty="0" smtClean="0"/>
              <a:t> bytes</a:t>
            </a:r>
          </a:p>
          <a:p>
            <a:endParaRPr lang="en-GB" dirty="0" smtClean="0"/>
          </a:p>
          <a:p>
            <a:r>
              <a:rPr lang="en-GB" dirty="0" smtClean="0"/>
              <a:t>Common solution:</a:t>
            </a:r>
          </a:p>
          <a:p>
            <a:pPr lvl="1"/>
            <a:r>
              <a:rPr lang="en-GB" dirty="0" smtClean="0"/>
              <a:t>Multi-level page tables</a:t>
            </a:r>
          </a:p>
          <a:p>
            <a:pPr lvl="1"/>
            <a:r>
              <a:rPr lang="en-GB" dirty="0" smtClean="0"/>
              <a:t>Example: 2-level page table</a:t>
            </a:r>
          </a:p>
          <a:p>
            <a:pPr lvl="2"/>
            <a:r>
              <a:rPr lang="en-GB" dirty="0" smtClean="0"/>
              <a:t>Level 1 table: each PTE points to a page table (always memory resident)</a:t>
            </a:r>
          </a:p>
          <a:p>
            <a:pPr lvl="2"/>
            <a:r>
              <a:rPr lang="en-GB" dirty="0" smtClean="0"/>
              <a:t>Level 2 table: each PTE points to a page </a:t>
            </a:r>
            <a:br>
              <a:rPr lang="en-GB" dirty="0" smtClean="0"/>
            </a:br>
            <a:r>
              <a:rPr lang="en-GB" dirty="0" smtClean="0"/>
              <a:t>(paged in and out like any other data)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6019800" y="1246705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8547" y="3733800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704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32 bit addresses, 4KB pages, 4-byte </a:t>
            </a:r>
            <a:r>
              <a:rPr lang="en-US" sz="1800" i="1" dirty="0" err="1" smtClean="0">
                <a:latin typeface="Calibri" pitchFamily="34" charset="0"/>
              </a:rPr>
              <a:t>PTEs</a:t>
            </a:r>
            <a:endParaRPr lang="en-US" sz="18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54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63087" y="1833361"/>
            <a:ext cx="2656313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(part of the process’ context)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 flipH="1">
            <a:off x="1404158" y="2552424"/>
            <a:ext cx="87086" cy="149570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04158" y="4048125"/>
            <a:ext cx="72944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01527" y="1077721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Having multiple levels greatly reduces page table size</a:t>
            </a:r>
          </a:p>
        </p:txBody>
      </p:sp>
    </p:spTree>
    <p:extLst>
      <p:ext uri="{BB962C8B-B14F-4D97-AF65-F5344CB8AC3E}">
        <p14:creationId xmlns:p14="http://schemas.microsoft.com/office/powerpoint/2010/main" val="3271460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#4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Aren’t the TLB contents wrong after a context switch?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Yes, they would be, so something must be done..</a:t>
            </a:r>
          </a:p>
          <a:p>
            <a:pPr lvl="1"/>
            <a:r>
              <a:rPr lang="en-US" dirty="0" smtClean="0"/>
              <a:t>Option 1: flush TLB on context switch</a:t>
            </a:r>
          </a:p>
          <a:p>
            <a:pPr lvl="1"/>
            <a:r>
              <a:rPr lang="en-US" dirty="0" smtClean="0"/>
              <a:t>Option 2: associate a process ID with each TLB entry</a:t>
            </a:r>
          </a:p>
        </p:txBody>
      </p:sp>
    </p:spTree>
    <p:extLst>
      <p:ext uri="{BB962C8B-B14F-4D97-AF65-F5344CB8AC3E}">
        <p14:creationId xmlns:p14="http://schemas.microsoft.com/office/powerpoint/2010/main" val="188554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Virtual memory questions and answers</a:t>
            </a:r>
          </a:p>
          <a:p>
            <a:r>
              <a:rPr lang="en-US" dirty="0" smtClean="0"/>
              <a:t>Simple memory system example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Case study: Core i7/Linux memory </a:t>
            </a:r>
            <a:r>
              <a:rPr lang="en-US" altLang="zh-CN" dirty="0" smtClean="0">
                <a:solidFill>
                  <a:srgbClr val="7F7F7F"/>
                </a:solidFill>
              </a:rPr>
              <a:t>system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Memory mapping</a:t>
            </a:r>
          </a:p>
        </p:txBody>
      </p:sp>
    </p:spTree>
    <p:extLst>
      <p:ext uri="{BB962C8B-B14F-4D97-AF65-F5344CB8AC3E}">
        <p14:creationId xmlns:p14="http://schemas.microsoft.com/office/powerpoint/2010/main" val="26538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96225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Parameters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virtual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physical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</a:p>
          <a:p>
            <a:pPr lvl="1">
              <a:spcBef>
                <a:spcPts val="600"/>
              </a:spcBef>
            </a:pPr>
            <a:endParaRPr lang="en-US" baseline="30000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virtual address </a:t>
            </a:r>
            <a:r>
              <a:rPr lang="en-US" dirty="0"/>
              <a:t>(VA)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physical address </a:t>
            </a:r>
            <a:r>
              <a:rPr lang="en-US" dirty="0"/>
              <a:t>(PA)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CO</a:t>
            </a:r>
            <a:r>
              <a:rPr lang="en-US" dirty="0"/>
              <a:t>: Byte offset within cache line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CI:</a:t>
            </a:r>
            <a:r>
              <a:rPr lang="en-US" dirty="0"/>
              <a:t> Cache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CT</a:t>
            </a:r>
            <a:r>
              <a:rPr lang="en-US" dirty="0"/>
              <a:t>: Cache tag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95969" y="3505199"/>
            <a:ext cx="4195631" cy="1143001"/>
            <a:chOff x="4676817" y="4419600"/>
            <a:chExt cx="4195631" cy="114300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817" y="4419600"/>
              <a:ext cx="4195631" cy="903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86" y="5262652"/>
              <a:ext cx="3423811" cy="2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5340168" y="5431402"/>
            <a:ext cx="3614022" cy="1152781"/>
            <a:chOff x="5258426" y="5638800"/>
            <a:chExt cx="3614022" cy="115278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426" y="5638800"/>
              <a:ext cx="3614022" cy="866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6477000"/>
              <a:ext cx="3131177" cy="314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483" y="584537"/>
            <a:ext cx="4185389" cy="2632557"/>
          </a:xfrm>
          <a:prstGeom prst="rect">
            <a:avLst/>
          </a:prstGeom>
        </p:spPr>
      </p:pic>
      <p:sp>
        <p:nvSpPr>
          <p:cNvPr id="183" name="Rectangle 2"/>
          <p:cNvSpPr txBox="1">
            <a:spLocks noChangeArrowheads="1"/>
          </p:cNvSpPr>
          <p:nvPr/>
        </p:nvSpPr>
        <p:spPr bwMode="auto">
          <a:xfrm>
            <a:off x="5601390" y="4838922"/>
            <a:ext cx="3352800" cy="34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83000"/>
              </a:lnSpc>
              <a:spcBef>
                <a:spcPts val="120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b="0" kern="0" dirty="0"/>
              <a:t>(bits per field for our simple example)</a:t>
            </a:r>
          </a:p>
        </p:txBody>
      </p:sp>
    </p:spTree>
    <p:extLst>
      <p:ext uri="{BB962C8B-B14F-4D97-AF65-F5344CB8AC3E}">
        <p14:creationId xmlns:p14="http://schemas.microsoft.com/office/powerpoint/2010/main" val="11901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questions and answers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Memory </a:t>
            </a:r>
            <a:r>
              <a:rPr lang="en-US" altLang="zh-CN" dirty="0" smtClean="0">
                <a:solidFill>
                  <a:srgbClr val="7F7F7F"/>
                </a:solidFill>
              </a:rPr>
              <a:t>mapping</a:t>
            </a:r>
            <a:endParaRPr lang="en-US" altLang="zh-CN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1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58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9277" y="4763559"/>
            <a:ext cx="8154989" cy="1627189"/>
            <a:chOff x="2211252" y="149729"/>
            <a:chExt cx="8154989" cy="1627189"/>
          </a:xfrm>
        </p:grpSpPr>
        <p:sp>
          <p:nvSpPr>
            <p:cNvPr id="145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6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47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48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9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150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2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53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5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56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57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8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9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0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3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164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6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167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9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70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71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2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74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5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6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177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8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9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0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1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2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83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5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6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87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190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92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3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4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96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98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99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0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1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2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3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4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5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6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7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8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9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210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11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8778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171296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171825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148416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144712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9453" y="2714625"/>
            <a:ext cx="3898900" cy="304800"/>
            <a:chOff x="1277938" y="2932113"/>
            <a:chExt cx="3898900" cy="304800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127793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0" name="Rectangle 9"/>
            <p:cNvSpPr>
              <a:spLocks noChangeArrowheads="1"/>
            </p:cNvSpPr>
            <p:nvPr/>
          </p:nvSpPr>
          <p:spPr bwMode="auto">
            <a:xfrm>
              <a:off x="176530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2252663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2740025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322738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371475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4202113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6" name="Rectangle 27"/>
            <p:cNvSpPr>
              <a:spLocks noChangeArrowheads="1"/>
            </p:cNvSpPr>
            <p:nvPr/>
          </p:nvSpPr>
          <p:spPr bwMode="auto">
            <a:xfrm>
              <a:off x="4689475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0865" y="4761971"/>
            <a:ext cx="8154989" cy="1627189"/>
            <a:chOff x="512550" y="4728659"/>
            <a:chExt cx="8154989" cy="1627189"/>
          </a:xfrm>
        </p:grpSpPr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8040475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01" name="Rectangle 61"/>
            <p:cNvSpPr>
              <a:spLocks noChangeArrowheads="1"/>
            </p:cNvSpPr>
            <p:nvPr/>
          </p:nvSpPr>
          <p:spPr bwMode="auto">
            <a:xfrm>
              <a:off x="7410238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02" name="Rectangle 62"/>
            <p:cNvSpPr>
              <a:spLocks noChangeArrowheads="1"/>
            </p:cNvSpPr>
            <p:nvPr/>
          </p:nvSpPr>
          <p:spPr bwMode="auto">
            <a:xfrm>
              <a:off x="67847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6156113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553063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903575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74925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3647863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302238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2393738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17682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1138025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512550" y="602882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8040475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4" name="Rectangle 74"/>
            <p:cNvSpPr>
              <a:spLocks noChangeArrowheads="1"/>
            </p:cNvSpPr>
            <p:nvPr/>
          </p:nvSpPr>
          <p:spPr bwMode="auto">
            <a:xfrm>
              <a:off x="7410238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5" name="Rectangle 75"/>
            <p:cNvSpPr>
              <a:spLocks noChangeArrowheads="1"/>
            </p:cNvSpPr>
            <p:nvPr/>
          </p:nvSpPr>
          <p:spPr bwMode="auto">
            <a:xfrm>
              <a:off x="67847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6156113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7" name="Rectangle 77"/>
            <p:cNvSpPr>
              <a:spLocks noChangeArrowheads="1"/>
            </p:cNvSpPr>
            <p:nvPr/>
          </p:nvSpPr>
          <p:spPr bwMode="auto">
            <a:xfrm>
              <a:off x="553063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4903575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35919" name="Rectangle 79"/>
            <p:cNvSpPr>
              <a:spLocks noChangeArrowheads="1"/>
            </p:cNvSpPr>
            <p:nvPr/>
          </p:nvSpPr>
          <p:spPr bwMode="auto">
            <a:xfrm>
              <a:off x="4274925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0" name="Rectangle 80"/>
            <p:cNvSpPr>
              <a:spLocks noChangeArrowheads="1"/>
            </p:cNvSpPr>
            <p:nvPr/>
          </p:nvSpPr>
          <p:spPr bwMode="auto">
            <a:xfrm>
              <a:off x="3647863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302238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35922" name="Rectangle 82"/>
            <p:cNvSpPr>
              <a:spLocks noChangeArrowheads="1"/>
            </p:cNvSpPr>
            <p:nvPr/>
          </p:nvSpPr>
          <p:spPr bwMode="auto">
            <a:xfrm>
              <a:off x="2393738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3" name="Rectangle 83"/>
            <p:cNvSpPr>
              <a:spLocks noChangeArrowheads="1"/>
            </p:cNvSpPr>
            <p:nvPr/>
          </p:nvSpPr>
          <p:spPr bwMode="auto">
            <a:xfrm>
              <a:off x="17682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4" name="Rectangle 84"/>
            <p:cNvSpPr>
              <a:spLocks noChangeArrowheads="1"/>
            </p:cNvSpPr>
            <p:nvPr/>
          </p:nvSpPr>
          <p:spPr bwMode="auto">
            <a:xfrm>
              <a:off x="1138025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512550" y="570338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5926" name="Rectangle 86"/>
            <p:cNvSpPr>
              <a:spLocks noChangeArrowheads="1"/>
            </p:cNvSpPr>
            <p:nvPr/>
          </p:nvSpPr>
          <p:spPr bwMode="auto">
            <a:xfrm>
              <a:off x="8040475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7" name="Rectangle 87"/>
            <p:cNvSpPr>
              <a:spLocks noChangeArrowheads="1"/>
            </p:cNvSpPr>
            <p:nvPr/>
          </p:nvSpPr>
          <p:spPr bwMode="auto">
            <a:xfrm>
              <a:off x="7410238" y="5379534"/>
              <a:ext cx="630238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8" name="Rectangle 88"/>
            <p:cNvSpPr>
              <a:spLocks noChangeArrowheads="1"/>
            </p:cNvSpPr>
            <p:nvPr/>
          </p:nvSpPr>
          <p:spPr bwMode="auto">
            <a:xfrm>
              <a:off x="6784763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29" name="Rectangle 89"/>
            <p:cNvSpPr>
              <a:spLocks noChangeArrowheads="1"/>
            </p:cNvSpPr>
            <p:nvPr/>
          </p:nvSpPr>
          <p:spPr bwMode="auto">
            <a:xfrm>
              <a:off x="6156113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0" name="Rectangle 90"/>
            <p:cNvSpPr>
              <a:spLocks noChangeArrowheads="1"/>
            </p:cNvSpPr>
            <p:nvPr/>
          </p:nvSpPr>
          <p:spPr bwMode="auto">
            <a:xfrm>
              <a:off x="553063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1" name="Rectangle 91"/>
            <p:cNvSpPr>
              <a:spLocks noChangeArrowheads="1"/>
            </p:cNvSpPr>
            <p:nvPr/>
          </p:nvSpPr>
          <p:spPr bwMode="auto">
            <a:xfrm>
              <a:off x="4903575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35932" name="Rectangle 92"/>
            <p:cNvSpPr>
              <a:spLocks noChangeArrowheads="1"/>
            </p:cNvSpPr>
            <p:nvPr/>
          </p:nvSpPr>
          <p:spPr bwMode="auto">
            <a:xfrm>
              <a:off x="4274925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3" name="Rectangle 93"/>
            <p:cNvSpPr>
              <a:spLocks noChangeArrowheads="1"/>
            </p:cNvSpPr>
            <p:nvPr/>
          </p:nvSpPr>
          <p:spPr bwMode="auto">
            <a:xfrm>
              <a:off x="3647863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4" name="Rectangle 94"/>
            <p:cNvSpPr>
              <a:spLocks noChangeArrowheads="1"/>
            </p:cNvSpPr>
            <p:nvPr/>
          </p:nvSpPr>
          <p:spPr bwMode="auto">
            <a:xfrm>
              <a:off x="302238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35" name="Rectangle 95"/>
            <p:cNvSpPr>
              <a:spLocks noChangeArrowheads="1"/>
            </p:cNvSpPr>
            <p:nvPr/>
          </p:nvSpPr>
          <p:spPr bwMode="auto">
            <a:xfrm>
              <a:off x="2393738" y="5379534"/>
              <a:ext cx="628650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36" name="Rectangle 96"/>
            <p:cNvSpPr>
              <a:spLocks noChangeArrowheads="1"/>
            </p:cNvSpPr>
            <p:nvPr/>
          </p:nvSpPr>
          <p:spPr bwMode="auto">
            <a:xfrm>
              <a:off x="1768263" y="5379534"/>
              <a:ext cx="625475" cy="323850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35937" name="Rectangle 97"/>
            <p:cNvSpPr>
              <a:spLocks noChangeArrowheads="1"/>
            </p:cNvSpPr>
            <p:nvPr/>
          </p:nvSpPr>
          <p:spPr bwMode="auto">
            <a:xfrm>
              <a:off x="1138025" y="5379534"/>
              <a:ext cx="630238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35938" name="Rectangle 98"/>
            <p:cNvSpPr>
              <a:spLocks noChangeArrowheads="1"/>
            </p:cNvSpPr>
            <p:nvPr/>
          </p:nvSpPr>
          <p:spPr bwMode="auto">
            <a:xfrm>
              <a:off x="512550" y="5379534"/>
              <a:ext cx="625475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5939" name="Rectangle 99"/>
            <p:cNvSpPr>
              <a:spLocks noChangeArrowheads="1"/>
            </p:cNvSpPr>
            <p:nvPr/>
          </p:nvSpPr>
          <p:spPr bwMode="auto">
            <a:xfrm>
              <a:off x="8040475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0" name="Rectangle 100"/>
            <p:cNvSpPr>
              <a:spLocks noChangeArrowheads="1"/>
            </p:cNvSpPr>
            <p:nvPr/>
          </p:nvSpPr>
          <p:spPr bwMode="auto">
            <a:xfrm>
              <a:off x="7410238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41" name="Rectangle 101"/>
            <p:cNvSpPr>
              <a:spLocks noChangeArrowheads="1"/>
            </p:cNvSpPr>
            <p:nvPr/>
          </p:nvSpPr>
          <p:spPr bwMode="auto">
            <a:xfrm>
              <a:off x="67847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42" name="Rectangle 102"/>
            <p:cNvSpPr>
              <a:spLocks noChangeArrowheads="1"/>
            </p:cNvSpPr>
            <p:nvPr/>
          </p:nvSpPr>
          <p:spPr bwMode="auto">
            <a:xfrm>
              <a:off x="6156113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553063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44" name="Rectangle 104"/>
            <p:cNvSpPr>
              <a:spLocks noChangeArrowheads="1"/>
            </p:cNvSpPr>
            <p:nvPr/>
          </p:nvSpPr>
          <p:spPr bwMode="auto">
            <a:xfrm>
              <a:off x="4903575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35945" name="Rectangle 105"/>
            <p:cNvSpPr>
              <a:spLocks noChangeArrowheads="1"/>
            </p:cNvSpPr>
            <p:nvPr/>
          </p:nvSpPr>
          <p:spPr bwMode="auto">
            <a:xfrm>
              <a:off x="4274925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6" name="Rectangle 106"/>
            <p:cNvSpPr>
              <a:spLocks noChangeArrowheads="1"/>
            </p:cNvSpPr>
            <p:nvPr/>
          </p:nvSpPr>
          <p:spPr bwMode="auto">
            <a:xfrm>
              <a:off x="3647863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47" name="Rectangle 107"/>
            <p:cNvSpPr>
              <a:spLocks noChangeArrowheads="1"/>
            </p:cNvSpPr>
            <p:nvPr/>
          </p:nvSpPr>
          <p:spPr bwMode="auto">
            <a:xfrm>
              <a:off x="302238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35948" name="Rectangle 108"/>
            <p:cNvSpPr>
              <a:spLocks noChangeArrowheads="1"/>
            </p:cNvSpPr>
            <p:nvPr/>
          </p:nvSpPr>
          <p:spPr bwMode="auto">
            <a:xfrm>
              <a:off x="2393738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9" name="Rectangle 109"/>
            <p:cNvSpPr>
              <a:spLocks noChangeArrowheads="1"/>
            </p:cNvSpPr>
            <p:nvPr/>
          </p:nvSpPr>
          <p:spPr bwMode="auto">
            <a:xfrm>
              <a:off x="17682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50" name="Rectangle 110"/>
            <p:cNvSpPr>
              <a:spLocks noChangeArrowheads="1"/>
            </p:cNvSpPr>
            <p:nvPr/>
          </p:nvSpPr>
          <p:spPr bwMode="auto">
            <a:xfrm>
              <a:off x="1138025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51" name="Rectangle 111"/>
            <p:cNvSpPr>
              <a:spLocks noChangeArrowheads="1"/>
            </p:cNvSpPr>
            <p:nvPr/>
          </p:nvSpPr>
          <p:spPr bwMode="auto">
            <a:xfrm>
              <a:off x="512550" y="505409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8040475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3" name="Rectangle 113"/>
            <p:cNvSpPr>
              <a:spLocks noChangeArrowheads="1"/>
            </p:cNvSpPr>
            <p:nvPr/>
          </p:nvSpPr>
          <p:spPr bwMode="auto">
            <a:xfrm>
              <a:off x="7410238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4" name="Rectangle 114"/>
            <p:cNvSpPr>
              <a:spLocks noChangeArrowheads="1"/>
            </p:cNvSpPr>
            <p:nvPr/>
          </p:nvSpPr>
          <p:spPr bwMode="auto">
            <a:xfrm>
              <a:off x="67847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5" name="Rectangle 115"/>
            <p:cNvSpPr>
              <a:spLocks noChangeArrowheads="1"/>
            </p:cNvSpPr>
            <p:nvPr/>
          </p:nvSpPr>
          <p:spPr bwMode="auto">
            <a:xfrm>
              <a:off x="6156113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6" name="Rectangle 116"/>
            <p:cNvSpPr>
              <a:spLocks noChangeArrowheads="1"/>
            </p:cNvSpPr>
            <p:nvPr/>
          </p:nvSpPr>
          <p:spPr bwMode="auto">
            <a:xfrm>
              <a:off x="553063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7" name="Rectangle 117"/>
            <p:cNvSpPr>
              <a:spLocks noChangeArrowheads="1"/>
            </p:cNvSpPr>
            <p:nvPr/>
          </p:nvSpPr>
          <p:spPr bwMode="auto">
            <a:xfrm>
              <a:off x="4903575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8" name="Rectangle 118"/>
            <p:cNvSpPr>
              <a:spLocks noChangeArrowheads="1"/>
            </p:cNvSpPr>
            <p:nvPr/>
          </p:nvSpPr>
          <p:spPr bwMode="auto">
            <a:xfrm>
              <a:off x="4274925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9" name="Rectangle 119"/>
            <p:cNvSpPr>
              <a:spLocks noChangeArrowheads="1"/>
            </p:cNvSpPr>
            <p:nvPr/>
          </p:nvSpPr>
          <p:spPr bwMode="auto">
            <a:xfrm>
              <a:off x="3647863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0" name="Rectangle 120"/>
            <p:cNvSpPr>
              <a:spLocks noChangeArrowheads="1"/>
            </p:cNvSpPr>
            <p:nvPr/>
          </p:nvSpPr>
          <p:spPr bwMode="auto">
            <a:xfrm>
              <a:off x="302238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1" name="Rectangle 121"/>
            <p:cNvSpPr>
              <a:spLocks noChangeArrowheads="1"/>
            </p:cNvSpPr>
            <p:nvPr/>
          </p:nvSpPr>
          <p:spPr bwMode="auto">
            <a:xfrm>
              <a:off x="2393738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62" name="Rectangle 122"/>
            <p:cNvSpPr>
              <a:spLocks noChangeArrowheads="1"/>
            </p:cNvSpPr>
            <p:nvPr/>
          </p:nvSpPr>
          <p:spPr bwMode="auto">
            <a:xfrm>
              <a:off x="17682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3" name="Rectangle 123"/>
            <p:cNvSpPr>
              <a:spLocks noChangeArrowheads="1"/>
            </p:cNvSpPr>
            <p:nvPr/>
          </p:nvSpPr>
          <p:spPr bwMode="auto">
            <a:xfrm>
              <a:off x="1138025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4" name="Rectangle 124"/>
            <p:cNvSpPr>
              <a:spLocks noChangeArrowheads="1"/>
            </p:cNvSpPr>
            <p:nvPr/>
          </p:nvSpPr>
          <p:spPr bwMode="auto">
            <a:xfrm>
              <a:off x="512550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35965" name="Line 125"/>
            <p:cNvSpPr>
              <a:spLocks noChangeShapeType="1"/>
            </p:cNvSpPr>
            <p:nvPr/>
          </p:nvSpPr>
          <p:spPr bwMode="auto">
            <a:xfrm>
              <a:off x="512550" y="505409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5966" name="Line 126"/>
            <p:cNvSpPr>
              <a:spLocks noChangeShapeType="1"/>
            </p:cNvSpPr>
            <p:nvPr/>
          </p:nvSpPr>
          <p:spPr bwMode="auto">
            <a:xfrm>
              <a:off x="512550" y="537953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Line 127"/>
            <p:cNvSpPr>
              <a:spLocks noChangeShapeType="1"/>
            </p:cNvSpPr>
            <p:nvPr/>
          </p:nvSpPr>
          <p:spPr bwMode="auto">
            <a:xfrm>
              <a:off x="512550" y="570338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>
              <a:off x="512550" y="602882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7682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Line 130"/>
            <p:cNvSpPr>
              <a:spLocks noChangeShapeType="1"/>
            </p:cNvSpPr>
            <p:nvPr/>
          </p:nvSpPr>
          <p:spPr bwMode="auto">
            <a:xfrm>
              <a:off x="23937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Line 131"/>
            <p:cNvSpPr>
              <a:spLocks noChangeShapeType="1"/>
            </p:cNvSpPr>
            <p:nvPr/>
          </p:nvSpPr>
          <p:spPr bwMode="auto">
            <a:xfrm>
              <a:off x="36478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427492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55306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Line 134"/>
            <p:cNvSpPr>
              <a:spLocks noChangeShapeType="1"/>
            </p:cNvSpPr>
            <p:nvPr/>
          </p:nvSpPr>
          <p:spPr bwMode="auto">
            <a:xfrm>
              <a:off x="615611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>
              <a:off x="74102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Line 136"/>
            <p:cNvSpPr>
              <a:spLocks noChangeShapeType="1"/>
            </p:cNvSpPr>
            <p:nvPr/>
          </p:nvSpPr>
          <p:spPr bwMode="auto">
            <a:xfrm>
              <a:off x="804047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13802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3022388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Line 139"/>
            <p:cNvSpPr>
              <a:spLocks noChangeShapeType="1"/>
            </p:cNvSpPr>
            <p:nvPr/>
          </p:nvSpPr>
          <p:spPr bwMode="auto">
            <a:xfrm>
              <a:off x="512550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Line 140"/>
            <p:cNvSpPr>
              <a:spLocks noChangeShapeType="1"/>
            </p:cNvSpPr>
            <p:nvPr/>
          </p:nvSpPr>
          <p:spPr bwMode="auto">
            <a:xfrm>
              <a:off x="490357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6784763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>
              <a:off x="512550" y="472865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 dirty="0">
                <a:solidFill>
                  <a:srgbClr val="990000"/>
                </a:solidFill>
              </a:endParaRPr>
            </a:p>
          </p:txBody>
        </p:sp>
        <p:sp>
          <p:nvSpPr>
            <p:cNvPr id="35983" name="Line 143"/>
            <p:cNvSpPr>
              <a:spLocks noChangeShapeType="1"/>
            </p:cNvSpPr>
            <p:nvPr/>
          </p:nvSpPr>
          <p:spPr bwMode="auto">
            <a:xfrm>
              <a:off x="8665951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Line 144"/>
            <p:cNvSpPr>
              <a:spLocks noChangeShapeType="1"/>
            </p:cNvSpPr>
            <p:nvPr/>
          </p:nvSpPr>
          <p:spPr bwMode="auto">
            <a:xfrm>
              <a:off x="512550" y="635426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5083" y="4347659"/>
            <a:ext cx="34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946" y="370682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VPN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= 0b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11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01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= 0x0D</a:t>
            </a:r>
          </a:p>
        </p:txBody>
      </p:sp>
    </p:spTree>
    <p:extLst>
      <p:ext uri="{BB962C8B-B14F-4D97-AF65-F5344CB8AC3E}">
        <p14:creationId xmlns:p14="http://schemas.microsoft.com/office/powerpoint/2010/main" val="915838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showing the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3700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06368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3757296"/>
            <a:ext cx="693738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44932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14134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283495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5285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22059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22059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5285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283813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14134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4493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374565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06368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3700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191420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467804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192161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3700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06368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375729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44932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14134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283495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5285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22059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22059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05000" y="25285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283813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14134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44932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376099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06368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3700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191420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467804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190500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4195631" cy="90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246576" y="3741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0x0D </a:t>
            </a:r>
            <a:r>
              <a:rPr lang="en-US" sz="1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0x2D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02" y="5203674"/>
            <a:ext cx="3588416" cy="6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4648200" y="5389652"/>
            <a:ext cx="608012" cy="188170"/>
          </a:xfrm>
          <a:prstGeom prst="rightArrow">
            <a:avLst>
              <a:gd name="adj1" fmla="val 50000"/>
              <a:gd name="adj2" fmla="val 105958"/>
            </a:avLst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2152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B05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00B0F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35503" y="3125787"/>
            <a:ext cx="2924172" cy="304800"/>
            <a:chOff x="4787903" y="3278187"/>
            <a:chExt cx="2924172" cy="304800"/>
          </a:xfrm>
        </p:grpSpPr>
        <p:sp>
          <p:nvSpPr>
            <p:cNvPr id="205" name="Rectangle 24"/>
            <p:cNvSpPr>
              <a:spLocks noChangeArrowheads="1"/>
            </p:cNvSpPr>
            <p:nvPr/>
          </p:nvSpPr>
          <p:spPr bwMode="auto">
            <a:xfrm>
              <a:off x="4787903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6" name="Rectangle 27"/>
            <p:cNvSpPr>
              <a:spLocks noChangeArrowheads="1"/>
            </p:cNvSpPr>
            <p:nvPr/>
          </p:nvSpPr>
          <p:spPr bwMode="auto">
            <a:xfrm>
              <a:off x="5275266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07" name="Rectangle 30"/>
            <p:cNvSpPr>
              <a:spLocks noChangeArrowheads="1"/>
            </p:cNvSpPr>
            <p:nvPr/>
          </p:nvSpPr>
          <p:spPr bwMode="auto">
            <a:xfrm>
              <a:off x="5762629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8" name="Rectangle 33"/>
            <p:cNvSpPr>
              <a:spLocks noChangeArrowheads="1"/>
            </p:cNvSpPr>
            <p:nvPr/>
          </p:nvSpPr>
          <p:spPr bwMode="auto">
            <a:xfrm>
              <a:off x="6249991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1" name="Rectangle 36"/>
            <p:cNvSpPr>
              <a:spLocks noChangeArrowheads="1"/>
            </p:cNvSpPr>
            <p:nvPr/>
          </p:nvSpPr>
          <p:spPr bwMode="auto">
            <a:xfrm>
              <a:off x="6737353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2" name="Rectangle 39"/>
            <p:cNvSpPr>
              <a:spLocks noChangeArrowheads="1"/>
            </p:cNvSpPr>
            <p:nvPr/>
          </p:nvSpPr>
          <p:spPr bwMode="auto">
            <a:xfrm>
              <a:off x="7224712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11325" y="1629578"/>
            <a:ext cx="6343233" cy="1496210"/>
            <a:chOff x="1711325" y="1629578"/>
            <a:chExt cx="6343233" cy="149621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7441170" y="1906799"/>
              <a:ext cx="542925" cy="3693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29578"/>
              <a:ext cx="3863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V[0b</a:t>
              </a:r>
              <a:r>
                <a:rPr lang="en-US" sz="1800" dirty="0">
                  <a:solidFill>
                    <a:srgbClr val="7030A0"/>
                  </a:solidFill>
                  <a:latin typeface="Calibri" pitchFamily="34" charset="0"/>
                </a:rPr>
                <a:t>00001101</a:t>
              </a:r>
              <a:r>
                <a:rPr lang="en-US" sz="1800" dirty="0">
                  <a:solidFill>
                    <a:srgbClr val="FFC000"/>
                  </a:solidFill>
                  <a:latin typeface="Calibri" pitchFamily="34" charset="0"/>
                </a:rPr>
                <a:t>101001</a:t>
              </a:r>
              <a:r>
                <a:rPr lang="en-US" sz="1800" dirty="0">
                  <a:latin typeface="Calibri" pitchFamily="34" charset="0"/>
                </a:rPr>
                <a:t>] = V[0x369]</a:t>
              </a:r>
            </a:p>
            <a:p>
              <a:r>
                <a:rPr lang="en-US" sz="1800" dirty="0">
                  <a:latin typeface="Calibri" pitchFamily="34" charset="0"/>
                </a:rPr>
                <a:t>P[0b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1011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0110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1001</a:t>
              </a:r>
              <a:r>
                <a:rPr lang="en-US" sz="1800" dirty="0">
                  <a:latin typeface="Calibri" pitchFamily="34" charset="0"/>
                </a:rPr>
                <a:t>] = P[0x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B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6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9</a:t>
              </a:r>
              <a:r>
                <a:rPr lang="en-US" sz="1800" dirty="0">
                  <a:latin typeface="Calibri" pitchFamily="34" charset="0"/>
                </a:rPr>
                <a:t>] = 0x15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1711325" y="2209800"/>
              <a:ext cx="3013075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Straight Connector 292"/>
            <p:cNvCxnSpPr/>
            <p:nvPr/>
          </p:nvCxnSpPr>
          <p:spPr bwMode="auto">
            <a:xfrm flipV="1">
              <a:off x="3660777" y="2209800"/>
              <a:ext cx="1506537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Straight Connector 293"/>
            <p:cNvCxnSpPr/>
            <p:nvPr/>
          </p:nvCxnSpPr>
          <p:spPr bwMode="auto">
            <a:xfrm flipV="1">
              <a:off x="5610229" y="2209801"/>
              <a:ext cx="44447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Straight Connector 294"/>
            <p:cNvCxnSpPr/>
            <p:nvPr/>
          </p:nvCxnSpPr>
          <p:spPr bwMode="auto">
            <a:xfrm flipH="1" flipV="1">
              <a:off x="6097591" y="2209801"/>
              <a:ext cx="1479548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4724400" y="2209800"/>
              <a:ext cx="442914" cy="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Straight Connector 295"/>
            <p:cNvCxnSpPr/>
            <p:nvPr/>
          </p:nvCxnSpPr>
          <p:spPr bwMode="auto">
            <a:xfrm>
              <a:off x="5654676" y="2209800"/>
              <a:ext cx="442915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Straight Connector 296"/>
            <p:cNvCxnSpPr/>
            <p:nvPr/>
          </p:nvCxnSpPr>
          <p:spPr bwMode="auto">
            <a:xfrm>
              <a:off x="5167314" y="2209800"/>
              <a:ext cx="487362" cy="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1" name="Group 460"/>
          <p:cNvGrpSpPr/>
          <p:nvPr/>
        </p:nvGrpSpPr>
        <p:grpSpPr>
          <a:xfrm>
            <a:off x="152400" y="407670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62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63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64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65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66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7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68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69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2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3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4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75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76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77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78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79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80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1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82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83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84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85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86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87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8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89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90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1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2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3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4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95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96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97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98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99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500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01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02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03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4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5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6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9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10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1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2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513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4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515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6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517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18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19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20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21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22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23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24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25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26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41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4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5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6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7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48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49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50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51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52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53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54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5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56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57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58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59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60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61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2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63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64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5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6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7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8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69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70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71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2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3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4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5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76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77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78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79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80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81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82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83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84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85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6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7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8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9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0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91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92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93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94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95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96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7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98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99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00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01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02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03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04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05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06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07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21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352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Box 834"/>
          <p:cNvSpPr txBox="1"/>
          <p:nvPr/>
        </p:nvSpPr>
        <p:spPr>
          <a:xfrm>
            <a:off x="115658" y="3556992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131" name="Rectangle 6"/>
          <p:cNvSpPr>
            <a:spLocks noChangeArrowheads="1"/>
          </p:cNvSpPr>
          <p:nvPr/>
        </p:nvSpPr>
        <p:spPr bwMode="auto">
          <a:xfrm>
            <a:off x="108902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10890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133" name="Rectangle 9"/>
          <p:cNvSpPr>
            <a:spLocks noChangeArrowheads="1"/>
          </p:cNvSpPr>
          <p:nvPr/>
        </p:nvSpPr>
        <p:spPr bwMode="auto">
          <a:xfrm>
            <a:off x="157638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15763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2063750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auto">
          <a:xfrm>
            <a:off x="20637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2551112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25511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303847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30384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1" name="Rectangle 21"/>
          <p:cNvSpPr>
            <a:spLocks noChangeArrowheads="1"/>
          </p:cNvSpPr>
          <p:nvPr/>
        </p:nvSpPr>
        <p:spPr bwMode="auto">
          <a:xfrm>
            <a:off x="352583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/>
          <p:cNvSpPr>
            <a:spLocks noChangeArrowheads="1"/>
          </p:cNvSpPr>
          <p:nvPr/>
        </p:nvSpPr>
        <p:spPr bwMode="auto">
          <a:xfrm>
            <a:off x="35258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43" name="Rectangle 24"/>
          <p:cNvSpPr>
            <a:spLocks noChangeArrowheads="1"/>
          </p:cNvSpPr>
          <p:nvPr/>
        </p:nvSpPr>
        <p:spPr bwMode="auto">
          <a:xfrm>
            <a:off x="4013200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25"/>
          <p:cNvSpPr>
            <a:spLocks noChangeArrowheads="1"/>
          </p:cNvSpPr>
          <p:nvPr/>
        </p:nvSpPr>
        <p:spPr bwMode="auto">
          <a:xfrm>
            <a:off x="401320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45" name="Rectangle 27"/>
          <p:cNvSpPr>
            <a:spLocks noChangeArrowheads="1"/>
          </p:cNvSpPr>
          <p:nvPr/>
        </p:nvSpPr>
        <p:spPr bwMode="auto">
          <a:xfrm>
            <a:off x="4500562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450056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47" name="Rectangle 30"/>
          <p:cNvSpPr>
            <a:spLocks noChangeArrowheads="1"/>
          </p:cNvSpPr>
          <p:nvPr/>
        </p:nvSpPr>
        <p:spPr bwMode="auto">
          <a:xfrm>
            <a:off x="498792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31"/>
          <p:cNvSpPr>
            <a:spLocks noChangeArrowheads="1"/>
          </p:cNvSpPr>
          <p:nvPr/>
        </p:nvSpPr>
        <p:spPr bwMode="auto">
          <a:xfrm>
            <a:off x="49879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547528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54752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51" name="Rectangle 36"/>
          <p:cNvSpPr>
            <a:spLocks noChangeArrowheads="1"/>
          </p:cNvSpPr>
          <p:nvPr/>
        </p:nvSpPr>
        <p:spPr bwMode="auto">
          <a:xfrm>
            <a:off x="5962650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37"/>
          <p:cNvSpPr>
            <a:spLocks noChangeArrowheads="1"/>
          </p:cNvSpPr>
          <p:nvPr/>
        </p:nvSpPr>
        <p:spPr bwMode="auto">
          <a:xfrm>
            <a:off x="59626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53" name="Rectangle 39"/>
          <p:cNvSpPr>
            <a:spLocks noChangeArrowheads="1"/>
          </p:cNvSpPr>
          <p:nvPr/>
        </p:nvSpPr>
        <p:spPr bwMode="auto">
          <a:xfrm>
            <a:off x="6450012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40"/>
          <p:cNvSpPr>
            <a:spLocks noChangeArrowheads="1"/>
          </p:cNvSpPr>
          <p:nvPr/>
        </p:nvSpPr>
        <p:spPr bwMode="auto">
          <a:xfrm>
            <a:off x="64500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" name="Rectangle 42"/>
          <p:cNvSpPr>
            <a:spLocks noChangeArrowheads="1"/>
          </p:cNvSpPr>
          <p:nvPr/>
        </p:nvSpPr>
        <p:spPr bwMode="auto">
          <a:xfrm>
            <a:off x="693737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43"/>
          <p:cNvSpPr>
            <a:spLocks noChangeArrowheads="1"/>
          </p:cNvSpPr>
          <p:nvPr/>
        </p:nvSpPr>
        <p:spPr bwMode="auto">
          <a:xfrm>
            <a:off x="69373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57" name="Rectangle 45"/>
          <p:cNvSpPr>
            <a:spLocks noChangeArrowheads="1"/>
          </p:cNvSpPr>
          <p:nvPr/>
        </p:nvSpPr>
        <p:spPr bwMode="auto">
          <a:xfrm>
            <a:off x="742473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46"/>
          <p:cNvSpPr>
            <a:spLocks noChangeArrowheads="1"/>
          </p:cNvSpPr>
          <p:nvPr/>
        </p:nvSpPr>
        <p:spPr bwMode="auto">
          <a:xfrm>
            <a:off x="74247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59" name="Group 47"/>
          <p:cNvGrpSpPr>
            <a:grpSpLocks/>
          </p:cNvGrpSpPr>
          <p:nvPr/>
        </p:nvGrpSpPr>
        <p:grpSpPr bwMode="auto">
          <a:xfrm>
            <a:off x="4987924" y="2636838"/>
            <a:ext cx="2924175" cy="333375"/>
            <a:chOff x="3085" y="1661"/>
            <a:chExt cx="1842" cy="210"/>
          </a:xfrm>
        </p:grpSpPr>
        <p:sp>
          <p:nvSpPr>
            <p:cNvPr id="160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162" name="Group 50"/>
          <p:cNvGrpSpPr>
            <a:grpSpLocks/>
          </p:cNvGrpSpPr>
          <p:nvPr/>
        </p:nvGrpSpPr>
        <p:grpSpPr bwMode="auto">
          <a:xfrm>
            <a:off x="1089025" y="2628900"/>
            <a:ext cx="3916362" cy="333375"/>
            <a:chOff x="629" y="1656"/>
            <a:chExt cx="2467" cy="210"/>
          </a:xfrm>
        </p:grpSpPr>
        <p:sp>
          <p:nvSpPr>
            <p:cNvPr id="163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165" name="Line 54"/>
          <p:cNvSpPr>
            <a:spLocks noChangeShapeType="1"/>
          </p:cNvSpPr>
          <p:nvPr/>
        </p:nvSpPr>
        <p:spPr bwMode="auto">
          <a:xfrm>
            <a:off x="4010025" y="1727729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4233862" y="1603904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167" name="Line 57"/>
          <p:cNvSpPr>
            <a:spLocks noChangeShapeType="1"/>
          </p:cNvSpPr>
          <p:nvPr/>
        </p:nvSpPr>
        <p:spPr bwMode="auto">
          <a:xfrm>
            <a:off x="1089025" y="1724025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Text Box 58"/>
          <p:cNvSpPr txBox="1">
            <a:spLocks noChangeArrowheads="1"/>
          </p:cNvSpPr>
          <p:nvPr/>
        </p:nvSpPr>
        <p:spPr bwMode="auto">
          <a:xfrm>
            <a:off x="2332038" y="1600200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75580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9" name="Text Box 114"/>
          <p:cNvSpPr txBox="1">
            <a:spLocks noChangeArrowheads="1"/>
          </p:cNvSpPr>
          <p:nvPr/>
        </p:nvSpPr>
        <p:spPr bwMode="auto">
          <a:xfrm>
            <a:off x="7070725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0" name="Text Box 115"/>
          <p:cNvSpPr txBox="1">
            <a:spLocks noChangeArrowheads="1"/>
          </p:cNvSpPr>
          <p:nvPr/>
        </p:nvSpPr>
        <p:spPr bwMode="auto">
          <a:xfrm>
            <a:off x="65849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1" name="Text Box 116"/>
          <p:cNvSpPr txBox="1">
            <a:spLocks noChangeArrowheads="1"/>
          </p:cNvSpPr>
          <p:nvPr/>
        </p:nvSpPr>
        <p:spPr bwMode="auto">
          <a:xfrm>
            <a:off x="6097587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2" name="Text Box 117"/>
          <p:cNvSpPr txBox="1">
            <a:spLocks noChangeArrowheads="1"/>
          </p:cNvSpPr>
          <p:nvPr/>
        </p:nvSpPr>
        <p:spPr bwMode="auto">
          <a:xfrm>
            <a:off x="5611812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3" name="Text Box 118"/>
          <p:cNvSpPr txBox="1">
            <a:spLocks noChangeArrowheads="1"/>
          </p:cNvSpPr>
          <p:nvPr/>
        </p:nvSpPr>
        <p:spPr bwMode="auto">
          <a:xfrm>
            <a:off x="51244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4" name="Text Box 119"/>
          <p:cNvSpPr txBox="1">
            <a:spLocks noChangeArrowheads="1"/>
          </p:cNvSpPr>
          <p:nvPr/>
        </p:nvSpPr>
        <p:spPr bwMode="auto">
          <a:xfrm>
            <a:off x="46386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5" name="Text Box 120"/>
          <p:cNvSpPr txBox="1">
            <a:spLocks noChangeArrowheads="1"/>
          </p:cNvSpPr>
          <p:nvPr/>
        </p:nvSpPr>
        <p:spPr bwMode="auto">
          <a:xfrm>
            <a:off x="415131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" name="Text Box 121"/>
          <p:cNvSpPr txBox="1">
            <a:spLocks noChangeArrowheads="1"/>
          </p:cNvSpPr>
          <p:nvPr/>
        </p:nvSpPr>
        <p:spPr bwMode="auto">
          <a:xfrm>
            <a:off x="36655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7" name="Text Box 122"/>
          <p:cNvSpPr txBox="1">
            <a:spLocks noChangeArrowheads="1"/>
          </p:cNvSpPr>
          <p:nvPr/>
        </p:nvSpPr>
        <p:spPr bwMode="auto">
          <a:xfrm>
            <a:off x="31781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8" name="Text Box 123"/>
          <p:cNvSpPr txBox="1">
            <a:spLocks noChangeArrowheads="1"/>
          </p:cNvSpPr>
          <p:nvPr/>
        </p:nvSpPr>
        <p:spPr bwMode="auto">
          <a:xfrm>
            <a:off x="2692400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9" name="Text Box 124"/>
          <p:cNvSpPr txBox="1">
            <a:spLocks noChangeArrowheads="1"/>
          </p:cNvSpPr>
          <p:nvPr/>
        </p:nvSpPr>
        <p:spPr bwMode="auto">
          <a:xfrm>
            <a:off x="22050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0" name="Text Box 125"/>
          <p:cNvSpPr txBox="1">
            <a:spLocks noChangeArrowheads="1"/>
          </p:cNvSpPr>
          <p:nvPr/>
        </p:nvSpPr>
        <p:spPr bwMode="auto">
          <a:xfrm>
            <a:off x="171926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1" name="Text Box 126"/>
          <p:cNvSpPr txBox="1">
            <a:spLocks noChangeArrowheads="1"/>
          </p:cNvSpPr>
          <p:nvPr/>
        </p:nvSpPr>
        <p:spPr bwMode="auto">
          <a:xfrm>
            <a:off x="12334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2" name="Text Box 128"/>
          <p:cNvSpPr txBox="1">
            <a:spLocks noChangeArrowheads="1"/>
          </p:cNvSpPr>
          <p:nvPr/>
        </p:nvSpPr>
        <p:spPr bwMode="auto">
          <a:xfrm>
            <a:off x="1253068" y="3048026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223" name="Text Box 129"/>
          <p:cNvSpPr txBox="1">
            <a:spLocks noChangeArrowheads="1"/>
          </p:cNvSpPr>
          <p:nvPr/>
        </p:nvSpPr>
        <p:spPr bwMode="auto">
          <a:xfrm>
            <a:off x="2599876" y="3048026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224" name="Text Box 130"/>
          <p:cNvSpPr txBox="1">
            <a:spLocks noChangeArrowheads="1"/>
          </p:cNvSpPr>
          <p:nvPr/>
        </p:nvSpPr>
        <p:spPr bwMode="auto">
          <a:xfrm>
            <a:off x="3564469" y="3048026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225" name="Text Box 131"/>
          <p:cNvSpPr txBox="1">
            <a:spLocks noChangeArrowheads="1"/>
          </p:cNvSpPr>
          <p:nvPr/>
        </p:nvSpPr>
        <p:spPr bwMode="auto">
          <a:xfrm>
            <a:off x="5252800" y="304800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26" name="Text Box 133"/>
          <p:cNvSpPr txBox="1">
            <a:spLocks noChangeArrowheads="1"/>
          </p:cNvSpPr>
          <p:nvPr/>
        </p:nvSpPr>
        <p:spPr bwMode="auto">
          <a:xfrm>
            <a:off x="6891868" y="304802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7" name="Text Box 134"/>
          <p:cNvSpPr txBox="1">
            <a:spLocks noChangeArrowheads="1"/>
          </p:cNvSpPr>
          <p:nvPr/>
        </p:nvSpPr>
        <p:spPr bwMode="auto">
          <a:xfrm>
            <a:off x="7856538" y="3048026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86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</a:t>
            </a:r>
            <a:r>
              <a:rPr lang="en-GB" sz="3200" dirty="0" smtClean="0"/>
              <a:t>Example: </a:t>
            </a:r>
            <a:r>
              <a:rPr lang="en-GB" sz="3200" dirty="0" smtClean="0">
                <a:solidFill>
                  <a:srgbClr val="00B0F0"/>
                </a:solidFill>
              </a:rPr>
              <a:t>TLB/Cache Hit</a:t>
            </a:r>
            <a:endParaRPr lang="en-GB" sz="3200" dirty="0">
              <a:solidFill>
                <a:srgbClr val="00B0F0"/>
              </a:solidFill>
            </a:endParaRP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440736" y="1215452"/>
            <a:ext cx="7975189" cy="387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Virtual Address: </a:t>
            </a:r>
            <a:r>
              <a:rPr lang="en-GB" kern="0" dirty="0"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VPN ___	TLBI ___	TLBT ____	          TLB Hit? __	Page Fault? __        PPN: ____</a:t>
            </a:r>
            <a:endParaRPr lang="en-GB" b="0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07168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0716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55905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5590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046412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0464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533775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5337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2113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2113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0850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0850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499586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499586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48322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48322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5970587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59705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457950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4579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694531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69453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43267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4326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04858" y="6372225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092324" y="6363758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15620" y="5980641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xmlns="" id="{D3BCD5E7-ACAE-4E61-BA73-B9087CB61528}"/>
              </a:ext>
            </a:extLst>
          </p:cNvPr>
          <p:cNvGrpSpPr/>
          <p:nvPr/>
        </p:nvGrpSpPr>
        <p:grpSpPr>
          <a:xfrm>
            <a:off x="665955" y="3554411"/>
            <a:ext cx="8154989" cy="1627189"/>
            <a:chOff x="2211252" y="149729"/>
            <a:chExt cx="8154989" cy="1627189"/>
          </a:xfrm>
        </p:grpSpPr>
        <p:sp>
          <p:nvSpPr>
            <p:cNvPr id="923" name="Rectangle 60">
              <a:extLst>
                <a:ext uri="{FF2B5EF4-FFF2-40B4-BE49-F238E27FC236}">
                  <a16:creationId xmlns:a16="http://schemas.microsoft.com/office/drawing/2014/main" xmlns="" id="{EA472761-D774-4750-9BC1-34086E02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4" name="Rectangle 61">
              <a:extLst>
                <a:ext uri="{FF2B5EF4-FFF2-40B4-BE49-F238E27FC236}">
                  <a16:creationId xmlns:a16="http://schemas.microsoft.com/office/drawing/2014/main" xmlns="" id="{E111E79D-3EDA-4DAD-B9E0-F0B875292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25" name="Rectangle 62">
              <a:extLst>
                <a:ext uri="{FF2B5EF4-FFF2-40B4-BE49-F238E27FC236}">
                  <a16:creationId xmlns:a16="http://schemas.microsoft.com/office/drawing/2014/main" xmlns="" id="{25E30877-543A-4F17-BED2-686010DF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26" name="Rectangle 63">
              <a:extLst>
                <a:ext uri="{FF2B5EF4-FFF2-40B4-BE49-F238E27FC236}">
                  <a16:creationId xmlns:a16="http://schemas.microsoft.com/office/drawing/2014/main" xmlns="" id="{60B3979C-A484-45AD-9227-7DC3AC7DE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27" name="Rectangle 64">
              <a:extLst>
                <a:ext uri="{FF2B5EF4-FFF2-40B4-BE49-F238E27FC236}">
                  <a16:creationId xmlns:a16="http://schemas.microsoft.com/office/drawing/2014/main" xmlns="" id="{8AA1DD1E-E0E5-47DA-BB32-4848FB971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928" name="Rectangle 65">
              <a:extLst>
                <a:ext uri="{FF2B5EF4-FFF2-40B4-BE49-F238E27FC236}">
                  <a16:creationId xmlns:a16="http://schemas.microsoft.com/office/drawing/2014/main" xmlns="" id="{F9185848-003C-4E69-9F06-5F0B1F55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29" name="Rectangle 66">
              <a:extLst>
                <a:ext uri="{FF2B5EF4-FFF2-40B4-BE49-F238E27FC236}">
                  <a16:creationId xmlns:a16="http://schemas.microsoft.com/office/drawing/2014/main" xmlns="" id="{E82E37D2-5018-40C4-8ED5-21646BBC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30" name="Rectangle 67">
              <a:extLst>
                <a:ext uri="{FF2B5EF4-FFF2-40B4-BE49-F238E27FC236}">
                  <a16:creationId xmlns:a16="http://schemas.microsoft.com/office/drawing/2014/main" xmlns="" id="{17F6F41C-D146-49CA-993A-5A84AB48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31" name="Rectangle 68">
              <a:extLst>
                <a:ext uri="{FF2B5EF4-FFF2-40B4-BE49-F238E27FC236}">
                  <a16:creationId xmlns:a16="http://schemas.microsoft.com/office/drawing/2014/main" xmlns="" id="{5D542677-362A-4523-814B-7A619276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2" name="Rectangle 69">
              <a:extLst>
                <a:ext uri="{FF2B5EF4-FFF2-40B4-BE49-F238E27FC236}">
                  <a16:creationId xmlns:a16="http://schemas.microsoft.com/office/drawing/2014/main" xmlns="" id="{0C907FF0-D5F5-4D9B-B737-CA0502EB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3" name="Rectangle 70">
              <a:extLst>
                <a:ext uri="{FF2B5EF4-FFF2-40B4-BE49-F238E27FC236}">
                  <a16:creationId xmlns:a16="http://schemas.microsoft.com/office/drawing/2014/main" xmlns="" id="{BB1517C0-09E6-47A4-BE1B-3EB66FBB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4" name="Rectangle 71">
              <a:extLst>
                <a:ext uri="{FF2B5EF4-FFF2-40B4-BE49-F238E27FC236}">
                  <a16:creationId xmlns:a16="http://schemas.microsoft.com/office/drawing/2014/main" xmlns="" id="{9D6D2442-8638-416F-AFE0-B0806B187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35" name="Rectangle 72">
              <a:extLst>
                <a:ext uri="{FF2B5EF4-FFF2-40B4-BE49-F238E27FC236}">
                  <a16:creationId xmlns:a16="http://schemas.microsoft.com/office/drawing/2014/main" xmlns="" id="{5E6B643D-3006-4DDC-A33E-24BF031C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936" name="Rectangle 73">
              <a:extLst>
                <a:ext uri="{FF2B5EF4-FFF2-40B4-BE49-F238E27FC236}">
                  <a16:creationId xmlns:a16="http://schemas.microsoft.com/office/drawing/2014/main" xmlns="" id="{1891F660-6CB6-4AC5-895E-805B5193B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7" name="Rectangle 74">
              <a:extLst>
                <a:ext uri="{FF2B5EF4-FFF2-40B4-BE49-F238E27FC236}">
                  <a16:creationId xmlns:a16="http://schemas.microsoft.com/office/drawing/2014/main" xmlns="" id="{E8EB8287-7A9E-4B2D-B471-85A23FD1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8" name="Rectangle 75">
              <a:extLst>
                <a:ext uri="{FF2B5EF4-FFF2-40B4-BE49-F238E27FC236}">
                  <a16:creationId xmlns:a16="http://schemas.microsoft.com/office/drawing/2014/main" xmlns="" id="{F9386608-2103-42F1-9C34-EA89BCC0D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9" name="Rectangle 76">
              <a:extLst>
                <a:ext uri="{FF2B5EF4-FFF2-40B4-BE49-F238E27FC236}">
                  <a16:creationId xmlns:a16="http://schemas.microsoft.com/office/drawing/2014/main" xmlns="" id="{F096714F-E44A-413A-AF59-808356E60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0" name="Rectangle 77">
              <a:extLst>
                <a:ext uri="{FF2B5EF4-FFF2-40B4-BE49-F238E27FC236}">
                  <a16:creationId xmlns:a16="http://schemas.microsoft.com/office/drawing/2014/main" xmlns="" id="{694345DC-DCD4-4AF1-9B4B-9477591BA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1" name="Rectangle 78">
              <a:extLst>
                <a:ext uri="{FF2B5EF4-FFF2-40B4-BE49-F238E27FC236}">
                  <a16:creationId xmlns:a16="http://schemas.microsoft.com/office/drawing/2014/main" xmlns="" id="{AA351ADC-50D3-4B8E-BC74-C672B84A8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942" name="Rectangle 79">
              <a:extLst>
                <a:ext uri="{FF2B5EF4-FFF2-40B4-BE49-F238E27FC236}">
                  <a16:creationId xmlns:a16="http://schemas.microsoft.com/office/drawing/2014/main" xmlns="" id="{DDF4F623-2B47-4F86-9B01-02FE81258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3" name="Rectangle 80">
              <a:extLst>
                <a:ext uri="{FF2B5EF4-FFF2-40B4-BE49-F238E27FC236}">
                  <a16:creationId xmlns:a16="http://schemas.microsoft.com/office/drawing/2014/main" xmlns="" id="{A15838AB-6712-4C85-847B-69632F19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4" name="Rectangle 81">
              <a:extLst>
                <a:ext uri="{FF2B5EF4-FFF2-40B4-BE49-F238E27FC236}">
                  <a16:creationId xmlns:a16="http://schemas.microsoft.com/office/drawing/2014/main" xmlns="" id="{C7DD6C21-70D9-41E8-9FB8-0DFA189C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945" name="Rectangle 82">
              <a:extLst>
                <a:ext uri="{FF2B5EF4-FFF2-40B4-BE49-F238E27FC236}">
                  <a16:creationId xmlns:a16="http://schemas.microsoft.com/office/drawing/2014/main" xmlns="" id="{00AFC960-950C-4AD5-B8AD-EC14A7664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6" name="Rectangle 83">
              <a:extLst>
                <a:ext uri="{FF2B5EF4-FFF2-40B4-BE49-F238E27FC236}">
                  <a16:creationId xmlns:a16="http://schemas.microsoft.com/office/drawing/2014/main" xmlns="" id="{FE58E3CC-82B3-4BCC-A751-42BB79A6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7" name="Rectangle 84">
              <a:extLst>
                <a:ext uri="{FF2B5EF4-FFF2-40B4-BE49-F238E27FC236}">
                  <a16:creationId xmlns:a16="http://schemas.microsoft.com/office/drawing/2014/main" xmlns="" id="{C0B85331-FBF8-4145-95A4-3531EC96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48" name="Rectangle 85">
              <a:extLst>
                <a:ext uri="{FF2B5EF4-FFF2-40B4-BE49-F238E27FC236}">
                  <a16:creationId xmlns:a16="http://schemas.microsoft.com/office/drawing/2014/main" xmlns="" id="{E127B4EE-1A12-4D66-BC50-1F9BD4AB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949" name="Rectangle 86">
              <a:extLst>
                <a:ext uri="{FF2B5EF4-FFF2-40B4-BE49-F238E27FC236}">
                  <a16:creationId xmlns:a16="http://schemas.microsoft.com/office/drawing/2014/main" xmlns="" id="{165FD49E-93A1-4247-94A1-AE8AD2CC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0" name="Rectangle 87">
              <a:extLst>
                <a:ext uri="{FF2B5EF4-FFF2-40B4-BE49-F238E27FC236}">
                  <a16:creationId xmlns:a16="http://schemas.microsoft.com/office/drawing/2014/main" xmlns="" id="{806F3264-A1EC-47BB-8530-4BA0B068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1" name="Rectangle 88">
              <a:extLst>
                <a:ext uri="{FF2B5EF4-FFF2-40B4-BE49-F238E27FC236}">
                  <a16:creationId xmlns:a16="http://schemas.microsoft.com/office/drawing/2014/main" xmlns="" id="{5B7C31A4-B7C9-43BE-A63F-FCC8B4E8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52" name="Rectangle 89">
              <a:extLst>
                <a:ext uri="{FF2B5EF4-FFF2-40B4-BE49-F238E27FC236}">
                  <a16:creationId xmlns:a16="http://schemas.microsoft.com/office/drawing/2014/main" xmlns="" id="{C92C8F71-2C5F-49CB-B68C-ABF3FF9F1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3" name="Rectangle 90">
              <a:extLst>
                <a:ext uri="{FF2B5EF4-FFF2-40B4-BE49-F238E27FC236}">
                  <a16:creationId xmlns:a16="http://schemas.microsoft.com/office/drawing/2014/main" xmlns="" id="{EB65648B-9077-4D72-B342-B355E0DA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4" name="Rectangle 91">
              <a:extLst>
                <a:ext uri="{FF2B5EF4-FFF2-40B4-BE49-F238E27FC236}">
                  <a16:creationId xmlns:a16="http://schemas.microsoft.com/office/drawing/2014/main" xmlns="" id="{2356BEAF-7F96-4FCA-A587-00620C4E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955" name="Rectangle 92">
              <a:extLst>
                <a:ext uri="{FF2B5EF4-FFF2-40B4-BE49-F238E27FC236}">
                  <a16:creationId xmlns:a16="http://schemas.microsoft.com/office/drawing/2014/main" xmlns="" id="{A73D2EC8-DBC4-4647-841E-932CA66BB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6" name="Rectangle 93">
              <a:extLst>
                <a:ext uri="{FF2B5EF4-FFF2-40B4-BE49-F238E27FC236}">
                  <a16:creationId xmlns:a16="http://schemas.microsoft.com/office/drawing/2014/main" xmlns="" id="{5EFAC079-721C-4F9F-8318-A01FD9E2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7" name="Rectangle 94">
              <a:extLst>
                <a:ext uri="{FF2B5EF4-FFF2-40B4-BE49-F238E27FC236}">
                  <a16:creationId xmlns:a16="http://schemas.microsoft.com/office/drawing/2014/main" xmlns="" id="{6E2ABF1D-DBEA-4F98-9669-A521576E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58" name="Rectangle 95">
              <a:extLst>
                <a:ext uri="{FF2B5EF4-FFF2-40B4-BE49-F238E27FC236}">
                  <a16:creationId xmlns:a16="http://schemas.microsoft.com/office/drawing/2014/main" xmlns="" id="{83954C28-3399-4DD7-A4B6-B18ECB321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59" name="Rectangle 96">
              <a:extLst>
                <a:ext uri="{FF2B5EF4-FFF2-40B4-BE49-F238E27FC236}">
                  <a16:creationId xmlns:a16="http://schemas.microsoft.com/office/drawing/2014/main" xmlns="" id="{1AC7EA54-4566-4CE3-8F1E-9D725FCD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960" name="Rectangle 97">
              <a:extLst>
                <a:ext uri="{FF2B5EF4-FFF2-40B4-BE49-F238E27FC236}">
                  <a16:creationId xmlns:a16="http://schemas.microsoft.com/office/drawing/2014/main" xmlns="" id="{FBEC74EE-8566-494C-9AF6-27F2912C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61" name="Rectangle 98">
              <a:extLst>
                <a:ext uri="{FF2B5EF4-FFF2-40B4-BE49-F238E27FC236}">
                  <a16:creationId xmlns:a16="http://schemas.microsoft.com/office/drawing/2014/main" xmlns="" id="{4C962E8F-AF7D-401C-B207-451A5381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962" name="Rectangle 99">
              <a:extLst>
                <a:ext uri="{FF2B5EF4-FFF2-40B4-BE49-F238E27FC236}">
                  <a16:creationId xmlns:a16="http://schemas.microsoft.com/office/drawing/2014/main" xmlns="" id="{99B89769-8F21-41B9-9800-481168B8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3" name="Rectangle 100">
              <a:extLst>
                <a:ext uri="{FF2B5EF4-FFF2-40B4-BE49-F238E27FC236}">
                  <a16:creationId xmlns:a16="http://schemas.microsoft.com/office/drawing/2014/main" xmlns="" id="{C9C2FAA2-AB72-4F60-B67D-83063680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64" name="Rectangle 101">
              <a:extLst>
                <a:ext uri="{FF2B5EF4-FFF2-40B4-BE49-F238E27FC236}">
                  <a16:creationId xmlns:a16="http://schemas.microsoft.com/office/drawing/2014/main" xmlns="" id="{62ACE133-FF9F-4BBD-9805-FB70E29D2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65" name="Rectangle 102">
              <a:extLst>
                <a:ext uri="{FF2B5EF4-FFF2-40B4-BE49-F238E27FC236}">
                  <a16:creationId xmlns:a16="http://schemas.microsoft.com/office/drawing/2014/main" xmlns="" id="{A0171FA1-5E78-4C42-B40E-CEA501A6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66" name="Rectangle 103">
              <a:extLst>
                <a:ext uri="{FF2B5EF4-FFF2-40B4-BE49-F238E27FC236}">
                  <a16:creationId xmlns:a16="http://schemas.microsoft.com/office/drawing/2014/main" xmlns="" id="{B8615402-ED20-404B-B1B8-9695149A4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67" name="Rectangle 104">
              <a:extLst>
                <a:ext uri="{FF2B5EF4-FFF2-40B4-BE49-F238E27FC236}">
                  <a16:creationId xmlns:a16="http://schemas.microsoft.com/office/drawing/2014/main" xmlns="" id="{9C6D88E1-082C-4677-B5C9-CF8EE2D68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968" name="Rectangle 105">
              <a:extLst>
                <a:ext uri="{FF2B5EF4-FFF2-40B4-BE49-F238E27FC236}">
                  <a16:creationId xmlns:a16="http://schemas.microsoft.com/office/drawing/2014/main" xmlns="" id="{90F2C68C-49BD-4650-91FC-8CCA9287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9" name="Rectangle 106">
              <a:extLst>
                <a:ext uri="{FF2B5EF4-FFF2-40B4-BE49-F238E27FC236}">
                  <a16:creationId xmlns:a16="http://schemas.microsoft.com/office/drawing/2014/main" xmlns="" id="{5A6BCA06-5B13-4A24-9AF1-417DC64F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70" name="Rectangle 107">
              <a:extLst>
                <a:ext uri="{FF2B5EF4-FFF2-40B4-BE49-F238E27FC236}">
                  <a16:creationId xmlns:a16="http://schemas.microsoft.com/office/drawing/2014/main" xmlns="" id="{44B4E26B-BB89-4026-9234-D8E0DD08C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971" name="Rectangle 108">
              <a:extLst>
                <a:ext uri="{FF2B5EF4-FFF2-40B4-BE49-F238E27FC236}">
                  <a16:creationId xmlns:a16="http://schemas.microsoft.com/office/drawing/2014/main" xmlns="" id="{F603F491-64FE-456E-B30B-D388E2A4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72" name="Rectangle 109">
              <a:extLst>
                <a:ext uri="{FF2B5EF4-FFF2-40B4-BE49-F238E27FC236}">
                  <a16:creationId xmlns:a16="http://schemas.microsoft.com/office/drawing/2014/main" xmlns="" id="{577923F5-293E-4F40-A459-76ACB602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73" name="Rectangle 110">
              <a:extLst>
                <a:ext uri="{FF2B5EF4-FFF2-40B4-BE49-F238E27FC236}">
                  <a16:creationId xmlns:a16="http://schemas.microsoft.com/office/drawing/2014/main" xmlns="" id="{89B3E27B-25AB-42E3-B777-0EB213D2D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74" name="Rectangle 111">
              <a:extLst>
                <a:ext uri="{FF2B5EF4-FFF2-40B4-BE49-F238E27FC236}">
                  <a16:creationId xmlns:a16="http://schemas.microsoft.com/office/drawing/2014/main" xmlns="" id="{6C789237-5045-46AF-A062-FCA7A8FEF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975" name="Rectangle 112">
              <a:extLst>
                <a:ext uri="{FF2B5EF4-FFF2-40B4-BE49-F238E27FC236}">
                  <a16:creationId xmlns:a16="http://schemas.microsoft.com/office/drawing/2014/main" xmlns="" id="{E8932B49-2A20-4990-916E-C100CD9E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6" name="Rectangle 113">
              <a:extLst>
                <a:ext uri="{FF2B5EF4-FFF2-40B4-BE49-F238E27FC236}">
                  <a16:creationId xmlns:a16="http://schemas.microsoft.com/office/drawing/2014/main" xmlns="" id="{A277AF55-AADA-4A20-B139-FF5CA209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77" name="Rectangle 114">
              <a:extLst>
                <a:ext uri="{FF2B5EF4-FFF2-40B4-BE49-F238E27FC236}">
                  <a16:creationId xmlns:a16="http://schemas.microsoft.com/office/drawing/2014/main" xmlns="" id="{3C352152-E5EB-4528-85E2-43D5679A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78" name="Rectangle 115">
              <a:extLst>
                <a:ext uri="{FF2B5EF4-FFF2-40B4-BE49-F238E27FC236}">
                  <a16:creationId xmlns:a16="http://schemas.microsoft.com/office/drawing/2014/main" xmlns="" id="{48401A5F-66B8-46FF-994B-97AAEE9F9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9" name="Rectangle 116">
              <a:extLst>
                <a:ext uri="{FF2B5EF4-FFF2-40B4-BE49-F238E27FC236}">
                  <a16:creationId xmlns:a16="http://schemas.microsoft.com/office/drawing/2014/main" xmlns="" id="{B5B933EA-4915-4BF5-96E0-8EC0A802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0" name="Rectangle 117">
              <a:extLst>
                <a:ext uri="{FF2B5EF4-FFF2-40B4-BE49-F238E27FC236}">
                  <a16:creationId xmlns:a16="http://schemas.microsoft.com/office/drawing/2014/main" xmlns="" id="{56FD87E4-E0D1-4AB4-B1BE-35247EF9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1" name="Rectangle 118">
              <a:extLst>
                <a:ext uri="{FF2B5EF4-FFF2-40B4-BE49-F238E27FC236}">
                  <a16:creationId xmlns:a16="http://schemas.microsoft.com/office/drawing/2014/main" xmlns="" id="{682936DF-668A-4EE6-8D97-6EB544E83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2" name="Rectangle 119">
              <a:extLst>
                <a:ext uri="{FF2B5EF4-FFF2-40B4-BE49-F238E27FC236}">
                  <a16:creationId xmlns:a16="http://schemas.microsoft.com/office/drawing/2014/main" xmlns="" id="{E9A03EE3-3BC9-4CBF-9B18-695EB85F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3" name="Rectangle 120">
              <a:extLst>
                <a:ext uri="{FF2B5EF4-FFF2-40B4-BE49-F238E27FC236}">
                  <a16:creationId xmlns:a16="http://schemas.microsoft.com/office/drawing/2014/main" xmlns="" id="{6F622CB9-8011-4C50-B12D-FEB84B5E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4" name="Rectangle 121">
              <a:extLst>
                <a:ext uri="{FF2B5EF4-FFF2-40B4-BE49-F238E27FC236}">
                  <a16:creationId xmlns:a16="http://schemas.microsoft.com/office/drawing/2014/main" xmlns="" id="{D2897C3D-F806-407E-A51F-46855500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5" name="Rectangle 122">
              <a:extLst>
                <a:ext uri="{FF2B5EF4-FFF2-40B4-BE49-F238E27FC236}">
                  <a16:creationId xmlns:a16="http://schemas.microsoft.com/office/drawing/2014/main" xmlns="" id="{93087E36-17FA-427C-92A8-FA148CC0A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6" name="Rectangle 123">
              <a:extLst>
                <a:ext uri="{FF2B5EF4-FFF2-40B4-BE49-F238E27FC236}">
                  <a16:creationId xmlns:a16="http://schemas.microsoft.com/office/drawing/2014/main" xmlns="" id="{56006511-9ACF-4182-BE11-3938034B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7" name="Rectangle 124">
              <a:extLst>
                <a:ext uri="{FF2B5EF4-FFF2-40B4-BE49-F238E27FC236}">
                  <a16:creationId xmlns:a16="http://schemas.microsoft.com/office/drawing/2014/main" xmlns="" id="{10057E5E-0BF4-4DD1-9C4A-459CD081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988" name="Line 125">
              <a:extLst>
                <a:ext uri="{FF2B5EF4-FFF2-40B4-BE49-F238E27FC236}">
                  <a16:creationId xmlns:a16="http://schemas.microsoft.com/office/drawing/2014/main" xmlns="" id="{BAD4EAC4-D816-49E9-8FBE-E986A1EA1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89" name="Line 126">
              <a:extLst>
                <a:ext uri="{FF2B5EF4-FFF2-40B4-BE49-F238E27FC236}">
                  <a16:creationId xmlns:a16="http://schemas.microsoft.com/office/drawing/2014/main" xmlns="" id="{0BC5BFB8-3042-4B20-A942-D37F93AEF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127">
              <a:extLst>
                <a:ext uri="{FF2B5EF4-FFF2-40B4-BE49-F238E27FC236}">
                  <a16:creationId xmlns:a16="http://schemas.microsoft.com/office/drawing/2014/main" xmlns="" id="{BAB2A8F0-2E7D-4B1C-97E5-4DF03F641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128">
              <a:extLst>
                <a:ext uri="{FF2B5EF4-FFF2-40B4-BE49-F238E27FC236}">
                  <a16:creationId xmlns:a16="http://schemas.microsoft.com/office/drawing/2014/main" xmlns="" id="{1737B2F7-93C9-4FCF-B3FA-8FBC85865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129">
              <a:extLst>
                <a:ext uri="{FF2B5EF4-FFF2-40B4-BE49-F238E27FC236}">
                  <a16:creationId xmlns:a16="http://schemas.microsoft.com/office/drawing/2014/main" xmlns="" id="{DC7B1058-C4C4-4663-AD35-70BD3AD45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130">
              <a:extLst>
                <a:ext uri="{FF2B5EF4-FFF2-40B4-BE49-F238E27FC236}">
                  <a16:creationId xmlns:a16="http://schemas.microsoft.com/office/drawing/2014/main" xmlns="" id="{AC139BBA-000E-47E1-8C76-446FE25D6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131">
              <a:extLst>
                <a:ext uri="{FF2B5EF4-FFF2-40B4-BE49-F238E27FC236}">
                  <a16:creationId xmlns:a16="http://schemas.microsoft.com/office/drawing/2014/main" xmlns="" id="{6E3A896F-1322-4209-8AFA-A02A1180D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132">
              <a:extLst>
                <a:ext uri="{FF2B5EF4-FFF2-40B4-BE49-F238E27FC236}">
                  <a16:creationId xmlns:a16="http://schemas.microsoft.com/office/drawing/2014/main" xmlns="" id="{4FA10368-85AD-4C7E-B9B6-7F9D5F715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133">
              <a:extLst>
                <a:ext uri="{FF2B5EF4-FFF2-40B4-BE49-F238E27FC236}">
                  <a16:creationId xmlns:a16="http://schemas.microsoft.com/office/drawing/2014/main" xmlns="" id="{2EDC1C87-D616-44D7-8D49-FFD8167A6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134">
              <a:extLst>
                <a:ext uri="{FF2B5EF4-FFF2-40B4-BE49-F238E27FC236}">
                  <a16:creationId xmlns:a16="http://schemas.microsoft.com/office/drawing/2014/main" xmlns="" id="{841F29B7-39A3-4187-A2A4-D3CC09E45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135">
              <a:extLst>
                <a:ext uri="{FF2B5EF4-FFF2-40B4-BE49-F238E27FC236}">
                  <a16:creationId xmlns:a16="http://schemas.microsoft.com/office/drawing/2014/main" xmlns="" id="{82DCBB30-6CFC-429F-BBAF-895C63662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136">
              <a:extLst>
                <a:ext uri="{FF2B5EF4-FFF2-40B4-BE49-F238E27FC236}">
                  <a16:creationId xmlns:a16="http://schemas.microsoft.com/office/drawing/2014/main" xmlns="" id="{CAA03C9B-CE38-41D7-90CD-8F6182A3F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137">
              <a:extLst>
                <a:ext uri="{FF2B5EF4-FFF2-40B4-BE49-F238E27FC236}">
                  <a16:creationId xmlns:a16="http://schemas.microsoft.com/office/drawing/2014/main" xmlns="" id="{ADD7F858-B162-4C88-86BA-C599F6CD1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138">
              <a:extLst>
                <a:ext uri="{FF2B5EF4-FFF2-40B4-BE49-F238E27FC236}">
                  <a16:creationId xmlns:a16="http://schemas.microsoft.com/office/drawing/2014/main" xmlns="" id="{944EBD09-0DBE-4E4A-ADB3-E1B74A3D0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139">
              <a:extLst>
                <a:ext uri="{FF2B5EF4-FFF2-40B4-BE49-F238E27FC236}">
                  <a16:creationId xmlns:a16="http://schemas.microsoft.com/office/drawing/2014/main" xmlns="" id="{488BD9E9-3E2C-47C8-838C-6FF923F85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140">
              <a:extLst>
                <a:ext uri="{FF2B5EF4-FFF2-40B4-BE49-F238E27FC236}">
                  <a16:creationId xmlns:a16="http://schemas.microsoft.com/office/drawing/2014/main" xmlns="" id="{12FD65CD-0EC7-4C8E-B498-5A8185B91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141">
              <a:extLst>
                <a:ext uri="{FF2B5EF4-FFF2-40B4-BE49-F238E27FC236}">
                  <a16:creationId xmlns:a16="http://schemas.microsoft.com/office/drawing/2014/main" xmlns="" id="{B4D93299-3991-463F-B174-201A0452D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142">
              <a:extLst>
                <a:ext uri="{FF2B5EF4-FFF2-40B4-BE49-F238E27FC236}">
                  <a16:creationId xmlns:a16="http://schemas.microsoft.com/office/drawing/2014/main" xmlns="" id="{18554A2A-3698-470B-8A6C-864BED216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1006" name="Line 143">
              <a:extLst>
                <a:ext uri="{FF2B5EF4-FFF2-40B4-BE49-F238E27FC236}">
                  <a16:creationId xmlns:a16="http://schemas.microsoft.com/office/drawing/2014/main" xmlns="" id="{4C2146EF-958A-4010-B15C-BD4BF6BBF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144">
              <a:extLst>
                <a:ext uri="{FF2B5EF4-FFF2-40B4-BE49-F238E27FC236}">
                  <a16:creationId xmlns:a16="http://schemas.microsoft.com/office/drawing/2014/main" xmlns="" id="{6DB9BE06-5999-438D-B844-218954AA4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89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" grpId="0" animBg="1"/>
      <p:bldP spid="165" grpId="0" animBg="1"/>
      <p:bldP spid="166" grpId="0" animBg="1"/>
      <p:bldP spid="167" grpId="0" animBg="1"/>
      <p:bldP spid="168" grpId="0" animBg="1"/>
      <p:bldP spid="222" grpId="0"/>
      <p:bldP spid="223" grpId="0"/>
      <p:bldP spid="224" grpId="0"/>
      <p:bldP spid="225" grpId="0"/>
      <p:bldP spid="226" grpId="0"/>
      <p:bldP spid="227" grpId="0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  <p:bldP spid="183" grpId="0" animBg="1"/>
      <p:bldP spid="184" grpId="0"/>
      <p:bldP spid="185" grpId="0" animBg="1"/>
      <p:bldP spid="186" grpId="0"/>
      <p:bldP spid="187" grpId="0" animBg="1"/>
      <p:bldP spid="188" grpId="0"/>
      <p:bldP spid="189" grpId="0" animBg="1"/>
      <p:bldP spid="190" grpId="0"/>
      <p:bldP spid="191" grpId="0" animBg="1"/>
      <p:bldP spid="1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370">
            <a:extLst>
              <a:ext uri="{FF2B5EF4-FFF2-40B4-BE49-F238E27FC236}">
                <a16:creationId xmlns:a16="http://schemas.microsoft.com/office/drawing/2014/main" xmlns="" id="{CADAD009-1769-487B-8296-8CD554ECD5A2}"/>
              </a:ext>
            </a:extLst>
          </p:cNvPr>
          <p:cNvSpPr txBox="1"/>
          <p:nvPr/>
        </p:nvSpPr>
        <p:spPr>
          <a:xfrm>
            <a:off x="581983" y="3593068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294481" y="1194928"/>
            <a:ext cx="8307387" cy="231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14365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1436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63101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6310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118379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1183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605742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6057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9310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9310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8046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8046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506782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506782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55519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55519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6042554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60425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529917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5299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701727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70172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50464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5046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76825" y="2728383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164291" y="2719916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199" name="Group 103"/>
          <p:cNvGrpSpPr>
            <a:grpSpLocks/>
          </p:cNvGrpSpPr>
          <p:nvPr/>
        </p:nvGrpSpPr>
        <p:grpSpPr bwMode="auto">
          <a:xfrm>
            <a:off x="6997171" y="1680104"/>
            <a:ext cx="992188" cy="306388"/>
            <a:chOff x="4300" y="2637"/>
            <a:chExt cx="625" cy="193"/>
          </a:xfrm>
        </p:grpSpPr>
        <p:sp>
          <p:nvSpPr>
            <p:cNvPr id="200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202" name="Group 106"/>
          <p:cNvGrpSpPr>
            <a:grpSpLocks/>
          </p:cNvGrpSpPr>
          <p:nvPr/>
        </p:nvGrpSpPr>
        <p:grpSpPr bwMode="auto">
          <a:xfrm>
            <a:off x="5059362" y="1676400"/>
            <a:ext cx="1927225" cy="306388"/>
            <a:chOff x="3090" y="2624"/>
            <a:chExt cx="1214" cy="193"/>
          </a:xfrm>
        </p:grpSpPr>
        <p:sp>
          <p:nvSpPr>
            <p:cNvPr id="203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205" name="Group 109"/>
          <p:cNvGrpSpPr>
            <a:grpSpLocks/>
          </p:cNvGrpSpPr>
          <p:nvPr/>
        </p:nvGrpSpPr>
        <p:grpSpPr bwMode="auto">
          <a:xfrm>
            <a:off x="2143654" y="1680104"/>
            <a:ext cx="2894013" cy="306388"/>
            <a:chOff x="1248" y="2637"/>
            <a:chExt cx="1823" cy="193"/>
          </a:xfrm>
        </p:grpSpPr>
        <p:sp>
          <p:nvSpPr>
            <p:cNvPr id="206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87587" y="2336799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241" name="Text Box 149"/>
          <p:cNvSpPr txBox="1">
            <a:spLocks noChangeArrowheads="1"/>
          </p:cNvSpPr>
          <p:nvPr/>
        </p:nvSpPr>
        <p:spPr bwMode="auto">
          <a:xfrm>
            <a:off x="1295400" y="31242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2" name="Text Box 150"/>
          <p:cNvSpPr txBox="1">
            <a:spLocks noChangeArrowheads="1"/>
          </p:cNvSpPr>
          <p:nvPr/>
        </p:nvSpPr>
        <p:spPr bwMode="auto">
          <a:xfrm>
            <a:off x="2192339" y="3124200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243" name="Text Box 151"/>
          <p:cNvSpPr txBox="1">
            <a:spLocks noChangeArrowheads="1"/>
          </p:cNvSpPr>
          <p:nvPr/>
        </p:nvSpPr>
        <p:spPr bwMode="auto">
          <a:xfrm>
            <a:off x="3179766" y="3124200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244" name="Text Box 153"/>
          <p:cNvSpPr txBox="1">
            <a:spLocks noChangeArrowheads="1"/>
          </p:cNvSpPr>
          <p:nvPr/>
        </p:nvSpPr>
        <p:spPr bwMode="auto">
          <a:xfrm>
            <a:off x="4501094" y="3124200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45" name="Text Box 154"/>
          <p:cNvSpPr txBox="1">
            <a:spLocks noChangeArrowheads="1"/>
          </p:cNvSpPr>
          <p:nvPr/>
        </p:nvSpPr>
        <p:spPr bwMode="auto">
          <a:xfrm>
            <a:off x="5771093" y="3124200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232039" y="3941763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25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26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27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28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29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30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31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32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3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4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5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6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37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38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40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41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42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43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44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45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46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47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48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49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50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51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52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53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4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5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6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7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58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59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60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61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62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463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464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5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466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467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8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9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2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473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74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5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476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7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478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79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480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482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483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484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485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486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487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488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489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04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9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10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11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12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13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14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15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16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17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8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19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20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21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22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23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24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25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26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27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8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9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0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1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2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33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34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5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6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7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8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9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40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41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42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43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44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45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46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47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48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9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0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1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2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53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54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55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56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57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58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59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0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61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62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63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64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65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66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67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68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69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70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84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" name="Rectangle 1"/>
          <p:cNvSpPr txBox="1">
            <a:spLocks noChangeArrowheads="1"/>
          </p:cNvSpPr>
          <p:nvPr/>
        </p:nvSpPr>
        <p:spPr bwMode="auto">
          <a:xfrm>
            <a:off x="381000" y="381000"/>
            <a:ext cx="8686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kern="0" smtClean="0"/>
              <a:t>Address Translation Example: </a:t>
            </a:r>
            <a:r>
              <a:rPr lang="en-GB" sz="3200" kern="0" smtClean="0">
                <a:solidFill>
                  <a:srgbClr val="00B0F0"/>
                </a:solidFill>
              </a:rPr>
              <a:t>TLB/Cache Hit</a:t>
            </a:r>
            <a:endParaRPr lang="en-GB" sz="3200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91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animBg="1"/>
      <p:bldP spid="241" grpId="0"/>
      <p:bldP spid="242" grpId="0"/>
      <p:bldP spid="243" grpId="0"/>
      <p:bldP spid="244" grpId="0"/>
      <p:bldP spid="2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008812" y="4018002"/>
            <a:ext cx="2135188" cy="28399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820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2556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325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8129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812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3002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300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7876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787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2750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275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762375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762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249737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249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73710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7371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22446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2244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7118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7118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1991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1991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6865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6865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1739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1739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737099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38200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3759200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3983037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838200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081213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307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681990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3341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584676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3609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48736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3878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39004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4147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29273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4415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19542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4684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9826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FFC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32246" y="4327689"/>
            <a:ext cx="1835554" cy="2454111"/>
            <a:chOff x="-2376488" y="2585718"/>
            <a:chExt cx="2085974" cy="2788920"/>
          </a:xfrm>
        </p:grpSpPr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-99060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-168275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1" name="Rectangle 9"/>
            <p:cNvSpPr>
              <a:spLocks noChangeArrowheads="1"/>
            </p:cNvSpPr>
            <p:nvPr/>
          </p:nvSpPr>
          <p:spPr bwMode="auto">
            <a:xfrm>
              <a:off x="-2376488" y="50507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-99060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-168275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2376488" y="4744401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-99060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-168275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-2376488" y="443801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-99060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-168275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-2376488" y="413003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auto">
            <a:xfrm>
              <a:off x="-99060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-168275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33" name="Rectangle 33"/>
            <p:cNvSpPr>
              <a:spLocks noChangeArrowheads="1"/>
            </p:cNvSpPr>
            <p:nvPr/>
          </p:nvSpPr>
          <p:spPr bwMode="auto">
            <a:xfrm>
              <a:off x="-2376488" y="382206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-99060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38"/>
            <p:cNvSpPr>
              <a:spLocks noChangeArrowheads="1"/>
            </p:cNvSpPr>
            <p:nvPr/>
          </p:nvSpPr>
          <p:spPr bwMode="auto">
            <a:xfrm>
              <a:off x="-168275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-2376488" y="3515676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-99060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-168275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9" name="Rectangle 45"/>
            <p:cNvSpPr>
              <a:spLocks noChangeArrowheads="1"/>
            </p:cNvSpPr>
            <p:nvPr/>
          </p:nvSpPr>
          <p:spPr bwMode="auto">
            <a:xfrm>
              <a:off x="-2376488" y="32092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-990600" y="2901314"/>
              <a:ext cx="692150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-1682750" y="2901314"/>
              <a:ext cx="692150" cy="3079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-2376488" y="2901314"/>
              <a:ext cx="693738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-99060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-168275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-2376488" y="2594926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-2376488" y="290131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-2376488" y="32092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-2376488" y="351884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>
              <a:off x="-2376488" y="382206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-2376488" y="413003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-2376488" y="444171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-2376488" y="47444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65"/>
            <p:cNvSpPr>
              <a:spLocks noChangeShapeType="1"/>
            </p:cNvSpPr>
            <p:nvPr/>
          </p:nvSpPr>
          <p:spPr bwMode="auto">
            <a:xfrm>
              <a:off x="-2376488" y="50507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>
              <a:off x="-1692276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>
              <a:off x="-990600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0"/>
            <p:cNvSpPr>
              <a:spLocks noChangeShapeType="1"/>
            </p:cNvSpPr>
            <p:nvPr/>
          </p:nvSpPr>
          <p:spPr bwMode="auto">
            <a:xfrm>
              <a:off x="-2376488" y="2594926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2"/>
            <p:cNvSpPr>
              <a:spLocks noChangeShapeType="1"/>
            </p:cNvSpPr>
            <p:nvPr/>
          </p:nvSpPr>
          <p:spPr bwMode="auto">
            <a:xfrm>
              <a:off x="-2376488" y="25949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74"/>
            <p:cNvSpPr>
              <a:spLocks noChangeShapeType="1"/>
            </p:cNvSpPr>
            <p:nvPr/>
          </p:nvSpPr>
          <p:spPr bwMode="auto">
            <a:xfrm>
              <a:off x="-2376488" y="5358764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>
              <a:off x="-292102" y="2585718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67808" y="401800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36104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5">
            <a:extLst>
              <a:ext uri="{FF2B5EF4-FFF2-40B4-BE49-F238E27FC236}">
                <a16:creationId xmlns:a16="http://schemas.microsoft.com/office/drawing/2014/main" xmlns="" id="{DB733A1E-6BA2-4E8C-9B36-48AD7EDD1AC8}"/>
              </a:ext>
            </a:extLst>
          </p:cNvPr>
          <p:cNvSpPr txBox="1"/>
          <p:nvPr/>
        </p:nvSpPr>
        <p:spPr>
          <a:xfrm>
            <a:off x="214579" y="1135415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610225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601758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61946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58242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61946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218641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61710" y="60960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80871" y="6096000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68298" y="6096000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9626" y="6096000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9625" y="6096000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0070C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150811" y="1488179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164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166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167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68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9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70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71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2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4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5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6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177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178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179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180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181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82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3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85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86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187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188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189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0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191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92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3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4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6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98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99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200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02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03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04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06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7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1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12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3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4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215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6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217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219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221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222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223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224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25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26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43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6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7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8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9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50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251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252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253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54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255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256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7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258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259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60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261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262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63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64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65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66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7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8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9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0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1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272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80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281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282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83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284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5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86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287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8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9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0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1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2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93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294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295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296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97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298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9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300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301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302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303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304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305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06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07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08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09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23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396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41" grpId="0"/>
      <p:bldP spid="380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008812" y="4018002"/>
            <a:ext cx="2135188" cy="28399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US" altLang="zh-CN" sz="3200" dirty="0" smtClean="0">
                <a:solidFill>
                  <a:srgbClr val="00B0F0"/>
                </a:solidFill>
              </a:rPr>
              <a:t>Page Fault</a:t>
            </a:r>
            <a:endParaRPr lang="en-GB" sz="3200" dirty="0">
              <a:solidFill>
                <a:srgbClr val="00B0F0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 smtClean="0">
                <a:latin typeface="Courier New" pitchFamily="49" charset="0"/>
              </a:rPr>
              <a:t>0x018F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820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2556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325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8129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812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3002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300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7876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787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2750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275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762375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762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249737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249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73710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7371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22446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2244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7118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7118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1991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1991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6865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6865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1739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1739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737099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38200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3759200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3983037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838200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081213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307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681990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3341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584676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3609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48736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3878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39004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4147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29273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4415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195431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46853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9826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0x06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489296" y="3437965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0x2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0x01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>
            <a:defPPr>
              <a:defRPr lang="en-US"/>
            </a:defPPr>
            <a:lvl1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C00000"/>
                </a:solidFill>
                <a:latin typeface="Calibri" pitchFamily="34" charset="0"/>
              </a:defRPr>
            </a:lvl1pPr>
          </a:lstStyle>
          <a:p>
            <a:r>
              <a:rPr lang="en-GB" dirty="0"/>
              <a:t>N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95439" y="3437965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232246" y="4327689"/>
            <a:ext cx="1835554" cy="2454111"/>
            <a:chOff x="-2376488" y="2585718"/>
            <a:chExt cx="2085974" cy="2788920"/>
          </a:xfrm>
        </p:grpSpPr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-99060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-168275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1" name="Rectangle 9"/>
            <p:cNvSpPr>
              <a:spLocks noChangeArrowheads="1"/>
            </p:cNvSpPr>
            <p:nvPr/>
          </p:nvSpPr>
          <p:spPr bwMode="auto">
            <a:xfrm>
              <a:off x="-2376488" y="50507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-990600" y="4744401"/>
              <a:ext cx="692150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-168275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2376488" y="4744401"/>
              <a:ext cx="693738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-99060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-168275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-2376488" y="443801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-99060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-168275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-2376488" y="413003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auto">
            <a:xfrm>
              <a:off x="-99060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-168275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33" name="Rectangle 33"/>
            <p:cNvSpPr>
              <a:spLocks noChangeArrowheads="1"/>
            </p:cNvSpPr>
            <p:nvPr/>
          </p:nvSpPr>
          <p:spPr bwMode="auto">
            <a:xfrm>
              <a:off x="-2376488" y="382206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-99060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38"/>
            <p:cNvSpPr>
              <a:spLocks noChangeArrowheads="1"/>
            </p:cNvSpPr>
            <p:nvPr/>
          </p:nvSpPr>
          <p:spPr bwMode="auto">
            <a:xfrm>
              <a:off x="-168275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-2376488" y="3515676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-99060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-168275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9" name="Rectangle 45"/>
            <p:cNvSpPr>
              <a:spLocks noChangeArrowheads="1"/>
            </p:cNvSpPr>
            <p:nvPr/>
          </p:nvSpPr>
          <p:spPr bwMode="auto">
            <a:xfrm>
              <a:off x="-2376488" y="32092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-990600" y="29013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-1682750" y="29013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-2376488" y="2901314"/>
              <a:ext cx="693738" cy="30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-99060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-168275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-2376488" y="2594926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-2376488" y="290131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-2376488" y="32092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-2376488" y="351884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>
              <a:off x="-2376488" y="382206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-2376488" y="413003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-2376488" y="444171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-2376488" y="47444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65"/>
            <p:cNvSpPr>
              <a:spLocks noChangeShapeType="1"/>
            </p:cNvSpPr>
            <p:nvPr/>
          </p:nvSpPr>
          <p:spPr bwMode="auto">
            <a:xfrm>
              <a:off x="-2376488" y="50507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>
              <a:off x="-1692276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>
              <a:off x="-990600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0"/>
            <p:cNvSpPr>
              <a:spLocks noChangeShapeType="1"/>
            </p:cNvSpPr>
            <p:nvPr/>
          </p:nvSpPr>
          <p:spPr bwMode="auto">
            <a:xfrm>
              <a:off x="-2376488" y="2594926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2"/>
            <p:cNvSpPr>
              <a:spLocks noChangeShapeType="1"/>
            </p:cNvSpPr>
            <p:nvPr/>
          </p:nvSpPr>
          <p:spPr bwMode="auto">
            <a:xfrm>
              <a:off x="-2376488" y="25949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74"/>
            <p:cNvSpPr>
              <a:spLocks noChangeShapeType="1"/>
            </p:cNvSpPr>
            <p:nvPr/>
          </p:nvSpPr>
          <p:spPr bwMode="auto">
            <a:xfrm>
              <a:off x="-2376488" y="5358764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>
              <a:off x="-292102" y="2585718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67808" y="401800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grpSp>
        <p:nvGrpSpPr>
          <p:cNvPr id="161" name="组合 160"/>
          <p:cNvGrpSpPr/>
          <p:nvPr/>
        </p:nvGrpSpPr>
        <p:grpSpPr>
          <a:xfrm>
            <a:off x="762000" y="4512734"/>
            <a:ext cx="5857346" cy="1385358"/>
            <a:chOff x="2071687" y="4512734"/>
            <a:chExt cx="5857346" cy="1385358"/>
          </a:xfrm>
        </p:grpSpPr>
        <p:sp>
          <p:nvSpPr>
            <p:cNvPr id="162" name="Rectangle 62"/>
            <p:cNvSpPr>
              <a:spLocks noChangeArrowheads="1"/>
            </p:cNvSpPr>
            <p:nvPr/>
          </p:nvSpPr>
          <p:spPr bwMode="auto">
            <a:xfrm>
              <a:off x="2071687" y="517525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63"/>
            <p:cNvSpPr>
              <a:spLocks noChangeArrowheads="1"/>
            </p:cNvSpPr>
            <p:nvPr/>
          </p:nvSpPr>
          <p:spPr bwMode="auto">
            <a:xfrm>
              <a:off x="2071687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11</a:t>
              </a:r>
            </a:p>
          </p:txBody>
        </p:sp>
        <p:sp>
          <p:nvSpPr>
            <p:cNvPr id="164" name="Rectangle 65"/>
            <p:cNvSpPr>
              <a:spLocks noChangeArrowheads="1"/>
            </p:cNvSpPr>
            <p:nvPr/>
          </p:nvSpPr>
          <p:spPr bwMode="auto">
            <a:xfrm>
              <a:off x="2559050" y="517525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66"/>
            <p:cNvSpPr>
              <a:spLocks noChangeArrowheads="1"/>
            </p:cNvSpPr>
            <p:nvPr/>
          </p:nvSpPr>
          <p:spPr bwMode="auto">
            <a:xfrm>
              <a:off x="2559050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10</a:t>
              </a:r>
            </a:p>
          </p:txBody>
        </p:sp>
        <p:sp>
          <p:nvSpPr>
            <p:cNvPr id="166" name="Rectangle 68"/>
            <p:cNvSpPr>
              <a:spLocks noChangeArrowheads="1"/>
            </p:cNvSpPr>
            <p:nvPr/>
          </p:nvSpPr>
          <p:spPr bwMode="auto">
            <a:xfrm>
              <a:off x="3046412" y="517525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69"/>
            <p:cNvSpPr>
              <a:spLocks noChangeArrowheads="1"/>
            </p:cNvSpPr>
            <p:nvPr/>
          </p:nvSpPr>
          <p:spPr bwMode="auto">
            <a:xfrm>
              <a:off x="3046412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168" name="Rectangle 71"/>
            <p:cNvSpPr>
              <a:spLocks noChangeArrowheads="1"/>
            </p:cNvSpPr>
            <p:nvPr/>
          </p:nvSpPr>
          <p:spPr bwMode="auto">
            <a:xfrm>
              <a:off x="3533775" y="517525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Rectangle 72"/>
            <p:cNvSpPr>
              <a:spLocks noChangeArrowheads="1"/>
            </p:cNvSpPr>
            <p:nvPr/>
          </p:nvSpPr>
          <p:spPr bwMode="auto">
            <a:xfrm>
              <a:off x="3533775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4021137" y="517525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75"/>
            <p:cNvSpPr>
              <a:spLocks noChangeArrowheads="1"/>
            </p:cNvSpPr>
            <p:nvPr/>
          </p:nvSpPr>
          <p:spPr bwMode="auto">
            <a:xfrm>
              <a:off x="4021137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72" name="Rectangle 77"/>
            <p:cNvSpPr>
              <a:spLocks noChangeArrowheads="1"/>
            </p:cNvSpPr>
            <p:nvPr/>
          </p:nvSpPr>
          <p:spPr bwMode="auto">
            <a:xfrm>
              <a:off x="4508500" y="517525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78"/>
            <p:cNvSpPr>
              <a:spLocks noChangeArrowheads="1"/>
            </p:cNvSpPr>
            <p:nvPr/>
          </p:nvSpPr>
          <p:spPr bwMode="auto">
            <a:xfrm>
              <a:off x="4508500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174" name="Rectangle 80"/>
            <p:cNvSpPr>
              <a:spLocks noChangeArrowheads="1"/>
            </p:cNvSpPr>
            <p:nvPr/>
          </p:nvSpPr>
          <p:spPr bwMode="auto">
            <a:xfrm>
              <a:off x="4995862" y="517525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81"/>
            <p:cNvSpPr>
              <a:spLocks noChangeArrowheads="1"/>
            </p:cNvSpPr>
            <p:nvPr/>
          </p:nvSpPr>
          <p:spPr bwMode="auto">
            <a:xfrm>
              <a:off x="4995862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76" name="Rectangle 83"/>
            <p:cNvSpPr>
              <a:spLocks noChangeArrowheads="1"/>
            </p:cNvSpPr>
            <p:nvPr/>
          </p:nvSpPr>
          <p:spPr bwMode="auto">
            <a:xfrm>
              <a:off x="5483225" y="517525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84"/>
            <p:cNvSpPr>
              <a:spLocks noChangeArrowheads="1"/>
            </p:cNvSpPr>
            <p:nvPr/>
          </p:nvSpPr>
          <p:spPr bwMode="auto">
            <a:xfrm>
              <a:off x="5483225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78" name="Rectangle 86"/>
            <p:cNvSpPr>
              <a:spLocks noChangeArrowheads="1"/>
            </p:cNvSpPr>
            <p:nvPr/>
          </p:nvSpPr>
          <p:spPr bwMode="auto">
            <a:xfrm>
              <a:off x="5970587" y="517525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87"/>
            <p:cNvSpPr>
              <a:spLocks noChangeArrowheads="1"/>
            </p:cNvSpPr>
            <p:nvPr/>
          </p:nvSpPr>
          <p:spPr bwMode="auto">
            <a:xfrm>
              <a:off x="5970587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80" name="Rectangle 89"/>
            <p:cNvSpPr>
              <a:spLocks noChangeArrowheads="1"/>
            </p:cNvSpPr>
            <p:nvPr/>
          </p:nvSpPr>
          <p:spPr bwMode="auto">
            <a:xfrm>
              <a:off x="6457950" y="517525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Rectangle 90"/>
            <p:cNvSpPr>
              <a:spLocks noChangeArrowheads="1"/>
            </p:cNvSpPr>
            <p:nvPr/>
          </p:nvSpPr>
          <p:spPr bwMode="auto">
            <a:xfrm>
              <a:off x="6457950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6945312" y="517525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93"/>
            <p:cNvSpPr>
              <a:spLocks noChangeArrowheads="1"/>
            </p:cNvSpPr>
            <p:nvPr/>
          </p:nvSpPr>
          <p:spPr bwMode="auto">
            <a:xfrm>
              <a:off x="6945312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" name="Rectangle 95"/>
            <p:cNvSpPr>
              <a:spLocks noChangeArrowheads="1"/>
            </p:cNvSpPr>
            <p:nvPr/>
          </p:nvSpPr>
          <p:spPr bwMode="auto">
            <a:xfrm>
              <a:off x="7432675" y="517525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96"/>
            <p:cNvSpPr>
              <a:spLocks noChangeArrowheads="1"/>
            </p:cNvSpPr>
            <p:nvPr/>
          </p:nvSpPr>
          <p:spPr bwMode="auto">
            <a:xfrm>
              <a:off x="7432675" y="487045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3300"/>
                  </a:solidFill>
                  <a:latin typeface="Calibri" pitchFamily="34" charset="0"/>
                </a:rPr>
                <a:t>0</a:t>
              </a:r>
            </a:p>
          </p:txBody>
        </p:sp>
        <p:grpSp>
          <p:nvGrpSpPr>
            <p:cNvPr id="186" name="Group 97"/>
            <p:cNvGrpSpPr>
              <a:grpSpLocks/>
            </p:cNvGrpSpPr>
            <p:nvPr/>
          </p:nvGrpSpPr>
          <p:grpSpPr bwMode="auto">
            <a:xfrm>
              <a:off x="5004858" y="5564717"/>
              <a:ext cx="2924175" cy="333375"/>
              <a:chOff x="3101" y="3292"/>
              <a:chExt cx="1842" cy="210"/>
            </a:xfrm>
          </p:grpSpPr>
          <p:sp>
            <p:nvSpPr>
              <p:cNvPr id="199" name="Line 98"/>
              <p:cNvSpPr>
                <a:spLocks noChangeShapeType="1"/>
              </p:cNvSpPr>
              <p:nvPr/>
            </p:nvSpPr>
            <p:spPr bwMode="auto">
              <a:xfrm>
                <a:off x="3101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Text Box 99"/>
              <p:cNvSpPr txBox="1">
                <a:spLocks noChangeArrowheads="1"/>
              </p:cNvSpPr>
              <p:nvPr/>
            </p:nvSpPr>
            <p:spPr bwMode="auto">
              <a:xfrm>
                <a:off x="3808" y="3292"/>
                <a:ext cx="368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PPO</a:t>
                </a:r>
              </a:p>
            </p:txBody>
          </p:sp>
        </p:grpSp>
        <p:grpSp>
          <p:nvGrpSpPr>
            <p:cNvPr id="187" name="Group 100"/>
            <p:cNvGrpSpPr>
              <a:grpSpLocks/>
            </p:cNvGrpSpPr>
            <p:nvPr/>
          </p:nvGrpSpPr>
          <p:grpSpPr bwMode="auto">
            <a:xfrm>
              <a:off x="2092324" y="5556250"/>
              <a:ext cx="2924175" cy="333375"/>
              <a:chOff x="1277" y="3292"/>
              <a:chExt cx="1842" cy="210"/>
            </a:xfrm>
          </p:grpSpPr>
          <p:sp>
            <p:nvSpPr>
              <p:cNvPr id="197" name="Line 101"/>
              <p:cNvSpPr>
                <a:spLocks noChangeShapeType="1"/>
              </p:cNvSpPr>
              <p:nvPr/>
            </p:nvSpPr>
            <p:spPr bwMode="auto">
              <a:xfrm>
                <a:off x="1277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Text Box 102"/>
              <p:cNvSpPr txBox="1">
                <a:spLocks noChangeArrowheads="1"/>
              </p:cNvSpPr>
              <p:nvPr/>
            </p:nvSpPr>
            <p:spPr bwMode="auto">
              <a:xfrm>
                <a:off x="1984" y="3292"/>
                <a:ext cx="366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PPN</a:t>
                </a:r>
              </a:p>
            </p:txBody>
          </p:sp>
        </p:grpSp>
        <p:grpSp>
          <p:nvGrpSpPr>
            <p:cNvPr id="188" name="Group 103"/>
            <p:cNvGrpSpPr>
              <a:grpSpLocks/>
            </p:cNvGrpSpPr>
            <p:nvPr/>
          </p:nvGrpSpPr>
          <p:grpSpPr bwMode="auto">
            <a:xfrm>
              <a:off x="6925204" y="4516438"/>
              <a:ext cx="992188" cy="306388"/>
              <a:chOff x="4300" y="2637"/>
              <a:chExt cx="625" cy="193"/>
            </a:xfrm>
          </p:grpSpPr>
          <p:sp>
            <p:nvSpPr>
              <p:cNvPr id="195" name="Line 104"/>
              <p:cNvSpPr>
                <a:spLocks noChangeShapeType="1"/>
              </p:cNvSpPr>
              <p:nvPr/>
            </p:nvSpPr>
            <p:spPr bwMode="auto">
              <a:xfrm>
                <a:off x="4300" y="2715"/>
                <a:ext cx="625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Text Box 105"/>
              <p:cNvSpPr txBox="1">
                <a:spLocks noChangeArrowheads="1"/>
              </p:cNvSpPr>
              <p:nvPr/>
            </p:nvSpPr>
            <p:spPr bwMode="auto">
              <a:xfrm>
                <a:off x="4486" y="2637"/>
                <a:ext cx="271" cy="19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CO</a:t>
                </a:r>
              </a:p>
            </p:txBody>
          </p:sp>
        </p:grpSp>
        <p:grpSp>
          <p:nvGrpSpPr>
            <p:cNvPr id="189" name="Group 106"/>
            <p:cNvGrpSpPr>
              <a:grpSpLocks/>
            </p:cNvGrpSpPr>
            <p:nvPr/>
          </p:nvGrpSpPr>
          <p:grpSpPr bwMode="auto">
            <a:xfrm>
              <a:off x="4987395" y="4512734"/>
              <a:ext cx="1927225" cy="306388"/>
              <a:chOff x="3090" y="2624"/>
              <a:chExt cx="1214" cy="193"/>
            </a:xfrm>
          </p:grpSpPr>
          <p:sp>
            <p:nvSpPr>
              <p:cNvPr id="193" name="Line 107"/>
              <p:cNvSpPr>
                <a:spLocks noChangeShapeType="1"/>
              </p:cNvSpPr>
              <p:nvPr/>
            </p:nvSpPr>
            <p:spPr bwMode="auto">
              <a:xfrm>
                <a:off x="3090" y="2702"/>
                <a:ext cx="1214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Text Box 108"/>
              <p:cNvSpPr txBox="1">
                <a:spLocks noChangeArrowheads="1"/>
              </p:cNvSpPr>
              <p:nvPr/>
            </p:nvSpPr>
            <p:spPr bwMode="auto">
              <a:xfrm>
                <a:off x="3629" y="2624"/>
                <a:ext cx="218" cy="19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CI</a:t>
                </a:r>
              </a:p>
            </p:txBody>
          </p:sp>
        </p:grpSp>
        <p:grpSp>
          <p:nvGrpSpPr>
            <p:cNvPr id="190" name="Group 109"/>
            <p:cNvGrpSpPr>
              <a:grpSpLocks/>
            </p:cNvGrpSpPr>
            <p:nvPr/>
          </p:nvGrpSpPr>
          <p:grpSpPr bwMode="auto">
            <a:xfrm>
              <a:off x="2071687" y="4516438"/>
              <a:ext cx="2894013" cy="306388"/>
              <a:chOff x="1248" y="2637"/>
              <a:chExt cx="1823" cy="193"/>
            </a:xfrm>
          </p:grpSpPr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>
                <a:off x="1248" y="2715"/>
                <a:ext cx="1823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Text Box 111"/>
              <p:cNvSpPr txBox="1">
                <a:spLocks noChangeArrowheads="1"/>
              </p:cNvSpPr>
              <p:nvPr/>
            </p:nvSpPr>
            <p:spPr bwMode="auto">
              <a:xfrm>
                <a:off x="2098" y="2637"/>
                <a:ext cx="248" cy="19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CT</a:t>
                </a:r>
              </a:p>
            </p:txBody>
          </p:sp>
        </p:grpSp>
      </p:grpSp>
      <p:sp>
        <p:nvSpPr>
          <p:cNvPr id="201" name="Text Box 134"/>
          <p:cNvSpPr txBox="1">
            <a:spLocks noChangeArrowheads="1"/>
          </p:cNvSpPr>
          <p:nvPr/>
        </p:nvSpPr>
        <p:spPr bwMode="auto">
          <a:xfrm>
            <a:off x="7780338" y="3437965"/>
            <a:ext cx="438582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TBD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50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016" grpId="0"/>
      <p:bldP spid="38017" grpId="0"/>
      <p:bldP spid="38018" grpId="0"/>
      <p:bldP spid="38019" grpId="0"/>
      <p:bldP spid="38021" grpId="0"/>
      <p:bldP spid="12" grpId="0"/>
      <p:bldP spid="2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20144" r="7570" b="17831"/>
          <a:stretch/>
        </p:blipFill>
        <p:spPr bwMode="auto">
          <a:xfrm>
            <a:off x="363788" y="1200465"/>
            <a:ext cx="5738982" cy="540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 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628640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5928276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5786078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0x4C20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960" y="6085714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542"/>
            <a:ext cx="494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Exam: </a:t>
            </a:r>
            <a:r>
              <a:rPr lang="en-US" sz="1200" dirty="0">
                <a:latin typeface="Calibri" pitchFamily="34" charset="0"/>
                <a:hlinkClick r:id="rId4"/>
              </a:rPr>
              <a:t>http://www.cs.cmu.edu/~213/oldexams/exam2b-s11.pdf</a:t>
            </a:r>
            <a:r>
              <a:rPr lang="en-US" sz="1200" dirty="0">
                <a:latin typeface="Calibri" pitchFamily="34" charset="0"/>
              </a:rPr>
              <a:t> (</a:t>
            </a:r>
            <a:r>
              <a:rPr lang="en-US" sz="1200" dirty="0">
                <a:latin typeface="Calibri" pitchFamily="34" charset="0"/>
                <a:hlinkClick r:id="rId5"/>
              </a:rPr>
              <a:t>solution</a:t>
            </a:r>
            <a:r>
              <a:rPr lang="en-US" sz="1200" dirty="0">
                <a:latin typeface="Calibri" pitchFamily="34" charset="0"/>
              </a:rPr>
              <a:t>)</a:t>
            </a:r>
          </a:p>
        </p:txBody>
      </p:sp>
      <p:pic>
        <p:nvPicPr>
          <p:cNvPr id="2050" name="Picture 2" descr="https://upload.wikimedia.org/wikipedia/commons/5/57/Boating_-_Hythe_-_July_2004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25561"/>
            <a:ext cx="3088568" cy="23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85800" y="2895600"/>
            <a:ext cx="1295400" cy="228600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100405" y="4114800"/>
            <a:ext cx="5866602" cy="658751"/>
            <a:chOff x="3100405" y="4114800"/>
            <a:chExt cx="5866602" cy="658751"/>
          </a:xfrm>
        </p:grpSpPr>
        <p:grpSp>
          <p:nvGrpSpPr>
            <p:cNvPr id="82" name="Group 81"/>
            <p:cNvGrpSpPr/>
            <p:nvPr/>
          </p:nvGrpSpPr>
          <p:grpSpPr>
            <a:xfrm>
              <a:off x="3100405" y="4544420"/>
              <a:ext cx="5866602" cy="229131"/>
              <a:chOff x="3100405" y="4544420"/>
              <a:chExt cx="5866602" cy="229131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100405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3466776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833147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199518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565889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932260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5298631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5665002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03137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639774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676411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713048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7496858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Rectangle 45"/>
              <p:cNvSpPr>
                <a:spLocks noChangeArrowheads="1"/>
              </p:cNvSpPr>
              <p:nvPr/>
            </p:nvSpPr>
            <p:spPr bwMode="auto">
              <a:xfrm>
                <a:off x="7863229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0" name="Rectangle 42"/>
              <p:cNvSpPr>
                <a:spLocks noChangeArrowheads="1"/>
              </p:cNvSpPr>
              <p:nvPr/>
            </p:nvSpPr>
            <p:spPr bwMode="auto">
              <a:xfrm>
                <a:off x="8234265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8600636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100405" y="4114800"/>
              <a:ext cx="5862424" cy="429620"/>
              <a:chOff x="3100405" y="4114800"/>
              <a:chExt cx="5862424" cy="429620"/>
            </a:xfrm>
            <a:noFill/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833634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13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420000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12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566376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93274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10</a:t>
                </a: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29911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566548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603186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6398231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676460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713097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749734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786371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823008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0" name="Rectangle 46"/>
              <p:cNvSpPr>
                <a:spLocks noChangeArrowheads="1"/>
              </p:cNvSpPr>
              <p:nvPr/>
            </p:nvSpPr>
            <p:spPr bwMode="auto">
              <a:xfrm>
                <a:off x="859645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1" name="Line 54"/>
              <p:cNvSpPr>
                <a:spLocks noChangeShapeType="1"/>
              </p:cNvSpPr>
              <p:nvPr/>
            </p:nvSpPr>
            <p:spPr bwMode="auto">
              <a:xfrm>
                <a:off x="5296245" y="4210669"/>
                <a:ext cx="745869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Text Box 55"/>
              <p:cNvSpPr txBox="1">
                <a:spLocks noChangeArrowheads="1"/>
              </p:cNvSpPr>
              <p:nvPr/>
            </p:nvSpPr>
            <p:spPr bwMode="auto">
              <a:xfrm>
                <a:off x="5459633" y="4117584"/>
                <a:ext cx="415511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TLBI</a:t>
                </a: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100405" y="4207884"/>
                <a:ext cx="2200613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4031460" y="4114800"/>
                <a:ext cx="444716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TLBT</a:t>
                </a: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10864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15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47502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18000" y="56061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05" y="723987"/>
            <a:ext cx="1291515" cy="306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923730" y="5514390"/>
            <a:ext cx="914400" cy="152400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</a:p>
        </p:txBody>
      </p:sp>
      <p:grpSp>
        <p:nvGrpSpPr>
          <p:cNvPr id="2078" name="Group 2077"/>
          <p:cNvGrpSpPr/>
          <p:nvPr/>
        </p:nvGrpSpPr>
        <p:grpSpPr>
          <a:xfrm>
            <a:off x="3100405" y="4773551"/>
            <a:ext cx="5853112" cy="865249"/>
            <a:chOff x="3100405" y="4773551"/>
            <a:chExt cx="5853112" cy="865249"/>
          </a:xfrm>
        </p:grpSpPr>
        <p:cxnSp>
          <p:nvCxnSpPr>
            <p:cNvPr id="2049" name="Straight Connector 2048"/>
            <p:cNvCxnSpPr/>
            <p:nvPr/>
          </p:nvCxnSpPr>
          <p:spPr bwMode="auto">
            <a:xfrm>
              <a:off x="3100405" y="4773551"/>
              <a:ext cx="1832342" cy="86524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2" name="Straight Connector 2051"/>
            <p:cNvCxnSpPr/>
            <p:nvPr/>
          </p:nvCxnSpPr>
          <p:spPr bwMode="auto">
            <a:xfrm>
              <a:off x="4561711" y="4773551"/>
              <a:ext cx="893257" cy="85508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>
              <a:off x="5963822" y="4797640"/>
              <a:ext cx="67552" cy="84116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5459633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932260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H="1">
              <a:off x="7086600" y="4780515"/>
              <a:ext cx="1866917" cy="858285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5983098" y="5638800"/>
              <a:ext cx="1103502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67" name="Oval 2066"/>
          <p:cNvSpPr/>
          <p:nvPr/>
        </p:nvSpPr>
        <p:spPr bwMode="auto">
          <a:xfrm>
            <a:off x="752670" y="4291964"/>
            <a:ext cx="180511" cy="180511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68" name="Rectangle 2067"/>
          <p:cNvSpPr/>
          <p:nvPr/>
        </p:nvSpPr>
        <p:spPr bwMode="auto">
          <a:xfrm>
            <a:off x="1124340" y="4230229"/>
            <a:ext cx="304800" cy="15199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7086600" y="5391555"/>
            <a:ext cx="1944868" cy="768698"/>
            <a:chOff x="6215045" y="5391555"/>
            <a:chExt cx="1944868" cy="768698"/>
          </a:xfrm>
        </p:grpSpPr>
        <p:sp>
          <p:nvSpPr>
            <p:cNvPr id="83" name="TextBox 82"/>
            <p:cNvSpPr txBox="1"/>
            <p:nvPr/>
          </p:nvSpPr>
          <p:spPr>
            <a:xfrm>
              <a:off x="6752220" y="5391555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TLBI = </a:t>
              </a:r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52220" y="5790921"/>
              <a:ext cx="140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TLBT = </a:t>
              </a:r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0x1F</a:t>
              </a:r>
            </a:p>
          </p:txBody>
        </p:sp>
        <p:sp>
          <p:nvSpPr>
            <p:cNvPr id="2069" name="Right Arrow 2068"/>
            <p:cNvSpPr/>
            <p:nvPr/>
          </p:nvSpPr>
          <p:spPr bwMode="auto">
            <a:xfrm>
              <a:off x="6215045" y="5680785"/>
              <a:ext cx="414355" cy="205241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597955" y="6252209"/>
            <a:ext cx="234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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0x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95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85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742527" y="4230229"/>
            <a:ext cx="314873" cy="15199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838130" y="5517328"/>
            <a:ext cx="981271" cy="15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0x9585</a:t>
            </a:r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2076" name="Group 2075"/>
          <p:cNvGrpSpPr/>
          <p:nvPr/>
        </p:nvGrpSpPr>
        <p:grpSpPr>
          <a:xfrm>
            <a:off x="5389368" y="4537261"/>
            <a:ext cx="550076" cy="284118"/>
            <a:chOff x="5389368" y="4537261"/>
            <a:chExt cx="550076" cy="284118"/>
          </a:xfrm>
          <a:noFill/>
        </p:grpSpPr>
        <p:sp>
          <p:nvSpPr>
            <p:cNvPr id="51" name="Text Box 119"/>
            <p:cNvSpPr txBox="1">
              <a:spLocks noChangeArrowheads="1"/>
            </p:cNvSpPr>
            <p:nvPr/>
          </p:nvSpPr>
          <p:spPr bwMode="auto">
            <a:xfrm>
              <a:off x="5755739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2" name="Text Box 120"/>
            <p:cNvSpPr txBox="1">
              <a:spLocks noChangeArrowheads="1"/>
            </p:cNvSpPr>
            <p:nvPr/>
          </p:nvSpPr>
          <p:spPr bwMode="auto">
            <a:xfrm>
              <a:off x="5389368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077" name="Group 2076"/>
          <p:cNvGrpSpPr/>
          <p:nvPr/>
        </p:nvGrpSpPr>
        <p:grpSpPr>
          <a:xfrm>
            <a:off x="3203589" y="4537261"/>
            <a:ext cx="1996631" cy="284118"/>
            <a:chOff x="3203589" y="4537261"/>
            <a:chExt cx="1996631" cy="284118"/>
          </a:xfrm>
          <a:noFill/>
        </p:grpSpPr>
        <p:sp>
          <p:nvSpPr>
            <p:cNvPr id="53" name="Text Box 121"/>
            <p:cNvSpPr txBox="1">
              <a:spLocks noChangeArrowheads="1"/>
            </p:cNvSpPr>
            <p:nvPr/>
          </p:nvSpPr>
          <p:spPr bwMode="auto">
            <a:xfrm>
              <a:off x="503186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4" name="Text Box 122"/>
            <p:cNvSpPr txBox="1">
              <a:spLocks noChangeArrowheads="1"/>
            </p:cNvSpPr>
            <p:nvPr/>
          </p:nvSpPr>
          <p:spPr bwMode="auto">
            <a:xfrm>
              <a:off x="466549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Text Box 123"/>
            <p:cNvSpPr txBox="1">
              <a:spLocks noChangeArrowheads="1"/>
            </p:cNvSpPr>
            <p:nvPr/>
          </p:nvSpPr>
          <p:spPr bwMode="auto">
            <a:xfrm>
              <a:off x="429264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6" name="Text Box 124"/>
            <p:cNvSpPr txBox="1">
              <a:spLocks noChangeArrowheads="1"/>
            </p:cNvSpPr>
            <p:nvPr/>
          </p:nvSpPr>
          <p:spPr bwMode="auto">
            <a:xfrm>
              <a:off x="392627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Text Box 125"/>
            <p:cNvSpPr txBox="1">
              <a:spLocks noChangeArrowheads="1"/>
            </p:cNvSpPr>
            <p:nvPr/>
          </p:nvSpPr>
          <p:spPr bwMode="auto">
            <a:xfrm>
              <a:off x="3561093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Text Box 126"/>
            <p:cNvSpPr txBox="1">
              <a:spLocks noChangeArrowheads="1"/>
            </p:cNvSpPr>
            <p:nvPr/>
          </p:nvSpPr>
          <p:spPr bwMode="auto">
            <a:xfrm>
              <a:off x="3203589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2075" name="Group 2074"/>
          <p:cNvGrpSpPr/>
          <p:nvPr/>
        </p:nvGrpSpPr>
        <p:grpSpPr>
          <a:xfrm>
            <a:off x="6120916" y="4536067"/>
            <a:ext cx="2750581" cy="285312"/>
            <a:chOff x="6120916" y="4536067"/>
            <a:chExt cx="2750581" cy="285312"/>
          </a:xfrm>
          <a:noFill/>
        </p:grpSpPr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7950385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7584015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Text Box 115"/>
            <p:cNvSpPr txBox="1">
              <a:spLocks noChangeArrowheads="1"/>
            </p:cNvSpPr>
            <p:nvPr/>
          </p:nvSpPr>
          <p:spPr bwMode="auto">
            <a:xfrm>
              <a:off x="721883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" name="Text Box 116"/>
            <p:cNvSpPr txBox="1">
              <a:spLocks noChangeArrowheads="1"/>
            </p:cNvSpPr>
            <p:nvPr/>
          </p:nvSpPr>
          <p:spPr bwMode="auto">
            <a:xfrm>
              <a:off x="685246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Text Box 117"/>
            <p:cNvSpPr txBox="1">
              <a:spLocks noChangeArrowheads="1"/>
            </p:cNvSpPr>
            <p:nvPr/>
          </p:nvSpPr>
          <p:spPr bwMode="auto">
            <a:xfrm>
              <a:off x="6487287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Text Box 118"/>
            <p:cNvSpPr txBox="1">
              <a:spLocks noChangeArrowheads="1"/>
            </p:cNvSpPr>
            <p:nvPr/>
          </p:nvSpPr>
          <p:spPr bwMode="auto">
            <a:xfrm>
              <a:off x="612091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8687792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Text Box 114"/>
            <p:cNvSpPr txBox="1">
              <a:spLocks noChangeArrowheads="1"/>
            </p:cNvSpPr>
            <p:nvPr/>
          </p:nvSpPr>
          <p:spPr bwMode="auto">
            <a:xfrm>
              <a:off x="8321422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4150" y="559873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011111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10000101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C78BDBA-654E-444C-91D0-5CE64B34F7B6}"/>
              </a:ext>
            </a:extLst>
          </p:cNvPr>
          <p:cNvSpPr/>
          <p:nvPr/>
        </p:nvSpPr>
        <p:spPr bwMode="auto">
          <a:xfrm>
            <a:off x="1508104" y="3487143"/>
            <a:ext cx="781310" cy="1170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4CE6DA-1219-4A08-8DB8-4E49B837342E}"/>
              </a:ext>
            </a:extLst>
          </p:cNvPr>
          <p:cNvSpPr txBox="1"/>
          <p:nvPr/>
        </p:nvSpPr>
        <p:spPr>
          <a:xfrm>
            <a:off x="1493476" y="343540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latin typeface="Arial" panose="020B0604020202020204" pitchFamily="34" charset="0"/>
                <a:cs typeface="Arial" panose="020B0604020202020204" pitchFamily="34" charset="0"/>
              </a:rPr>
              <a:t>PPN</a:t>
            </a:r>
          </a:p>
        </p:txBody>
      </p:sp>
    </p:spTree>
    <p:extLst>
      <p:ext uri="{BB962C8B-B14F-4D97-AF65-F5344CB8AC3E}">
        <p14:creationId xmlns:p14="http://schemas.microsoft.com/office/powerpoint/2010/main" val="22806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" grpId="0" animBg="1"/>
      <p:bldP spid="11" grpId="0"/>
      <p:bldP spid="12" grpId="0" animBg="1"/>
      <p:bldP spid="2067" grpId="0" animBg="1"/>
      <p:bldP spid="2068" grpId="0" animBg="1"/>
      <p:bldP spid="109" grpId="0" animBg="1"/>
      <p:bldP spid="110" grpId="0" animBg="1"/>
      <p:bldP spid="111" grpId="0" animBg="1"/>
      <p:bldP spid="1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7172324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Virtual memory reminder/review</a:t>
            </a:r>
            <a:endParaRPr lang="en-GB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</a:t>
            </a:r>
            <a:r>
              <a:rPr lang="en-GB" dirty="0" smtClean="0">
                <a:effectLst/>
              </a:rPr>
              <a:t>view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System </a:t>
            </a:r>
            <a:r>
              <a:rPr lang="en-GB" dirty="0" smtClean="0"/>
              <a:t>v</a:t>
            </a:r>
            <a:r>
              <a:rPr lang="en-GB" dirty="0" smtClean="0">
                <a:effectLst/>
              </a:rPr>
              <a:t>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  <p:extLst>
      <p:ext uri="{BB962C8B-B14F-4D97-AF65-F5344CB8AC3E}">
        <p14:creationId xmlns:p14="http://schemas.microsoft.com/office/powerpoint/2010/main" val="713413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Virtual memory questions and answers</a:t>
            </a:r>
          </a:p>
          <a:p>
            <a:r>
              <a:rPr lang="en-US" dirty="0">
                <a:solidFill>
                  <a:schemeClr val="bg2"/>
                </a:solidFill>
              </a:rPr>
              <a:t>Simple memory system example</a:t>
            </a:r>
          </a:p>
          <a:p>
            <a:r>
              <a:rPr lang="en-US" altLang="zh-CN" dirty="0"/>
              <a:t>Case study: Core i7/Linux memory </a:t>
            </a:r>
            <a:r>
              <a:rPr lang="en-US" altLang="zh-CN" dirty="0" smtClean="0"/>
              <a:t>system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Memory mapping</a:t>
            </a:r>
          </a:p>
        </p:txBody>
      </p:sp>
    </p:spTree>
    <p:extLst>
      <p:ext uri="{BB962C8B-B14F-4D97-AF65-F5344CB8AC3E}">
        <p14:creationId xmlns:p14="http://schemas.microsoft.com/office/powerpoint/2010/main" val="5761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Core i7 Memory System</a:t>
            </a:r>
            <a:endParaRPr lang="en-US" dirty="0"/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12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 smtClean="0"/>
              <a:t>End-to-end Core i7 Address Translation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PTE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0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1-3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 table. </a:t>
            </a:r>
            <a:r>
              <a:rPr lang="en-GB" sz="2000" dirty="0" smtClean="0">
                <a:latin typeface="Calibri" pitchFamily="34" charset="0"/>
                <a:ea typeface="msgothic" charset="0"/>
                <a:cs typeface="msgothic" charset="0"/>
              </a:rPr>
              <a:t>Significant fields:</a:t>
            </a:r>
            <a:endParaRPr lang="en-GB" sz="20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</a:t>
            </a:r>
            <a:r>
              <a:rPr lang="en-US" altLang="zh-CN" sz="1600" b="0" dirty="0" smtClean="0">
                <a:latin typeface="Calibri" pitchFamily="34" charset="0"/>
                <a:ea typeface="msgothic" charset="0"/>
                <a:cs typeface="msgothic" charset="0"/>
              </a:rPr>
              <a:t>3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PTEs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table physical 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 table address (forces page tables to 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Disable or enable instruction fetches from all pages reachable from this PTE.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76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4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physical 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page. Significant fields: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physical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address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(forces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pages to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Disable or enable instruction fetches from this page.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44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Page Table Translation</a:t>
            </a:r>
            <a:endParaRPr lang="en-US" dirty="0"/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  <p:extLst>
      <p:ext uri="{BB962C8B-B14F-4D97-AF65-F5344CB8AC3E}">
        <p14:creationId xmlns:p14="http://schemas.microsoft.com/office/powerpoint/2010/main" val="25952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Cute Trick for Speeding </a:t>
            </a:r>
            <a:r>
              <a:rPr lang="en-GB" dirty="0"/>
              <a:t>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FF0000"/>
                </a:solidFill>
              </a:rPr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</a:t>
            </a: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40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16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 smtClean="0"/>
              <a:t>Virtual Address Space of a Linux Process</a:t>
            </a:r>
            <a:endParaRPr lang="en-US" dirty="0"/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</a:t>
            </a:r>
            <a:r>
              <a:rPr lang="en-US" sz="1600" dirty="0" smtClean="0">
                <a:latin typeface="+mn-lt"/>
              </a:rPr>
              <a:t> (</a:t>
            </a:r>
            <a:r>
              <a:rPr lang="en-US" sz="1600" dirty="0" err="1" smtClean="0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%</a:t>
            </a:r>
            <a:r>
              <a:rPr lang="en-US" sz="1800" dirty="0" err="1" smtClean="0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</a:t>
            </a:r>
            <a:r>
              <a:rPr lang="en-US" sz="1600" dirty="0" smtClean="0">
                <a:latin typeface="+mn-lt"/>
              </a:rPr>
              <a:t>data</a:t>
            </a:r>
          </a:p>
          <a:p>
            <a:pPr algn="ctr"/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  (</a:t>
            </a:r>
            <a:r>
              <a:rPr lang="en-US" sz="1600" dirty="0" err="1" smtClean="0">
                <a:latin typeface="+mn-lt"/>
              </a:rPr>
              <a:t>ptables</a:t>
            </a:r>
            <a:r>
              <a:rPr lang="en-US" sz="1600" dirty="0" smtClean="0">
                <a:latin typeface="+mn-lt"/>
              </a:rPr>
              <a:t>,</a:t>
            </a:r>
            <a:endParaRPr lang="en-US" sz="1600" dirty="0">
              <a:latin typeface="+mn-lt"/>
            </a:endParaRP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, kernel stack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  <a:endParaRPr lang="en-US" sz="14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</a:t>
            </a:r>
            <a:r>
              <a:rPr lang="en-US" sz="1800" i="1" dirty="0" smtClean="0">
                <a:solidFill>
                  <a:schemeClr val="tx2"/>
                </a:solidFill>
                <a:latin typeface="+mn-lt"/>
              </a:rPr>
              <a:t> each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47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Organizes VM as Collection of “Areas” 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</a:t>
            </a:r>
            <a:r>
              <a:rPr lang="en-GB" sz="1600" dirty="0" smtClean="0"/>
              <a:t>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this </a:t>
            </a:r>
            <a:r>
              <a:rPr lang="en-GB" sz="1600" dirty="0"/>
              <a:t>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 smtClean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Pages </a:t>
            </a:r>
            <a:r>
              <a:rPr lang="en-GB" sz="1600" b="1" dirty="0" smtClean="0"/>
              <a:t>shared</a:t>
            </a:r>
            <a:r>
              <a:rPr lang="en-GB" sz="1600" dirty="0" smtClean="0"/>
              <a:t> with </a:t>
            </a:r>
            <a:r>
              <a:rPr lang="en-GB" sz="1600" dirty="0"/>
              <a:t>other processes</a:t>
            </a:r>
            <a:r>
              <a:rPr lang="en-GB" sz="1600" dirty="0" smtClean="0"/>
              <a:t> or </a:t>
            </a:r>
            <a:r>
              <a:rPr lang="en-GB" sz="1600" b="1" dirty="0"/>
              <a:t>private</a:t>
            </a:r>
            <a:r>
              <a:rPr lang="en-GB" sz="1600" dirty="0"/>
              <a:t> to this </a:t>
            </a:r>
            <a:r>
              <a:rPr lang="en-GB" sz="1600" dirty="0" smtClean="0"/>
              <a:t>process</a:t>
            </a:r>
            <a:endParaRPr lang="en-GB" sz="1600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9357" y="1443038"/>
            <a:ext cx="1536922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 smtClean="0">
                <a:latin typeface="Calibri" pitchFamily="34" charset="0"/>
              </a:rPr>
              <a:t>ata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hared </a:t>
            </a:r>
            <a:r>
              <a:rPr lang="en-GB" sz="1600" b="1" dirty="0">
                <a:latin typeface="Calibri" pitchFamily="34" charset="0"/>
              </a:rPr>
              <a:t>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257800" y="6436969"/>
            <a:ext cx="3750834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Each process has own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GB" sz="1600" b="0" dirty="0">
                <a:latin typeface="Calibri" pitchFamily="34" charset="0"/>
              </a:rPr>
              <a:t>, </a:t>
            </a:r>
            <a:r>
              <a:rPr lang="en-GB" sz="1600" b="0" dirty="0" err="1">
                <a:latin typeface="Calibri" pitchFamily="34" charset="0"/>
              </a:rPr>
              <a:t>etc</a:t>
            </a:r>
            <a:endParaRPr lang="en-GB" sz="16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3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</a:rPr>
              <a:t>Segmentation fault:</a:t>
            </a:r>
            <a:endParaRPr lang="en-US" sz="1800" dirty="0" smtClean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 smtClean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  <p:extLst>
      <p:ext uri="{BB962C8B-B14F-4D97-AF65-F5344CB8AC3E}">
        <p14:creationId xmlns:p14="http://schemas.microsoft.com/office/powerpoint/2010/main" val="371677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693239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</a:t>
            </a:r>
            <a:r>
              <a:rPr lang="en-US" altLang="zh-CN" dirty="0" smtClean="0"/>
              <a:t>call</a:t>
            </a:r>
            <a:r>
              <a:rPr lang="en-GB" dirty="0" smtClean="0"/>
              <a:t>: </a:t>
            </a:r>
            <a:r>
              <a:rPr lang="en-GB" dirty="0"/>
              <a:t>Virtual Memory &amp;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46852" y="3533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46852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46852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46852" y="2162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46852" y="2390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46852" y="2619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46852" y="2847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46852" y="3076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99583" y="4032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74240" y="1219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91715" y="2257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91715" y="2466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72352" y="3654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72352" y="2284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97752" y="2055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46952" y="1827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26627" y="3216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42052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42052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42052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42052" y="2162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42052" y="2390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42052" y="2619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42052" y="2847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42052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13452" y="1857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50079" y="2132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50872" y="2364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50079" y="2830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50872" y="3037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50079" y="3277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50872" y="3736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50079" y="3503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50872" y="2597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13527" y="1368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35449" y="2096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32274" y="3709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56965" y="1766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91715" y="2032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91715" y="1803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21552" y="3860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21552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21552" y="2724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21552" y="2489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69665" y="2427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99652" y="3844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99652" y="4155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99652" y="4776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99652" y="5086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99652" y="5397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21552" y="2933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34252" y="2978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21552" y="3143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66002" y="2500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99652" y="4465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42913" y="15240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605271" y="14046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200026" y="5791200"/>
            <a:ext cx="8307387" cy="87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/>
              <a:t>A </a:t>
            </a:r>
            <a:r>
              <a:rPr lang="en-GB" i="1" kern="0" dirty="0">
                <a:solidFill>
                  <a:srgbClr val="C00000"/>
                </a:solidFill>
              </a:rPr>
              <a:t>page table </a:t>
            </a:r>
            <a:r>
              <a:rPr lang="en-GB" kern="0" dirty="0"/>
              <a:t>contains page table entries (PTEs) that map virtual pages to physical pages.</a:t>
            </a:r>
          </a:p>
        </p:txBody>
      </p:sp>
    </p:spTree>
    <p:extLst>
      <p:ext uri="{BB962C8B-B14F-4D97-AF65-F5344CB8AC3E}">
        <p14:creationId xmlns:p14="http://schemas.microsoft.com/office/powerpoint/2010/main" val="179421637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Virtual memory questions and answers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Case study: Core i7/Linux memory system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Memory </a:t>
            </a:r>
            <a:r>
              <a:rPr lang="en-US" altLang="zh-CN" dirty="0"/>
              <a:t>mapping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VM areas initialized by associating them with disk objects.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Process is known as </a:t>
            </a:r>
            <a:r>
              <a:rPr lang="en-GB" b="1" i="1" dirty="0" smtClean="0">
                <a:solidFill>
                  <a:srgbClr val="990000"/>
                </a:solidFill>
              </a:rPr>
              <a:t>memory mapping</a:t>
            </a:r>
            <a:r>
              <a:rPr lang="en-GB" i="1" dirty="0" smtClean="0">
                <a:solidFill>
                  <a:srgbClr val="990000"/>
                </a:solidFill>
              </a:rPr>
              <a:t>.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Area </a:t>
            </a:r>
            <a:r>
              <a:rPr lang="en-GB" dirty="0"/>
              <a:t>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  <a:endParaRPr lang="en-GB" dirty="0" smtClean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990000"/>
                </a:solidFill>
              </a:rPr>
              <a:t>Anonymous file </a:t>
            </a:r>
            <a:r>
              <a:rPr lang="en-GB" dirty="0" smtClean="0"/>
              <a:t>(e.g., nothing)</a:t>
            </a:r>
            <a:endParaRPr lang="en-GB" i="1" dirty="0" smtClean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</a:t>
            </a:r>
            <a:r>
              <a:rPr lang="en-GB" dirty="0" smtClean="0"/>
              <a:t>0's (</a:t>
            </a:r>
            <a:r>
              <a:rPr lang="en-GB" b="1" i="1" dirty="0" smtClean="0">
                <a:solidFill>
                  <a:srgbClr val="990000"/>
                </a:solidFill>
              </a:rPr>
              <a:t>demand-zero page</a:t>
            </a:r>
            <a:r>
              <a:rPr lang="en-GB" dirty="0" smtClean="0"/>
              <a:t>)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</a:t>
            </a:r>
            <a:r>
              <a:rPr lang="en-GB" dirty="0" smtClean="0"/>
              <a:t>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Dirty pages are copied back and forth between memory and a special </a:t>
            </a:r>
            <a:r>
              <a:rPr lang="en-GB" i="1" dirty="0" smtClean="0">
                <a:solidFill>
                  <a:srgbClr val="990000"/>
                </a:solidFill>
              </a:rPr>
              <a:t>swap file</a:t>
            </a:r>
            <a:r>
              <a:rPr lang="en-GB" dirty="0" smtClean="0"/>
              <a:t>.</a:t>
            </a:r>
            <a:endParaRPr lang="en-GB" i="1" dirty="0" smtClean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58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0" y="418065"/>
            <a:ext cx="8813799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Memory Management &amp; Protection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8382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Code and data can be isolated or shared among processes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2460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2434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3683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3948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4441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2539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2795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047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176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4365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5665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4516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4772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024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153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2536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2790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050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303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3559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3817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073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4333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4588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4847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5508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056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5658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2922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175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201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4716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286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3235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Revisited: Shared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 smtClean="0"/>
              <a:t>Process 1  maps the shared object (on disk). 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74875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18008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Revisited: Shared Objects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24078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40780" y="2097772"/>
            <a:ext cx="265874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same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 smtClean="0">
                <a:latin typeface="Calibri" pitchFamily="34" charset="0"/>
              </a:rPr>
              <a:t>Notice how the virtual addresses can be different.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But, difference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must be multiple of page size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r>
              <a:rPr lang="en-US" dirty="0" smtClean="0"/>
              <a:t>Sharing Revisited: </a:t>
            </a:r>
            <a:br>
              <a:rPr lang="en-US" dirty="0" smtClean="0"/>
            </a:br>
            <a:r>
              <a:rPr lang="en-US" dirty="0" smtClean="0"/>
              <a:t>Private Copy-on-write (COW)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 smtClean="0"/>
              <a:t>Two processes mapping a </a:t>
            </a:r>
            <a:r>
              <a:rPr lang="en-US" i="1" dirty="0" smtClean="0">
                <a:solidFill>
                  <a:srgbClr val="990000"/>
                </a:solidFill>
              </a:rPr>
              <a:t>private copy-on-write (COW)  </a:t>
            </a:r>
            <a:r>
              <a:rPr lang="en-US" dirty="0" smtClean="0"/>
              <a:t>object. </a:t>
            </a:r>
          </a:p>
          <a:p>
            <a:r>
              <a:rPr lang="en-US" dirty="0" smtClean="0"/>
              <a:t>Area flagged as private copy-on-write</a:t>
            </a:r>
          </a:p>
          <a:p>
            <a:r>
              <a:rPr lang="en-US" dirty="0" err="1" smtClean="0"/>
              <a:t>PTEs</a:t>
            </a:r>
            <a:r>
              <a:rPr lang="en-US" dirty="0" smtClean="0"/>
              <a:t> in private areas are flagged as read-only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7580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44353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/>
              <a:t>P</a:t>
            </a:r>
            <a:r>
              <a:rPr lang="en-US" sz="1800" dirty="0" smtClean="0"/>
              <a:t>rivate</a:t>
            </a:r>
            <a:endParaRPr lang="en-US" sz="1800" dirty="0"/>
          </a:p>
          <a:p>
            <a:r>
              <a:rPr lang="en-US" sz="1800" dirty="0"/>
              <a:t>copy-on-write</a:t>
            </a:r>
            <a:endParaRPr lang="en-US" sz="1800" dirty="0" smtClean="0"/>
          </a:p>
          <a:p>
            <a:r>
              <a:rPr lang="en-US" sz="1800" dirty="0" smtClean="0"/>
              <a:t>area</a:t>
            </a:r>
            <a:endParaRPr lang="en-US" sz="1800" dirty="0"/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/>
              <a:t>Instruction writing to private page triggers protection fault. </a:t>
            </a:r>
          </a:p>
          <a:p>
            <a:r>
              <a:rPr lang="en-US" dirty="0"/>
              <a:t>Handler creates new R/W page. </a:t>
            </a:r>
          </a:p>
          <a:p>
            <a:r>
              <a:rPr lang="en-US" dirty="0"/>
              <a:t>Instruction restarts upon handler return. </a:t>
            </a:r>
          </a:p>
          <a:p>
            <a:r>
              <a:rPr lang="en-US" dirty="0"/>
              <a:t>Copying deferred as long as possible!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2687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66725" y="32788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799283" y="3103553"/>
            <a:ext cx="124611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64220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642596" y="3833207"/>
            <a:ext cx="169809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Write to private</a:t>
            </a:r>
          </a:p>
          <a:p>
            <a:pPr algn="ctr"/>
            <a:r>
              <a:rPr lang="en-US" sz="1800" dirty="0">
                <a:latin typeface="+mn-lt"/>
              </a:rPr>
              <a:t>copy-on-write</a:t>
            </a:r>
          </a:p>
          <a:p>
            <a:pPr algn="ctr"/>
            <a:r>
              <a:rPr lang="en-US" sz="1800" dirty="0">
                <a:latin typeface="+mn-lt"/>
              </a:rPr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2" name="Line 399"/>
          <p:cNvSpPr>
            <a:spLocks noChangeShapeType="1"/>
          </p:cNvSpPr>
          <p:nvPr/>
        </p:nvSpPr>
        <p:spPr bwMode="auto">
          <a:xfrm flipH="1" flipV="1">
            <a:off x="2766725" y="34249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3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7" grpId="0" animBg="1"/>
      <p:bldP spid="28" grpId="0" animBg="1"/>
      <p:bldP spid="29" grpId="0" animBg="1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200150"/>
            <a:ext cx="8518525" cy="4972050"/>
          </a:xfrm>
        </p:spPr>
        <p:txBody>
          <a:bodyPr/>
          <a:lstStyle/>
          <a:p>
            <a:r>
              <a:rPr lang="en-GB" dirty="0" smtClean="0"/>
              <a:t>VM and memory mapping explain how </a:t>
            </a:r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provides private address space for each process. </a:t>
            </a:r>
            <a:endParaRPr lang="en-GB" dirty="0"/>
          </a:p>
          <a:p>
            <a:pPr lvl="1"/>
            <a:r>
              <a:rPr lang="en-GB" altLang="zh-CN" dirty="0" smtClean="0"/>
              <a:t>Perfect </a:t>
            </a:r>
            <a:r>
              <a:rPr lang="en-GB" altLang="zh-CN" dirty="0"/>
              <a:t>approach for common case of fork() followed by exec()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To create virtual address for new new process</a:t>
            </a:r>
          </a:p>
          <a:p>
            <a:pPr lvl="1"/>
            <a:r>
              <a:rPr lang="en-GB" dirty="0" smtClean="0"/>
              <a:t>Create exact copies of current </a:t>
            </a:r>
            <a:r>
              <a:rPr lang="en-GB" dirty="0" err="1" smtClean="0">
                <a:latin typeface="Courier New"/>
                <a:cs typeface="Courier New"/>
              </a:rPr>
              <a:t>mm_struct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smtClean="0"/>
              <a:t>, and page tables. </a:t>
            </a:r>
          </a:p>
          <a:p>
            <a:pPr lvl="1"/>
            <a:r>
              <a:rPr lang="en-GB" dirty="0" smtClean="0"/>
              <a:t>Flag each page in both processes as read-only</a:t>
            </a:r>
          </a:p>
          <a:p>
            <a:pPr lvl="1"/>
            <a:r>
              <a:rPr lang="en-GB" dirty="0" smtClean="0"/>
              <a:t>Flag each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>
                <a:latin typeface="+mn-lt"/>
                <a:cs typeface="Courier New"/>
              </a:rPr>
              <a:t>i</a:t>
            </a:r>
            <a:r>
              <a:rPr lang="en-GB" dirty="0" smtClean="0">
                <a:latin typeface="+mn-lt"/>
              </a:rPr>
              <a:t>n</a:t>
            </a:r>
            <a:r>
              <a:rPr lang="en-GB" dirty="0" smtClean="0"/>
              <a:t> both processes as private COW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On return, each process has exact copy of virtual memory</a:t>
            </a:r>
          </a:p>
          <a:p>
            <a:endParaRPr lang="en-GB" dirty="0" smtClean="0"/>
          </a:p>
          <a:p>
            <a:r>
              <a:rPr lang="en-GB" dirty="0" smtClean="0"/>
              <a:t>Subsequent writes create new pages using COW mechanism</a:t>
            </a:r>
          </a:p>
        </p:txBody>
      </p:sp>
    </p:spTree>
    <p:extLst>
      <p:ext uri="{BB962C8B-B14F-4D97-AF65-F5344CB8AC3E}">
        <p14:creationId xmlns:p14="http://schemas.microsoft.com/office/powerpoint/2010/main" val="3150666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4845" name="Rectangle 29"/>
          <p:cNvSpPr>
            <a:spLocks noGrp="1" noChangeArrowheads="1"/>
          </p:cNvSpPr>
          <p:nvPr>
            <p:ph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To load and run a new program </a:t>
            </a:r>
            <a:r>
              <a:rPr lang="en-GB" dirty="0" err="1" smtClean="0">
                <a:latin typeface="Courier New"/>
                <a:cs typeface="Courier New"/>
              </a:rPr>
              <a:t>a.out</a:t>
            </a:r>
            <a:r>
              <a:rPr lang="en-GB" dirty="0" smtClean="0"/>
              <a:t> in the current process using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smtClean="0">
                <a:latin typeface="+mn-lt"/>
                <a:cs typeface="Courier New"/>
              </a:rPr>
              <a:t>Free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old areas</a:t>
            </a:r>
          </a:p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new areas</a:t>
            </a:r>
          </a:p>
          <a:p>
            <a:pPr lvl="1"/>
            <a:r>
              <a:rPr lang="en-GB" dirty="0" smtClean="0"/>
              <a:t>Programs and initialized data backed by object files.</a:t>
            </a:r>
          </a:p>
          <a:p>
            <a:pPr lvl="1"/>
            <a:r>
              <a:rPr lang="en-GB" dirty="0" smtClean="0">
                <a:latin typeface="Courier New"/>
                <a:cs typeface="Courier New"/>
              </a:rPr>
              <a:t>.</a:t>
            </a:r>
            <a:r>
              <a:rPr lang="en-GB" dirty="0" err="1" smtClean="0">
                <a:latin typeface="Courier New"/>
                <a:cs typeface="Courier New"/>
              </a:rPr>
              <a:t>bss</a:t>
            </a:r>
            <a:r>
              <a:rPr lang="en-GB" dirty="0" smtClean="0">
                <a:latin typeface="Courier New"/>
                <a:cs typeface="Courier New"/>
              </a:rPr>
              <a:t>  </a:t>
            </a:r>
            <a:r>
              <a:rPr lang="en-GB" dirty="0" smtClean="0"/>
              <a:t>and stack backed by anonymous files . </a:t>
            </a:r>
          </a:p>
          <a:p>
            <a:endParaRPr lang="en-GB" dirty="0" smtClean="0"/>
          </a:p>
          <a:p>
            <a:r>
              <a:rPr lang="en-GB" dirty="0" smtClean="0"/>
              <a:t>Set PC to entry point in </a:t>
            </a:r>
            <a:r>
              <a:rPr lang="en-GB" dirty="0" smtClean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 smtClean="0"/>
              <a:t>Linux will fault in code and data pages as needed.</a:t>
            </a:r>
            <a:endParaRPr lang="en-GB" dirty="0"/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Memory mapped region </a:t>
            </a:r>
          </a:p>
          <a:p>
            <a:pPr algn="ctr"/>
            <a:r>
              <a:rPr lang="en-US" sz="1400"/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Runtime heap (via </a:t>
            </a:r>
            <a:r>
              <a:rPr lang="en-US" sz="1400" dirty="0" err="1"/>
              <a:t>malloc</a:t>
            </a:r>
            <a:r>
              <a:rPr lang="en-US" sz="1400" dirty="0"/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6115" y="5867400"/>
            <a:ext cx="2665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9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11180" y="2430462"/>
            <a:ext cx="649203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11462"/>
            <a:ext cx="171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6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40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3662"/>
            <a:ext cx="1692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75700" y="4792662"/>
            <a:ext cx="534450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6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More Shareable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places to identify shareable pages</a:t>
            </a:r>
          </a:p>
          <a:p>
            <a:pPr lvl="1"/>
            <a:r>
              <a:rPr lang="en-US" dirty="0" smtClean="0"/>
              <a:t>Child create via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fork</a:t>
            </a:r>
          </a:p>
          <a:p>
            <a:pPr lvl="1"/>
            <a:r>
              <a:rPr lang="en-US" dirty="0" smtClean="0"/>
              <a:t>Processes loading the same binary file</a:t>
            </a:r>
          </a:p>
          <a:p>
            <a:pPr lvl="2"/>
            <a:r>
              <a:rPr lang="en-US" dirty="0" smtClean="0"/>
              <a:t>E.g., bash or python interpreters, web browsers, ...</a:t>
            </a:r>
          </a:p>
          <a:p>
            <a:pPr lvl="1"/>
            <a:r>
              <a:rPr lang="en-US" dirty="0" smtClean="0"/>
              <a:t>Processes loading the same library file</a:t>
            </a:r>
          </a:p>
          <a:p>
            <a:r>
              <a:rPr lang="en-US" dirty="0" smtClean="0"/>
              <a:t>What about others?</a:t>
            </a:r>
          </a:p>
          <a:p>
            <a:pPr lvl="1"/>
            <a:r>
              <a:rPr lang="en-US" dirty="0" smtClean="0"/>
              <a:t>Kernel Same-Page Merging</a:t>
            </a:r>
          </a:p>
          <a:p>
            <a:pPr lvl="1"/>
            <a:r>
              <a:rPr lang="en-US" dirty="0" smtClean="0"/>
              <a:t>OS scans through all of physical memory, looking for duplicate pages</a:t>
            </a:r>
          </a:p>
          <a:p>
            <a:pPr lvl="1"/>
            <a:r>
              <a:rPr lang="en-US" dirty="0" smtClean="0"/>
              <a:t>When found, merge into single copy, marked as copy-on-write</a:t>
            </a:r>
          </a:p>
          <a:p>
            <a:pPr lvl="1"/>
            <a:r>
              <a:rPr lang="en-US" dirty="0" smtClean="0"/>
              <a:t>Implemented in Linux kernel in 2009</a:t>
            </a:r>
          </a:p>
          <a:p>
            <a:pPr lvl="1"/>
            <a:r>
              <a:rPr lang="en-US" dirty="0" smtClean="0"/>
              <a:t>Limited to pages marked as likely candidates</a:t>
            </a:r>
          </a:p>
          <a:p>
            <a:pPr lvl="1"/>
            <a:r>
              <a:rPr lang="en-US" dirty="0" smtClean="0"/>
              <a:t>Especially useful when processor running many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5070"/>
            <a:ext cx="8915400" cy="762000"/>
          </a:xfrm>
        </p:spPr>
        <p:txBody>
          <a:bodyPr/>
          <a:lstStyle/>
          <a:p>
            <a:r>
              <a:rPr lang="en-US" dirty="0" smtClean="0"/>
              <a:t>Recall: Address Translation With a Page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285355" y="1840467"/>
            <a:ext cx="2982362" cy="327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number (VPN)</a:t>
            </a:r>
            <a:endParaRPr 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27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offset (VPO)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H="1" flipV="1">
            <a:off x="3285355" y="2004412"/>
            <a:ext cx="86762" cy="1664855"/>
          </a:xfrm>
          <a:prstGeom prst="bentConnector3">
            <a:avLst>
              <a:gd name="adj1" fmla="val -4143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5" name="Group 51"/>
          <p:cNvGrpSpPr/>
          <p:nvPr/>
        </p:nvGrpSpPr>
        <p:grpSpPr>
          <a:xfrm>
            <a:off x="3272477" y="2639892"/>
            <a:ext cx="2995240" cy="1791376"/>
            <a:chOff x="3272477" y="2639892"/>
            <a:chExt cx="2995240" cy="1791376"/>
          </a:xfrm>
        </p:grpSpPr>
        <p:sp>
          <p:nvSpPr>
            <p:cNvPr id="5" name="Rectangle 4"/>
            <p:cNvSpPr/>
            <p:nvPr/>
          </p:nvSpPr>
          <p:spPr bwMode="auto">
            <a:xfrm>
              <a:off x="3753117" y="3212068"/>
              <a:ext cx="25146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372117" y="3212068"/>
              <a:ext cx="3810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753117" y="3516868"/>
              <a:ext cx="2514600" cy="304800"/>
            </a:xfrm>
            <a:prstGeom prst="rect">
              <a:avLst/>
            </a:prstGeom>
            <a:solidFill>
              <a:srgbClr val="D5F1C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372117" y="3516868"/>
              <a:ext cx="381000" cy="304800"/>
            </a:xfrm>
            <a:prstGeom prst="rect">
              <a:avLst/>
            </a:prstGeom>
            <a:solidFill>
              <a:srgbClr val="8DBA8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53117" y="3821668"/>
              <a:ext cx="25146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72117" y="3821668"/>
              <a:ext cx="3810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753117" y="4126468"/>
              <a:ext cx="25146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372117" y="4126468"/>
              <a:ext cx="3810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5355" y="2939463"/>
              <a:ext cx="554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Valid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0703" y="2940531"/>
              <a:ext cx="2270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Physical page number (PPN)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2477" y="2639892"/>
              <a:ext cx="1295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Page table </a:t>
              </a:r>
            </a:p>
          </p:txBody>
        </p:sp>
      </p:grpSp>
      <p:grpSp>
        <p:nvGrpSpPr>
          <p:cNvPr id="16" name="Group 48"/>
          <p:cNvGrpSpPr/>
          <p:nvPr/>
        </p:nvGrpSpPr>
        <p:grpSpPr>
          <a:xfrm>
            <a:off x="453279" y="1633336"/>
            <a:ext cx="2918837" cy="1578731"/>
            <a:chOff x="453279" y="1633336"/>
            <a:chExt cx="2918837" cy="1578731"/>
          </a:xfrm>
        </p:grpSpPr>
        <p:sp>
          <p:nvSpPr>
            <p:cNvPr id="36" name="Rectangle 35"/>
            <p:cNvSpPr/>
            <p:nvPr/>
          </p:nvSpPr>
          <p:spPr bwMode="auto">
            <a:xfrm>
              <a:off x="453279" y="1633336"/>
              <a:ext cx="1524000" cy="719063"/>
            </a:xfrm>
            <a:prstGeom prst="rect">
              <a:avLst/>
            </a:prstGeom>
            <a:solidFill>
              <a:srgbClr val="F1C7C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srgbClr val="000000"/>
                  </a:solidFill>
                  <a:latin typeface="Calibri" pitchFamily="34" charset="0"/>
                </a:rPr>
                <a:t>Page table </a:t>
              </a:r>
              <a:br>
                <a:rPr lang="en-US" sz="1400" dirty="0" smtClean="0">
                  <a:solidFill>
                    <a:srgbClr val="000000"/>
                  </a:solidFill>
                  <a:latin typeface="Calibri" pitchFamily="34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latin typeface="Calibri" pitchFamily="34" charset="0"/>
                </a:rPr>
                <a:t>base register</a:t>
              </a:r>
            </a:p>
            <a:p>
              <a:pPr lvl="0" algn="ctr"/>
              <a:r>
                <a:rPr lang="en-US" sz="1400" dirty="0" smtClean="0">
                  <a:solidFill>
                    <a:srgbClr val="000000"/>
                  </a:solidFill>
                  <a:latin typeface="Calibri" pitchFamily="34" charset="0"/>
                </a:rPr>
                <a:t>(PTBR)</a:t>
              </a:r>
            </a:p>
          </p:txBody>
        </p:sp>
        <p:cxnSp>
          <p:nvCxnSpPr>
            <p:cNvPr id="40" name="Shape 39"/>
            <p:cNvCxnSpPr>
              <a:stCxn id="36" idx="2"/>
            </p:cNvCxnSpPr>
            <p:nvPr/>
          </p:nvCxnSpPr>
          <p:spPr bwMode="auto">
            <a:xfrm rot="16200000" flipH="1">
              <a:off x="1863863" y="1703814"/>
              <a:ext cx="859669" cy="2156837"/>
            </a:xfrm>
            <a:prstGeom prst="bentConnector2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195962" y="2667000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990000"/>
                  </a:solidFill>
                  <a:latin typeface="Calibri" pitchFamily="34" charset="0"/>
                </a:rPr>
                <a:t>Page table address </a:t>
              </a:r>
            </a:p>
            <a:p>
              <a:r>
                <a:rPr lang="en-US" sz="1400" dirty="0" smtClean="0">
                  <a:solidFill>
                    <a:srgbClr val="990000"/>
                  </a:solidFill>
                  <a:latin typeface="Calibri" pitchFamily="34" charset="0"/>
                </a:rPr>
                <a:t>for process</a:t>
              </a:r>
            </a:p>
          </p:txBody>
        </p:sp>
      </p:grpSp>
      <p:grpSp>
        <p:nvGrpSpPr>
          <p:cNvPr id="17" name="Group 52"/>
          <p:cNvGrpSpPr/>
          <p:nvPr/>
        </p:nvGrpSpPr>
        <p:grpSpPr>
          <a:xfrm>
            <a:off x="413195" y="3669269"/>
            <a:ext cx="3149422" cy="1441360"/>
            <a:chOff x="413195" y="3669269"/>
            <a:chExt cx="3149422" cy="1441360"/>
          </a:xfrm>
        </p:grpSpPr>
        <p:cxnSp>
          <p:nvCxnSpPr>
            <p:cNvPr id="38" name="Shape 37"/>
            <p:cNvCxnSpPr/>
            <p:nvPr/>
          </p:nvCxnSpPr>
          <p:spPr bwMode="auto">
            <a:xfrm rot="5400000">
              <a:off x="2286267" y="3459719"/>
              <a:ext cx="1066800" cy="1485900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413195" y="4371965"/>
              <a:ext cx="16855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Calibri" pitchFamily="34" charset="0"/>
                </a:rPr>
                <a:t>Valid bit = 0:</a:t>
              </a:r>
            </a:p>
            <a:p>
              <a:pPr algn="r"/>
              <a:r>
                <a:rPr lang="en-US" sz="1400" dirty="0" smtClean="0">
                  <a:latin typeface="Calibri" pitchFamily="34" charset="0"/>
                </a:rPr>
                <a:t>page not in memory</a:t>
              </a:r>
            </a:p>
            <a:p>
              <a:pPr algn="r"/>
              <a:r>
                <a:rPr lang="en-US" sz="1400" dirty="0" smtClean="0">
                  <a:latin typeface="Calibri" pitchFamily="34" charset="0"/>
                </a:rPr>
                <a:t>(page fault)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247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n-1</a:t>
            </a:r>
          </a:p>
        </p:txBody>
      </p:sp>
      <p:grpSp>
        <p:nvGrpSpPr>
          <p:cNvPr id="18" name="Group 49"/>
          <p:cNvGrpSpPr/>
          <p:nvPr/>
        </p:nvGrpSpPr>
        <p:grpSpPr>
          <a:xfrm>
            <a:off x="6243241" y="2168358"/>
            <a:ext cx="2291159" cy="3863110"/>
            <a:chOff x="6243241" y="2168358"/>
            <a:chExt cx="2291159" cy="3863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6267717" y="5726668"/>
              <a:ext cx="21336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dirty="0" smtClean="0">
                  <a:latin typeface="+mn-lt"/>
                </a:rPr>
                <a:t>Physical page offset (PPO)</a:t>
              </a:r>
            </a:p>
          </p:txBody>
        </p:sp>
        <p:cxnSp>
          <p:nvCxnSpPr>
            <p:cNvPr id="27" name="Straight Arrow Connector 26"/>
            <p:cNvCxnSpPr>
              <a:stCxn id="4" idx="2"/>
              <a:endCxn id="14" idx="0"/>
            </p:cNvCxnSpPr>
            <p:nvPr/>
          </p:nvCxnSpPr>
          <p:spPr bwMode="auto">
            <a:xfrm>
              <a:off x="7334517" y="2168358"/>
              <a:ext cx="0" cy="355831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8235796" y="5450463"/>
              <a:ext cx="298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43241" y="5450463"/>
              <a:ext cx="42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libri" pitchFamily="34" charset="0"/>
                </a:rPr>
                <a:t>p-1</a:t>
              </a:r>
            </a:p>
          </p:txBody>
        </p:sp>
      </p:grpSp>
      <p:grpSp>
        <p:nvGrpSpPr>
          <p:cNvPr id="23" name="Group 53"/>
          <p:cNvGrpSpPr/>
          <p:nvPr/>
        </p:nvGrpSpPr>
        <p:grpSpPr>
          <a:xfrm>
            <a:off x="3718528" y="3658394"/>
            <a:ext cx="2606072" cy="2373074"/>
            <a:chOff x="3718528" y="3658394"/>
            <a:chExt cx="2606072" cy="237307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753117" y="5726668"/>
              <a:ext cx="2514600" cy="304800"/>
            </a:xfrm>
            <a:prstGeom prst="rect">
              <a:avLst/>
            </a:prstGeom>
            <a:solidFill>
              <a:srgbClr val="D5F1C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srgbClr val="000000"/>
                  </a:solidFill>
                  <a:latin typeface="Calibri" pitchFamily="34" charset="0"/>
                </a:rPr>
                <a:t>Physical page number (PPN)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3976677" y="4692134"/>
              <a:ext cx="2069068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6022765" y="5450463"/>
              <a:ext cx="301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Calibri" pitchFamily="34" charset="0"/>
                </a:rPr>
                <a:t>p</a:t>
              </a:r>
              <a:endParaRPr lang="en-US" sz="1200" i="1" dirty="0" smtClean="0">
                <a:latin typeface="Calibr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18528" y="545046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libri" pitchFamily="34" charset="0"/>
                </a:rPr>
                <a:t>m-1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34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</a:t>
            </a:r>
            <a:r>
              <a:rPr lang="en-GB" dirty="0" smtClean="0"/>
              <a:t>PROT_READ</a:t>
            </a:r>
            <a:r>
              <a:rPr lang="en-GB" dirty="0"/>
              <a:t>, </a:t>
            </a:r>
            <a:r>
              <a:rPr lang="en-GB" dirty="0" smtClean="0"/>
              <a:t>PROT_WRITE, ...</a:t>
            </a:r>
            <a:endParaRPr lang="en-GB" dirty="0"/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</a:t>
            </a:r>
            <a:r>
              <a:rPr lang="en-GB" dirty="0" smtClean="0"/>
              <a:t> MAP_ANON, MAP_PRIVATE</a:t>
            </a:r>
            <a:r>
              <a:rPr lang="en-GB" dirty="0"/>
              <a:t>, </a:t>
            </a:r>
            <a:r>
              <a:rPr lang="en-GB" dirty="0" smtClean="0"/>
              <a:t>MAP_SHARED, ...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Return </a:t>
            </a:r>
            <a:r>
              <a:rPr lang="en-GB" dirty="0"/>
              <a:t>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069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 smtClean="0">
                <a:effectLst/>
              </a:rPr>
              <a:t>)</a:t>
            </a:r>
            <a:endParaRPr lang="en-GB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 smtClean="0">
                <a:latin typeface="Courier New" pitchFamily="49" charset="0"/>
              </a:rPr>
              <a:t>fd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24384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+mn-lt"/>
              </a:rPr>
              <a:t>Example: Using </a:t>
            </a:r>
            <a:r>
              <a:rPr lang="en-GB" dirty="0" err="1" smtClean="0">
                <a:latin typeface="Courier New"/>
                <a:cs typeface="Courier New"/>
              </a:rPr>
              <a:t>mmap</a:t>
            </a:r>
            <a:r>
              <a:rPr lang="en-GB" dirty="0" smtClean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driver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Fstat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GB" sz="1400" dirty="0">
              <a:latin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1" y="1362075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 smtClean="0">
                <a:latin typeface="Calibri" pitchFamily="34" charset="0"/>
              </a:rPr>
              <a:t>Copying a file to </a:t>
            </a:r>
            <a:r>
              <a:rPr lang="en-GB" kern="0" dirty="0" err="1" smtClean="0">
                <a:latin typeface="Courier New"/>
                <a:cs typeface="Courier New"/>
              </a:rPr>
              <a:t>stdout</a:t>
            </a:r>
            <a:r>
              <a:rPr lang="en-GB" kern="0" dirty="0" smtClean="0">
                <a:latin typeface="Calibri" pitchFamily="34" charset="0"/>
              </a:rPr>
              <a:t> without transferring data to user space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to memory mapped </a:t>
            </a:r>
            <a:r>
              <a:rPr lang="en-US" sz="1400" dirty="0" smtClean="0">
                <a:solidFill>
                  <a:srgbClr val="CB2418"/>
                </a:solidFill>
                <a:latin typeface="Menlo-Regular"/>
              </a:rPr>
              <a:t>area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Mmap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              PROT_READ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    MAP_PRIVATE, </a:t>
            </a:r>
            <a:endParaRPr lang="nl-NL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400" dirty="0" smtClean="0">
                <a:solidFill>
                  <a:srgbClr val="000000"/>
                </a:solidFill>
                <a:latin typeface="Menlo-Regular"/>
              </a:rPr>
              <a:t>               </a:t>
            </a:r>
            <a:r>
              <a:rPr lang="nl-NL" sz="1400" dirty="0" err="1" smtClean="0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    Write(1,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bufp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4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Uses of </a:t>
            </a:r>
            <a:r>
              <a:rPr lang="en-US" dirty="0" err="1" smtClean="0"/>
              <a:t>mmap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big files</a:t>
            </a:r>
          </a:p>
          <a:p>
            <a:pPr lvl="1"/>
            <a:r>
              <a:rPr lang="en-US" dirty="0" smtClean="0"/>
              <a:t>Uses paging mechanism to bring files into memory</a:t>
            </a:r>
          </a:p>
          <a:p>
            <a:r>
              <a:rPr lang="en-US" dirty="0" smtClean="0"/>
              <a:t>Shared data structures</a:t>
            </a:r>
          </a:p>
          <a:p>
            <a:pPr lvl="1"/>
            <a:r>
              <a:rPr lang="en-US" dirty="0" smtClean="0"/>
              <a:t>When call with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MAP_SHARED</a:t>
            </a:r>
            <a:r>
              <a:rPr lang="en-US" dirty="0" smtClean="0"/>
              <a:t> flag</a:t>
            </a:r>
          </a:p>
          <a:p>
            <a:pPr lvl="2"/>
            <a:r>
              <a:rPr lang="en-US" dirty="0" smtClean="0"/>
              <a:t>Multiple processes have access to same region of memory</a:t>
            </a:r>
          </a:p>
          <a:p>
            <a:pPr lvl="2"/>
            <a:r>
              <a:rPr lang="en-US" dirty="0" smtClean="0"/>
              <a:t>Risky!</a:t>
            </a:r>
          </a:p>
          <a:p>
            <a:r>
              <a:rPr lang="en-US" dirty="0" smtClean="0"/>
              <a:t>File-based data structures</a:t>
            </a:r>
          </a:p>
          <a:p>
            <a:pPr lvl="1"/>
            <a:r>
              <a:rPr lang="en-US" dirty="0" smtClean="0"/>
              <a:t>E.g., database</a:t>
            </a:r>
          </a:p>
          <a:p>
            <a:pPr lvl="1"/>
            <a:r>
              <a:rPr lang="en-US" dirty="0" smtClean="0"/>
              <a:t>Give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prot</a:t>
            </a:r>
            <a:r>
              <a:rPr lang="en-US" dirty="0" smtClean="0"/>
              <a:t> argument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PROT_READ | PROT_WRITE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unmap</a:t>
            </a:r>
            <a:r>
              <a:rPr lang="en-US" dirty="0" smtClean="0"/>
              <a:t> region, file will be updated via write-back</a:t>
            </a:r>
          </a:p>
          <a:p>
            <a:pPr lvl="1"/>
            <a:r>
              <a:rPr lang="en-US" dirty="0" smtClean="0"/>
              <a:t>Can implement load from file / update / write back to file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 requires hardware support</a:t>
            </a:r>
          </a:p>
          <a:p>
            <a:pPr lvl="1"/>
            <a:r>
              <a:rPr lang="en-US" dirty="0" smtClean="0"/>
              <a:t>Exception handling mechanism</a:t>
            </a:r>
          </a:p>
          <a:p>
            <a:pPr lvl="1"/>
            <a:r>
              <a:rPr lang="en-US" dirty="0" smtClean="0"/>
              <a:t>TLB</a:t>
            </a:r>
          </a:p>
          <a:p>
            <a:pPr lvl="1"/>
            <a:r>
              <a:rPr lang="en-US" dirty="0" smtClean="0"/>
              <a:t>Various control registers</a:t>
            </a:r>
          </a:p>
          <a:p>
            <a:r>
              <a:rPr lang="en-US" dirty="0" smtClean="0"/>
              <a:t>VM requires OS support</a:t>
            </a:r>
          </a:p>
          <a:p>
            <a:pPr lvl="1"/>
            <a:r>
              <a:rPr lang="en-US" dirty="0" smtClean="0"/>
              <a:t>Managing page tables</a:t>
            </a:r>
          </a:p>
          <a:p>
            <a:pPr lvl="1"/>
            <a:r>
              <a:rPr lang="en-US" dirty="0" smtClean="0"/>
              <a:t>Implementing page replacement policies</a:t>
            </a:r>
          </a:p>
          <a:p>
            <a:pPr lvl="1"/>
            <a:r>
              <a:rPr lang="en-US" dirty="0" smtClean="0"/>
              <a:t>Managing file system</a:t>
            </a:r>
          </a:p>
          <a:p>
            <a:r>
              <a:rPr lang="en-US" dirty="0" smtClean="0"/>
              <a:t>VM enables many capabilities</a:t>
            </a:r>
          </a:p>
          <a:p>
            <a:pPr lvl="1"/>
            <a:r>
              <a:rPr lang="en-US" dirty="0" smtClean="0"/>
              <a:t>Loading programs from memory</a:t>
            </a:r>
          </a:p>
          <a:p>
            <a:pPr lvl="1"/>
            <a:r>
              <a:rPr lang="en-US" dirty="0" smtClean="0"/>
              <a:t>Forking processes</a:t>
            </a:r>
          </a:p>
          <a:p>
            <a:pPr lvl="1"/>
            <a:r>
              <a:rPr lang="en-US" dirty="0" smtClean="0"/>
              <a:t>Providing memory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Recall: Address Translation: Page Hit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Cache/memory sends data word to processor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843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#1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 </a:t>
            </a:r>
            <a:r>
              <a:rPr lang="en-US" dirty="0" err="1" smtClean="0"/>
              <a:t>PTEs</a:t>
            </a:r>
            <a:r>
              <a:rPr lang="en-US" dirty="0" smtClean="0"/>
              <a:t> cached like other memory accesses?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Yes (and no: see next question)</a:t>
            </a:r>
          </a:p>
        </p:txBody>
      </p:sp>
    </p:spTree>
    <p:extLst>
      <p:ext uri="{BB962C8B-B14F-4D97-AF65-F5344CB8AC3E}">
        <p14:creationId xmlns:p14="http://schemas.microsoft.com/office/powerpoint/2010/main" val="23421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tables in memory, like other data</a:t>
            </a:r>
            <a:endParaRPr lang="en-US" dirty="0"/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CPU</a:t>
            </a:r>
            <a:endParaRPr lang="en-US" sz="1600" dirty="0">
              <a:latin typeface="+mn-lt"/>
            </a:endParaRP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 smtClean="0">
                <a:latin typeface="+mn-lt"/>
              </a:rPr>
              <a:t>VA: virtual address, PA: physical address, PTE: page table entry, PTEA = PTE address</a:t>
            </a:r>
            <a:endParaRPr 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062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it slow to have to go to memory twice every time?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Yes, it would be… so, real </a:t>
            </a:r>
            <a:r>
              <a:rPr lang="en-US" dirty="0" err="1" smtClean="0"/>
              <a:t>MMUs</a:t>
            </a:r>
            <a:r>
              <a:rPr lang="en-US" dirty="0" smtClean="0"/>
              <a:t> don’t</a:t>
            </a:r>
          </a:p>
        </p:txBody>
      </p:sp>
    </p:spTree>
    <p:extLst>
      <p:ext uri="{BB962C8B-B14F-4D97-AF65-F5344CB8AC3E}">
        <p14:creationId xmlns:p14="http://schemas.microsoft.com/office/powerpoint/2010/main" val="14438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14394</TotalTime>
  <Words>4311</Words>
  <Application>Microsoft Office PowerPoint</Application>
  <PresentationFormat>全屏显示(4:3)</PresentationFormat>
  <Paragraphs>2225</Paragraphs>
  <Slides>54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template2007</vt:lpstr>
      <vt:lpstr>Virtual Memory: Systems  Introduction to Computer Systems </vt:lpstr>
      <vt:lpstr>Today  </vt:lpstr>
      <vt:lpstr>Virtual memory reminder/review</vt:lpstr>
      <vt:lpstr>Recall: Virtual Memory &amp; Physical Memory</vt:lpstr>
      <vt:lpstr>Recall: Address Translation With a Page Table</vt:lpstr>
      <vt:lpstr>Recall: Address Translation: Page Hit</vt:lpstr>
      <vt:lpstr>Question #1  </vt:lpstr>
      <vt:lpstr>Page tables in memory, like other data</vt:lpstr>
      <vt:lpstr>Question #2 </vt:lpstr>
      <vt:lpstr>Speeding up Translation with a TLB</vt:lpstr>
      <vt:lpstr>TLB Hit</vt:lpstr>
      <vt:lpstr>TLB Miss</vt:lpstr>
      <vt:lpstr>Question #3 </vt:lpstr>
      <vt:lpstr>Multi-Level Page Tables</vt:lpstr>
      <vt:lpstr>A Two-Level Page Table Hierarchy</vt:lpstr>
      <vt:lpstr>Translating with a k-level Page Table</vt:lpstr>
      <vt:lpstr>Question #4 </vt:lpstr>
      <vt:lpstr>Today  </vt:lpstr>
      <vt:lpstr>Review of Symbols</vt:lpstr>
      <vt:lpstr>Simple Memory System Example</vt:lpstr>
      <vt:lpstr>Simple Memory System TLB</vt:lpstr>
      <vt:lpstr>Simple Memory System Page Table</vt:lpstr>
      <vt:lpstr>Simple Memory System Cache</vt:lpstr>
      <vt:lpstr>Address Translation Example: TLB/Cache Hit</vt:lpstr>
      <vt:lpstr>PowerPoint 演示文稿</vt:lpstr>
      <vt:lpstr>Address Translation Example: TLB/Cache Miss</vt:lpstr>
      <vt:lpstr>Address Translation Example: TLB/Cache Miss</vt:lpstr>
      <vt:lpstr>Address Translation Example: Page Fault</vt:lpstr>
      <vt:lpstr>Virtual Memory Exam Question</vt:lpstr>
      <vt:lpstr>Today  </vt:lpstr>
      <vt:lpstr>Intel Core i7 Memory System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Address Space of a Linux Process</vt:lpstr>
      <vt:lpstr>Linux Organizes VM as Collection of “Areas” </vt:lpstr>
      <vt:lpstr>Linux Page Fault Handling </vt:lpstr>
      <vt:lpstr>Today  </vt:lpstr>
      <vt:lpstr>Memory Mapping</vt:lpstr>
      <vt:lpstr>Review: Memory Management &amp; Protection 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The fork Function Revisited</vt:lpstr>
      <vt:lpstr>The execve Function Revisited</vt:lpstr>
      <vt:lpstr>Finding More Shareable Pages</vt:lpstr>
      <vt:lpstr>User-Level Memory Mapping</vt:lpstr>
      <vt:lpstr>User-Level Memory Mapping</vt:lpstr>
      <vt:lpstr>Example: Using mmap to Copy Files</vt:lpstr>
      <vt:lpstr>Some Uses of mmap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576</cp:revision>
  <cp:lastPrinted>2010-10-19T14:58:03Z</cp:lastPrinted>
  <dcterms:created xsi:type="dcterms:W3CDTF">2011-01-05T23:16:19Z</dcterms:created>
  <dcterms:modified xsi:type="dcterms:W3CDTF">2018-12-10T00:46:55Z</dcterms:modified>
</cp:coreProperties>
</file>