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1426" r:id="rId2"/>
    <p:sldId id="1427" r:id="rId3"/>
    <p:sldId id="1428" r:id="rId4"/>
    <p:sldId id="1429" r:id="rId5"/>
    <p:sldId id="1430" r:id="rId6"/>
    <p:sldId id="1431" r:id="rId7"/>
    <p:sldId id="1432" r:id="rId8"/>
    <p:sldId id="1433" r:id="rId9"/>
    <p:sldId id="1434" r:id="rId10"/>
    <p:sldId id="1435" r:id="rId11"/>
    <p:sldId id="1436" r:id="rId12"/>
    <p:sldId id="1437" r:id="rId13"/>
    <p:sldId id="1438" r:id="rId14"/>
    <p:sldId id="1439" r:id="rId15"/>
    <p:sldId id="1440" r:id="rId16"/>
    <p:sldId id="1441" r:id="rId17"/>
    <p:sldId id="1442" r:id="rId18"/>
    <p:sldId id="1443" r:id="rId19"/>
    <p:sldId id="1444" r:id="rId20"/>
    <p:sldId id="1445" r:id="rId21"/>
    <p:sldId id="1446" r:id="rId22"/>
    <p:sldId id="1447" r:id="rId23"/>
    <p:sldId id="1451" r:id="rId24"/>
    <p:sldId id="1452" r:id="rId25"/>
    <p:sldId id="1453" r:id="rId26"/>
    <p:sldId id="1454" r:id="rId27"/>
    <p:sldId id="1455" r:id="rId28"/>
    <p:sldId id="1456" r:id="rId29"/>
    <p:sldId id="1457" r:id="rId30"/>
    <p:sldId id="1458" r:id="rId31"/>
    <p:sldId id="1460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69" r:id="rId41"/>
    <p:sldId id="1470" r:id="rId42"/>
    <p:sldId id="1471" r:id="rId43"/>
    <p:sldId id="1472" r:id="rId44"/>
    <p:sldId id="1473" r:id="rId45"/>
    <p:sldId id="1474" r:id="rId46"/>
    <p:sldId id="1475" r:id="rId47"/>
    <p:sldId id="1476" r:id="rId48"/>
    <p:sldId id="1477" r:id="rId49"/>
    <p:sldId id="1478" r:id="rId50"/>
    <p:sldId id="1479" r:id="rId51"/>
    <p:sldId id="1480" r:id="rId52"/>
    <p:sldId id="1481" r:id="rId53"/>
    <p:sldId id="1482" r:id="rId54"/>
    <p:sldId id="1483" r:id="rId55"/>
    <p:sldId id="1484" r:id="rId56"/>
    <p:sldId id="1485" r:id="rId57"/>
    <p:sldId id="1486" r:id="rId58"/>
    <p:sldId id="1487" r:id="rId59"/>
    <p:sldId id="1488" r:id="rId60"/>
    <p:sldId id="1489" r:id="rId61"/>
    <p:sldId id="1490" r:id="rId62"/>
    <p:sldId id="1491" r:id="rId63"/>
    <p:sldId id="1492" r:id="rId64"/>
    <p:sldId id="1493" r:id="rId65"/>
    <p:sldId id="1494" r:id="rId66"/>
    <p:sldId id="1495" r:id="rId67"/>
    <p:sldId id="1496" r:id="rId68"/>
    <p:sldId id="1497" r:id="rId69"/>
    <p:sldId id="1498" r:id="rId70"/>
    <p:sldId id="1499" r:id="rId71"/>
    <p:sldId id="1500" r:id="rId72"/>
    <p:sldId id="1501" r:id="rId73"/>
    <p:sldId id="1502" r:id="rId74"/>
    <p:sldId id="1503" r:id="rId75"/>
    <p:sldId id="1504" r:id="rId76"/>
    <p:sldId id="1505" r:id="rId77"/>
    <p:sldId id="1506" r:id="rId78"/>
    <p:sldId id="1507" r:id="rId79"/>
    <p:sldId id="1508" r:id="rId80"/>
    <p:sldId id="1509" r:id="rId81"/>
    <p:sldId id="1510" r:id="rId82"/>
    <p:sldId id="1511" r:id="rId83"/>
  </p:sldIdLst>
  <p:sldSz cx="9144000" cy="6858000" type="screen4x3"/>
  <p:notesSz cx="7302500" cy="9586913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>
        <p:scale>
          <a:sx n="100" d="100"/>
          <a:sy n="100" d="100"/>
        </p:scale>
        <p:origin x="-1896" y="-300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86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4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1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6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3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3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8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4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8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2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5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34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2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3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8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76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5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2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45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79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8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9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26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82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7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17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37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7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8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07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7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7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51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9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74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3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78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0340163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4225895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4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2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</a:t>
            </a:r>
            <a:r>
              <a:rPr lang="en-GB" dirty="0" smtClean="0"/>
              <a:t>fragmentation depends </a:t>
            </a:r>
            <a:r>
              <a:rPr lang="en-GB" dirty="0"/>
              <a:t>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2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9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8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=""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272423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  <p:extLst>
      <p:ext uri="{BB962C8B-B14F-4D97-AF65-F5344CB8AC3E}">
        <p14:creationId xmlns:p14="http://schemas.microsoft.com/office/powerpoint/2010/main" val="3837377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</a:t>
            </a:r>
            <a:r>
              <a:rPr lang="en-GB" sz="1600" dirty="0" err="1" smtClean="0">
                <a:latin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newsize</a:t>
            </a:r>
            <a:r>
              <a:rPr lang="en-GB" sz="1600" dirty="0" smtClean="0">
                <a:latin typeface="Courier New" pitchFamily="49" charset="0"/>
              </a:rPr>
              <a:t> = ((</a:t>
            </a:r>
            <a:r>
              <a:rPr lang="en-GB" sz="1600" dirty="0" err="1" smtClean="0">
                <a:latin typeface="Courier New" pitchFamily="49" charset="0"/>
              </a:rPr>
              <a:t>len</a:t>
            </a:r>
            <a:r>
              <a:rPr lang="en-GB" sz="1600" dirty="0" smtClean="0">
                <a:latin typeface="Courier New" pitchFamily="49" charset="0"/>
              </a:rPr>
              <a:t> + 1) &gt;&gt; 1) &lt;&lt; 1;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oldsize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0275" y="5627211"/>
            <a:ext cx="545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contiguous free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space, but the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allocator won’t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be able to find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it</a:t>
            </a:r>
            <a:endParaRPr lang="en-GB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6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2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94973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225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922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=""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=""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=""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=""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=""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=""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=""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=""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=""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=""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=""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=""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=""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=""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=""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=""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=""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=""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=""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927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87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=""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=""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=""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06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220016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1663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51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519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5752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</a:t>
            </a:r>
            <a:r>
              <a:rPr lang="en-GB" dirty="0" smtClean="0"/>
              <a:t>lists approximate </a:t>
            </a:r>
            <a:r>
              <a:rPr lang="en-GB" dirty="0"/>
              <a:t>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2110898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6608F965-5045-4D54-85ED-60C9C84B3CA7}"/>
              </a:ext>
            </a:extLst>
          </p:cNvPr>
          <p:cNvSpPr txBox="1"/>
          <p:nvPr/>
        </p:nvSpPr>
        <p:spPr>
          <a:xfrm>
            <a:off x="4876800" y="1981200"/>
            <a:ext cx="3581400" cy="158825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malloc(p)</a:t>
            </a:r>
            <a:r>
              <a:rPr lang="en-GB" sz="1800" dirty="0"/>
              <a:t>:  </a:t>
            </a:r>
            <a:r>
              <a:rPr lang="en-GB" sz="1800" i="1" dirty="0">
                <a:solidFill>
                  <a:srgbClr val="C00000"/>
                </a:solidFill>
              </a:rPr>
              <a:t>payload</a:t>
            </a:r>
            <a:r>
              <a:rPr lang="en-GB" sz="1800" dirty="0"/>
              <a:t> of </a:t>
            </a:r>
            <a:r>
              <a:rPr lang="en-GB" sz="1800" dirty="0">
                <a:latin typeface="Courier New" pitchFamily="49" charset="0"/>
              </a:rPr>
              <a:t>p</a:t>
            </a:r>
            <a:r>
              <a:rPr lang="en-GB" sz="1800" dirty="0"/>
              <a:t> bytes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After k requests: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aggregate payload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GB" sz="1800" dirty="0"/>
              <a:t> = sum of </a:t>
            </a:r>
            <a:br>
              <a:rPr lang="en-GB" sz="1800" dirty="0"/>
            </a:br>
            <a:r>
              <a:rPr lang="en-GB" sz="1800" dirty="0"/>
              <a:t>        currently allocated payloads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memory utilization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=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US" sz="1800" dirty="0">
                <a:latin typeface="Calibri" pitchFamily="34" charset="0"/>
              </a:rPr>
              <a:t>/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endParaRPr lang="en-GB" sz="1800" dirty="0"/>
          </a:p>
          <a:p>
            <a:r>
              <a:rPr lang="en-US" sz="1800" dirty="0">
                <a:latin typeface="Calibri" pitchFamily="34" charset="0"/>
              </a:rPr>
              <a:t>        where 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r>
              <a:rPr lang="en-US" sz="1800" dirty="0">
                <a:latin typeface="Calibri" pitchFamily="34" charset="0"/>
              </a:rPr>
              <a:t> is current heap size</a:t>
            </a:r>
          </a:p>
        </p:txBody>
      </p:sp>
    </p:spTree>
    <p:extLst>
      <p:ext uri="{BB962C8B-B14F-4D97-AF65-F5344CB8AC3E}">
        <p14:creationId xmlns:p14="http://schemas.microsoft.com/office/powerpoint/2010/main" val="7619632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/>
              <a:t>Explicit </a:t>
            </a:r>
            <a:r>
              <a:rPr lang="en-US" dirty="0"/>
              <a:t>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0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46204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21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4057040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3064150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=""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=""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=""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174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=""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=""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=""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25135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=""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=""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=""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61132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=""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=""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=""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71916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68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0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61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  <p:extLst>
      <p:ext uri="{BB962C8B-B14F-4D97-AF65-F5344CB8AC3E}">
        <p14:creationId xmlns:p14="http://schemas.microsoft.com/office/powerpoint/2010/main" val="971833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</a:t>
            </a:r>
            <a:r>
              <a:rPr lang="en-GB" dirty="0" smtClean="0"/>
              <a:t>allocators</a:t>
            </a:r>
            <a:r>
              <a:rPr lang="en-GB" altLang="zh-CN" dirty="0"/>
              <a:t> vs. non-</a:t>
            </a:r>
            <a:r>
              <a:rPr lang="en-GB" altLang="zh-CN" dirty="0" err="1"/>
              <a:t>seglist</a:t>
            </a:r>
            <a:r>
              <a:rPr lang="en-GB" altLang="zh-CN" dirty="0"/>
              <a:t> allocators (both with first-fit)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</a:t>
            </a:r>
            <a:r>
              <a:rPr lang="en-GB" dirty="0" smtClean="0"/>
              <a:t>classes</a:t>
            </a:r>
            <a:r>
              <a:rPr lang="en-GB" altLang="zh-CN" dirty="0"/>
              <a:t> vs. linear time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34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4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7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</a:t>
            </a:r>
            <a:r>
              <a:rPr lang="en-GB" dirty="0" smtClean="0"/>
              <a:t>to</a:t>
            </a:r>
            <a:r>
              <a:rPr lang="en-GB" altLang="zh-CN" dirty="0"/>
              <a:t> explicitly free memory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5529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837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421569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667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15931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2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5871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3268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  <p:extLst>
      <p:ext uri="{BB962C8B-B14F-4D97-AF65-F5344CB8AC3E}">
        <p14:creationId xmlns:p14="http://schemas.microsoft.com/office/powerpoint/2010/main" val="64439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2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3455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12196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3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632144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084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10588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970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058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77979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83894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9107946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154429086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2542026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9891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58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2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16031648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14084</TotalTime>
  <Words>4549</Words>
  <Application>Microsoft Office PowerPoint</Application>
  <PresentationFormat>全屏显示(4:3)</PresentationFormat>
  <Paragraphs>1252</Paragraphs>
  <Slides>82</Slides>
  <Notes>77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template2007</vt:lpstr>
      <vt:lpstr>Dynamic Memory Allocation  Introduction to Computer Systems 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Parsing:  int (*(*f())[13])()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657</cp:revision>
  <cp:lastPrinted>1999-09-20T15:19:18Z</cp:lastPrinted>
  <dcterms:created xsi:type="dcterms:W3CDTF">2012-10-29T21:36:53Z</dcterms:created>
  <dcterms:modified xsi:type="dcterms:W3CDTF">2018-12-11T23:23:20Z</dcterms:modified>
</cp:coreProperties>
</file>