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83" r:id="rId4"/>
    <p:sldId id="257" r:id="rId5"/>
    <p:sldId id="258" r:id="rId6"/>
    <p:sldId id="277" r:id="rId7"/>
    <p:sldId id="259" r:id="rId8"/>
    <p:sldId id="261" r:id="rId9"/>
    <p:sldId id="262" r:id="rId10"/>
    <p:sldId id="263" r:id="rId11"/>
    <p:sldId id="264" r:id="rId12"/>
    <p:sldId id="265" r:id="rId13"/>
    <p:sldId id="280" r:id="rId14"/>
    <p:sldId id="267" r:id="rId15"/>
    <p:sldId id="268" r:id="rId16"/>
    <p:sldId id="269" r:id="rId17"/>
    <p:sldId id="270" r:id="rId18"/>
    <p:sldId id="271" r:id="rId19"/>
    <p:sldId id="274" r:id="rId20"/>
    <p:sldId id="272" r:id="rId21"/>
    <p:sldId id="276" r:id="rId22"/>
    <p:sldId id="275" r:id="rId23"/>
    <p:sldId id="279" r:id="rId24"/>
    <p:sldId id="278" r:id="rId25"/>
    <p:sldId id="284" r:id="rId26"/>
    <p:sldId id="27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N40/ve5vzuKNJ5jF2dWi+bMl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cafda089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cafda089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8cafda089_2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02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8cafda089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8cafda089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c8cafda089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8cafda089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8cafda089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c8cafda089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c8e96640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c8e96640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c8e96640a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8e96640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8e96640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c8e96640a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84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9a1838e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c9a1838e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c9a1838ef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564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251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9a1838e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9a1838e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c9a1838ef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809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01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8cafda08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8cafda08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c8cafda089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afda0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afda0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c8cafda0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cafda0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cafda0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c8cafda08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cafda08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cafda08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c8cafda08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8cafda08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8cafda08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c8cafda089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8cafda08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8cafda08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c8cafda089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8cafda08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8cafda08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c8cafda089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  <a:defRPr/>
            </a:lvl2pPr>
            <a:lvl3pPr lvl="2" algn="ctr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body" idx="1"/>
          </p:nvPr>
        </p:nvSpPr>
        <p:spPr>
          <a:xfrm>
            <a:off x="6197600" y="136526"/>
            <a:ext cx="5994400" cy="59896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>
  <p:cSld name="5_Two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wo Content">
  <p:cSld name="6_Two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body" idx="2"/>
          </p:nvPr>
        </p:nvSpPr>
        <p:spPr>
          <a:xfrm>
            <a:off x="6197600" y="0"/>
            <a:ext cx="59944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1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41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7" name="Google Shape;77;p41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41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─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Char char="+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4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Char char="─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+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91" name="Google Shape;91;p44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4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66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6FF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0066F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0066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8"/>
          <p:cNvSpPr txBox="1">
            <a:spLocks noGrp="1"/>
          </p:cNvSpPr>
          <p:nvPr>
            <p:ph type="body" idx="1"/>
          </p:nvPr>
        </p:nvSpPr>
        <p:spPr>
          <a:xfrm>
            <a:off x="609600" y="228601"/>
            <a:ext cx="109728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FF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None/>
              <a:defRPr sz="2000">
                <a:solidFill>
                  <a:srgbClr val="0066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0066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ctrTitle"/>
          </p:nvPr>
        </p:nvSpPr>
        <p:spPr>
          <a:xfrm>
            <a:off x="228600" y="2130426"/>
            <a:ext cx="11811000" cy="3508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1"/>
          </p:nvPr>
        </p:nvSpPr>
        <p:spPr>
          <a:xfrm>
            <a:off x="609600" y="1600202"/>
            <a:ext cx="10972800" cy="335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─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2"/>
          </p:nvPr>
        </p:nvSpPr>
        <p:spPr>
          <a:xfrm>
            <a:off x="609600" y="5105401"/>
            <a:ext cx="10972800" cy="9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­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+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6F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body" idx="1"/>
          </p:nvPr>
        </p:nvSpPr>
        <p:spPr>
          <a:xfrm>
            <a:off x="6197600" y="1066801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6197600" y="76202"/>
            <a:ext cx="5994400" cy="8381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wo Content">
  <p:cSld name="3_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>
            <a:spLocks noGrp="1"/>
          </p:cNvSpPr>
          <p:nvPr>
            <p:ph type="body" idx="1"/>
          </p:nvPr>
        </p:nvSpPr>
        <p:spPr>
          <a:xfrm>
            <a:off x="6197600" y="685800"/>
            <a:ext cx="5994400" cy="544036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Char char="─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0066FF"/>
              </a:buClr>
              <a:buSzPts val="2400"/>
              <a:buChar char="+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0066FF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─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+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66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 txBox="1"/>
          <p:nvPr/>
        </p:nvSpPr>
        <p:spPr>
          <a:xfrm>
            <a:off x="0" y="6248400"/>
            <a:ext cx="121920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TIN, KHU PHỐ 6, PHƯỜNG LINH TRUNG, QUẬN THỦ ĐỨC, TP. HỒ CHÍ MINH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[T] 028 3725 2002 101     |     [F] 028 3725 2148     |     [W] www.uit.edu.vn     |     [E] info@uit.edu.vn</a:t>
            </a:r>
            <a:endParaRPr sz="11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11379200" y="6324600"/>
            <a:ext cx="812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.washington.edu/courses/cse143/12su/lectures/07-16/12-recursive-backtracking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914400" y="1827867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Backtracking</a:t>
            </a:r>
            <a:endParaRPr sz="6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Quay </a:t>
            </a:r>
            <a:r>
              <a:rPr lang="en-US" sz="4000" dirty="0" err="1"/>
              <a:t>lui</a:t>
            </a:r>
            <a:endParaRPr sz="4000" dirty="0"/>
          </a:p>
        </p:txBody>
      </p:sp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1066807" y="3429000"/>
            <a:ext cx="1021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Bùi Cao Doanh - 19521366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>
                <a:solidFill>
                  <a:srgbClr val="FF0000"/>
                </a:solidFill>
              </a:rPr>
              <a:t>Bùi </a:t>
            </a:r>
            <a:r>
              <a:rPr lang="en-US" sz="2400" b="1" dirty="0" err="1">
                <a:solidFill>
                  <a:srgbClr val="FF0000"/>
                </a:solidFill>
              </a:rPr>
              <a:t>Trần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Ngọc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Dũng</a:t>
            </a:r>
            <a:r>
              <a:rPr lang="en-US" sz="2400" b="1" dirty="0">
                <a:solidFill>
                  <a:srgbClr val="FF0000"/>
                </a:solidFill>
              </a:rPr>
              <a:t> - 19521385</a:t>
            </a:r>
            <a:endParaRPr sz="24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/>
              <a:t>Lê Kim </a:t>
            </a:r>
            <a:r>
              <a:rPr lang="en-US" sz="2400" b="1" dirty="0" err="1"/>
              <a:t>Tỵ</a:t>
            </a:r>
            <a:r>
              <a:rPr lang="en-US" sz="2400" b="1" dirty="0"/>
              <a:t> - 19522505</a:t>
            </a:r>
            <a:endParaRPr sz="2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400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Nguyễn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Đăng</a:t>
            </a:r>
            <a:r>
              <a:rPr lang="en-US" sz="2400" b="1" dirty="0">
                <a:solidFill>
                  <a:srgbClr val="FF0000"/>
                </a:solidFill>
              </a:rPr>
              <a:t> Minh - 19520164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8cafda089_2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mọi giải pháp</a:t>
            </a:r>
            <a:endParaRPr/>
          </a:p>
        </p:txBody>
      </p:sp>
      <p:sp>
        <p:nvSpPr>
          <p:cNvPr id="166" name="Google Shape;166;gc8cafda089_2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2: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mọi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u="sng" dirty="0" err="1"/>
              <a:t>thêm</a:t>
            </a:r>
            <a:r>
              <a:rPr lang="en-US" sz="2200" u="sng" dirty="0"/>
              <a:t> </a:t>
            </a:r>
            <a:r>
              <a:rPr lang="en-US" sz="2200" u="sng" dirty="0" err="1"/>
              <a:t>nó</a:t>
            </a:r>
            <a:r>
              <a:rPr lang="en-US" sz="2200" u="sng" dirty="0"/>
              <a:t> </a:t>
            </a:r>
            <a:r>
              <a:rPr lang="en-US" sz="2200" u="sng" dirty="0" err="1"/>
              <a:t>vào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.</a:t>
            </a:r>
            <a:endParaRPr sz="2200" b="1" u="sng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gì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.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u="sng" dirty="0" err="1"/>
              <a:t>Lưu</a:t>
            </a:r>
            <a:r>
              <a:rPr lang="en-US" sz="2200" u="sng" dirty="0"/>
              <a:t> </a:t>
            </a:r>
            <a:r>
              <a:rPr lang="en-US" sz="2200" u="sng" dirty="0" err="1"/>
              <a:t>vết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.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u="sng" dirty="0" err="1"/>
              <a:t>Trả</a:t>
            </a:r>
            <a:r>
              <a:rPr lang="en-US" sz="2200" u="sng" dirty="0"/>
              <a:t> </a:t>
            </a:r>
            <a:r>
              <a:rPr lang="en-US" sz="2200" u="sng" dirty="0" err="1"/>
              <a:t>về</a:t>
            </a:r>
            <a:r>
              <a:rPr lang="en-US" sz="2200" u="sng" dirty="0"/>
              <a:t> </a:t>
            </a:r>
            <a:r>
              <a:rPr lang="en-US" sz="2200" u="sng" dirty="0" err="1"/>
              <a:t>danh</a:t>
            </a:r>
            <a:r>
              <a:rPr lang="en-US" sz="2200" u="sng" dirty="0"/>
              <a:t> </a:t>
            </a:r>
            <a:r>
              <a:rPr lang="en-US" sz="2200" u="sng" dirty="0" err="1"/>
              <a:t>sách</a:t>
            </a:r>
            <a:r>
              <a:rPr lang="en-US" sz="2200" u="sng" dirty="0"/>
              <a:t> </a:t>
            </a:r>
            <a:r>
              <a:rPr lang="en-US" sz="2200" u="sng" dirty="0" err="1"/>
              <a:t>các</a:t>
            </a:r>
            <a:r>
              <a:rPr lang="en-US" sz="2200" u="sng" dirty="0"/>
              <a:t> </a:t>
            </a:r>
            <a:r>
              <a:rPr lang="en-US" sz="2200" u="sng" dirty="0" err="1"/>
              <a:t>giải</a:t>
            </a:r>
            <a:r>
              <a:rPr lang="en-US" sz="2200" u="sng" dirty="0"/>
              <a:t> </a:t>
            </a:r>
            <a:r>
              <a:rPr lang="en-US" sz="2200" u="sng" dirty="0" err="1"/>
              <a:t>pháp</a:t>
            </a:r>
            <a:r>
              <a:rPr lang="en-US" sz="2200" u="sng" dirty="0"/>
              <a:t> </a:t>
            </a:r>
            <a:r>
              <a:rPr lang="en-US" sz="2200" u="sng" dirty="0" err="1"/>
              <a:t>tìm</a:t>
            </a:r>
            <a:r>
              <a:rPr lang="en-US" sz="2200" u="sng" dirty="0"/>
              <a:t> </a:t>
            </a:r>
            <a:r>
              <a:rPr lang="en-US" sz="2200" u="sng" dirty="0" err="1"/>
              <a:t>thấy</a:t>
            </a:r>
            <a:r>
              <a:rPr lang="en-US" sz="2200" u="sng" dirty="0"/>
              <a:t> </a:t>
            </a:r>
            <a:r>
              <a:rPr lang="en-US" sz="2200" u="sng" dirty="0" err="1"/>
              <a:t>bởi</a:t>
            </a:r>
            <a:r>
              <a:rPr lang="en-US" sz="2200" u="sng" dirty="0"/>
              <a:t> </a:t>
            </a:r>
            <a:r>
              <a:rPr lang="en-US" sz="2200" u="sng" dirty="0" err="1"/>
              <a:t>việc</a:t>
            </a:r>
            <a:r>
              <a:rPr lang="en-US" sz="2200" u="sng" dirty="0"/>
              <a:t> </a:t>
            </a:r>
            <a:r>
              <a:rPr lang="en-US" sz="2200" u="sng" dirty="0" err="1"/>
              <a:t>gọi</a:t>
            </a:r>
            <a:r>
              <a:rPr lang="en-US" sz="2200" u="sng" dirty="0"/>
              <a:t> </a:t>
            </a:r>
            <a:r>
              <a:rPr lang="en-US" sz="2200" u="sng" dirty="0" err="1"/>
              <a:t>đệ</a:t>
            </a:r>
            <a:r>
              <a:rPr lang="en-US" sz="2200" u="sng" dirty="0"/>
              <a:t> </a:t>
            </a:r>
            <a:r>
              <a:rPr lang="en-US" sz="2200" u="sng" dirty="0" err="1"/>
              <a:t>quy</a:t>
            </a:r>
            <a:r>
              <a:rPr lang="en-US" sz="2200" u="sng" dirty="0"/>
              <a:t>.</a:t>
            </a:r>
            <a:endParaRPr sz="2200" u="sng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144A0-FE8F-4C76-9338-885E9A0C42D1}"/>
              </a:ext>
            </a:extLst>
          </p:cNvPr>
          <p:cNvSpPr/>
          <p:nvPr/>
        </p:nvSpPr>
        <p:spPr>
          <a:xfrm>
            <a:off x="438539" y="1600201"/>
            <a:ext cx="11143861" cy="41661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cafda089_2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73" name="Google Shape;173;gc8cafda089_2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Các câu hỏi cần được nghĩ đến ngay khi tiến hành xây dựng mô hình quay lui: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dò kiếm</a:t>
            </a:r>
            <a:endParaRPr>
              <a:solidFill>
                <a:srgbClr val="0066FF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>
                <a:solidFill>
                  <a:srgbClr val="FF0000"/>
                </a:solidFill>
              </a:rPr>
              <a:t>Trường hợp bỏ chọn</a:t>
            </a:r>
            <a:endParaRPr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Trường hợp cơ sở</a:t>
            </a:r>
            <a:endParaRPr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vi-VN" dirty="0"/>
              <a:t>Xá</a:t>
            </a:r>
            <a:r>
              <a:rPr lang="en-US" dirty="0"/>
              <a:t>c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.</a:t>
            </a:r>
            <a:endParaRPr lang="vi-VN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vòng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lặp</a:t>
            </a:r>
            <a:r>
              <a:rPr lang="en-US" dirty="0">
                <a:solidFill>
                  <a:srgbClr val="FF0000"/>
                </a:solidFill>
              </a:rPr>
              <a:t> for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endParaRPr lang="vi-V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8cafda089_2_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80" name="Google Shape;180;gc8cafda089_2_12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dò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marL="88900" indent="0">
              <a:buSzPts val="2200"/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đos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</a:t>
            </a:r>
            <a:endParaRPr lang="vi-VN"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924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8cafda089_2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194" name="Google Shape;194;gc8cafda089_2_24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bỏ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66FF"/>
                </a:solidFill>
              </a:rPr>
              <a:t>Xác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định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cách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hủy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lựa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chọn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hiện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để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quay </a:t>
            </a:r>
            <a:r>
              <a:rPr lang="en-US" b="1" dirty="0" err="1">
                <a:solidFill>
                  <a:srgbClr val="0066FF"/>
                </a:solidFill>
              </a:rPr>
              <a:t>lại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tiếp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khác</a:t>
            </a:r>
            <a:r>
              <a:rPr lang="en-US" dirty="0">
                <a:solidFill>
                  <a:srgbClr val="0066FF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8cafda089_2_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quay lui</a:t>
            </a:r>
            <a:endParaRPr/>
          </a:p>
        </p:txBody>
      </p:sp>
      <p:sp>
        <p:nvSpPr>
          <p:cNvPr id="201" name="Google Shape;201;gc8cafda089_2_31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4.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cơ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sở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0066FF"/>
                </a:solidFill>
              </a:rPr>
              <a:t>sẽ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làm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gì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trong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cơ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sở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nếu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đã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xét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hết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trường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hợp</a:t>
            </a:r>
            <a:r>
              <a:rPr lang="en-US" dirty="0">
                <a:solidFill>
                  <a:srgbClr val="0066FF"/>
                </a:solidFill>
              </a:rPr>
              <a:t>.</a:t>
            </a:r>
            <a:endParaRPr dirty="0">
              <a:solidFill>
                <a:srgbClr val="0066FF"/>
              </a:solidFill>
            </a:endParaRPr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xét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nhánh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còn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tồn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tại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dẫn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đến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8e96640a5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Một số bài toán</a:t>
            </a:r>
            <a:endParaRPr/>
          </a:p>
        </p:txBody>
      </p:sp>
      <p:sp>
        <p:nvSpPr>
          <p:cNvPr id="208" name="Google Shape;208;gc8e96640a5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AutoNum type="arabicPeriod"/>
            </a:pPr>
            <a:r>
              <a:rPr lang="en-US">
                <a:solidFill>
                  <a:srgbClr val="0066FF"/>
                </a:solidFill>
              </a:rPr>
              <a:t>Lắc xí ngầu</a:t>
            </a:r>
            <a:endParaRPr>
              <a:solidFill>
                <a:srgbClr val="0066FF"/>
              </a:solidFill>
            </a:endParaRPr>
          </a:p>
        </p:txBody>
      </p:sp>
      <p:pic>
        <p:nvPicPr>
          <p:cNvPr id="3" name="Picture 2" descr="A close up of a steering wheel&#10;&#10;Description automatically generated with medium confidence">
            <a:extLst>
              <a:ext uri="{FF2B5EF4-FFF2-40B4-BE49-F238E27FC236}">
                <a16:creationId xmlns:a16="http://schemas.microsoft.com/office/drawing/2014/main" id="{B2CBE611-DB5B-4D82-9802-A5435C9DD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12" y="1855055"/>
            <a:ext cx="3911277" cy="32767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e96640a5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15" name="Google Shape;215;gc8e96640a5_0_6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66FF"/>
                </a:solidFill>
              </a:rPr>
              <a:t>Mô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tả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bài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toán</a:t>
            </a:r>
            <a:r>
              <a:rPr lang="en-US" dirty="0">
                <a:solidFill>
                  <a:srgbClr val="0066FF"/>
                </a:solidFill>
              </a:rPr>
              <a:t>: </a:t>
            </a:r>
            <a:r>
              <a:rPr lang="en-US" dirty="0" err="1">
                <a:solidFill>
                  <a:srgbClr val="0066FF"/>
                </a:solidFill>
              </a:rPr>
              <a:t>Bạn</a:t>
            </a:r>
            <a:r>
              <a:rPr lang="en-US" dirty="0">
                <a:solidFill>
                  <a:srgbClr val="0066FF"/>
                </a:solidFill>
              </a:rPr>
              <a:t> An </a:t>
            </a:r>
            <a:r>
              <a:rPr lang="en-US" dirty="0" err="1">
                <a:solidFill>
                  <a:srgbClr val="0066FF"/>
                </a:solidFill>
              </a:rPr>
              <a:t>muốn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lắc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xí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ngầu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k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lần</a:t>
            </a:r>
            <a:r>
              <a:rPr lang="en-US" dirty="0">
                <a:solidFill>
                  <a:srgbClr val="0066FF"/>
                </a:solidFill>
              </a:rPr>
              <a:t>, </a:t>
            </a:r>
            <a:r>
              <a:rPr lang="en-US" dirty="0" err="1">
                <a:solidFill>
                  <a:srgbClr val="0066FF"/>
                </a:solidFill>
              </a:rPr>
              <a:t>mà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tổng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giá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trị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các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lần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lắc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bằng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một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số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nguyên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b="1" dirty="0">
                <a:solidFill>
                  <a:srgbClr val="0066FF"/>
                </a:solidFill>
              </a:rPr>
              <a:t>n</a:t>
            </a:r>
            <a:r>
              <a:rPr lang="en-US" dirty="0">
                <a:solidFill>
                  <a:srgbClr val="0066FF"/>
                </a:solidFill>
              </a:rPr>
              <a:t>.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0066FF"/>
                </a:solidFill>
              </a:rPr>
              <a:t>Ví</a:t>
            </a:r>
            <a:r>
              <a:rPr lang="en-US" dirty="0">
                <a:solidFill>
                  <a:srgbClr val="0066FF"/>
                </a:solidFill>
              </a:rPr>
              <a:t> </a:t>
            </a:r>
            <a:r>
              <a:rPr lang="en-US" dirty="0" err="1">
                <a:solidFill>
                  <a:srgbClr val="0066FF"/>
                </a:solidFill>
              </a:rPr>
              <a:t>dụ</a:t>
            </a:r>
            <a:r>
              <a:rPr lang="en-US" dirty="0">
                <a:solidFill>
                  <a:srgbClr val="0066FF"/>
                </a:solidFill>
              </a:rPr>
              <a:t>: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66FF"/>
                </a:solidFill>
              </a:rPr>
              <a:t>Đầu</a:t>
            </a:r>
            <a:r>
              <a:rPr lang="en-US" b="1" dirty="0">
                <a:solidFill>
                  <a:srgbClr val="0066FF"/>
                </a:solidFill>
              </a:rPr>
              <a:t> </a:t>
            </a:r>
            <a:r>
              <a:rPr lang="en-US" b="1" dirty="0" err="1">
                <a:solidFill>
                  <a:srgbClr val="0066FF"/>
                </a:solidFill>
              </a:rPr>
              <a:t>vào</a:t>
            </a:r>
            <a:r>
              <a:rPr lang="en-US" b="1" dirty="0">
                <a:solidFill>
                  <a:srgbClr val="0066FF"/>
                </a:solidFill>
              </a:rPr>
              <a:t>:</a:t>
            </a:r>
            <a:r>
              <a:rPr lang="en-US" dirty="0">
                <a:solidFill>
                  <a:srgbClr val="0066FF"/>
                </a:solidFill>
              </a:rPr>
              <a:t> k = 2, n = 7</a:t>
            </a:r>
            <a:endParaRPr dirty="0">
              <a:solidFill>
                <a:srgbClr val="0066FF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0066FF"/>
                </a:solidFill>
              </a:rPr>
              <a:t>Đầu</a:t>
            </a:r>
            <a:r>
              <a:rPr lang="en-US" b="1" dirty="0">
                <a:solidFill>
                  <a:srgbClr val="0066FF"/>
                </a:solidFill>
              </a:rPr>
              <a:t> ra:</a:t>
            </a:r>
            <a:r>
              <a:rPr lang="en-US" dirty="0">
                <a:solidFill>
                  <a:srgbClr val="0066FF"/>
                </a:solidFill>
              </a:rPr>
              <a:t> (1,6), (2,5), (3,4), (4,3), (5,2), (6,1).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Lắc xí ngầu</a:t>
            </a:r>
            <a:endParaRPr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:</a:t>
            </a:r>
            <a:endParaRPr dirty="0"/>
          </a:p>
          <a:p>
            <a: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err="1">
                <a:solidFill>
                  <a:srgbClr val="FF0000"/>
                </a:solidFill>
              </a:rPr>
              <a:t>hết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b="1" dirty="0"/>
              <a:t> n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Ta </a:t>
            </a:r>
            <a:r>
              <a:rPr lang="en-US" dirty="0" err="1"/>
              <a:t>thử</a:t>
            </a:r>
            <a:r>
              <a:rPr lang="en-US" dirty="0"/>
              <a:t> in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quay </a:t>
            </a:r>
            <a:r>
              <a:rPr lang="en-US" dirty="0" err="1"/>
              <a:t>lui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k = 3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4059813" y="2266241"/>
            <a:ext cx="2238868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7681" y="2253007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0087" y="1923068"/>
            <a:ext cx="3440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	       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7146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2613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45067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5329141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35467" y="5329141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65279" y="5328666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1,1,2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0746" y="5328666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458173" y="3214394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93640" y="3214394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287681" y="4248200"/>
            <a:ext cx="1335467" cy="4901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23148" y="4248200"/>
            <a:ext cx="1390454" cy="4901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 </a:t>
            </a:r>
            <a:r>
              <a:rPr lang="en-US" sz="2000" dirty="0" err="1">
                <a:solidFill>
                  <a:schemeClr val="tx1"/>
                </a:solidFill>
              </a:rPr>
              <a:t>lần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28339" y="2747950"/>
            <a:ext cx="2333134" cy="4711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932989" y="3721657"/>
            <a:ext cx="1664615" cy="48652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1368067" y="4759277"/>
            <a:ext cx="560105" cy="56938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61563" y="4737456"/>
            <a:ext cx="2487889" cy="6120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86021" y="2743201"/>
            <a:ext cx="2807619" cy="48069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623149" y="3704588"/>
            <a:ext cx="1170491" cy="5530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77667" y="4702814"/>
            <a:ext cx="5860721" cy="68460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602613" y="3739230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3657" y="3706404"/>
            <a:ext cx="1441123" cy="37925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35162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78135" y="5307184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130678" y="4085658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022159" y="2742097"/>
            <a:ext cx="5610515" cy="3247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296444" y="3023839"/>
            <a:ext cx="521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7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9" grpId="0"/>
      <p:bldP spid="43" grpId="0"/>
      <p:bldP spid="4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959E-2369-4263-BECA-3A853EC3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mirror: Bandersnatch</a:t>
            </a:r>
          </a:p>
        </p:txBody>
      </p:sp>
      <p:pic>
        <p:nvPicPr>
          <p:cNvPr id="1028" name="Picture 4" descr="TOP Các tập phim Black Mirror hay nhất » TOP20.vn">
            <a:extLst>
              <a:ext uri="{FF2B5EF4-FFF2-40B4-BE49-F238E27FC236}">
                <a16:creationId xmlns:a16="http://schemas.microsoft.com/office/drawing/2014/main" id="{EB0DBE6B-E8E6-4F17-ACB6-A7211EC6E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220" y="1417638"/>
            <a:ext cx="6845559" cy="358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4C043C-E346-4E08-B6F0-69AAE9E7E1E0}"/>
              </a:ext>
            </a:extLst>
          </p:cNvPr>
          <p:cNvSpPr txBox="1"/>
          <p:nvPr/>
        </p:nvSpPr>
        <p:spPr>
          <a:xfrm>
            <a:off x="2673219" y="5040867"/>
            <a:ext cx="684555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rgbClr val="0066FF"/>
                </a:solidFill>
              </a:rPr>
              <a:t>Một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cảnh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trong</a:t>
            </a:r>
            <a:r>
              <a:rPr lang="en-US" sz="2500" dirty="0">
                <a:solidFill>
                  <a:srgbClr val="0066FF"/>
                </a:solidFill>
              </a:rPr>
              <a:t> </a:t>
            </a:r>
            <a:r>
              <a:rPr lang="en-US" sz="2500" dirty="0" err="1">
                <a:solidFill>
                  <a:srgbClr val="0066FF"/>
                </a:solidFill>
              </a:rPr>
              <a:t>phim</a:t>
            </a:r>
            <a:r>
              <a:rPr lang="en-US" sz="2500" dirty="0">
                <a:solidFill>
                  <a:srgbClr val="0066FF"/>
                </a:solidFill>
              </a:rPr>
              <a:t> Black mirror: Bandersnatch [1]</a:t>
            </a:r>
          </a:p>
        </p:txBody>
      </p:sp>
    </p:spTree>
    <p:extLst>
      <p:ext uri="{BB962C8B-B14F-4D97-AF65-F5344CB8AC3E}">
        <p14:creationId xmlns:p14="http://schemas.microsoft.com/office/powerpoint/2010/main" val="1566843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b="1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673258" y="2149311"/>
            <a:ext cx="3770721" cy="85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5443979" y="2578231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836915" y="2424342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Trường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hợp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cơ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sở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4679" y="3791146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365400" y="3993823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02988" y="3757111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94680" y="4239704"/>
            <a:ext cx="6982954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577634" y="4423356"/>
            <a:ext cx="1187775" cy="6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0729078" y="4205669"/>
            <a:ext cx="20700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Tiếp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tục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kiếm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94678" y="4668621"/>
            <a:ext cx="3770721" cy="366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365399" y="4851658"/>
            <a:ext cx="143758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802988" y="4651603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Bỏ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9" grpId="0" animBg="1"/>
      <p:bldP spid="11" grpId="0"/>
      <p:bldP spid="12" grpId="0" animBg="1"/>
      <p:bldP spid="15" grpId="0"/>
      <p:bldP spid="16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a1838ef1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ngầu</a:t>
            </a:r>
            <a:endParaRPr dirty="0"/>
          </a:p>
        </p:txBody>
      </p:sp>
      <p:sp>
        <p:nvSpPr>
          <p:cNvPr id="222" name="Google Shape;222;gc9a1838ef1_0_0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in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ra.</a:t>
            </a:r>
          </a:p>
          <a:p>
            <a:pPr indent="-457200"/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ở </a:t>
            </a:r>
            <a:r>
              <a:rPr lang="en-US" dirty="0" err="1">
                <a:solidFill>
                  <a:srgbClr val="FF0000"/>
                </a:solidFill>
              </a:rPr>
              <a:t>đây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indent="-457200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cận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list </a:t>
            </a:r>
            <a:r>
              <a:rPr lang="en-US" dirty="0" err="1"/>
              <a:t>trong</a:t>
            </a:r>
            <a:r>
              <a:rPr lang="en-US" dirty="0"/>
              <a:t> python</a:t>
            </a: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600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9a1838ef1_0_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dirty="0"/>
          </a:p>
        </p:txBody>
      </p:sp>
      <p:sp>
        <p:nvSpPr>
          <p:cNvPr id="229" name="Google Shape;229;gc9a1838ef1_0_6"/>
          <p:cNvSpPr txBox="1">
            <a:spLocks noGrp="1"/>
          </p:cNvSpPr>
          <p:nvPr>
            <p:ph type="body" idx="1"/>
          </p:nvPr>
        </p:nvSpPr>
        <p:spPr>
          <a:xfrm>
            <a:off x="609600" y="1634700"/>
            <a:ext cx="11511600" cy="358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dice ==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sum(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lang="en-US" sz="1600" dirty="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Clr>
                <a:schemeClr val="dk1"/>
              </a:buClr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tracked_list.append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diceRolls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(dice - 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target_sum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 indent="-355600">
              <a:lnSpc>
                <a:spcPct val="135714"/>
              </a:lnSpc>
              <a:spcBef>
                <a:spcPts val="0"/>
              </a:spcBef>
              <a:buSzPts val="2000"/>
              <a:buFont typeface="Courier New"/>
              <a:buAutoNum type="arabicPeriod"/>
            </a:pP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US" sz="2000" b="1" dirty="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0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-US" sz="20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2210586" y="2564090"/>
            <a:ext cx="5453406" cy="386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7663992" y="2757340"/>
            <a:ext cx="10369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00940" y="2500989"/>
            <a:ext cx="2613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6123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FB51-2AD3-48A2-BBE6-7A9317B3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Lắc</a:t>
            </a:r>
            <a:r>
              <a:rPr lang="en-US" dirty="0"/>
              <a:t> </a:t>
            </a:r>
            <a:r>
              <a:rPr lang="en-US" dirty="0" err="1"/>
              <a:t>xí</a:t>
            </a:r>
            <a:r>
              <a:rPr lang="en-US" dirty="0"/>
              <a:t> </a:t>
            </a:r>
            <a:r>
              <a:rPr lang="en-US" dirty="0" err="1"/>
              <a:t>ngầu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C7549-70A2-42EB-BC75-CEBA6CAA6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dò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nhánh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indent="-457200"/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cận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gọi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064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9AB9-3C62-4B8D-94F7-A139C994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B7C2D-6DAF-4A20-83C8-18575F30B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37522"/>
            <a:ext cx="12255760" cy="4628601"/>
          </a:xfrm>
        </p:spPr>
        <p:txBody>
          <a:bodyPr/>
          <a:lstStyle/>
          <a:p>
            <a:pPr marL="50800" indent="0">
              <a:buNone/>
            </a:pP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1. def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diceRolls_optimized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dice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1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curr_sum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2.   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count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3.   </a:t>
            </a:r>
            <a:r>
              <a:rPr lang="en-US" sz="15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dice ==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4.     </a:t>
            </a:r>
            <a:r>
              <a:rPr lang="en-US" sz="15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==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50800" indent="0">
              <a:buNone/>
            </a:pPr>
            <a:r>
              <a:rPr lang="en-US" sz="1500" b="1" dirty="0">
                <a:highlight>
                  <a:srgbClr val="FFFFFE"/>
                </a:highlight>
                <a:latin typeface="Courier New" panose="02070309020205020404" pitchFamily="49" charset="0"/>
                <a:ea typeface="Courier New"/>
                <a:cs typeface="Courier New"/>
                <a:sym typeface="Courier New"/>
              </a:rPr>
              <a:t>5. </a:t>
            </a:r>
            <a:r>
              <a:rPr lang="en-US" sz="1500" b="1" dirty="0">
                <a:solidFill>
                  <a:srgbClr val="000000"/>
                </a:solidFill>
                <a:highlight>
                  <a:srgbClr val="FFFFFE"/>
                </a:highlight>
                <a:latin typeface="Courier New" panose="02070309020205020404" pitchFamily="49" charset="0"/>
                <a:ea typeface="Courier New"/>
                <a:cs typeface="Courier New"/>
                <a:sym typeface="Courier New"/>
              </a:rPr>
              <a:t>	 </a:t>
            </a:r>
            <a:r>
              <a:rPr lang="en-US" sz="1500" b="1" dirty="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5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500" b="1" dirty="0" err="1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tracked_list</a:t>
            </a:r>
            <a:r>
              <a:rPr lang="en-US" sz="1500" b="1" dirty="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6.   </a:t>
            </a:r>
            <a:r>
              <a:rPr lang="en-US" sz="15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7.  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5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5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8.  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</a:t>
            </a:r>
            <a:r>
              <a:rPr lang="en-US" sz="15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*(dice -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&lt;=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*(dice -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&gt;=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 </a:t>
            </a:r>
          </a:p>
          <a:p>
            <a:pPr marL="50800" indent="0">
              <a:buNone/>
            </a:pPr>
            <a:r>
              <a:rPr lang="en-US" sz="1500" b="1" dirty="0">
                <a:effectLst/>
                <a:latin typeface="Courier New" panose="02070309020205020404" pitchFamily="49" charset="0"/>
              </a:rPr>
              <a:t>9.         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diceRolls_optimized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(dice - </a:t>
            </a:r>
            <a:r>
              <a:rPr lang="en-US" sz="15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curr_sum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B3270-704E-40A8-AEDD-0DE3EE309F56}"/>
              </a:ext>
            </a:extLst>
          </p:cNvPr>
          <p:cNvSpPr/>
          <p:nvPr/>
        </p:nvSpPr>
        <p:spPr>
          <a:xfrm>
            <a:off x="1114239" y="3851714"/>
            <a:ext cx="10833610" cy="2770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BB7D08-FB16-4230-B751-4AD5F0AF7BC5}"/>
              </a:ext>
            </a:extLst>
          </p:cNvPr>
          <p:cNvCxnSpPr>
            <a:cxnSpLocks/>
          </p:cNvCxnSpPr>
          <p:nvPr/>
        </p:nvCxnSpPr>
        <p:spPr>
          <a:xfrm flipV="1">
            <a:off x="6531044" y="2778694"/>
            <a:ext cx="5050" cy="10730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D927904-FCF9-454E-A451-81612BC19CAD}"/>
              </a:ext>
            </a:extLst>
          </p:cNvPr>
          <p:cNvSpPr/>
          <p:nvPr/>
        </p:nvSpPr>
        <p:spPr>
          <a:xfrm>
            <a:off x="4352875" y="2070808"/>
            <a:ext cx="4721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Điều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kiện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dò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xem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nhánh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lựa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chọn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còn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còn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tồn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tại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nghiệm</a:t>
            </a:r>
            <a:r>
              <a:rPr lang="en-US" sz="2000" dirty="0">
                <a:solidFill>
                  <a:srgbClr val="FF0000"/>
                </a:solidFill>
              </a:rPr>
              <a:t> hay </a:t>
            </a:r>
            <a:r>
              <a:rPr lang="en-US" sz="2000" dirty="0" err="1">
                <a:solidFill>
                  <a:srgbClr val="FF0000"/>
                </a:solidFill>
              </a:rPr>
              <a:t>không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2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dirty="0"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  <a:endParaRPr dirty="0"/>
          </a:p>
          <a:p>
            <a:pPr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Tốn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gian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vi-VN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vi-VN" dirty="0"/>
              <a:t>Độ phức tạp không gian lớn vì chúng ta đang sử dụng đệ quy nên thông tin hàm được lưu trữ trên ngăn xếp.</a:t>
            </a:r>
          </a:p>
        </p:txBody>
      </p:sp>
    </p:spTree>
    <p:extLst>
      <p:ext uri="{BB962C8B-B14F-4D97-AF65-F5344CB8AC3E}">
        <p14:creationId xmlns:p14="http://schemas.microsoft.com/office/powerpoint/2010/main" val="169828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8cafda089_2_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Tài liệu tham khảo</a:t>
            </a:r>
            <a:endParaRPr/>
          </a:p>
        </p:txBody>
      </p:sp>
      <p:sp>
        <p:nvSpPr>
          <p:cNvPr id="236" name="Google Shape;236;gc8cafda089_2_45"/>
          <p:cNvSpPr txBox="1">
            <a:spLocks noGrp="1"/>
          </p:cNvSpPr>
          <p:nvPr>
            <p:ph type="body" idx="1"/>
          </p:nvPr>
        </p:nvSpPr>
        <p:spPr>
          <a:xfrm>
            <a:off x="609600" y="1236025"/>
            <a:ext cx="10972800" cy="48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>
              <a:spcBef>
                <a:spcPts val="0"/>
              </a:spcBef>
              <a:buNone/>
            </a:pPr>
            <a:r>
              <a:rPr lang="en-US" dirty="0"/>
              <a:t>1. </a:t>
            </a:r>
            <a:r>
              <a:rPr lang="en-US" i="1" dirty="0"/>
              <a:t>TOP </a:t>
            </a:r>
            <a:r>
              <a:rPr lang="en-US" i="1" dirty="0" err="1"/>
              <a:t>Các</a:t>
            </a:r>
            <a:r>
              <a:rPr lang="en-US" i="1" dirty="0"/>
              <a:t> </a:t>
            </a:r>
            <a:r>
              <a:rPr lang="en-US" i="1" dirty="0" err="1"/>
              <a:t>tập</a:t>
            </a:r>
            <a:r>
              <a:rPr lang="en-US" i="1" dirty="0"/>
              <a:t> </a:t>
            </a:r>
            <a:r>
              <a:rPr lang="en-US" i="1" dirty="0" err="1"/>
              <a:t>phim</a:t>
            </a:r>
            <a:r>
              <a:rPr lang="en-US" i="1" dirty="0"/>
              <a:t> Black Mirror hay </a:t>
            </a:r>
            <a:r>
              <a:rPr lang="en-US" i="1" dirty="0" err="1"/>
              <a:t>nhất</a:t>
            </a:r>
            <a:r>
              <a:rPr lang="en-US" dirty="0"/>
              <a:t>, https://top20.vn/top/top-cac-tap-phim-black-mirror-hay-nhat</a:t>
            </a:r>
            <a:endParaRPr lang="en-US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2. </a:t>
            </a:r>
            <a:r>
              <a:rPr lang="en-US" i="1" dirty="0">
                <a:solidFill>
                  <a:srgbClr val="FF0000"/>
                </a:solidFill>
              </a:rPr>
              <a:t>SE 143 Lecture 12 Recursive Backtracking</a:t>
            </a:r>
            <a:r>
              <a:rPr lang="en-US" dirty="0">
                <a:solidFill>
                  <a:srgbClr val="FF0000"/>
                </a:solidFill>
              </a:rPr>
              <a:t>, https://courses.cs.washington.edu/courses/cse143/12su/lectures/07-16/12-recursive-backtracking.pdf</a:t>
            </a:r>
            <a:endParaRPr dirty="0">
              <a:solidFill>
                <a:srgbClr val="FF0000"/>
              </a:solidFill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>
                <a:solidFill>
                  <a:srgbClr val="0066FF"/>
                </a:solidFill>
              </a:rPr>
              <a:t>3. </a:t>
            </a:r>
            <a:r>
              <a:rPr lang="en-US" i="1" dirty="0">
                <a:solidFill>
                  <a:srgbClr val="0066FF"/>
                </a:solidFill>
              </a:rPr>
              <a:t>CS 106B, Lecture 11 Exhaustive Search and Backtracking</a:t>
            </a:r>
            <a:r>
              <a:rPr lang="en-US" dirty="0">
                <a:solidFill>
                  <a:srgbClr val="0066FF"/>
                </a:solidFill>
              </a:rPr>
              <a:t>, https://web.stanford.edu/class/archive/cs/cs106b/cs106b.1188/lectures/Lecture11/Lecture11.pdf</a:t>
            </a:r>
            <a:endParaRPr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cận</a:t>
            </a:r>
            <a:endParaRPr dirty="0"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,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for </a:t>
            </a:r>
            <a:r>
              <a:rPr lang="en-US" dirty="0" err="1"/>
              <a:t>lồng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1):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2):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3):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	…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None/>
            </a:pPr>
            <a:r>
              <a:rPr lang="en-US" dirty="0"/>
              <a:t>			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31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Nội dung</a:t>
            </a: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(Quay </a:t>
            </a:r>
            <a:r>
              <a:rPr lang="en-US" dirty="0" err="1"/>
              <a:t>lui</a:t>
            </a:r>
            <a:r>
              <a:rPr lang="en-US" dirty="0"/>
              <a:t>)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loại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Arial"/>
              <a:buAutoNum type="arabicPeriod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lắc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ngầu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/>
              <a:t>5.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  <a:p>
            <a:pPr marL="514350" lvl="0" indent="-5143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8cafda089_0_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 </a:t>
            </a:r>
            <a:endParaRPr dirty="0"/>
          </a:p>
        </p:txBody>
      </p:sp>
      <p:sp>
        <p:nvSpPr>
          <p:cNvPr id="130" name="Google Shape;130;gc8cafda089_0_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Backtracking (hay quay </a:t>
            </a:r>
            <a:r>
              <a:rPr lang="en-US" dirty="0" err="1"/>
              <a:t>lui</a:t>
            </a:r>
            <a:r>
              <a:rPr lang="en-US" dirty="0"/>
              <a:t>)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  <a:p>
            <a:pPr indent="-457200" algn="just"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Backtracking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dụng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với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toán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nhiều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chọn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một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nghiệm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thỏa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F0-29D7-46A7-A2C0-161A2D8B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15EF8E-CB6E-4C81-8D92-4D7FF9CB9538}"/>
              </a:ext>
            </a:extLst>
          </p:cNvPr>
          <p:cNvSpPr/>
          <p:nvPr/>
        </p:nvSpPr>
        <p:spPr>
          <a:xfrm>
            <a:off x="5503506" y="136631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Root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0D6992-114D-43A0-BDA9-45E5000CBD0F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815801" y="2071673"/>
            <a:ext cx="1861242" cy="111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817118B-B16F-4FDB-9B7C-6332491C426C}"/>
              </a:ext>
            </a:extLst>
          </p:cNvPr>
          <p:cNvSpPr/>
          <p:nvPr/>
        </p:nvSpPr>
        <p:spPr>
          <a:xfrm>
            <a:off x="3223307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F09DC1-23B5-40D8-83C8-B39BDA3D3140}"/>
              </a:ext>
            </a:extLst>
          </p:cNvPr>
          <p:cNvCxnSpPr/>
          <p:nvPr/>
        </p:nvCxnSpPr>
        <p:spPr>
          <a:xfrm flipH="1">
            <a:off x="2512626" y="3905046"/>
            <a:ext cx="923096" cy="64353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F57B01D-E89C-4355-9F76-92F8732B35EA}"/>
              </a:ext>
            </a:extLst>
          </p:cNvPr>
          <p:cNvSpPr/>
          <p:nvPr/>
        </p:nvSpPr>
        <p:spPr>
          <a:xfrm>
            <a:off x="1920132" y="4550467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55A101-BEF3-4A0C-BFC0-3A10AE6BE22F}"/>
              </a:ext>
            </a:extLst>
          </p:cNvPr>
          <p:cNvSpPr txBox="1"/>
          <p:nvPr/>
        </p:nvSpPr>
        <p:spPr>
          <a:xfrm>
            <a:off x="718457" y="1497204"/>
            <a:ext cx="27783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 </a:t>
            </a:r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có</a:t>
            </a:r>
            <a:r>
              <a:rPr lang="en-US" sz="2500" dirty="0">
                <a:solidFill>
                  <a:srgbClr val="0070C0"/>
                </a:solidFill>
              </a:rPr>
              <a:t> 2 </a:t>
            </a:r>
            <a:r>
              <a:rPr lang="en-US" sz="2500" dirty="0" err="1">
                <a:solidFill>
                  <a:srgbClr val="0070C0"/>
                </a:solidFill>
              </a:rPr>
              <a:t>lựa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và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C7AEB9-837E-4B52-B3A9-3519F961881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514959" y="2072307"/>
            <a:ext cx="1906874" cy="11102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722D209-AB23-4E33-9CA5-50EB286E1D27}"/>
              </a:ext>
            </a:extLst>
          </p:cNvPr>
          <p:cNvSpPr/>
          <p:nvPr/>
        </p:nvSpPr>
        <p:spPr>
          <a:xfrm>
            <a:off x="7829339" y="3182539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29807-78F5-4AB0-81E1-EB99CBA0F01A}"/>
              </a:ext>
            </a:extLst>
          </p:cNvPr>
          <p:cNvSpPr txBox="1"/>
          <p:nvPr/>
        </p:nvSpPr>
        <p:spPr>
          <a:xfrm>
            <a:off x="706831" y="1494075"/>
            <a:ext cx="277836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C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đây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endParaRPr lang="en-US" sz="2500" dirty="0">
              <a:solidFill>
                <a:srgbClr val="0070C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4DDC702-908D-4E34-86E7-46CC017D60F1}"/>
              </a:ext>
            </a:extLst>
          </p:cNvPr>
          <p:cNvSpPr/>
          <p:nvPr/>
        </p:nvSpPr>
        <p:spPr>
          <a:xfrm>
            <a:off x="1920132" y="4548581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899891-C833-42E0-8796-2F5E7B9F3A54}"/>
              </a:ext>
            </a:extLst>
          </p:cNvPr>
          <p:cNvSpPr txBox="1"/>
          <p:nvPr/>
        </p:nvSpPr>
        <p:spPr>
          <a:xfrm>
            <a:off x="708340" y="1489481"/>
            <a:ext cx="27783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A2ADC8-2FBA-4313-B00D-A054C1D8D37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47054" y="3904103"/>
            <a:ext cx="923096" cy="6435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118DE-D609-45E8-9734-DAB93C9D8395}"/>
              </a:ext>
            </a:extLst>
          </p:cNvPr>
          <p:cNvSpPr txBox="1"/>
          <p:nvPr/>
        </p:nvSpPr>
        <p:spPr>
          <a:xfrm>
            <a:off x="718457" y="1479480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A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thỏa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mãn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9CF56-297D-429A-A44B-C28379C9CA0E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234758" y="3887893"/>
            <a:ext cx="849791" cy="7048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25EEE87-E602-485F-9752-3A3DACBF797F}"/>
              </a:ext>
            </a:extLst>
          </p:cNvPr>
          <p:cNvSpPr/>
          <p:nvPr/>
        </p:nvSpPr>
        <p:spPr>
          <a:xfrm>
            <a:off x="4492055" y="4548581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373590-C688-4AE2-B88C-4DFE441BB8F1}"/>
              </a:ext>
            </a:extLst>
          </p:cNvPr>
          <p:cNvSpPr txBox="1"/>
          <p:nvPr/>
        </p:nvSpPr>
        <p:spPr>
          <a:xfrm>
            <a:off x="718456" y="1477039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D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tục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 err="1">
                <a:solidFill>
                  <a:srgbClr val="0070C0"/>
                </a:solidFill>
              </a:rPr>
              <a:t>Xấu</a:t>
            </a:r>
            <a:r>
              <a:rPr lang="en-US" sz="25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9CF7A0-444B-4691-8F5A-068C726F5A35}"/>
              </a:ext>
            </a:extLst>
          </p:cNvPr>
          <p:cNvSpPr/>
          <p:nvPr/>
        </p:nvSpPr>
        <p:spPr>
          <a:xfrm>
            <a:off x="4481601" y="4547638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1C51B-3BD3-490C-8048-9E29E683FB08}"/>
              </a:ext>
            </a:extLst>
          </p:cNvPr>
          <p:cNvSpPr txBox="1"/>
          <p:nvPr/>
        </p:nvSpPr>
        <p:spPr>
          <a:xfrm>
            <a:off x="676603" y="1463084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Ta quay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64E7B-A5C8-4CF2-92B9-6141DD51E748}"/>
              </a:ext>
            </a:extLst>
          </p:cNvPr>
          <p:cNvCxnSpPr>
            <a:cxnSpLocks/>
          </p:cNvCxnSpPr>
          <p:nvPr/>
        </p:nvCxnSpPr>
        <p:spPr>
          <a:xfrm flipH="1" flipV="1">
            <a:off x="4223222" y="3901513"/>
            <a:ext cx="893264" cy="68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EAD0F1-C298-427A-95AB-8FEB9292DEF7}"/>
              </a:ext>
            </a:extLst>
          </p:cNvPr>
          <p:cNvSpPr txBox="1"/>
          <p:nvPr/>
        </p:nvSpPr>
        <p:spPr>
          <a:xfrm>
            <a:off x="676602" y="1446513"/>
            <a:ext cx="2862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Lúc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này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đang</a:t>
            </a:r>
            <a:r>
              <a:rPr lang="en-US" sz="2500" dirty="0">
                <a:solidFill>
                  <a:srgbClr val="0070C0"/>
                </a:solidFill>
              </a:rPr>
              <a:t> ở </a:t>
            </a:r>
            <a:r>
              <a:rPr lang="en-US" sz="2500" b="1" dirty="0">
                <a:solidFill>
                  <a:srgbClr val="0070C0"/>
                </a:solidFill>
              </a:rPr>
              <a:t>A </a:t>
            </a:r>
            <a:r>
              <a:rPr lang="en-US" sz="2500" dirty="0" err="1">
                <a:solidFill>
                  <a:srgbClr val="0070C0"/>
                </a:solidFill>
              </a:rPr>
              <a:t>nhưng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không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chọn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được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gì</a:t>
            </a:r>
            <a:r>
              <a:rPr lang="en-US" sz="2500" dirty="0">
                <a:solidFill>
                  <a:srgbClr val="0070C0"/>
                </a:solidFill>
              </a:rPr>
              <a:t>, ta </a:t>
            </a:r>
            <a:r>
              <a:rPr lang="en-US" sz="2500" dirty="0" err="1">
                <a:solidFill>
                  <a:srgbClr val="0070C0"/>
                </a:solidFill>
              </a:rPr>
              <a:t>đi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về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9AA772-908E-4968-B8B1-37E5C74B43F8}"/>
              </a:ext>
            </a:extLst>
          </p:cNvPr>
          <p:cNvSpPr/>
          <p:nvPr/>
        </p:nvSpPr>
        <p:spPr>
          <a:xfrm>
            <a:off x="3244771" y="3182539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54CF85-CAD3-4934-9B2D-C288536BA9BC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853780" y="2071673"/>
            <a:ext cx="1823263" cy="111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83CA21-4172-41EE-B04F-C7E85EEDA2E3}"/>
              </a:ext>
            </a:extLst>
          </p:cNvPr>
          <p:cNvSpPr txBox="1"/>
          <p:nvPr/>
        </p:nvSpPr>
        <p:spPr>
          <a:xfrm>
            <a:off x="676602" y="1612650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</a:rPr>
              <a:t>Ở </a:t>
            </a:r>
            <a:r>
              <a:rPr lang="en-US" sz="2500" b="1" dirty="0">
                <a:solidFill>
                  <a:srgbClr val="0070C0"/>
                </a:solidFill>
              </a:rPr>
              <a:t>Root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đã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A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rồi</a:t>
            </a:r>
            <a:r>
              <a:rPr lang="en-US" sz="2500" dirty="0">
                <a:solidFill>
                  <a:srgbClr val="0070C0"/>
                </a:solidFill>
              </a:rPr>
              <a:t>, </a:t>
            </a:r>
            <a:r>
              <a:rPr lang="en-US" sz="2500" dirty="0" err="1">
                <a:solidFill>
                  <a:srgbClr val="0070C0"/>
                </a:solidFill>
              </a:rPr>
              <a:t>giờ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tiếp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15BF29B-492A-4CFF-B942-FDEFF8B684FC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7236845" y="3887893"/>
            <a:ext cx="766031" cy="6996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BA1907C-CAA5-422F-85E4-C2D7F38E11FD}"/>
              </a:ext>
            </a:extLst>
          </p:cNvPr>
          <p:cNvSpPr/>
          <p:nvPr/>
        </p:nvSpPr>
        <p:spPr>
          <a:xfrm>
            <a:off x="6686742" y="4547638"/>
            <a:ext cx="1184988" cy="826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9D5915-7A61-470C-BC96-7D1F44483135}"/>
              </a:ext>
            </a:extLst>
          </p:cNvPr>
          <p:cNvSpPr txBox="1"/>
          <p:nvPr/>
        </p:nvSpPr>
        <p:spPr>
          <a:xfrm>
            <a:off x="664977" y="1586253"/>
            <a:ext cx="28620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solidFill>
                  <a:srgbClr val="0070C0"/>
                </a:solidFill>
              </a:rPr>
              <a:t>Từ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B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thử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2D1092-2CBE-43E1-9DD9-C67547AC3106}"/>
              </a:ext>
            </a:extLst>
          </p:cNvPr>
          <p:cNvSpPr txBox="1"/>
          <p:nvPr/>
        </p:nvSpPr>
        <p:spPr>
          <a:xfrm>
            <a:off x="679755" y="1460003"/>
            <a:ext cx="28620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chính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nghiệm</a:t>
            </a:r>
            <a:r>
              <a:rPr lang="en-US" sz="2500" dirty="0">
                <a:solidFill>
                  <a:srgbClr val="0070C0"/>
                </a:solidFill>
              </a:rPr>
              <a:t> ta </a:t>
            </a:r>
            <a:r>
              <a:rPr lang="en-US" sz="2500" dirty="0" err="1">
                <a:solidFill>
                  <a:srgbClr val="0070C0"/>
                </a:solidFill>
              </a:rPr>
              <a:t>cần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tìm</a:t>
            </a:r>
            <a:r>
              <a:rPr lang="en-US" sz="2500" dirty="0">
                <a:solidFill>
                  <a:srgbClr val="0070C0"/>
                </a:solidFill>
              </a:rPr>
              <a:t>!</a:t>
            </a:r>
            <a:endParaRPr lang="en-US" sz="2500" b="1" dirty="0">
              <a:solidFill>
                <a:srgbClr val="0070C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EC8B975-5D39-4422-8188-1DA3C06E68A6}"/>
              </a:ext>
            </a:extLst>
          </p:cNvPr>
          <p:cNvSpPr/>
          <p:nvPr/>
        </p:nvSpPr>
        <p:spPr>
          <a:xfrm>
            <a:off x="6697196" y="4544624"/>
            <a:ext cx="1184988" cy="8263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D2C5A5-9C1A-4A77-B030-7EB17EC1AC37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236845" y="3887893"/>
            <a:ext cx="766031" cy="6783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AA3F4-225B-41EB-861F-127C561E3283}"/>
              </a:ext>
            </a:extLst>
          </p:cNvPr>
          <p:cNvCxnSpPr>
            <a:cxnSpLocks/>
          </p:cNvCxnSpPr>
          <p:nvPr/>
        </p:nvCxnSpPr>
        <p:spPr>
          <a:xfrm>
            <a:off x="8881429" y="3887893"/>
            <a:ext cx="725392" cy="678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DB31BE4-F009-4678-B80C-D3DE405DB48E}"/>
              </a:ext>
            </a:extLst>
          </p:cNvPr>
          <p:cNvSpPr/>
          <p:nvPr/>
        </p:nvSpPr>
        <p:spPr>
          <a:xfrm>
            <a:off x="9052453" y="4544624"/>
            <a:ext cx="1184988" cy="826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+mj-lt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AE8EEC-5CED-4269-935E-DAB7F84690FB}"/>
              </a:ext>
            </a:extLst>
          </p:cNvPr>
          <p:cNvSpPr txBox="1"/>
          <p:nvPr/>
        </p:nvSpPr>
        <p:spPr>
          <a:xfrm>
            <a:off x="782611" y="1540807"/>
            <a:ext cx="286207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70C0"/>
                </a:solidFill>
              </a:rPr>
              <a:t>F </a:t>
            </a:r>
            <a:r>
              <a:rPr lang="en-US" sz="2500" dirty="0" err="1">
                <a:solidFill>
                  <a:srgbClr val="0070C0"/>
                </a:solidFill>
              </a:rPr>
              <a:t>còn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lại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cũng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là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một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trường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hợp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 err="1">
                <a:solidFill>
                  <a:srgbClr val="0070C0"/>
                </a:solidFill>
              </a:rPr>
              <a:t>sai</a:t>
            </a:r>
            <a:endParaRPr lang="en-US" sz="2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33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/>
      <p:bldP spid="12" grpId="1"/>
      <p:bldP spid="18" grpId="0" animBg="1"/>
      <p:bldP spid="19" grpId="0"/>
      <p:bldP spid="19" grpId="1"/>
      <p:bldP spid="21" grpId="0" animBg="1"/>
      <p:bldP spid="22" grpId="0"/>
      <p:bldP spid="22" grpId="1"/>
      <p:bldP spid="24" grpId="0"/>
      <p:bldP spid="24" grpId="1"/>
      <p:bldP spid="28" grpId="0" animBg="1"/>
      <p:bldP spid="31" grpId="0"/>
      <p:bldP spid="31" grpId="1"/>
      <p:bldP spid="32" grpId="0" animBg="1"/>
      <p:bldP spid="33" grpId="0"/>
      <p:bldP spid="33" grpId="1"/>
      <p:bldP spid="36" grpId="0"/>
      <p:bldP spid="36" grpId="1"/>
      <p:bldP spid="38" grpId="0" animBg="1"/>
      <p:bldP spid="41" grpId="0"/>
      <p:bldP spid="41" grpId="1"/>
      <p:bldP spid="46" grpId="0" animBg="1"/>
      <p:bldP spid="47" grpId="0"/>
      <p:bldP spid="47" grpId="1"/>
      <p:bldP spid="48" grpId="0"/>
      <p:bldP spid="48" grpId="1"/>
      <p:bldP spid="49" grpId="0" animBg="1"/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cafda089_0_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backtracking</a:t>
            </a:r>
            <a:endParaRPr dirty="0"/>
          </a:p>
        </p:txBody>
      </p:sp>
      <p:sp>
        <p:nvSpPr>
          <p:cNvPr id="138" name="Google Shape;138;gc8cafda089_0_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vét</a:t>
            </a:r>
            <a:r>
              <a:rPr lang="en-US" dirty="0"/>
              <a:t> </a:t>
            </a:r>
            <a:r>
              <a:rPr lang="en-US" dirty="0" err="1"/>
              <a:t>cạn</a:t>
            </a:r>
            <a:r>
              <a:rPr lang="en-US" dirty="0"/>
              <a:t> (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)</a:t>
            </a:r>
            <a:endParaRPr dirty="0"/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 err="1">
                <a:solidFill>
                  <a:srgbClr val="FF0000"/>
                </a:solidFill>
              </a:rPr>
              <a:t>Thường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bằng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8cafda089_0_2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Phân loại</a:t>
            </a:r>
            <a:endParaRPr/>
          </a:p>
        </p:txBody>
      </p:sp>
      <p:sp>
        <p:nvSpPr>
          <p:cNvPr id="152" name="Google Shape;152;gc8cafda089_0_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</a:t>
            </a:r>
            <a:endParaRPr dirty="0"/>
          </a:p>
          <a:p>
            <a:pPr>
              <a:buClr>
                <a:srgbClr val="FF0000"/>
              </a:buClr>
            </a:pPr>
            <a:r>
              <a:rPr lang="en-US" dirty="0">
                <a:solidFill>
                  <a:srgbClr val="FF0000"/>
                </a:solidFill>
              </a:rPr>
              <a:t>Quay </a:t>
            </a:r>
            <a:r>
              <a:rPr lang="en-US" dirty="0" err="1">
                <a:solidFill>
                  <a:srgbClr val="FF0000"/>
                </a:solidFill>
              </a:rPr>
              <a:t>lui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01 </a:t>
            </a:r>
            <a:r>
              <a:rPr lang="en-US" dirty="0" err="1">
                <a:solidFill>
                  <a:srgbClr val="FF0000"/>
                </a:solidFill>
              </a:rPr>
              <a:t>giải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/>
              <a:t>Quay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8cafda089_0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Quay lui tìm 01 giải pháp</a:t>
            </a:r>
            <a:endParaRPr/>
          </a:p>
        </p:txBody>
      </p:sp>
      <p:sp>
        <p:nvSpPr>
          <p:cNvPr id="159" name="Google Shape;159;gc8cafda089_0_3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Mã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giả</a:t>
            </a:r>
            <a:r>
              <a:rPr lang="en-US" sz="2200" b="1" dirty="0">
                <a:solidFill>
                  <a:srgbClr val="FF0000"/>
                </a:solidFill>
              </a:rPr>
              <a:t> 1: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dưới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đây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là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mã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giả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cho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trường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hợp</a:t>
            </a:r>
            <a:r>
              <a:rPr lang="en-US" sz="2200" dirty="0">
                <a:solidFill>
                  <a:srgbClr val="FF0000"/>
                </a:solidFill>
              </a:rPr>
              <a:t> quay </a:t>
            </a:r>
            <a:r>
              <a:rPr lang="en-US" sz="2200" dirty="0" err="1">
                <a:solidFill>
                  <a:srgbClr val="FF0000"/>
                </a:solidFill>
              </a:rPr>
              <a:t>lui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tìm</a:t>
            </a:r>
            <a:r>
              <a:rPr lang="en-US" sz="2200" dirty="0">
                <a:solidFill>
                  <a:srgbClr val="FF0000"/>
                </a:solidFill>
              </a:rPr>
              <a:t> 01 </a:t>
            </a:r>
            <a:r>
              <a:rPr lang="en-US" sz="2200" dirty="0" err="1">
                <a:solidFill>
                  <a:srgbClr val="FF0000"/>
                </a:solidFill>
              </a:rPr>
              <a:t>giải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pháp</a:t>
            </a:r>
            <a:endParaRPr sz="2200" dirty="0">
              <a:solidFill>
                <a:srgbClr val="FF0000"/>
              </a:solidFill>
            </a:endParaRPr>
          </a:p>
          <a:p>
            <a:pPr marL="431800" indent="-342900"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: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đang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: </a:t>
            </a:r>
            <a:r>
              <a:rPr lang="en-US" sz="2200" dirty="0" err="1"/>
              <a:t>viết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xử</a:t>
            </a:r>
            <a:r>
              <a:rPr lang="en-US" sz="2200" dirty="0"/>
              <a:t> </a:t>
            </a:r>
            <a:r>
              <a:rPr lang="en-US" sz="2200" dirty="0" err="1"/>
              <a:t>lý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đệ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lệ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:</a:t>
            </a:r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Chọn</a:t>
            </a:r>
            <a:r>
              <a:rPr lang="en-US" sz="2200" dirty="0"/>
              <a:t> </a:t>
            </a:r>
            <a:r>
              <a:rPr lang="en-US" sz="2200" b="1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</a:t>
            </a:r>
            <a:r>
              <a:rPr lang="en-US" sz="2200" dirty="0" err="1"/>
              <a:t>tham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đẹ</a:t>
            </a:r>
            <a:r>
              <a:rPr lang="en-US" sz="2200" dirty="0"/>
              <a:t> </a:t>
            </a:r>
            <a:r>
              <a:rPr lang="en-US" sz="2200" dirty="0" err="1"/>
              <a:t>quy</a:t>
            </a:r>
            <a:r>
              <a:rPr lang="en-US" sz="2200" dirty="0"/>
              <a:t>.</a:t>
            </a:r>
            <a:endParaRPr sz="2200" b="1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Dò</a:t>
            </a:r>
            <a:r>
              <a:rPr lang="en-US" sz="2200" b="1" dirty="0"/>
              <a:t> </a:t>
            </a:r>
            <a:r>
              <a:rPr lang="en-US" sz="2200" b="1" dirty="0" err="1"/>
              <a:t>tiếp</a:t>
            </a:r>
            <a:r>
              <a:rPr lang="en-US" sz="2200" b="1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b="1" dirty="0"/>
              <a:t>C.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ra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True</a:t>
            </a:r>
            <a:r>
              <a:rPr lang="en-US" sz="2200" dirty="0"/>
              <a:t>.</a:t>
            </a:r>
            <a:endParaRPr sz="2200" dirty="0"/>
          </a:p>
          <a:p>
            <a:pPr marL="889000" lvl="1" indent="-342900">
              <a:spcBef>
                <a:spcPts val="0"/>
              </a:spcBef>
              <a:buSzPts val="2200"/>
            </a:pPr>
            <a:r>
              <a:rPr lang="en-US" sz="2200" b="1" dirty="0" err="1"/>
              <a:t>Bỏ</a:t>
            </a:r>
            <a:r>
              <a:rPr lang="en-US" sz="2200" b="1" dirty="0"/>
              <a:t> </a:t>
            </a:r>
            <a:r>
              <a:rPr lang="en-US" sz="2200" b="1" dirty="0" err="1"/>
              <a:t>chọn</a:t>
            </a:r>
            <a:r>
              <a:rPr lang="en-US" sz="2200" b="1" dirty="0"/>
              <a:t> C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đưa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trạng</a:t>
            </a:r>
            <a:r>
              <a:rPr lang="en-US" sz="2200" dirty="0"/>
              <a:t> </a:t>
            </a:r>
            <a:r>
              <a:rPr lang="en-US" sz="2200" dirty="0" err="1"/>
              <a:t>thái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(</a:t>
            </a:r>
            <a:r>
              <a:rPr lang="en-US" sz="2200" b="1" dirty="0"/>
              <a:t>Backtracking</a:t>
            </a:r>
            <a:r>
              <a:rPr lang="en-US" sz="2200" dirty="0"/>
              <a:t>)</a:t>
            </a:r>
            <a:endParaRPr sz="2200" dirty="0"/>
          </a:p>
          <a:p>
            <a:pPr marL="431800" indent="-342900">
              <a:spcBef>
                <a:spcPts val="0"/>
              </a:spcBef>
              <a:buSzPts val="2200"/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, </a:t>
            </a:r>
            <a:r>
              <a:rPr lang="en-US" sz="2200" dirty="0" err="1"/>
              <a:t>trả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b="1" dirty="0"/>
              <a:t>False</a:t>
            </a:r>
            <a:r>
              <a:rPr lang="en-US" sz="2200" dirty="0"/>
              <a:t>.</a:t>
            </a: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sz="2200" dirty="0"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7CCB3A-965F-4221-BFCA-19583EE13606}"/>
              </a:ext>
            </a:extLst>
          </p:cNvPr>
          <p:cNvSpPr/>
          <p:nvPr/>
        </p:nvSpPr>
        <p:spPr>
          <a:xfrm>
            <a:off x="438539" y="1600201"/>
            <a:ext cx="11143861" cy="4166117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1647</Words>
  <Application>Microsoft Office PowerPoint</Application>
  <PresentationFormat>Màn hình rộng</PresentationFormat>
  <Paragraphs>202</Paragraphs>
  <Slides>26</Slides>
  <Notes>22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29" baseType="lpstr">
      <vt:lpstr>Arial</vt:lpstr>
      <vt:lpstr>Courier New</vt:lpstr>
      <vt:lpstr>Default Design</vt:lpstr>
      <vt:lpstr>Backtracking Quay lui</vt:lpstr>
      <vt:lpstr>Black mirror: Bandersnatch</vt:lpstr>
      <vt:lpstr>Một cách tiếp cận</vt:lpstr>
      <vt:lpstr>Nội dung</vt:lpstr>
      <vt:lpstr>Khái niệm Backtracking </vt:lpstr>
      <vt:lpstr>Khái niệm Backtracking</vt:lpstr>
      <vt:lpstr>Khái niệm backtracking</vt:lpstr>
      <vt:lpstr>Phân loại</vt:lpstr>
      <vt:lpstr>Quay lui tìm 01 giải pháp</vt:lpstr>
      <vt:lpstr>Quay lui tìm mọi giải pháp</vt:lpstr>
      <vt:lpstr>Mô hình quay lui</vt:lpstr>
      <vt:lpstr>Mô hình quay lui</vt:lpstr>
      <vt:lpstr>Mô hình quay lui</vt:lpstr>
      <vt:lpstr>Mô hình quay lui</vt:lpstr>
      <vt:lpstr>Mô hình quay lui</vt:lpstr>
      <vt:lpstr>Một số bài toán</vt:lpstr>
      <vt:lpstr>Lắc xí ngầu</vt:lpstr>
      <vt:lpstr>Lắc xí ngầu</vt:lpstr>
      <vt:lpstr>Cây quyết định của bài toán</vt:lpstr>
      <vt:lpstr>Cài đặt</vt:lpstr>
      <vt:lpstr>Lắc xí ngầu</vt:lpstr>
      <vt:lpstr>Cài đặt</vt:lpstr>
      <vt:lpstr>Lắc xí ngầu</vt:lpstr>
      <vt:lpstr>Cài đặt</vt:lpstr>
      <vt:lpstr>Hạn chế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Quay lui</dc:title>
  <dc:creator>Hong</dc:creator>
  <cp:lastModifiedBy>Bùi Trần Ngọc Dũng</cp:lastModifiedBy>
  <cp:revision>34</cp:revision>
  <dcterms:created xsi:type="dcterms:W3CDTF">2008-06-14T04:13:27Z</dcterms:created>
  <dcterms:modified xsi:type="dcterms:W3CDTF">2021-04-15T17:31:47Z</dcterms:modified>
</cp:coreProperties>
</file>