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6" r:id="rId20"/>
    <p:sldId id="275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N40/ve5vzuKNJ5jF2dWi+bMl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cafda0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cafda0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8cafda08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8cafda08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8cafda08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c8cafda089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cafda08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cafda08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8cafda089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cafda08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cafda08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c8cafda089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e9664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e9664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c8e96640a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e96640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e96640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c8e96640a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84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64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09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afda089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afda089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c8cafda089_2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cafda0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cafda0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8cafda0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cafda08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cafda08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8cafda08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cafda08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cafda08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8cafda089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cafda0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cafda0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c8cafda0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cafda0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cafda0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8cafda089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cafda0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cafda0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8cafda089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cafda08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cafda08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c8cafda089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6197600" y="136526"/>
            <a:ext cx="5994400" cy="5989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>
  <p:cSld name="5_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wo Content">
  <p:cSld name="6_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2"/>
          </p:nvPr>
        </p:nvSpPr>
        <p:spPr>
          <a:xfrm>
            <a:off x="619760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8"/>
          <p:cNvSpPr txBox="1">
            <a:spLocks noGrp="1"/>
          </p:cNvSpPr>
          <p:nvPr>
            <p:ph type="body" idx="1"/>
          </p:nvPr>
        </p:nvSpPr>
        <p:spPr>
          <a:xfrm>
            <a:off x="609600" y="228601"/>
            <a:ext cx="109728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>
                <a:solidFill>
                  <a:srgbClr val="0066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5105401"/>
            <a:ext cx="109728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­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6197600" y="76202"/>
            <a:ext cx="5994400" cy="838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6197600" y="685800"/>
            <a:ext cx="5994400" cy="5440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─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+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/>
          <p:nvPr/>
        </p:nvSpPr>
        <p:spPr>
          <a:xfrm>
            <a:off x="0" y="6248400"/>
            <a:ext cx="121920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TIN, KHU PHỐ 6, PHƯỜNG LINH TRUNG, QUẬN THỦ ĐỨC, TP. HỒ CHÍ MINH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[T] 028 3725 2002 101     |     [F] 028 3725 2148     |     [W] www.uit.edu.vn     |     [E] info@uit.edu.vn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143/12su/lectures/07-16/12-recursive-backtracking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914400" y="1827867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Backtracking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Quay lui</a:t>
            </a:r>
            <a:endParaRPr sz="400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1066807" y="3429000"/>
            <a:ext cx="1021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/>
              <a:t>Bùi Cao Doanh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/>
              <a:t>Bùi Trần Ngọc Dũng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/>
              <a:t>Lê Kim Tỵ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/>
              <a:t>Nguyễn Đăng Minh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cafda089_2_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0" name="Google Shape;180;gc8cafda089_2_12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0066FF"/>
                </a:solidFill>
              </a:rPr>
              <a:t>Xác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định</a:t>
            </a:r>
            <a:r>
              <a:rPr lang="en-US" dirty="0">
                <a:solidFill>
                  <a:srgbClr val="0066FF"/>
                </a:solidFill>
              </a:rPr>
              <a:t> quay </a:t>
            </a:r>
            <a:r>
              <a:rPr lang="en-US" dirty="0" err="1">
                <a:solidFill>
                  <a:srgbClr val="0066FF"/>
                </a:solidFill>
              </a:rPr>
              <a:t>lui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là</a:t>
            </a:r>
            <a:r>
              <a:rPr lang="en-US" dirty="0">
                <a:solidFill>
                  <a:srgbClr val="0066FF"/>
                </a:solidFill>
              </a:rPr>
              <a:t> ta </a:t>
            </a:r>
            <a:r>
              <a:rPr lang="en-US" dirty="0" err="1">
                <a:solidFill>
                  <a:srgbClr val="0066FF"/>
                </a:solidFill>
              </a:rPr>
              <a:t>sẽ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lặp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lại</a:t>
            </a:r>
            <a:r>
              <a:rPr lang="en-US" dirty="0">
                <a:solidFill>
                  <a:srgbClr val="0066FF"/>
                </a:solidFill>
              </a:rPr>
              <a:t>, </a:t>
            </a:r>
            <a:r>
              <a:rPr lang="en-US" dirty="0" err="1">
                <a:solidFill>
                  <a:srgbClr val="0066FF"/>
                </a:solidFill>
              </a:rPr>
              <a:t>vậy</a:t>
            </a:r>
            <a:r>
              <a:rPr lang="en-US" dirty="0">
                <a:solidFill>
                  <a:srgbClr val="0066FF"/>
                </a:solidFill>
              </a:rPr>
              <a:t> ta </a:t>
            </a:r>
            <a:r>
              <a:rPr lang="en-US" dirty="0" err="1">
                <a:solidFill>
                  <a:srgbClr val="0066FF"/>
                </a:solidFill>
              </a:rPr>
              <a:t>lặp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gì</a:t>
            </a:r>
            <a:r>
              <a:rPr lang="en-US" dirty="0">
                <a:solidFill>
                  <a:srgbClr val="0066FF"/>
                </a:solidFill>
              </a:rPr>
              <a:t>? </a:t>
            </a:r>
            <a:endParaRPr lang="en-US" dirty="0" smtClean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Sau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? 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smtClean="0">
                <a:solidFill>
                  <a:srgbClr val="0066FF"/>
                </a:solidFill>
              </a:rPr>
              <a:t>Ta </a:t>
            </a:r>
            <a:r>
              <a:rPr lang="en-US" dirty="0" err="1" smtClean="0">
                <a:solidFill>
                  <a:srgbClr val="0066FF"/>
                </a:solidFill>
              </a:rPr>
              <a:t>cần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err="1" smtClean="0">
                <a:solidFill>
                  <a:srgbClr val="0066FF"/>
                </a:solidFill>
              </a:rPr>
              <a:t>một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err="1" smtClean="0">
                <a:solidFill>
                  <a:srgbClr val="0066FF"/>
                </a:solidFill>
              </a:rPr>
              <a:t>vòng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err="1" smtClean="0">
                <a:solidFill>
                  <a:srgbClr val="0066FF"/>
                </a:solidFill>
              </a:rPr>
              <a:t>lặp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err="1" smtClean="0">
                <a:solidFill>
                  <a:srgbClr val="0066FF"/>
                </a:solidFill>
              </a:rPr>
              <a:t>không</a:t>
            </a:r>
            <a:r>
              <a:rPr lang="en-US" dirty="0" smtClean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8cafda089_2_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7" name="Google Shape;187;gc8cafda089_2_18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0066FF"/>
                </a:solidFill>
              </a:rPr>
              <a:t>Làm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nào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để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 smtClean="0"/>
              <a:t>lưu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sự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chọn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lựa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dirty="0" err="1">
                <a:solidFill>
                  <a:srgbClr val="FF0000"/>
                </a:solidFill>
              </a:rPr>
              <a:t>Làm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>
                <a:solidFill>
                  <a:srgbClr val="0066FF"/>
                </a:solidFill>
              </a:rPr>
              <a:t>Ta </a:t>
            </a:r>
            <a:r>
              <a:rPr lang="en-US" dirty="0" err="1">
                <a:solidFill>
                  <a:srgbClr val="0066FF"/>
                </a:solidFill>
              </a:rPr>
              <a:t>nên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hạn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chế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lựa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chọn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như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thế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nào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chúng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mỗi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01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hay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8cafda089_2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94" name="Google Shape;194;gc8cafda089_2_24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0066FF"/>
                </a:solidFill>
              </a:rPr>
              <a:t>Làm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nào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để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hủy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sửa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đổi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tham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số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chúng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hủy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, hay </a:t>
            </a:r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0066FF"/>
                </a:solidFill>
              </a:rPr>
              <a:t>Chúng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có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chưa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được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sửa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đổi</a:t>
            </a:r>
            <a:r>
              <a:rPr lang="en-US" dirty="0">
                <a:solidFill>
                  <a:srgbClr val="0066FF"/>
                </a:solidFill>
              </a:rPr>
              <a:t> ở </a:t>
            </a:r>
            <a:r>
              <a:rPr lang="en-US" dirty="0" err="1">
                <a:solidFill>
                  <a:srgbClr val="0066FF"/>
                </a:solidFill>
              </a:rPr>
              <a:t>cùng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mức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độ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chúng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đã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được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sửa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đổi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không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8cafda089_2_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201" name="Google Shape;201;gc8cafda089_2_31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4. Trường hợp cơ sở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>
                <a:solidFill>
                  <a:srgbClr val="0066FF"/>
                </a:solidFill>
              </a:rPr>
              <a:t>Chúng ta sẽ làm gì trong trường hợp cơ sở nếu đã xét hết các trường hợp? (thường là trả về True)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>
                <a:solidFill>
                  <a:srgbClr val="FF0000"/>
                </a:solidFill>
              </a:rPr>
              <a:t>Trường hợp không có trường hợp nào hợp lệ, chúng ta sẽ làm gì (thường trả về False)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>
                <a:solidFill>
                  <a:srgbClr val="0066FF"/>
                </a:solidFill>
              </a:rPr>
              <a:t>Các trường hợp cơ sở có được sắp xếp đúng thứ tự không? Chúng ta có đang tránh đệ quy nhiều nhánh?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e96640a5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bài toán</a:t>
            </a:r>
            <a:endParaRPr/>
          </a:p>
        </p:txBody>
      </p:sp>
      <p:sp>
        <p:nvSpPr>
          <p:cNvPr id="208" name="Google Shape;208;gc8e96640a5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Lắc xí ngầu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e96640a5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15" name="Google Shape;215;gc8e96640a5_0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Mô tả bài toán: Bạn An muốn lắc xí ngầu </a:t>
            </a:r>
            <a:r>
              <a:rPr lang="en-US" b="1">
                <a:solidFill>
                  <a:srgbClr val="0066FF"/>
                </a:solidFill>
              </a:rPr>
              <a:t>k</a:t>
            </a:r>
            <a:r>
              <a:rPr lang="en-US">
                <a:solidFill>
                  <a:srgbClr val="0066FF"/>
                </a:solidFill>
              </a:rPr>
              <a:t> lần, mà tổng giá trị các lần lắc bằng một số nguyên </a:t>
            </a:r>
            <a:r>
              <a:rPr lang="en-US" b="1">
                <a:solidFill>
                  <a:srgbClr val="0066FF"/>
                </a:solidFill>
              </a:rPr>
              <a:t>n</a:t>
            </a:r>
            <a:r>
              <a:rPr lang="en-US">
                <a:solidFill>
                  <a:srgbClr val="0066FF"/>
                </a:solidFill>
              </a:rPr>
              <a:t>.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Ví dụ: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66FF"/>
                </a:solidFill>
              </a:rPr>
              <a:t>Đầu vào:</a:t>
            </a:r>
            <a:r>
              <a:rPr lang="en-US">
                <a:solidFill>
                  <a:srgbClr val="0066FF"/>
                </a:solidFill>
              </a:rPr>
              <a:t> k = 2, n = 7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66FF"/>
                </a:solidFill>
              </a:rPr>
              <a:t>Đầu ra:</a:t>
            </a:r>
            <a:r>
              <a:rPr lang="en-US">
                <a:solidFill>
                  <a:srgbClr val="0066FF"/>
                </a:solidFill>
              </a:rPr>
              <a:t> (1,6), (2,5), (3,4), (4,3), (5,2), (6,1).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Cách tiếp cận bài toán:</a:t>
            </a:r>
            <a:endParaRPr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In hết mọi trường hợp có thể của </a:t>
            </a:r>
            <a:r>
              <a:rPr lang="en-US" b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lần lắc.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Ràng buộc điều kiện để lấy những lần thỏa tổng bằng</a:t>
            </a:r>
            <a:r>
              <a:rPr lang="en-US" b="1"/>
              <a:t> 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dirty="0"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smtClean="0"/>
              <a:t>Ta </a:t>
            </a:r>
            <a:r>
              <a:rPr lang="en-US" dirty="0" err="1" smtClean="0"/>
              <a:t>thử</a:t>
            </a:r>
            <a:r>
              <a:rPr lang="en-US" dirty="0" smtClean="0"/>
              <a:t> in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lắc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quay </a:t>
            </a:r>
            <a:r>
              <a:rPr lang="en-US" dirty="0" err="1" smtClean="0"/>
              <a:t>lui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k = 3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048813" y="2253007"/>
            <a:ext cx="2238868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7681" y="2253007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 </a:t>
            </a:r>
            <a:r>
              <a:rPr lang="en-US" sz="2000" dirty="0" err="1" smtClean="0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0087" y="1923068"/>
            <a:ext cx="344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	       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67146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2613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 err="1" smtClean="0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1,1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5067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 </a:t>
            </a:r>
            <a:r>
              <a:rPr lang="en-US" sz="2000" dirty="0" err="1" smtClean="0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329141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1,1,1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5467" y="5329141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 </a:t>
            </a:r>
            <a:r>
              <a:rPr lang="en-US" sz="2000" dirty="0" err="1" smtClean="0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5279" y="5328666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1,1,2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00746" y="5328666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 </a:t>
            </a:r>
            <a:r>
              <a:rPr lang="en-US" sz="2000" dirty="0" err="1" smtClean="0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8173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3640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 err="1" smtClean="0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7681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2,1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3148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 </a:t>
            </a:r>
            <a:r>
              <a:rPr lang="en-US" sz="2000" dirty="0" err="1" smtClean="0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2887" y="2743201"/>
            <a:ext cx="2333134" cy="471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937998" y="3740797"/>
            <a:ext cx="1664615" cy="4865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68067" y="4759277"/>
            <a:ext cx="560105" cy="56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61563" y="4737456"/>
            <a:ext cx="2487889" cy="6120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6021" y="2743201"/>
            <a:ext cx="2807619" cy="4806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23149" y="3704588"/>
            <a:ext cx="1170491" cy="5530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77667" y="4702814"/>
            <a:ext cx="5860721" cy="6846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02613" y="3739230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03657" y="3706404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35162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678135" y="5307184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130678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22159" y="2742097"/>
            <a:ext cx="5610515" cy="3247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96444" y="3023839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7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9" grpId="0"/>
      <p:bldP spid="43" grpId="0"/>
      <p:bldP spid="44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 smtClean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73258" y="2149311"/>
            <a:ext cx="3770721" cy="85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5443979" y="2578231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6915" y="2424342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Trường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hợp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cơ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4679" y="3791146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5400" y="3993823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02988" y="3757111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4680" y="4239704"/>
            <a:ext cx="6982954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577634" y="4423356"/>
            <a:ext cx="1187775" cy="6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29078" y="4205669"/>
            <a:ext cx="2070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Tiếp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tục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err="1" smtClean="0">
                <a:solidFill>
                  <a:srgbClr val="FF0000"/>
                </a:solidFill>
              </a:rPr>
              <a:t>dò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kiếm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4678" y="4668621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65399" y="4851658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02988" y="4651603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Bỏ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lựa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 animBg="1"/>
      <p:bldP spid="11" grpId="0"/>
      <p:bldP spid="12" grpId="0" animBg="1"/>
      <p:bldP spid="15" grpId="0"/>
      <p:bldP spid="16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FontTx/>
              <a:buChar char="-"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toán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kiện</a:t>
            </a:r>
            <a:r>
              <a:rPr lang="en-US" dirty="0" smtClean="0">
                <a:solidFill>
                  <a:srgbClr val="FF0000"/>
                </a:solidFill>
              </a:rPr>
              <a:t> ở </a:t>
            </a:r>
            <a:r>
              <a:rPr lang="en-US" dirty="0" err="1" smtClean="0">
                <a:solidFill>
                  <a:srgbClr val="FF0000"/>
                </a:solidFill>
              </a:rPr>
              <a:t>đây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trước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list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6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Nội dung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Khái niệm Backtracking (Quay lui)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Phân loại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Mô hình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Một số bài toán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 smtClean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if sum(</a:t>
            </a:r>
            <a:r>
              <a:rPr lang="en-US" sz="20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20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lang="en-US" sz="16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dirty="0" smtClean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2210586" y="2564090"/>
            <a:ext cx="5453406" cy="38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7663992" y="2757340"/>
            <a:ext cx="10369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00940" y="2500989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Điều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kiện</a:t>
            </a:r>
            <a:r>
              <a:rPr lang="en-US" sz="2000" dirty="0" smtClean="0">
                <a:solidFill>
                  <a:srgbClr val="FF0000"/>
                </a:solidFill>
              </a:rPr>
              <a:t> in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8cafda089_2_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236" name="Google Shape;236;gc8cafda089_2_45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https://courses.cs.washington.edu/courses/cse143/12su/lectures/07-16/12-recursive-backtracking.pdf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https://web.stanford.edu/class/archive/cs/cs106b/cs106b.1188/lectures/Lecture11/Lecture11.pdf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8cafda089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 Backtracking </a:t>
            </a:r>
            <a:endParaRPr/>
          </a:p>
        </p:txBody>
      </p:sp>
      <p:sp>
        <p:nvSpPr>
          <p:cNvPr id="130" name="Google Shape;130;gc8cafda089_0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Giải thuật Backtracking (hay quay lui) ý tưởng chính là tìm toàn bộ trường hợp có thể, sau đó loại dần những trường hợp không phù hợp.</a:t>
            </a:r>
            <a:endParaRPr/>
          </a:p>
        </p:txBody>
      </p:sp>
      <p:pic>
        <p:nvPicPr>
          <p:cNvPr id="131" name="Google Shape;131;gc8cafda0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388" y="2811750"/>
            <a:ext cx="7097225" cy="28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cafda089_0_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 backtracking</a:t>
            </a:r>
            <a:endParaRPr/>
          </a:p>
        </p:txBody>
      </p:sp>
      <p:sp>
        <p:nvSpPr>
          <p:cNvPr id="138" name="Google Shape;138;gc8cafda089_0_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Là một kỹ thuật vét cạn (xét tất cả các trường hợp)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>
                <a:solidFill>
                  <a:srgbClr val="FF0000"/>
                </a:solidFill>
              </a:rPr>
              <a:t>Thường được cài đặt bằng đệ quy.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Sử dụng trong bài toán tìm kiếm </a:t>
            </a:r>
            <a:r>
              <a:rPr lang="en-US" b="1"/>
              <a:t>một giải pháp.</a:t>
            </a:r>
            <a:endParaRPr b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>
                <a:solidFill>
                  <a:srgbClr val="FF0000"/>
                </a:solidFill>
              </a:rPr>
              <a:t>Sử dụng trong bài toán tìm kiếm </a:t>
            </a:r>
            <a:r>
              <a:rPr lang="en-US" b="1">
                <a:solidFill>
                  <a:srgbClr val="FF0000"/>
                </a:solidFill>
              </a:rPr>
              <a:t>mọi giải pháp.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Ý tưởng chính: </a:t>
            </a:r>
            <a:r>
              <a:rPr lang="en-US" b="1"/>
              <a:t>tìm kiếm vét cạn có điều kiện dừng.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cafda089_0_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 backtracking</a:t>
            </a:r>
            <a:endParaRPr/>
          </a:p>
        </p:txBody>
      </p:sp>
      <p:sp>
        <p:nvSpPr>
          <p:cNvPr id="145" name="Google Shape;145;gc8cafda089_0_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Ứng dụng của giải thuật quay lui:</a:t>
            </a:r>
            <a:endParaRPr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>
                <a:solidFill>
                  <a:srgbClr val="FF0000"/>
                </a:solidFill>
              </a:rPr>
              <a:t>parsing	languages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games:	anagrams,	crosswords,	word	jumbles,	8	queens,	sudoku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>
                <a:solidFill>
                  <a:srgbClr val="FF0000"/>
                </a:solidFill>
              </a:rPr>
              <a:t>Tổ hợp và lập trình logic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Thoát khỏi một mê cung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cafda089_0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loại</a:t>
            </a:r>
            <a:endParaRPr/>
          </a:p>
        </p:txBody>
      </p:sp>
      <p:sp>
        <p:nvSpPr>
          <p:cNvPr id="152" name="Google Shape;152;gc8cafda089_0_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Quay lui có thể được phân loại làm hai vấn đề:</a:t>
            </a:r>
            <a:endParaRPr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>
                <a:solidFill>
                  <a:srgbClr val="FF0000"/>
                </a:solidFill>
              </a:rPr>
              <a:t>Quay lui tìm 01 giải pháp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Quay lui tìm toàn bộ giải pháp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8cafda089_0_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01 giải pháp</a:t>
            </a:r>
            <a:endParaRPr/>
          </a:p>
        </p:txBody>
      </p:sp>
      <p:sp>
        <p:nvSpPr>
          <p:cNvPr id="159" name="Google Shape;159;gc8cafda089_0_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</a:rPr>
              <a:t>Mã giả 1:</a:t>
            </a:r>
            <a:r>
              <a:rPr lang="en-US" sz="2200">
                <a:solidFill>
                  <a:srgbClr val="FF0000"/>
                </a:solidFill>
              </a:rPr>
              <a:t> dưới đây là mã giả cho trường hợp quay lui tìm 01 giải pháp</a:t>
            </a:r>
            <a:endParaRPr sz="220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56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Nếu không còn trường hợp nào để xét: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Trường hợp hiện tại đang xét là hợp lệ, trả về </a:t>
            </a:r>
            <a:r>
              <a:rPr lang="en-US" sz="2200" b="1"/>
              <a:t>True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Ngược lại trả về </a:t>
            </a:r>
            <a:r>
              <a:rPr lang="en-US" sz="2200" b="1"/>
              <a:t>False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Ngược lại: giải quyết trường hợp hiện tại, và phần còn lại giải quyết bằng đệ quy. Với mỗi lựa chọn </a:t>
            </a:r>
            <a:r>
              <a:rPr lang="en-US" sz="2200" b="1"/>
              <a:t>C </a:t>
            </a:r>
            <a:r>
              <a:rPr lang="en-US" sz="2200"/>
              <a:t>hợp lệ cho quyết định này: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Chọn tham số </a:t>
            </a:r>
            <a:r>
              <a:rPr lang="en-US" sz="2200" b="1"/>
              <a:t>C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b="1"/>
              <a:t>Dò tiếp </a:t>
            </a:r>
            <a:r>
              <a:rPr lang="en-US" sz="2200"/>
              <a:t>những quyết định có thể còn lại tuân theo </a:t>
            </a:r>
            <a:r>
              <a:rPr lang="en-US" sz="2200" b="1"/>
              <a:t>C. </a:t>
            </a:r>
            <a:r>
              <a:rPr lang="en-US" sz="2200"/>
              <a:t>Nếu trong số đó chúng tìm ra được giải pháp, trả về </a:t>
            </a:r>
            <a:r>
              <a:rPr lang="en-US" sz="2200" b="1"/>
              <a:t>True</a:t>
            </a:r>
            <a:r>
              <a:rPr lang="en-US" sz="2200"/>
              <a:t>.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b="1"/>
              <a:t>Bỏ chọn C </a:t>
            </a:r>
            <a:r>
              <a:rPr lang="en-US" sz="2200"/>
              <a:t>bằng cách đưa các thông số về trạng thái ban đầu (nếu cần)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Nếu không có giải pháp nào được tìm thấy, trả về </a:t>
            </a:r>
            <a:r>
              <a:rPr lang="en-US" sz="2200" b="1"/>
              <a:t>False</a:t>
            </a:r>
            <a:r>
              <a:rPr lang="en-US" sz="2200"/>
              <a:t>.</a:t>
            </a:r>
            <a:endParaRPr sz="22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cafda089_2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mọi giải pháp</a:t>
            </a:r>
            <a:endParaRPr/>
          </a:p>
        </p:txBody>
      </p:sp>
      <p:sp>
        <p:nvSpPr>
          <p:cNvPr id="166" name="Google Shape;166;gc8cafda089_2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</a:rPr>
              <a:t>Mã giả 2:</a:t>
            </a:r>
            <a:r>
              <a:rPr lang="en-US" sz="2200">
                <a:solidFill>
                  <a:srgbClr val="FF0000"/>
                </a:solidFill>
              </a:rPr>
              <a:t> dưới đây là mã giả cho trường hợp quay lui tìm mọi giải pháp</a:t>
            </a:r>
            <a:endParaRPr sz="220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56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Nếu không còn trường hợp nào: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Trường hợp hiện tại đang xét là hợp lệ, </a:t>
            </a:r>
            <a:r>
              <a:rPr lang="en-US" sz="2200" u="sng"/>
              <a:t>thêm nó vào danh sách các giải pháp.</a:t>
            </a:r>
            <a:endParaRPr sz="2200" b="1" u="sng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Không làm gì cả hoặc trả về.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Ngược lại: giải quyết trường hợp hiện tại, và phần còn lại giải quyết bằng đệ quy. Với mỗi lựa chọn </a:t>
            </a:r>
            <a:r>
              <a:rPr lang="en-US" sz="2200" b="1"/>
              <a:t>C </a:t>
            </a:r>
            <a:r>
              <a:rPr lang="en-US" sz="2200"/>
              <a:t>hợp lệ cho quyết định này: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Chọn tham số </a:t>
            </a:r>
            <a:r>
              <a:rPr lang="en-US" sz="2200" b="1"/>
              <a:t>C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b="1"/>
              <a:t>Dò tiếp </a:t>
            </a:r>
            <a:r>
              <a:rPr lang="en-US" sz="2200"/>
              <a:t>những quyết định có thể còn lại tuân theo </a:t>
            </a:r>
            <a:r>
              <a:rPr lang="en-US" sz="2200" b="1"/>
              <a:t>C. </a:t>
            </a:r>
            <a:r>
              <a:rPr lang="en-US" sz="2200" u="sng"/>
              <a:t>Lưu vết những giải pháp mà thao tác gọi đệ quy tìm được.</a:t>
            </a:r>
            <a:endParaRPr sz="2200" u="sng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b="1"/>
              <a:t>Bỏ chọn C </a:t>
            </a:r>
            <a:r>
              <a:rPr lang="en-US" sz="2200"/>
              <a:t>bằng cách đưa các thông số về trạng thái ban đầu (nếu cần)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u="sng"/>
              <a:t>Trả về danh sách các giải pháp tìm thấy bởi việc gọi đệ quy.</a:t>
            </a:r>
            <a:endParaRPr sz="2200" u="sng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cafda089_2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73" name="Google Shape;173;gc8cafda089_2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Các câu hỏi cần được nghĩ đến ngay khi tiến hành xây dựng mô hình quay lui: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dò kiếm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bỏ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cơ sở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1117</Words>
  <Application>Microsoft Office PowerPoint</Application>
  <PresentationFormat>Widescreen</PresentationFormat>
  <Paragraphs>158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Default Design</vt:lpstr>
      <vt:lpstr>Backtracking Quay lui</vt:lpstr>
      <vt:lpstr>Nội dung</vt:lpstr>
      <vt:lpstr>Khái niệm Backtracking </vt:lpstr>
      <vt:lpstr>Khái niệm backtracking</vt:lpstr>
      <vt:lpstr>Khái niệm backtracking</vt:lpstr>
      <vt:lpstr>Phân loại</vt:lpstr>
      <vt:lpstr>Quay lui tìm 01 giải pháp</vt:lpstr>
      <vt:lpstr>Quay lui tìm mọi giải pháp</vt:lpstr>
      <vt:lpstr>Mô hình quay lui</vt:lpstr>
      <vt:lpstr>Mô hình quay lui</vt:lpstr>
      <vt:lpstr>Mô hình quay lui</vt:lpstr>
      <vt:lpstr>Mô hình quay lui</vt:lpstr>
      <vt:lpstr>Mô hình quay lui</vt:lpstr>
      <vt:lpstr>Một số bài toán</vt:lpstr>
      <vt:lpstr>Lắc xí ngầu</vt:lpstr>
      <vt:lpstr>Lắc xí ngầu</vt:lpstr>
      <vt:lpstr>Cây quyết định của bài toán</vt:lpstr>
      <vt:lpstr>Cài đặt</vt:lpstr>
      <vt:lpstr>Lắc xí ngầu</vt:lpstr>
      <vt:lpstr>Cài đặt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Quay lui</dc:title>
  <dc:creator>Hong</dc:creator>
  <cp:lastModifiedBy>DELL</cp:lastModifiedBy>
  <cp:revision>5</cp:revision>
  <dcterms:created xsi:type="dcterms:W3CDTF">2008-06-14T04:13:27Z</dcterms:created>
  <dcterms:modified xsi:type="dcterms:W3CDTF">2021-03-19T05:30:42Z</dcterms:modified>
</cp:coreProperties>
</file>