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7" r:id="rId4"/>
    <p:sldId id="258" r:id="rId5"/>
    <p:sldId id="277" r:id="rId6"/>
    <p:sldId id="259" r:id="rId7"/>
    <p:sldId id="261" r:id="rId8"/>
    <p:sldId id="262" r:id="rId9"/>
    <p:sldId id="263" r:id="rId10"/>
    <p:sldId id="264" r:id="rId11"/>
    <p:sldId id="265" r:id="rId12"/>
    <p:sldId id="280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6" r:id="rId21"/>
    <p:sldId id="275" r:id="rId22"/>
    <p:sldId id="278" r:id="rId23"/>
    <p:sldId id="279" r:id="rId24"/>
    <p:sldId id="273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N40/ve5vzuKNJ5jF2dWi+bMl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21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cafda08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cafda08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8cafda089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cafda08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cafda08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c8cafda089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e9664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e9664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c8e96640a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e96640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e96640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c8e96640a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8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649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09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afda089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afda089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c8cafda089_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afda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afda0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8cafda0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cafda08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cafda08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8cafda08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cafda0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cafda0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8cafda0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cafda0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cafda0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8cafda08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cafda0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cafda0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8cafda089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cafda08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cafda08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c8cafda089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6197600" y="136526"/>
            <a:ext cx="5994400" cy="5989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wo Content">
  <p:cSld name="6_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2"/>
          </p:nvPr>
        </p:nvSpPr>
        <p:spPr>
          <a:xfrm>
            <a:off x="619760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8"/>
          <p:cNvSpPr txBox="1">
            <a:spLocks noGrp="1"/>
          </p:cNvSpPr>
          <p:nvPr>
            <p:ph type="body" idx="1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>
                <a:solidFill>
                  <a:srgbClr val="0066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5105401"/>
            <a:ext cx="109728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­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6197600" y="76202"/>
            <a:ext cx="5994400" cy="838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197600" y="685800"/>
            <a:ext cx="5994400" cy="5440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─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    |     [F] 028 3725 2148     |     [W] www.uit.edu.vn     |     [E] info@uit.edu.vn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143/12su/lectures/07-16/12-recursive-backtracking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914400" y="182786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Backtracking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Quay </a:t>
            </a:r>
            <a:r>
              <a:rPr lang="en-US" sz="4000" dirty="0" err="1"/>
              <a:t>lui</a:t>
            </a:r>
            <a:endParaRPr sz="4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1066807" y="3429000"/>
            <a:ext cx="1021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/>
              <a:t>Bùi Cao Doanh - 19521366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>
                <a:solidFill>
                  <a:srgbClr val="FF0000"/>
                </a:solidFill>
              </a:rPr>
              <a:t>Bùi </a:t>
            </a:r>
            <a:r>
              <a:rPr lang="en-US" sz="2400" b="1" dirty="0" err="1">
                <a:solidFill>
                  <a:srgbClr val="FF0000"/>
                </a:solidFill>
              </a:rPr>
              <a:t>Trần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Ngọc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Dũng</a:t>
            </a:r>
            <a:r>
              <a:rPr lang="en-US" sz="2400" b="1" dirty="0">
                <a:solidFill>
                  <a:srgbClr val="FF0000"/>
                </a:solidFill>
              </a:rPr>
              <a:t> - 19521385</a:t>
            </a:r>
            <a:endParaRPr sz="2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/>
              <a:t>Lê Kim </a:t>
            </a:r>
            <a:r>
              <a:rPr lang="en-US" sz="2400" b="1" dirty="0" err="1"/>
              <a:t>Tỵ</a:t>
            </a:r>
            <a:r>
              <a:rPr lang="en-US" sz="2400" b="1" dirty="0"/>
              <a:t> - 19522505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Nguyễn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Đăng</a:t>
            </a:r>
            <a:r>
              <a:rPr lang="en-US" sz="2400" b="1" dirty="0">
                <a:solidFill>
                  <a:srgbClr val="FF0000"/>
                </a:solidFill>
              </a:rPr>
              <a:t> Minh - 19520164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cafda089_2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73" name="Google Shape;173;gc8cafda089_2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Các câu hỏi cần được nghĩ đến ngay khi tiến hành xây dựng mô hình quay lui: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dò kiếm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bỏ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cơ sở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vi-VN" dirty="0">
                <a:solidFill>
                  <a:srgbClr val="0066FF"/>
                </a:solidFill>
              </a:rPr>
              <a:t>Xá</a:t>
            </a:r>
            <a:r>
              <a:rPr lang="en-US" dirty="0">
                <a:solidFill>
                  <a:srgbClr val="0066FF"/>
                </a:solidFill>
              </a:rPr>
              <a:t>c </a:t>
            </a:r>
            <a:r>
              <a:rPr lang="en-US" dirty="0" err="1">
                <a:solidFill>
                  <a:srgbClr val="0066FF"/>
                </a:solidFill>
              </a:rPr>
              <a:t>định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sẽ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cần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lặp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những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</a:t>
            </a:r>
            <a:endParaRPr lang="vi-VN" dirty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endParaRPr lang="vi-V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88900" indent="0">
              <a:buSzPts val="2200"/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đos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  <a:endParaRPr lang="vi-VN"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2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cafda089_2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94" name="Google Shape;194;gc8cafda089_2_24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66FF"/>
                </a:solidFill>
              </a:rPr>
              <a:t>Xác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định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hủy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lựa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chọn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hiện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để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b="1" dirty="0">
                <a:solidFill>
                  <a:srgbClr val="0066FF"/>
                </a:solidFill>
              </a:rPr>
              <a:t>quay </a:t>
            </a:r>
            <a:r>
              <a:rPr lang="en-US" b="1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xét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tiếp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khác</a:t>
            </a:r>
            <a:r>
              <a:rPr lang="en-US" dirty="0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cafda089_2_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201" name="Google Shape;201;gc8cafda089_2_31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>
                <a:solidFill>
                  <a:srgbClr val="0066FF"/>
                </a:solidFill>
              </a:rPr>
              <a:t>sẽ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làm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gì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trong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cơ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sở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nếu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đã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xét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hết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.</a:t>
            </a:r>
            <a:endParaRPr dirty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còn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tồn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e96640a5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bài toán</a:t>
            </a:r>
            <a:endParaRPr/>
          </a:p>
        </p:txBody>
      </p:sp>
      <p:sp>
        <p:nvSpPr>
          <p:cNvPr id="208" name="Google Shape;208;gc8e96640a5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Lắc xí ngầu</a:t>
            </a:r>
            <a:endParaRPr>
              <a:solidFill>
                <a:srgbClr val="0066FF"/>
              </a:solidFill>
            </a:endParaRPr>
          </a:p>
        </p:txBody>
      </p:sp>
      <p:pic>
        <p:nvPicPr>
          <p:cNvPr id="3" name="Picture 2" descr="A close up of a steering wheel&#10;&#10;Description automatically generated with medium confidence">
            <a:extLst>
              <a:ext uri="{FF2B5EF4-FFF2-40B4-BE49-F238E27FC236}">
                <a16:creationId xmlns:a16="http://schemas.microsoft.com/office/drawing/2014/main" id="{B2CBE611-DB5B-4D82-9802-A5435C9D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12" y="1855055"/>
            <a:ext cx="3911277" cy="32767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e96640a5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15" name="Google Shape;215;gc8e96640a5_0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Mô tả bài toán: Bạn An muốn lắc xí ngầu </a:t>
            </a:r>
            <a:r>
              <a:rPr lang="en-US" b="1">
                <a:solidFill>
                  <a:srgbClr val="0066FF"/>
                </a:solidFill>
              </a:rPr>
              <a:t>k</a:t>
            </a:r>
            <a:r>
              <a:rPr lang="en-US">
                <a:solidFill>
                  <a:srgbClr val="0066FF"/>
                </a:solidFill>
              </a:rPr>
              <a:t> lần, mà tổng giá trị các lần lắc bằng một số nguyên </a:t>
            </a:r>
            <a:r>
              <a:rPr lang="en-US" b="1">
                <a:solidFill>
                  <a:srgbClr val="0066FF"/>
                </a:solidFill>
              </a:rPr>
              <a:t>n</a:t>
            </a:r>
            <a:r>
              <a:rPr lang="en-US">
                <a:solidFill>
                  <a:srgbClr val="0066FF"/>
                </a:solidFill>
              </a:rPr>
              <a:t>.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Ví dụ: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66FF"/>
                </a:solidFill>
              </a:rPr>
              <a:t>Đầu vào:</a:t>
            </a:r>
            <a:r>
              <a:rPr lang="en-US">
                <a:solidFill>
                  <a:srgbClr val="0066FF"/>
                </a:solidFill>
              </a:rPr>
              <a:t> k = 2, n = 7</a:t>
            </a:r>
            <a:endParaRPr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66FF"/>
                </a:solidFill>
              </a:rPr>
              <a:t>Đầu ra:</a:t>
            </a:r>
            <a:r>
              <a:rPr lang="en-US">
                <a:solidFill>
                  <a:srgbClr val="0066FF"/>
                </a:solidFill>
              </a:rPr>
              <a:t> (1,6), (2,5), (3,4), (4,3), (5,2), (6,1).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  <a:endParaRPr dirty="0"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hết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b="1" dirty="0"/>
              <a:t> n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Ta </a:t>
            </a:r>
            <a:r>
              <a:rPr lang="en-US" dirty="0" err="1"/>
              <a:t>thử</a:t>
            </a:r>
            <a:r>
              <a:rPr lang="en-US" dirty="0"/>
              <a:t> in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k = 3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59813" y="2266241"/>
            <a:ext cx="223886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7681" y="2253007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0087" y="1923068"/>
            <a:ext cx="34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	       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7146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2613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5067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329141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5467" y="5329141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5279" y="5328666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0746" y="5328666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8173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93640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7681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3148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28339" y="2747950"/>
            <a:ext cx="2333134" cy="471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932989" y="3721657"/>
            <a:ext cx="1664615" cy="486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68067" y="4759277"/>
            <a:ext cx="560105" cy="56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61563" y="4737456"/>
            <a:ext cx="2487889" cy="6120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6021" y="2743201"/>
            <a:ext cx="2807619" cy="4806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23149" y="3704588"/>
            <a:ext cx="1170491" cy="5530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77667" y="4702814"/>
            <a:ext cx="5860721" cy="6846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02613" y="3739230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3657" y="3706404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35162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78135" y="5307184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30678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22159" y="2742097"/>
            <a:ext cx="5610515" cy="3247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96444" y="3023839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9" grpId="0"/>
      <p:bldP spid="43" grpId="0"/>
      <p:bldP spid="4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73258" y="2149311"/>
            <a:ext cx="3770721" cy="85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5443979" y="2578231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6915" y="2424342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Trường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hợp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cơ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4679" y="3791146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5400" y="3993823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02988" y="3757111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4680" y="4239704"/>
            <a:ext cx="6982954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577634" y="4423356"/>
            <a:ext cx="1187775" cy="6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29078" y="4205669"/>
            <a:ext cx="207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Tiếp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tục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dò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kiếm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4678" y="4668621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65399" y="4851658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02988" y="4651603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Bỏ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lựa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  <p:bldP spid="11" grpId="0"/>
      <p:bldP spid="12" grpId="0" animBg="1"/>
      <p:bldP spid="15" grpId="0"/>
      <p:bldP spid="16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59E-2369-4263-BECA-3A853EC3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mirror</a:t>
            </a:r>
          </a:p>
        </p:txBody>
      </p:sp>
      <p:pic>
        <p:nvPicPr>
          <p:cNvPr id="1028" name="Picture 4" descr="TOP Các tập phim Black Mirror hay nhất » TOP20.vn">
            <a:extLst>
              <a:ext uri="{FF2B5EF4-FFF2-40B4-BE49-F238E27FC236}">
                <a16:creationId xmlns:a16="http://schemas.microsoft.com/office/drawing/2014/main" id="{EB0DBE6B-E8E6-4F17-ACB6-A7211EC6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20" y="1417638"/>
            <a:ext cx="6845559" cy="358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4C043C-E346-4E08-B6F0-69AAE9E7E1E0}"/>
              </a:ext>
            </a:extLst>
          </p:cNvPr>
          <p:cNvSpPr txBox="1"/>
          <p:nvPr/>
        </p:nvSpPr>
        <p:spPr>
          <a:xfrm>
            <a:off x="2673219" y="5040867"/>
            <a:ext cx="68455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rgbClr val="0066FF"/>
                </a:solidFill>
              </a:rPr>
              <a:t>Một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cảnh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trong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phim</a:t>
            </a:r>
            <a:r>
              <a:rPr lang="en-US" sz="2500" dirty="0">
                <a:solidFill>
                  <a:srgbClr val="0066FF"/>
                </a:solidFill>
              </a:rPr>
              <a:t> Black mirror[1]</a:t>
            </a:r>
          </a:p>
        </p:txBody>
      </p:sp>
    </p:spTree>
    <p:extLst>
      <p:ext uri="{BB962C8B-B14F-4D97-AF65-F5344CB8AC3E}">
        <p14:creationId xmlns:p14="http://schemas.microsoft.com/office/powerpoint/2010/main" val="156684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FontTx/>
              <a:buChar char="-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đây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list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60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sum(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lang="en-US" sz="16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210586" y="2564090"/>
            <a:ext cx="5453406" cy="38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7663992" y="2757340"/>
            <a:ext cx="10369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00940" y="2500989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Điều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kiện</a:t>
            </a:r>
            <a:r>
              <a:rPr lang="en-US" sz="2000" dirty="0">
                <a:solidFill>
                  <a:srgbClr val="FF0000"/>
                </a:solidFill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61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9AB9-3C62-4B8D-94F7-A139C994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7C2D-6DAF-4A20-83C8-18575F30B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FB51-2AD3-48A2-BBE6-7A9317B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7549-70A2-42EB-BC75-CEBA6CAA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8cafda089_2_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36" name="Google Shape;236;gc8cafda089_2_45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https://top20.vn/top/top-cac-tap-phim-black-mirror-hay-nhat</a:t>
            </a: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https://courses.cs.washington.edu/courses/cse143/12su/lectures/07-16/12-recursive-backtracking.pdf</a:t>
            </a:r>
            <a:endParaRPr dirty="0"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 dirty="0">
                <a:solidFill>
                  <a:srgbClr val="0066FF"/>
                </a:solidFill>
              </a:rPr>
              <a:t>https://web.stanford.edu/class/archive/cs/cs106b/cs106b.1188/lectures/Lecture11/Lecture11.pdf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Nội dung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 (Quay </a:t>
            </a:r>
            <a:r>
              <a:rPr lang="en-US" dirty="0" err="1"/>
              <a:t>lui</a:t>
            </a:r>
            <a:r>
              <a:rPr lang="en-US" dirty="0"/>
              <a:t>)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loại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cafda089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 </a:t>
            </a:r>
            <a:endParaRPr dirty="0"/>
          </a:p>
        </p:txBody>
      </p:sp>
      <p:sp>
        <p:nvSpPr>
          <p:cNvPr id="130" name="Google Shape;130;gc8cafda089_0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Backtracking (hay quay </a:t>
            </a:r>
            <a:r>
              <a:rPr lang="en-US" dirty="0" err="1"/>
              <a:t>lui</a:t>
            </a:r>
            <a:r>
              <a:rPr lang="en-US" dirty="0"/>
              <a:t>)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indent="-457200" algn="just"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Backtracking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thỏa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4AF0-29D7-46A7-A2C0-161A2D8B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15EF8E-CB6E-4C81-8D92-4D7FF9CB9538}"/>
              </a:ext>
            </a:extLst>
          </p:cNvPr>
          <p:cNvSpPr/>
          <p:nvPr/>
        </p:nvSpPr>
        <p:spPr>
          <a:xfrm>
            <a:off x="5503506" y="136631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0D6992-114D-43A0-BDA9-45E5000CBD0F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815801" y="2071673"/>
            <a:ext cx="1861242" cy="1110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17118B-B16F-4FDB-9B7C-6332491C426C}"/>
              </a:ext>
            </a:extLst>
          </p:cNvPr>
          <p:cNvSpPr/>
          <p:nvPr/>
        </p:nvSpPr>
        <p:spPr>
          <a:xfrm>
            <a:off x="3223307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F09DC1-23B5-40D8-83C8-B39BDA3D3140}"/>
              </a:ext>
            </a:extLst>
          </p:cNvPr>
          <p:cNvCxnSpPr/>
          <p:nvPr/>
        </p:nvCxnSpPr>
        <p:spPr>
          <a:xfrm flipH="1">
            <a:off x="2512626" y="3905046"/>
            <a:ext cx="923096" cy="643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57B01D-E89C-4355-9F76-92F8732B35EA}"/>
              </a:ext>
            </a:extLst>
          </p:cNvPr>
          <p:cNvSpPr/>
          <p:nvPr/>
        </p:nvSpPr>
        <p:spPr>
          <a:xfrm>
            <a:off x="1920132" y="4550467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5A101-BEF3-4A0C-BFC0-3A10AE6BE22F}"/>
              </a:ext>
            </a:extLst>
          </p:cNvPr>
          <p:cNvSpPr txBox="1"/>
          <p:nvPr/>
        </p:nvSpPr>
        <p:spPr>
          <a:xfrm>
            <a:off x="718457" y="1497204"/>
            <a:ext cx="2778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 </a:t>
            </a:r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có</a:t>
            </a:r>
            <a:r>
              <a:rPr lang="en-US" sz="2500" dirty="0">
                <a:solidFill>
                  <a:srgbClr val="0070C0"/>
                </a:solidFill>
              </a:rPr>
              <a:t> 2 </a:t>
            </a:r>
            <a:r>
              <a:rPr lang="en-US" sz="2500" dirty="0" err="1">
                <a:solidFill>
                  <a:srgbClr val="0070C0"/>
                </a:solidFill>
              </a:rPr>
              <a:t>lựa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và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7AEB9-837E-4B52-B3A9-3519F961881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514959" y="2072307"/>
            <a:ext cx="1906874" cy="11102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722D209-AB23-4E33-9CA5-50EB286E1D27}"/>
              </a:ext>
            </a:extLst>
          </p:cNvPr>
          <p:cNvSpPr/>
          <p:nvPr/>
        </p:nvSpPr>
        <p:spPr>
          <a:xfrm>
            <a:off x="7829339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29807-78F5-4AB0-81E1-EB99CBA0F01A}"/>
              </a:ext>
            </a:extLst>
          </p:cNvPr>
          <p:cNvSpPr txBox="1"/>
          <p:nvPr/>
        </p:nvSpPr>
        <p:spPr>
          <a:xfrm>
            <a:off x="706831" y="1494075"/>
            <a:ext cx="277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C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đây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DDC702-908D-4E34-86E7-46CC017D60F1}"/>
              </a:ext>
            </a:extLst>
          </p:cNvPr>
          <p:cNvSpPr/>
          <p:nvPr/>
        </p:nvSpPr>
        <p:spPr>
          <a:xfrm>
            <a:off x="1920132" y="4548581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99891-C833-42E0-8796-2F5E7B9F3A54}"/>
              </a:ext>
            </a:extLst>
          </p:cNvPr>
          <p:cNvSpPr txBox="1"/>
          <p:nvPr/>
        </p:nvSpPr>
        <p:spPr>
          <a:xfrm>
            <a:off x="708340" y="1489481"/>
            <a:ext cx="2778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A2ADC8-2FBA-4313-B00D-A054C1D8D37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47054" y="3904103"/>
            <a:ext cx="923096" cy="643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118DE-D609-45E8-9734-DAB93C9D8395}"/>
              </a:ext>
            </a:extLst>
          </p:cNvPr>
          <p:cNvSpPr txBox="1"/>
          <p:nvPr/>
        </p:nvSpPr>
        <p:spPr>
          <a:xfrm>
            <a:off x="718457" y="1479480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A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thỏa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mãn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F9CF56-297D-429A-A44B-C28379C9CA0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234758" y="3887893"/>
            <a:ext cx="849791" cy="7048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25EEE87-E602-485F-9752-3A3DACBF797F}"/>
              </a:ext>
            </a:extLst>
          </p:cNvPr>
          <p:cNvSpPr/>
          <p:nvPr/>
        </p:nvSpPr>
        <p:spPr>
          <a:xfrm>
            <a:off x="4492055" y="4548581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373590-C688-4AE2-B88C-4DFE441BB8F1}"/>
              </a:ext>
            </a:extLst>
          </p:cNvPr>
          <p:cNvSpPr txBox="1"/>
          <p:nvPr/>
        </p:nvSpPr>
        <p:spPr>
          <a:xfrm>
            <a:off x="718456" y="1477039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tục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r>
              <a:rPr lang="en-US" sz="25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9CF7A0-444B-4691-8F5A-068C726F5A35}"/>
              </a:ext>
            </a:extLst>
          </p:cNvPr>
          <p:cNvSpPr/>
          <p:nvPr/>
        </p:nvSpPr>
        <p:spPr>
          <a:xfrm>
            <a:off x="4481601" y="4547638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1C51B-3BD3-490C-8048-9E29E683FB08}"/>
              </a:ext>
            </a:extLst>
          </p:cNvPr>
          <p:cNvSpPr txBox="1"/>
          <p:nvPr/>
        </p:nvSpPr>
        <p:spPr>
          <a:xfrm>
            <a:off x="676603" y="1463084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64E7B-A5C8-4CF2-92B9-6141DD51E748}"/>
              </a:ext>
            </a:extLst>
          </p:cNvPr>
          <p:cNvCxnSpPr>
            <a:cxnSpLocks/>
          </p:cNvCxnSpPr>
          <p:nvPr/>
        </p:nvCxnSpPr>
        <p:spPr>
          <a:xfrm flipH="1" flipV="1">
            <a:off x="4223222" y="3901513"/>
            <a:ext cx="893264" cy="68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EAD0F1-C298-427A-95AB-8FEB9292DEF7}"/>
              </a:ext>
            </a:extLst>
          </p:cNvPr>
          <p:cNvSpPr txBox="1"/>
          <p:nvPr/>
        </p:nvSpPr>
        <p:spPr>
          <a:xfrm>
            <a:off x="676602" y="1446513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Lúc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này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đang</a:t>
            </a:r>
            <a:r>
              <a:rPr lang="en-US" sz="2500" dirty="0">
                <a:solidFill>
                  <a:srgbClr val="0070C0"/>
                </a:solidFill>
              </a:rPr>
              <a:t> ở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được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gì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đi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9AA772-908E-4968-B8B1-37E5C74B43F8}"/>
              </a:ext>
            </a:extLst>
          </p:cNvPr>
          <p:cNvSpPr/>
          <p:nvPr/>
        </p:nvSpPr>
        <p:spPr>
          <a:xfrm>
            <a:off x="3244771" y="3182539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54CF85-CAD3-4934-9B2D-C288536BA9B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853780" y="2071673"/>
            <a:ext cx="1823263" cy="1111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83CA21-4172-41EE-B04F-C7E85EEDA2E3}"/>
              </a:ext>
            </a:extLst>
          </p:cNvPr>
          <p:cNvSpPr txBox="1"/>
          <p:nvPr/>
        </p:nvSpPr>
        <p:spPr>
          <a:xfrm>
            <a:off x="676602" y="1612650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Ở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rồi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giờ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5BF29B-492A-4CFF-B942-FDEFF8B684FC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7236845" y="3887893"/>
            <a:ext cx="766031" cy="6996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BA1907C-CAA5-422F-85E4-C2D7F38E11FD}"/>
              </a:ext>
            </a:extLst>
          </p:cNvPr>
          <p:cNvSpPr/>
          <p:nvPr/>
        </p:nvSpPr>
        <p:spPr>
          <a:xfrm>
            <a:off x="6686742" y="4547638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9D5915-7A61-470C-BC96-7D1F44483135}"/>
              </a:ext>
            </a:extLst>
          </p:cNvPr>
          <p:cNvSpPr txBox="1"/>
          <p:nvPr/>
        </p:nvSpPr>
        <p:spPr>
          <a:xfrm>
            <a:off x="664977" y="1586253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2D1092-2CBE-43E1-9DD9-C67547AC3106}"/>
              </a:ext>
            </a:extLst>
          </p:cNvPr>
          <p:cNvSpPr txBox="1"/>
          <p:nvPr/>
        </p:nvSpPr>
        <p:spPr>
          <a:xfrm>
            <a:off x="679755" y="1460003"/>
            <a:ext cx="2862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chính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nghiệm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cần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tìm</a:t>
            </a:r>
            <a:r>
              <a:rPr lang="en-US" sz="2500" dirty="0">
                <a:solidFill>
                  <a:srgbClr val="0070C0"/>
                </a:solidFill>
              </a:rPr>
              <a:t>!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C8B975-5D39-4422-8188-1DA3C06E68A6}"/>
              </a:ext>
            </a:extLst>
          </p:cNvPr>
          <p:cNvSpPr/>
          <p:nvPr/>
        </p:nvSpPr>
        <p:spPr>
          <a:xfrm>
            <a:off x="6697196" y="4544624"/>
            <a:ext cx="1184988" cy="8263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2C5A5-9C1A-4A77-B030-7EB17EC1AC37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236845" y="3887893"/>
            <a:ext cx="766031" cy="67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AA3F4-225B-41EB-861F-127C561E3283}"/>
              </a:ext>
            </a:extLst>
          </p:cNvPr>
          <p:cNvCxnSpPr>
            <a:cxnSpLocks/>
          </p:cNvCxnSpPr>
          <p:nvPr/>
        </p:nvCxnSpPr>
        <p:spPr>
          <a:xfrm>
            <a:off x="8881429" y="3887893"/>
            <a:ext cx="725392" cy="678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DB31BE4-F009-4678-B80C-D3DE405DB48E}"/>
              </a:ext>
            </a:extLst>
          </p:cNvPr>
          <p:cNvSpPr/>
          <p:nvPr/>
        </p:nvSpPr>
        <p:spPr>
          <a:xfrm>
            <a:off x="9052453" y="4544624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AE8EEC-5CED-4269-935E-DAB7F84690FB}"/>
              </a:ext>
            </a:extLst>
          </p:cNvPr>
          <p:cNvSpPr txBox="1"/>
          <p:nvPr/>
        </p:nvSpPr>
        <p:spPr>
          <a:xfrm>
            <a:off x="782611" y="1540807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F </a:t>
            </a:r>
            <a:r>
              <a:rPr lang="en-US" sz="2500" dirty="0" err="1">
                <a:solidFill>
                  <a:srgbClr val="0070C0"/>
                </a:solidFill>
              </a:rPr>
              <a:t>còn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cũng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sai</a:t>
            </a:r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/>
      <p:bldP spid="12" grpId="1"/>
      <p:bldP spid="18" grpId="0" animBg="1"/>
      <p:bldP spid="19" grpId="0"/>
      <p:bldP spid="19" grpId="1"/>
      <p:bldP spid="21" grpId="0" animBg="1"/>
      <p:bldP spid="22" grpId="0"/>
      <p:bldP spid="22" grpId="1"/>
      <p:bldP spid="24" grpId="0"/>
      <p:bldP spid="24" grpId="1"/>
      <p:bldP spid="28" grpId="0" animBg="1"/>
      <p:bldP spid="31" grpId="0"/>
      <p:bldP spid="31" grpId="1"/>
      <p:bldP spid="32" grpId="0" animBg="1"/>
      <p:bldP spid="33" grpId="0"/>
      <p:bldP spid="33" grpId="1"/>
      <p:bldP spid="36" grpId="0"/>
      <p:bldP spid="36" grpId="1"/>
      <p:bldP spid="38" grpId="0" animBg="1"/>
      <p:bldP spid="41" grpId="0"/>
      <p:bldP spid="41" grpId="1"/>
      <p:bldP spid="46" grpId="0" animBg="1"/>
      <p:bldP spid="47" grpId="0"/>
      <p:bldP spid="47" grpId="1"/>
      <p:bldP spid="48" grpId="0"/>
      <p:bldP spid="48" grpId="1"/>
      <p:bldP spid="49" grpId="0" animBg="1"/>
      <p:bldP spid="5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afda089_0_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  <a:endParaRPr dirty="0"/>
          </a:p>
        </p:txBody>
      </p:sp>
      <p:sp>
        <p:nvSpPr>
          <p:cNvPr id="138" name="Google Shape;138;gc8cafda089_0_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(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  <a:endParaRPr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.</a:t>
            </a:r>
            <a:endParaRPr b="1"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mọi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giải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pháp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vét</a:t>
            </a:r>
            <a:r>
              <a:rPr lang="en-US" b="1" dirty="0"/>
              <a:t> </a:t>
            </a:r>
            <a:r>
              <a:rPr lang="en-US" b="1" dirty="0" err="1"/>
              <a:t>cạn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afda089_0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</a:t>
            </a:r>
            <a:endParaRPr/>
          </a:p>
        </p:txBody>
      </p:sp>
      <p:sp>
        <p:nvSpPr>
          <p:cNvPr id="152" name="Google Shape;152;gc8cafda089_0_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  <a:endParaRPr dirty="0"/>
          </a:p>
          <a:p>
            <a:pPr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Quay </a:t>
            </a:r>
            <a:r>
              <a:rPr lang="en-US" dirty="0" err="1">
                <a:solidFill>
                  <a:srgbClr val="FF0000"/>
                </a:solidFill>
              </a:rPr>
              <a:t>lui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01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cafda089_0_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01 giải pháp</a:t>
            </a:r>
            <a:endParaRPr/>
          </a:p>
        </p:txBody>
      </p:sp>
      <p:sp>
        <p:nvSpPr>
          <p:cNvPr id="159" name="Google Shape;159;gc8cafda089_0_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Mã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giả</a:t>
            </a:r>
            <a:r>
              <a:rPr lang="en-US" sz="2200" b="1" dirty="0">
                <a:solidFill>
                  <a:srgbClr val="FF0000"/>
                </a:solidFill>
              </a:rPr>
              <a:t> 1: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dưới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đây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là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cho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trường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hợp</a:t>
            </a:r>
            <a:r>
              <a:rPr lang="en-US" sz="2200" dirty="0">
                <a:solidFill>
                  <a:srgbClr val="FF0000"/>
                </a:solidFill>
              </a:rPr>
              <a:t> quay </a:t>
            </a:r>
            <a:r>
              <a:rPr lang="en-US" sz="2200" dirty="0" err="1">
                <a:solidFill>
                  <a:srgbClr val="FF0000"/>
                </a:solidFill>
              </a:rPr>
              <a:t>lui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tìm</a:t>
            </a:r>
            <a:r>
              <a:rPr lang="en-US" sz="2200" dirty="0">
                <a:solidFill>
                  <a:srgbClr val="FF0000"/>
                </a:solidFill>
              </a:rPr>
              <a:t> 01 </a:t>
            </a:r>
            <a:r>
              <a:rPr lang="en-US" sz="2200" dirty="0" err="1">
                <a:solidFill>
                  <a:srgbClr val="FF0000"/>
                </a:solidFill>
              </a:rPr>
              <a:t>giải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pháp</a:t>
            </a:r>
            <a:endParaRPr sz="22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True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False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: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đệ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b="1" dirty="0"/>
              <a:t>C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Dò</a:t>
            </a:r>
            <a:r>
              <a:rPr lang="en-US" sz="2200" b="1" dirty="0"/>
              <a:t> </a:t>
            </a:r>
            <a:r>
              <a:rPr lang="en-US" sz="2200" b="1" dirty="0" err="1"/>
              <a:t>tiếp</a:t>
            </a:r>
            <a:r>
              <a:rPr lang="en-US" sz="2200" b="1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b="1" dirty="0"/>
              <a:t>C.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ra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True</a:t>
            </a:r>
            <a:r>
              <a:rPr lang="en-US" sz="2200" dirty="0"/>
              <a:t>.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Bỏ</a:t>
            </a:r>
            <a:r>
              <a:rPr lang="en-US" sz="2200" b="1" dirty="0"/>
              <a:t> </a:t>
            </a:r>
            <a:r>
              <a:rPr lang="en-US" sz="2200" b="1" dirty="0" err="1"/>
              <a:t>chọn</a:t>
            </a:r>
            <a:r>
              <a:rPr lang="en-US" sz="2200" b="1" dirty="0"/>
              <a:t> C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(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)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False</a:t>
            </a:r>
            <a:r>
              <a:rPr lang="en-US" sz="2200" dirty="0"/>
              <a:t>.</a:t>
            </a: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cafda089_2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mọi giải pháp</a:t>
            </a:r>
            <a:endParaRPr/>
          </a:p>
        </p:txBody>
      </p:sp>
      <p:sp>
        <p:nvSpPr>
          <p:cNvPr id="166" name="Google Shape;166;gc8cafda089_2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Mã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giả</a:t>
            </a:r>
            <a:r>
              <a:rPr lang="en-US" sz="2200" b="1" dirty="0">
                <a:solidFill>
                  <a:srgbClr val="FF0000"/>
                </a:solidFill>
              </a:rPr>
              <a:t> 2: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dưới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đây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là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cho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trường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hợp</a:t>
            </a:r>
            <a:r>
              <a:rPr lang="en-US" sz="2200" dirty="0">
                <a:solidFill>
                  <a:srgbClr val="FF0000"/>
                </a:solidFill>
              </a:rPr>
              <a:t> quay </a:t>
            </a:r>
            <a:r>
              <a:rPr lang="en-US" sz="2200" dirty="0" err="1">
                <a:solidFill>
                  <a:srgbClr val="FF0000"/>
                </a:solidFill>
              </a:rPr>
              <a:t>lui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tìm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mọi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pháp</a:t>
            </a:r>
            <a:endParaRPr sz="22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, </a:t>
            </a:r>
            <a:r>
              <a:rPr lang="en-US" sz="2200" u="sng" dirty="0" err="1"/>
              <a:t>thêm</a:t>
            </a:r>
            <a:r>
              <a:rPr lang="en-US" sz="2200" u="sng" dirty="0"/>
              <a:t> </a:t>
            </a:r>
            <a:r>
              <a:rPr lang="en-US" sz="2200" u="sng" dirty="0" err="1"/>
              <a:t>nó</a:t>
            </a:r>
            <a:r>
              <a:rPr lang="en-US" sz="2200" u="sng" dirty="0"/>
              <a:t> </a:t>
            </a:r>
            <a:r>
              <a:rPr lang="en-US" sz="2200" u="sng" dirty="0" err="1"/>
              <a:t>vào</a:t>
            </a:r>
            <a:r>
              <a:rPr lang="en-US" sz="2200" u="sng" dirty="0"/>
              <a:t> </a:t>
            </a:r>
            <a:r>
              <a:rPr lang="en-US" sz="2200" u="sng" dirty="0" err="1"/>
              <a:t>danh</a:t>
            </a:r>
            <a:r>
              <a:rPr lang="en-US" sz="2200" u="sng" dirty="0"/>
              <a:t> </a:t>
            </a:r>
            <a:r>
              <a:rPr lang="en-US" sz="2200" u="sng" dirty="0" err="1"/>
              <a:t>sách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.</a:t>
            </a:r>
            <a:endParaRPr sz="2200" b="1" u="sng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gì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.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: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đệ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b="1" dirty="0"/>
              <a:t>C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Dò</a:t>
            </a:r>
            <a:r>
              <a:rPr lang="en-US" sz="2200" b="1" dirty="0"/>
              <a:t> </a:t>
            </a:r>
            <a:r>
              <a:rPr lang="en-US" sz="2200" b="1" dirty="0" err="1"/>
              <a:t>tiếp</a:t>
            </a:r>
            <a:r>
              <a:rPr lang="en-US" sz="2200" b="1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b="1" dirty="0"/>
              <a:t>C. </a:t>
            </a:r>
            <a:r>
              <a:rPr lang="en-US" sz="2200" u="sng" dirty="0" err="1"/>
              <a:t>Lưu</a:t>
            </a:r>
            <a:r>
              <a:rPr lang="en-US" sz="2200" u="sng" dirty="0"/>
              <a:t> </a:t>
            </a:r>
            <a:r>
              <a:rPr lang="en-US" sz="2200" u="sng" dirty="0" err="1"/>
              <a:t>vết</a:t>
            </a:r>
            <a:r>
              <a:rPr lang="en-US" sz="2200" u="sng" dirty="0"/>
              <a:t> </a:t>
            </a:r>
            <a:r>
              <a:rPr lang="en-US" sz="2200" u="sng" dirty="0" err="1"/>
              <a:t>những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 </a:t>
            </a:r>
            <a:r>
              <a:rPr lang="en-US" sz="2200" u="sng" dirty="0" err="1"/>
              <a:t>mà</a:t>
            </a:r>
            <a:r>
              <a:rPr lang="en-US" sz="2200" u="sng" dirty="0"/>
              <a:t> </a:t>
            </a:r>
            <a:r>
              <a:rPr lang="en-US" sz="2200" u="sng" dirty="0" err="1"/>
              <a:t>thao</a:t>
            </a:r>
            <a:r>
              <a:rPr lang="en-US" sz="2200" u="sng" dirty="0"/>
              <a:t> </a:t>
            </a:r>
            <a:r>
              <a:rPr lang="en-US" sz="2200" u="sng" dirty="0" err="1"/>
              <a:t>tác</a:t>
            </a:r>
            <a:r>
              <a:rPr lang="en-US" sz="2200" u="sng" dirty="0"/>
              <a:t> </a:t>
            </a:r>
            <a:r>
              <a:rPr lang="en-US" sz="2200" u="sng" dirty="0" err="1"/>
              <a:t>gọi</a:t>
            </a:r>
            <a:r>
              <a:rPr lang="en-US" sz="2200" u="sng" dirty="0"/>
              <a:t> </a:t>
            </a:r>
            <a:r>
              <a:rPr lang="en-US" sz="2200" u="sng" dirty="0" err="1"/>
              <a:t>đệ</a:t>
            </a:r>
            <a:r>
              <a:rPr lang="en-US" sz="2200" u="sng" dirty="0"/>
              <a:t> </a:t>
            </a:r>
            <a:r>
              <a:rPr lang="en-US" sz="2200" u="sng" dirty="0" err="1"/>
              <a:t>quy</a:t>
            </a:r>
            <a:r>
              <a:rPr lang="en-US" sz="2200" u="sng" dirty="0"/>
              <a:t> </a:t>
            </a:r>
            <a:r>
              <a:rPr lang="en-US" sz="2200" u="sng" dirty="0" err="1"/>
              <a:t>tìm</a:t>
            </a:r>
            <a:r>
              <a:rPr lang="en-US" sz="2200" u="sng" dirty="0"/>
              <a:t> </a:t>
            </a:r>
            <a:r>
              <a:rPr lang="en-US" sz="2200" u="sng" dirty="0" err="1"/>
              <a:t>được</a:t>
            </a:r>
            <a:r>
              <a:rPr lang="en-US" sz="2200" u="sng" dirty="0"/>
              <a:t>.</a:t>
            </a:r>
            <a:endParaRPr sz="2200" u="sng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Bỏ</a:t>
            </a:r>
            <a:r>
              <a:rPr lang="en-US" sz="2200" b="1" dirty="0"/>
              <a:t> </a:t>
            </a:r>
            <a:r>
              <a:rPr lang="en-US" sz="2200" b="1" dirty="0" err="1"/>
              <a:t>chọn</a:t>
            </a:r>
            <a:r>
              <a:rPr lang="en-US" sz="2200" b="1" dirty="0"/>
              <a:t> C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(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)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u="sng" dirty="0" err="1"/>
              <a:t>Trả</a:t>
            </a:r>
            <a:r>
              <a:rPr lang="en-US" sz="2200" u="sng" dirty="0"/>
              <a:t> </a:t>
            </a:r>
            <a:r>
              <a:rPr lang="en-US" sz="2200" u="sng" dirty="0" err="1"/>
              <a:t>về</a:t>
            </a:r>
            <a:r>
              <a:rPr lang="en-US" sz="2200" u="sng" dirty="0"/>
              <a:t> </a:t>
            </a:r>
            <a:r>
              <a:rPr lang="en-US" sz="2200" u="sng" dirty="0" err="1"/>
              <a:t>danh</a:t>
            </a:r>
            <a:r>
              <a:rPr lang="en-US" sz="2200" u="sng" dirty="0"/>
              <a:t> </a:t>
            </a:r>
            <a:r>
              <a:rPr lang="en-US" sz="2200" u="sng" dirty="0" err="1"/>
              <a:t>sách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 </a:t>
            </a:r>
            <a:r>
              <a:rPr lang="en-US" sz="2200" u="sng" dirty="0" err="1"/>
              <a:t>tìm</a:t>
            </a:r>
            <a:r>
              <a:rPr lang="en-US" sz="2200" u="sng" dirty="0"/>
              <a:t> </a:t>
            </a:r>
            <a:r>
              <a:rPr lang="en-US" sz="2200" u="sng" dirty="0" err="1"/>
              <a:t>thấy</a:t>
            </a:r>
            <a:r>
              <a:rPr lang="en-US" sz="2200" u="sng" dirty="0"/>
              <a:t> </a:t>
            </a:r>
            <a:r>
              <a:rPr lang="en-US" sz="2200" u="sng" dirty="0" err="1"/>
              <a:t>bởi</a:t>
            </a:r>
            <a:r>
              <a:rPr lang="en-US" sz="2200" u="sng" dirty="0"/>
              <a:t> </a:t>
            </a:r>
            <a:r>
              <a:rPr lang="en-US" sz="2200" u="sng" dirty="0" err="1"/>
              <a:t>việc</a:t>
            </a:r>
            <a:r>
              <a:rPr lang="en-US" sz="2200" u="sng" dirty="0"/>
              <a:t> </a:t>
            </a:r>
            <a:r>
              <a:rPr lang="en-US" sz="2200" u="sng" dirty="0" err="1"/>
              <a:t>gọi</a:t>
            </a:r>
            <a:r>
              <a:rPr lang="en-US" sz="2200" u="sng" dirty="0"/>
              <a:t> </a:t>
            </a:r>
            <a:r>
              <a:rPr lang="en-US" sz="2200" u="sng" dirty="0" err="1"/>
              <a:t>đệ</a:t>
            </a:r>
            <a:r>
              <a:rPr lang="en-US" sz="2200" u="sng" dirty="0"/>
              <a:t> </a:t>
            </a:r>
            <a:r>
              <a:rPr lang="en-US" sz="2200" u="sng" dirty="0" err="1"/>
              <a:t>quy</a:t>
            </a:r>
            <a:r>
              <a:rPr lang="en-US" sz="2200" u="sng" dirty="0"/>
              <a:t>.</a:t>
            </a:r>
            <a:endParaRPr sz="2200" u="sng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1327</Words>
  <Application>Microsoft Office PowerPoint</Application>
  <PresentationFormat>Widescreen</PresentationFormat>
  <Paragraphs>177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Courier New</vt:lpstr>
      <vt:lpstr>Default Design</vt:lpstr>
      <vt:lpstr>Backtracking Quay lui</vt:lpstr>
      <vt:lpstr>Black mirror</vt:lpstr>
      <vt:lpstr>Nội dung</vt:lpstr>
      <vt:lpstr>Khái niệm Backtracking </vt:lpstr>
      <vt:lpstr>Khái niệm Backtracking</vt:lpstr>
      <vt:lpstr>Khái niệm backtracking</vt:lpstr>
      <vt:lpstr>Phân loại</vt:lpstr>
      <vt:lpstr>Quay lui tìm 01 giải pháp</vt:lpstr>
      <vt:lpstr>Quay lui tìm mọi giải pháp</vt:lpstr>
      <vt:lpstr>Mô hình quay lui</vt:lpstr>
      <vt:lpstr>Mô hình quay lui</vt:lpstr>
      <vt:lpstr>Mô hình quay lui</vt:lpstr>
      <vt:lpstr>Mô hình quay lui</vt:lpstr>
      <vt:lpstr>Mô hình quay lui</vt:lpstr>
      <vt:lpstr>Một số bài toán</vt:lpstr>
      <vt:lpstr>Lắc xí ngầu</vt:lpstr>
      <vt:lpstr>Lắc xí ngầu</vt:lpstr>
      <vt:lpstr>Cây quyết định của bài toán</vt:lpstr>
      <vt:lpstr>Cài đặt</vt:lpstr>
      <vt:lpstr>Lắc xí ngầu</vt:lpstr>
      <vt:lpstr>Cài đặt</vt:lpstr>
      <vt:lpstr>PowerPoint Presentation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Quay lui</dc:title>
  <dc:creator>Hong</dc:creator>
  <cp:lastModifiedBy>Bùi Cao Doanh</cp:lastModifiedBy>
  <cp:revision>22</cp:revision>
  <dcterms:created xsi:type="dcterms:W3CDTF">2008-06-14T04:13:27Z</dcterms:created>
  <dcterms:modified xsi:type="dcterms:W3CDTF">2021-04-15T05:32:22Z</dcterms:modified>
</cp:coreProperties>
</file>