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56"/>
  </p:handoutMasterIdLst>
  <p:sldIdLst>
    <p:sldId id="256" r:id="rId3"/>
    <p:sldId id="326" r:id="rId4"/>
    <p:sldId id="592" r:id="rId5"/>
    <p:sldId id="364" r:id="rId6"/>
    <p:sldId id="470" r:id="rId7"/>
    <p:sldId id="512" r:id="rId8"/>
    <p:sldId id="551" r:id="rId9"/>
    <p:sldId id="594" r:id="rId10"/>
    <p:sldId id="469" r:id="rId11"/>
    <p:sldId id="471" r:id="rId12"/>
    <p:sldId id="354" r:id="rId13"/>
    <p:sldId id="408" r:id="rId15"/>
    <p:sldId id="593" r:id="rId16"/>
    <p:sldId id="355" r:id="rId17"/>
    <p:sldId id="393" r:id="rId18"/>
    <p:sldId id="410" r:id="rId19"/>
    <p:sldId id="552" r:id="rId20"/>
    <p:sldId id="553" r:id="rId21"/>
    <p:sldId id="418" r:id="rId22"/>
    <p:sldId id="400" r:id="rId23"/>
    <p:sldId id="391" r:id="rId24"/>
    <p:sldId id="415" r:id="rId25"/>
    <p:sldId id="595" r:id="rId26"/>
    <p:sldId id="352" r:id="rId27"/>
    <p:sldId id="353" r:id="rId28"/>
    <p:sldId id="508" r:id="rId29"/>
    <p:sldId id="414" r:id="rId30"/>
    <p:sldId id="507" r:id="rId31"/>
    <p:sldId id="402" r:id="rId32"/>
    <p:sldId id="417" r:id="rId33"/>
    <p:sldId id="407" r:id="rId34"/>
    <p:sldId id="404" r:id="rId35"/>
    <p:sldId id="504" r:id="rId36"/>
    <p:sldId id="502" r:id="rId37"/>
    <p:sldId id="503" r:id="rId38"/>
    <p:sldId id="405" r:id="rId39"/>
    <p:sldId id="501" r:id="rId40"/>
    <p:sldId id="403" r:id="rId41"/>
    <p:sldId id="500" r:id="rId42"/>
    <p:sldId id="506" r:id="rId43"/>
    <p:sldId id="596" r:id="rId44"/>
    <p:sldId id="509" r:id="rId45"/>
    <p:sldId id="510" r:id="rId46"/>
    <p:sldId id="513" r:id="rId47"/>
    <p:sldId id="597" r:id="rId48"/>
    <p:sldId id="514" r:id="rId49"/>
    <p:sldId id="515" r:id="rId50"/>
    <p:sldId id="516" r:id="rId51"/>
    <p:sldId id="517" r:id="rId52"/>
    <p:sldId id="518" r:id="rId53"/>
    <p:sldId id="598" r:id="rId54"/>
    <p:sldId id="26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 Cao" initials="K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7C80"/>
    <a:srgbClr val="FF2D13"/>
    <a:srgbClr val="727171"/>
    <a:srgbClr val="C9CACA"/>
    <a:srgbClr val="FFFFFF"/>
    <a:srgbClr val="A3E0E0"/>
    <a:srgbClr val="D68000"/>
    <a:srgbClr val="3BAEAE"/>
    <a:srgbClr val="C49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57" autoAdjust="0"/>
    <p:restoredTop sz="95182" autoAdjust="0"/>
  </p:normalViewPr>
  <p:slideViewPr>
    <p:cSldViewPr snapToGrid="0">
      <p:cViewPr varScale="1">
        <p:scale>
          <a:sx n="141" d="100"/>
          <a:sy n="141" d="100"/>
        </p:scale>
        <p:origin x="144" y="1080"/>
      </p:cViewPr>
      <p:guideLst>
        <p:guide orient="horz" pos="2160"/>
        <p:guide pos="383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commentAuthors" Target="commentAuthors.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D4305-0E5C-4FA1-B2F8-0DA27C65EA29}" type="datetimeFigureOut">
              <a:rPr lang="zh-CN" altLang="en-US" smtClean="0"/>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E3EE2-D3C7-4E16-B300-3454B462CE8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82A9D9-B563-4F46-8BD9-2AADCD5E4C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A196DA-613D-4C40-84CC-CE8358C259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4" Type="http://schemas.openxmlformats.org/officeDocument/2006/relationships/hyperlink" Target="https://www.synopsys.com/blogs/software-security/agile-cicd-devops-difference/" TargetMode="External"/><Relationship Id="rId3" Type="http://schemas.openxmlformats.org/officeDocument/2006/relationships/hyperlink" Target="https://blog.csdn.net/CrankZ/article/details/81545439"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4" Type="http://schemas.openxmlformats.org/officeDocument/2006/relationships/hyperlink" Target="https://www.synopsys.com/blogs/software-security/agile-cicd-devops-difference/" TargetMode="External"/><Relationship Id="rId3" Type="http://schemas.openxmlformats.org/officeDocument/2006/relationships/hyperlink" Target="https://blog.csdn.net/CrankZ/article/details/81545439" TargetMode="External"/><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panose="020B0604020202020204" pitchFamily="34" charset="0"/>
              </a:rPr>
              <a:t>In software development, </a:t>
            </a:r>
            <a:r>
              <a:rPr lang="en-US" altLang="zh-CN" b="1" i="0" dirty="0">
                <a:solidFill>
                  <a:srgbClr val="333333"/>
                </a:solidFill>
                <a:effectLst/>
                <a:latin typeface="Helvetica" panose="020B0604020202020204" pitchFamily="34" charset="0"/>
              </a:rPr>
              <a:t>integration</a:t>
            </a:r>
            <a:r>
              <a:rPr lang="en-US" altLang="zh-CN" b="0" i="0" dirty="0">
                <a:solidFill>
                  <a:srgbClr val="333333"/>
                </a:solidFill>
                <a:effectLst/>
                <a:latin typeface="Helvetica" panose="020B0604020202020204" pitchFamily="34" charset="0"/>
              </a:rPr>
              <a:t> is the process of incorporating changes like refactored code, new features, or bug fixes into the existing codebase.</a:t>
            </a:r>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panose="020B0604020202020204" pitchFamily="34" charset="0"/>
              </a:rPr>
              <a:t>In software development, </a:t>
            </a:r>
            <a:r>
              <a:rPr lang="en-US" altLang="zh-CN" b="1" i="0" dirty="0">
                <a:solidFill>
                  <a:srgbClr val="333333"/>
                </a:solidFill>
                <a:effectLst/>
                <a:latin typeface="Helvetica" panose="020B0604020202020204" pitchFamily="34" charset="0"/>
              </a:rPr>
              <a:t>integration</a:t>
            </a:r>
            <a:r>
              <a:rPr lang="en-US" altLang="zh-CN" b="0" i="0" dirty="0">
                <a:solidFill>
                  <a:srgbClr val="333333"/>
                </a:solidFill>
                <a:effectLst/>
                <a:latin typeface="Helvetica" panose="020B0604020202020204" pitchFamily="34" charset="0"/>
              </a:rPr>
              <a:t> is the process of incorporating changes like refactored code, new features, or bug fixes into the existing codebase.</a:t>
            </a:r>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Sailec-Regular"/>
              </a:rPr>
              <a:t> A </a:t>
            </a:r>
            <a:r>
              <a:rPr lang="en-US" altLang="zh-CN" b="1" i="0" dirty="0">
                <a:solidFill>
                  <a:srgbClr val="333333"/>
                </a:solidFill>
                <a:effectLst/>
                <a:latin typeface="Sailec-Bold"/>
              </a:rPr>
              <a:t>deployment pipeline</a:t>
            </a:r>
            <a:r>
              <a:rPr lang="en-US" altLang="zh-CN" b="0" i="0" dirty="0">
                <a:solidFill>
                  <a:srgbClr val="333333"/>
                </a:solidFill>
                <a:effectLst/>
                <a:latin typeface="Sailec-Regular"/>
              </a:rPr>
              <a:t> is an automated system that runs increasingly rigorous test suites against a build as a series of sequential stages.</a:t>
            </a:r>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hlinkClick r:id="rId3"/>
              </a:rPr>
              <a:t>https://blog.csdn.net/CrankZ/article/details/81545439</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hlinkClick r:id="rId4"/>
              </a:rPr>
              <a:t>https://www.synopsys.com/blogs/software-security/agile-cicd-devops-difference/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hlinkClick r:id="rId3"/>
              </a:rPr>
              <a:t>https://blog.csdn.net/CrankZ/article/details/81545439</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hlinkClick r:id="rId4"/>
              </a:rPr>
              <a:t>https://www.synopsys.com/blogs/software-security/agile-cicd-devops-difference/</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CAC2E81-CA76-43A8-80AE-97770383B6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1"/>
            <a:ext cx="12192000" cy="672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alibri" panose="020F0502020204030204" pitchFamily="34" charset="0"/>
              <a:ea typeface="黑体" panose="02010609060101010101" pitchFamily="49" charset="-122"/>
            </a:endParaRPr>
          </a:p>
        </p:txBody>
      </p:sp>
      <p:sp>
        <p:nvSpPr>
          <p:cNvPr id="2" name="Title 1"/>
          <p:cNvSpPr>
            <a:spLocks noGrp="1"/>
          </p:cNvSpPr>
          <p:nvPr>
            <p:ph type="ctrTitle"/>
          </p:nvPr>
        </p:nvSpPr>
        <p:spPr>
          <a:xfrm>
            <a:off x="838200" y="2236572"/>
            <a:ext cx="10375469" cy="792162"/>
          </a:xfrm>
        </p:spPr>
        <p:txBody>
          <a:bodyPr anchor="b">
            <a:normAutofit/>
          </a:bodyPr>
          <a:lstStyle>
            <a:lvl1pPr algn="r">
              <a:defRPr sz="40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838200" y="3007227"/>
            <a:ext cx="10375469" cy="749149"/>
          </a:xfrm>
        </p:spPr>
        <p:txBody>
          <a:bodyPr>
            <a:normAutofit/>
          </a:bodyPr>
          <a:lstStyle>
            <a:lvl1pPr marL="0" indent="0" algn="r">
              <a:buNone/>
              <a:defRPr sz="2800" b="1" baseline="0">
                <a:solidFill>
                  <a:schemeClr val="tx1">
                    <a:lumMod val="65000"/>
                    <a:lumOff val="35000"/>
                  </a:schemeClr>
                </a:solidFill>
                <a:latin typeface="Calibri" panose="020F050202020403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fld>
            <a:endParaRPr lang="zh-CN" altLang="en-US">
              <a:solidFill>
                <a:prstClr val="black">
                  <a:tint val="75000"/>
                </a:prstClr>
              </a:solidFill>
            </a:endParaRPr>
          </a:p>
        </p:txBody>
      </p:sp>
      <p:cxnSp>
        <p:nvCxnSpPr>
          <p:cNvPr id="8" name="直接连接符 5"/>
          <p:cNvCxnSpPr/>
          <p:nvPr userDrawn="1"/>
        </p:nvCxnSpPr>
        <p:spPr bwMode="auto">
          <a:xfrm>
            <a:off x="685369" y="3756376"/>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369" y="281751"/>
            <a:ext cx="1921353" cy="676376"/>
          </a:xfrm>
          <a:prstGeom prst="rect">
            <a:avLst/>
          </a:prstGeom>
        </p:spPr>
      </p:pic>
      <p:sp>
        <p:nvSpPr>
          <p:cNvPr id="18" name="Text Placeholder 17"/>
          <p:cNvSpPr>
            <a:spLocks noGrp="1"/>
          </p:cNvSpPr>
          <p:nvPr>
            <p:ph type="body" sz="quarter" idx="13" hasCustomPrompt="1"/>
          </p:nvPr>
        </p:nvSpPr>
        <p:spPr>
          <a:xfrm>
            <a:off x="838200" y="3758263"/>
            <a:ext cx="10362769" cy="457128"/>
          </a:xfrm>
        </p:spPr>
        <p:txBody>
          <a:bodyPr>
            <a:noAutofit/>
          </a:bodyPr>
          <a:lstStyle>
            <a:lvl1pPr marL="0" indent="0" algn="r">
              <a:buNone/>
              <a:defRPr sz="200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Speaker</a:t>
            </a:r>
            <a:endParaRPr lang="zh-CN" altLang="en-US" dirty="0"/>
          </a:p>
        </p:txBody>
      </p:sp>
      <p:sp>
        <p:nvSpPr>
          <p:cNvPr id="19" name="Text Placeholder 17"/>
          <p:cNvSpPr>
            <a:spLocks noGrp="1"/>
          </p:cNvSpPr>
          <p:nvPr>
            <p:ph type="body" sz="quarter" idx="14" hasCustomPrompt="1"/>
          </p:nvPr>
        </p:nvSpPr>
        <p:spPr>
          <a:xfrm>
            <a:off x="838200" y="4227072"/>
            <a:ext cx="10362769" cy="370328"/>
          </a:xfrm>
        </p:spPr>
        <p:txBody>
          <a:bodyPr>
            <a:noAutofit/>
          </a:bodyPr>
          <a:lstStyle>
            <a:lvl1pPr marL="0" indent="0" algn="r">
              <a:buNone/>
              <a:defRPr sz="1800" b="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Title/Time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7973" y="2439604"/>
            <a:ext cx="4196054" cy="147714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lnSpc>
                <a:spcPct val="150000"/>
              </a:lnSpc>
              <a:defRPr sz="2200" baseline="0">
                <a:latin typeface="Calibri" panose="020F0502020204030204" pitchFamily="34" charset="0"/>
                <a:ea typeface="黑体" panose="02010609060101010101" pitchFamily="49" charset="-122"/>
              </a:defRPr>
            </a:lvl1pPr>
            <a:lvl2pPr marL="685800" indent="-228600">
              <a:lnSpc>
                <a:spcPct val="150000"/>
              </a:lnSpc>
              <a:buClr>
                <a:srgbClr val="B60005"/>
              </a:buClr>
              <a:buFont typeface="Arial" panose="020B0604020202020204" pitchFamily="34" charset="0"/>
              <a:buChar char="►"/>
              <a:defRPr sz="2000" baseline="0">
                <a:solidFill>
                  <a:schemeClr val="tx1">
                    <a:lumMod val="95000"/>
                    <a:lumOff val="5000"/>
                  </a:schemeClr>
                </a:solidFill>
                <a:latin typeface="Calibri" panose="020F0502020204030204" pitchFamily="34" charset="0"/>
                <a:ea typeface="黑体" panose="02010609060101010101" pitchFamily="49" charset="-122"/>
              </a:defRPr>
            </a:lvl2pPr>
            <a:lvl3pPr marL="1143000" indent="-228600">
              <a:lnSpc>
                <a:spcPct val="150000"/>
              </a:lnSpc>
              <a:buClr>
                <a:srgbClr val="B60005"/>
              </a:buClr>
              <a:buFont typeface="Wingdings" panose="05000000000000000000" pitchFamily="2" charset="2"/>
              <a:buChar char="n"/>
              <a:defRPr sz="1800" baseline="0">
                <a:solidFill>
                  <a:schemeClr val="tx1">
                    <a:lumMod val="95000"/>
                    <a:lumOff val="5000"/>
                  </a:schemeClr>
                </a:solidFill>
                <a:latin typeface="Calibri" panose="020F0502020204030204" pitchFamily="34" charset="0"/>
                <a:ea typeface="黑体" panose="02010609060101010101" pitchFamily="49" charset="-122"/>
              </a:defRPr>
            </a:lvl3pPr>
            <a:lvl4pPr marL="1600200" indent="-228600">
              <a:lnSpc>
                <a:spcPct val="150000"/>
              </a:lnSpc>
              <a:buClr>
                <a:srgbClr val="B60005"/>
              </a:buClr>
              <a:buFont typeface="Calibri" panose="020F0502020204030204" pitchFamily="34" charset="0"/>
              <a:buChar char="‐"/>
              <a:defRPr sz="1600" baseline="0">
                <a:solidFill>
                  <a:schemeClr val="tx1">
                    <a:lumMod val="95000"/>
                    <a:lumOff val="5000"/>
                  </a:schemeClr>
                </a:solidFill>
                <a:latin typeface="Calibri" panose="020F0502020204030204" pitchFamily="34" charset="0"/>
                <a:ea typeface="黑体" panose="02010609060101010101" pitchFamily="49" charset="-122"/>
              </a:defRPr>
            </a:lvl4pPr>
            <a:lvl5pPr marL="2057400" indent="-228600">
              <a:lnSpc>
                <a:spcPct val="150000"/>
              </a:lnSpc>
              <a:buClr>
                <a:srgbClr val="B60005"/>
              </a:buClr>
              <a:buFont typeface="Arial" panose="020B0604020202020204" pitchFamily="34" charset="0"/>
              <a:buChar char="»"/>
              <a:defRPr sz="1400" baseline="0">
                <a:solidFill>
                  <a:schemeClr val="tx1">
                    <a:lumMod val="95000"/>
                    <a:lumOff val="5000"/>
                  </a:schemeClr>
                </a:solidFill>
                <a:latin typeface="Calibri" panose="020F0502020204030204" pitchFamily="34" charset="0"/>
                <a:ea typeface="黑体" panose="02010609060101010101" pitchFamily="49" charset="-122"/>
              </a:defRPr>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1929201" cy="365125"/>
          </a:xfrm>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baseline="0">
                <a:ea typeface="黑体" panose="02010609060101010101" pitchFamily="49" charset="-122"/>
              </a:defRPr>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tx1">
                    <a:lumMod val="65000"/>
                    <a:lumOff val="35000"/>
                  </a:schemeClr>
                </a:solidFill>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endParaRPr lang="en-US" altLang="zh-CN" dirty="0"/>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cxnSp>
        <p:nvCxnSpPr>
          <p:cNvPr id="7" name="直接连接符 5"/>
          <p:cNvCxnSpPr/>
          <p:nvPr userDrawn="1"/>
        </p:nvCxnSpPr>
        <p:spPr bwMode="auto">
          <a:xfrm>
            <a:off x="838200" y="4589463"/>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sp>
        <p:nvSpPr>
          <p:cNvPr id="8" name="Rectangle 7"/>
          <p:cNvSpPr/>
          <p:nvPr userDrawn="1"/>
        </p:nvSpPr>
        <p:spPr>
          <a:xfrm>
            <a:off x="0" y="0"/>
            <a:ext cx="11811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838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a:xfrm>
            <a:off x="954314" y="5963233"/>
            <a:ext cx="2743200" cy="365125"/>
          </a:xfrm>
          <a:prstGeom prst="rect">
            <a:avLst/>
          </a:prstGeom>
        </p:spPr>
        <p:txBody>
          <a:bodyPr/>
          <a:lstStyle>
            <a:lvl1pPr>
              <a:defRPr baseline="0">
                <a:latin typeface="Calibri" panose="020F0502020204030204" pitchFamily="34" charset="0"/>
                <a:ea typeface="黑体" panose="02010609060101010101" pitchFamily="49" charset="-122"/>
              </a:defRPr>
            </a:lvl1pPr>
          </a:lstStyle>
          <a:p>
            <a:fld id="{8BB43FC1-46F3-4C43-B571-6DB3BC31714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2401"/>
            <a:ext cx="10515600" cy="761999"/>
          </a:xfrm>
        </p:spPr>
        <p:txBody>
          <a:bodyPr/>
          <a:lstStyle>
            <a:lvl1pPr>
              <a:defRPr baseline="0">
                <a:latin typeface="Calibri" panose="020F0502020204030204" pitchFamily="34" charset="0"/>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839788" y="1081087"/>
            <a:ext cx="5157787"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049461"/>
            <a:ext cx="5157787"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081087"/>
            <a:ext cx="5183188"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049461"/>
            <a:ext cx="5183188"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8" name="Footer Placeholder 7"/>
          <p:cNvSpPr>
            <a:spLocks noGrp="1"/>
          </p:cNvSpPr>
          <p:nvPr>
            <p:ph type="ftr" sz="quarter" idx="11"/>
          </p:nvPr>
        </p:nvSpPr>
        <p:spPr/>
        <p:txBody>
          <a:bodyPr/>
          <a:lstStyle>
            <a:lvl1pPr>
              <a:defRPr baseline="0">
                <a:latin typeface="Calibri" panose="020F0502020204030204" pitchFamily="34" charset="0"/>
              </a:defRPr>
            </a:lvl1p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baseline="0">
                <a:latin typeface="Calibri" panose="020F0502020204030204" pitchFamily="34" charset="0"/>
              </a:defRPr>
            </a:lvl1pPr>
          </a:lstStyle>
          <a:p>
            <a:fld id="{D85EDCC9-2E03-43E0-B1EE-B2F3A7BCC51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
        <p:nvSpPr>
          <p:cNvPr id="5" name="Rectangle 4"/>
          <p:cNvSpPr/>
          <p:nvPr userDrawn="1"/>
        </p:nvSpPr>
        <p:spPr>
          <a:xfrm>
            <a:off x="0" y="0"/>
            <a:ext cx="12192000" cy="6858000"/>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62920"/>
          </a:xfrm>
          <a:prstGeom prst="rect">
            <a:avLst/>
          </a:prstGeom>
        </p:spPr>
        <p:txBody>
          <a:bodyPr vert="horz" lIns="91440" tIns="45720" rIns="91440" bIns="45720" rtlCol="0" anchor="ctr">
            <a:no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016989"/>
            <a:ext cx="10515600" cy="5039863"/>
          </a:xfrm>
          <a:prstGeom prst="rect">
            <a:avLst/>
          </a:prstGeom>
        </p:spPr>
        <p:txBody>
          <a:bodyPr vert="horz" lIns="91440" tIns="45720" rIns="91440" bIns="45720" rtlCol="0">
            <a:normAutofit/>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1929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EDCC9-2E03-43E0-B1EE-B2F3A7BCC517}" type="slidenum">
              <a:rPr lang="zh-CN" altLang="en-US">
                <a:solidFill>
                  <a:prstClr val="black">
                    <a:tint val="75000"/>
                  </a:prstClr>
                </a:solidFill>
              </a:rPr>
            </a:fld>
            <a:endParaRPr lang="zh-CN" altLang="en-US">
              <a:solidFill>
                <a:prstClr val="black">
                  <a:tint val="75000"/>
                </a:prstClr>
              </a:solidFill>
            </a:endParaRPr>
          </a:p>
        </p:txBody>
      </p:sp>
      <p:sp>
        <p:nvSpPr>
          <p:cNvPr id="7" name="Rectangle 6"/>
          <p:cNvSpPr/>
          <p:nvPr userDrawn="1"/>
        </p:nvSpPr>
        <p:spPr>
          <a:xfrm>
            <a:off x="382137" y="0"/>
            <a:ext cx="232011" cy="928045"/>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60005"/>
              </a:solidFill>
            </a:endParaRP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
        <p:nvSpPr>
          <p:cNvPr id="9" name="TextBox 8"/>
          <p:cNvSpPr txBox="1"/>
          <p:nvPr userDrawn="1"/>
        </p:nvSpPr>
        <p:spPr>
          <a:xfrm>
            <a:off x="774511" y="6429714"/>
            <a:ext cx="396240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i="1" baseline="0" dirty="0">
                <a:solidFill>
                  <a:schemeClr val="tx1">
                    <a:lumMod val="65000"/>
                    <a:lumOff val="35000"/>
                  </a:schemeClr>
                </a:solidFill>
              </a:rPr>
              <a:t>Company Proprietary and Confidential</a:t>
            </a:r>
            <a:endParaRPr lang="en-US" altLang="zh-CN" sz="1400" b="1" i="1" baseline="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200" b="1" kern="1200" baseline="0">
          <a:solidFill>
            <a:srgbClr val="B60005"/>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c.biancheng.net/view/161.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log.csdn.net/weixin_31663397/article/details/112737118"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3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image" Target="../media/image33.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101363"/>
            <a:ext cx="10375469" cy="1568996"/>
          </a:xfrm>
        </p:spPr>
        <p:txBody>
          <a:bodyPr>
            <a:normAutofit fontScale="90000"/>
          </a:bodyPr>
          <a:lstStyle/>
          <a:p>
            <a:pPr algn="ctr"/>
            <a:r>
              <a:rPr lang="en-US" altLang="zh-CN" dirty="0"/>
              <a:t>SPSD Training For New Staff</a:t>
            </a:r>
            <a:br>
              <a:rPr lang="en-US" altLang="zh-CN" dirty="0"/>
            </a:br>
            <a:br>
              <a:rPr lang="en-US" altLang="zh-CN" dirty="0"/>
            </a:br>
            <a:r>
              <a:rPr lang="en-US" altLang="zh-CN" dirty="0"/>
              <a:t>C Practice 1</a:t>
            </a:r>
            <a:endParaRPr lang="zh-CN" altLang="en-US" dirty="0"/>
          </a:p>
        </p:txBody>
      </p:sp>
      <p:sp>
        <p:nvSpPr>
          <p:cNvPr id="4" name="Text Placeholder 3"/>
          <p:cNvSpPr>
            <a:spLocks noGrp="1"/>
          </p:cNvSpPr>
          <p:nvPr>
            <p:ph type="body" sz="quarter" idx="13"/>
          </p:nvPr>
        </p:nvSpPr>
        <p:spPr/>
        <p:txBody>
          <a:bodyPr/>
          <a:lstStyle/>
          <a:p>
            <a:r>
              <a:rPr lang="en-US" altLang="zh-CN" b="0" dirty="0"/>
              <a:t>Dongli Cao, SPSD</a:t>
            </a:r>
            <a:endParaRPr lang="zh-CN" altLang="en-US" b="0" dirty="0"/>
          </a:p>
        </p:txBody>
      </p:sp>
      <p:sp>
        <p:nvSpPr>
          <p:cNvPr id="5" name="Text Placeholder 4"/>
          <p:cNvSpPr>
            <a:spLocks noGrp="1"/>
          </p:cNvSpPr>
          <p:nvPr>
            <p:ph type="body" sz="quarter" idx="14"/>
          </p:nvPr>
        </p:nvSpPr>
        <p:spPr/>
        <p:txBody>
          <a:bodyPr/>
          <a:lstStyle/>
          <a:p>
            <a:fld id="{2CA8B75B-53B2-48E1-B1B8-3D7433F5DB51}" type="datetime4">
              <a:rPr lang="en-US" altLang="zh-CN" smtClean="0"/>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Data Type</a:t>
            </a:r>
            <a:endParaRPr lang="en-US" altLang="zh-CN" dirty="0"/>
          </a:p>
        </p:txBody>
      </p:sp>
      <p:sp>
        <p:nvSpPr>
          <p:cNvPr id="7" name="左大括号 6"/>
          <p:cNvSpPr/>
          <p:nvPr/>
        </p:nvSpPr>
        <p:spPr>
          <a:xfrm>
            <a:off x="1718945" y="2533015"/>
            <a:ext cx="135890" cy="376809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555"/>
          </a:p>
        </p:txBody>
      </p:sp>
      <p:sp>
        <p:nvSpPr>
          <p:cNvPr id="8" name="左大括号 7"/>
          <p:cNvSpPr/>
          <p:nvPr/>
        </p:nvSpPr>
        <p:spPr>
          <a:xfrm>
            <a:off x="2912745" y="1512570"/>
            <a:ext cx="183515" cy="206756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555"/>
          </a:p>
        </p:txBody>
      </p:sp>
      <p:sp>
        <p:nvSpPr>
          <p:cNvPr id="9" name="文本框 8"/>
          <p:cNvSpPr txBox="1"/>
          <p:nvPr/>
        </p:nvSpPr>
        <p:spPr>
          <a:xfrm>
            <a:off x="534035" y="4251325"/>
            <a:ext cx="1000760" cy="330835"/>
          </a:xfrm>
          <a:prstGeom prst="rect">
            <a:avLst/>
          </a:prstGeom>
          <a:noFill/>
        </p:spPr>
        <p:txBody>
          <a:bodyPr wrap="square" rtlCol="0">
            <a:spAutoFit/>
          </a:bodyPr>
          <a:lstStyle/>
          <a:p>
            <a:r>
              <a:rPr lang="en-US" altLang="zh-CN" sz="1555">
                <a:sym typeface="+mn-ea"/>
              </a:rPr>
              <a:t>Data Type</a:t>
            </a:r>
            <a:endParaRPr lang="zh-CN" altLang="en-US" sz="1555">
              <a:sym typeface="+mn-ea"/>
            </a:endParaRPr>
          </a:p>
        </p:txBody>
      </p:sp>
      <p:sp>
        <p:nvSpPr>
          <p:cNvPr id="10" name="文本框 9"/>
          <p:cNvSpPr txBox="1"/>
          <p:nvPr/>
        </p:nvSpPr>
        <p:spPr>
          <a:xfrm>
            <a:off x="1854835" y="2348230"/>
            <a:ext cx="1232535" cy="330835"/>
          </a:xfrm>
          <a:prstGeom prst="rect">
            <a:avLst/>
          </a:prstGeom>
          <a:noFill/>
        </p:spPr>
        <p:txBody>
          <a:bodyPr wrap="square" rtlCol="0">
            <a:spAutoFit/>
          </a:bodyPr>
          <a:lstStyle/>
          <a:p>
            <a:r>
              <a:rPr lang="en-US" altLang="zh-CN" sz="1555">
                <a:sym typeface="+mn-ea"/>
              </a:rPr>
              <a:t>Base Type</a:t>
            </a:r>
            <a:endParaRPr lang="en-US" altLang="zh-CN" sz="1555">
              <a:sym typeface="+mn-ea"/>
            </a:endParaRPr>
          </a:p>
        </p:txBody>
      </p:sp>
      <p:sp>
        <p:nvSpPr>
          <p:cNvPr id="11" name="文本框 10"/>
          <p:cNvSpPr txBox="1"/>
          <p:nvPr/>
        </p:nvSpPr>
        <p:spPr>
          <a:xfrm>
            <a:off x="3096260" y="1390650"/>
            <a:ext cx="1235075" cy="330835"/>
          </a:xfrm>
          <a:prstGeom prst="rect">
            <a:avLst/>
          </a:prstGeom>
          <a:noFill/>
        </p:spPr>
        <p:txBody>
          <a:bodyPr wrap="square" rtlCol="0">
            <a:spAutoFit/>
          </a:bodyPr>
          <a:lstStyle/>
          <a:p>
            <a:r>
              <a:rPr lang="en-US" altLang="zh-CN" sz="1555" dirty="0"/>
              <a:t>integer type</a:t>
            </a:r>
            <a:endParaRPr lang="en-US" altLang="zh-CN" sz="1555" dirty="0"/>
          </a:p>
        </p:txBody>
      </p:sp>
      <p:sp>
        <p:nvSpPr>
          <p:cNvPr id="12" name="左大括号 11"/>
          <p:cNvSpPr/>
          <p:nvPr/>
        </p:nvSpPr>
        <p:spPr>
          <a:xfrm>
            <a:off x="4331335" y="943195"/>
            <a:ext cx="132715" cy="123970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555"/>
          </a:p>
        </p:txBody>
      </p:sp>
      <p:sp>
        <p:nvSpPr>
          <p:cNvPr id="13" name="文本框 12"/>
          <p:cNvSpPr txBox="1"/>
          <p:nvPr/>
        </p:nvSpPr>
        <p:spPr>
          <a:xfrm>
            <a:off x="4400686" y="755993"/>
            <a:ext cx="2992120" cy="1491049"/>
          </a:xfrm>
          <a:prstGeom prst="rect">
            <a:avLst/>
          </a:prstGeom>
          <a:noFill/>
        </p:spPr>
        <p:txBody>
          <a:bodyPr wrap="square" rtlCol="0">
            <a:spAutoFit/>
          </a:bodyPr>
          <a:lstStyle/>
          <a:p>
            <a:pPr>
              <a:lnSpc>
                <a:spcPct val="150000"/>
              </a:lnSpc>
            </a:pPr>
            <a:r>
              <a:rPr lang="en-US" altLang="zh-CN" sz="1555" dirty="0">
                <a:sym typeface="+mn-ea"/>
              </a:rPr>
              <a:t>short</a:t>
            </a:r>
            <a:endParaRPr lang="zh-CN" altLang="en-US" sz="1555" dirty="0">
              <a:sym typeface="+mn-ea"/>
            </a:endParaRPr>
          </a:p>
          <a:p>
            <a:pPr>
              <a:lnSpc>
                <a:spcPct val="150000"/>
              </a:lnSpc>
            </a:pPr>
            <a:r>
              <a:rPr lang="en-US" altLang="zh-CN" sz="1555" dirty="0">
                <a:sym typeface="+mn-ea"/>
              </a:rPr>
              <a:t>int</a:t>
            </a:r>
            <a:endParaRPr lang="zh-CN" altLang="en-US" sz="1555" dirty="0">
              <a:sym typeface="+mn-ea"/>
            </a:endParaRPr>
          </a:p>
          <a:p>
            <a:pPr>
              <a:lnSpc>
                <a:spcPct val="150000"/>
              </a:lnSpc>
            </a:pPr>
            <a:r>
              <a:rPr lang="en-US" altLang="zh-CN" sz="1555" dirty="0">
                <a:sym typeface="+mn-ea"/>
              </a:rPr>
              <a:t>long</a:t>
            </a:r>
            <a:endParaRPr lang="en-US" altLang="zh-CN" sz="1555" dirty="0">
              <a:sym typeface="+mn-ea"/>
            </a:endParaRPr>
          </a:p>
          <a:p>
            <a:pPr>
              <a:lnSpc>
                <a:spcPct val="150000"/>
              </a:lnSpc>
            </a:pPr>
            <a:r>
              <a:rPr lang="en-US" altLang="zh-CN" sz="1555" dirty="0">
                <a:sym typeface="+mn-ea"/>
              </a:rPr>
              <a:t>long long</a:t>
            </a:r>
            <a:endParaRPr lang="zh-CN" altLang="en-US" sz="1555" dirty="0"/>
          </a:p>
        </p:txBody>
      </p:sp>
      <p:sp>
        <p:nvSpPr>
          <p:cNvPr id="14" name="文本框 13"/>
          <p:cNvSpPr txBox="1"/>
          <p:nvPr/>
        </p:nvSpPr>
        <p:spPr>
          <a:xfrm>
            <a:off x="4911090" y="2931795"/>
            <a:ext cx="2992120" cy="1170305"/>
          </a:xfrm>
          <a:prstGeom prst="rect">
            <a:avLst/>
          </a:prstGeom>
          <a:noFill/>
        </p:spPr>
        <p:txBody>
          <a:bodyPr wrap="square" rtlCol="0">
            <a:spAutoFit/>
          </a:bodyPr>
          <a:lstStyle/>
          <a:p>
            <a:pPr>
              <a:lnSpc>
                <a:spcPct val="150000"/>
              </a:lnSpc>
            </a:pPr>
            <a:r>
              <a:rPr lang="en-US" altLang="zh-CN" sz="1555">
                <a:sym typeface="+mn-ea"/>
              </a:rPr>
              <a:t>float</a:t>
            </a:r>
            <a:endParaRPr lang="zh-CN" altLang="en-US" sz="1555">
              <a:sym typeface="+mn-ea"/>
            </a:endParaRPr>
          </a:p>
          <a:p>
            <a:pPr>
              <a:lnSpc>
                <a:spcPct val="150000"/>
              </a:lnSpc>
            </a:pPr>
            <a:r>
              <a:rPr lang="en-US" altLang="zh-CN" sz="1555">
                <a:sym typeface="+mn-ea"/>
              </a:rPr>
              <a:t>double</a:t>
            </a:r>
            <a:endParaRPr lang="zh-CN" altLang="en-US" sz="1555">
              <a:sym typeface="+mn-ea"/>
            </a:endParaRPr>
          </a:p>
          <a:p>
            <a:pPr>
              <a:lnSpc>
                <a:spcPct val="150000"/>
              </a:lnSpc>
            </a:pPr>
            <a:r>
              <a:rPr lang="en-US" altLang="zh-CN" sz="1555">
                <a:sym typeface="+mn-ea"/>
              </a:rPr>
              <a:t>long double</a:t>
            </a:r>
            <a:endParaRPr lang="zh-CN" altLang="en-US" sz="1555"/>
          </a:p>
        </p:txBody>
      </p:sp>
      <p:sp>
        <p:nvSpPr>
          <p:cNvPr id="15" name="文本框 14"/>
          <p:cNvSpPr txBox="1"/>
          <p:nvPr/>
        </p:nvSpPr>
        <p:spPr>
          <a:xfrm>
            <a:off x="3087370" y="3383280"/>
            <a:ext cx="1741170" cy="330835"/>
          </a:xfrm>
          <a:prstGeom prst="rect">
            <a:avLst/>
          </a:prstGeom>
          <a:noFill/>
        </p:spPr>
        <p:txBody>
          <a:bodyPr wrap="square" rtlCol="0">
            <a:spAutoFit/>
          </a:bodyPr>
          <a:lstStyle/>
          <a:p>
            <a:r>
              <a:rPr lang="zh-CN" altLang="en-US" sz="1555"/>
              <a:t>floating-point type</a:t>
            </a:r>
            <a:endParaRPr lang="zh-CN" altLang="en-US" sz="1555"/>
          </a:p>
        </p:txBody>
      </p:sp>
      <p:sp>
        <p:nvSpPr>
          <p:cNvPr id="16" name="文本框 15"/>
          <p:cNvSpPr txBox="1"/>
          <p:nvPr/>
        </p:nvSpPr>
        <p:spPr>
          <a:xfrm>
            <a:off x="3048000" y="2428875"/>
            <a:ext cx="1981200" cy="330835"/>
          </a:xfrm>
          <a:prstGeom prst="rect">
            <a:avLst/>
          </a:prstGeom>
          <a:noFill/>
        </p:spPr>
        <p:txBody>
          <a:bodyPr wrap="square" rtlCol="0">
            <a:spAutoFit/>
          </a:bodyPr>
          <a:lstStyle/>
          <a:p>
            <a:r>
              <a:rPr lang="en-US" altLang="zh-CN" sz="1555">
                <a:sym typeface="+mn-ea"/>
              </a:rPr>
              <a:t>char type(char)</a:t>
            </a:r>
            <a:endParaRPr lang="zh-CN" altLang="en-US" sz="1555"/>
          </a:p>
        </p:txBody>
      </p:sp>
      <p:sp>
        <p:nvSpPr>
          <p:cNvPr id="17" name="文本框 16"/>
          <p:cNvSpPr txBox="1"/>
          <p:nvPr/>
        </p:nvSpPr>
        <p:spPr>
          <a:xfrm>
            <a:off x="3575050" y="4140200"/>
            <a:ext cx="2992120" cy="1529715"/>
          </a:xfrm>
          <a:prstGeom prst="rect">
            <a:avLst/>
          </a:prstGeom>
          <a:noFill/>
        </p:spPr>
        <p:txBody>
          <a:bodyPr wrap="square" rtlCol="0">
            <a:spAutoFit/>
          </a:bodyPr>
          <a:lstStyle/>
          <a:p>
            <a:pPr>
              <a:lnSpc>
                <a:spcPct val="150000"/>
              </a:lnSpc>
            </a:pPr>
            <a:r>
              <a:rPr lang="en-US" altLang="zh-CN" sz="1555">
                <a:sym typeface="+mn-ea"/>
              </a:rPr>
              <a:t>enum type</a:t>
            </a:r>
            <a:endParaRPr lang="zh-CN" altLang="en-US" sz="1555">
              <a:sym typeface="+mn-ea"/>
            </a:endParaRPr>
          </a:p>
          <a:p>
            <a:pPr>
              <a:lnSpc>
                <a:spcPct val="150000"/>
              </a:lnSpc>
            </a:pPr>
            <a:r>
              <a:rPr lang="zh-CN" altLang="en-US" sz="1555">
                <a:sym typeface="+mn-ea"/>
              </a:rPr>
              <a:t>array type</a:t>
            </a:r>
            <a:endParaRPr lang="zh-CN" altLang="en-US" sz="1555">
              <a:sym typeface="+mn-ea"/>
            </a:endParaRPr>
          </a:p>
          <a:p>
            <a:pPr>
              <a:lnSpc>
                <a:spcPct val="150000"/>
              </a:lnSpc>
            </a:pPr>
            <a:r>
              <a:rPr lang="en-US" altLang="zh-CN" sz="1555">
                <a:sym typeface="+mn-ea"/>
              </a:rPr>
              <a:t>struct type</a:t>
            </a:r>
            <a:endParaRPr lang="zh-CN" altLang="en-US" sz="1555">
              <a:sym typeface="+mn-ea"/>
            </a:endParaRPr>
          </a:p>
          <a:p>
            <a:pPr>
              <a:lnSpc>
                <a:spcPct val="150000"/>
              </a:lnSpc>
            </a:pPr>
            <a:r>
              <a:rPr lang="en-US" altLang="zh-CN" sz="1555">
                <a:sym typeface="+mn-ea"/>
              </a:rPr>
              <a:t>union type</a:t>
            </a:r>
            <a:endParaRPr lang="zh-CN" altLang="en-US" sz="1555"/>
          </a:p>
        </p:txBody>
      </p:sp>
      <p:sp>
        <p:nvSpPr>
          <p:cNvPr id="18" name="文本框 17"/>
          <p:cNvSpPr txBox="1"/>
          <p:nvPr/>
        </p:nvSpPr>
        <p:spPr>
          <a:xfrm>
            <a:off x="1854200" y="6071235"/>
            <a:ext cx="1948180" cy="330835"/>
          </a:xfrm>
          <a:prstGeom prst="rect">
            <a:avLst/>
          </a:prstGeom>
          <a:noFill/>
        </p:spPr>
        <p:txBody>
          <a:bodyPr wrap="square" rtlCol="0">
            <a:spAutoFit/>
          </a:bodyPr>
          <a:lstStyle/>
          <a:p>
            <a:r>
              <a:rPr lang="en-US" altLang="zh-CN" sz="1555">
                <a:sym typeface="+mn-ea"/>
              </a:rPr>
              <a:t>void type(void)</a:t>
            </a:r>
            <a:endParaRPr lang="zh-CN" altLang="en-US" sz="1555">
              <a:sym typeface="+mn-ea"/>
            </a:endParaRPr>
          </a:p>
        </p:txBody>
      </p:sp>
      <p:sp>
        <p:nvSpPr>
          <p:cNvPr id="19" name="文本框 18"/>
          <p:cNvSpPr txBox="1"/>
          <p:nvPr/>
        </p:nvSpPr>
        <p:spPr>
          <a:xfrm>
            <a:off x="1854200" y="5740400"/>
            <a:ext cx="1560195" cy="330835"/>
          </a:xfrm>
          <a:prstGeom prst="rect">
            <a:avLst/>
          </a:prstGeom>
          <a:noFill/>
        </p:spPr>
        <p:txBody>
          <a:bodyPr wrap="square" rtlCol="0">
            <a:spAutoFit/>
          </a:bodyPr>
          <a:lstStyle/>
          <a:p>
            <a:r>
              <a:rPr lang="en-US" altLang="zh-CN" sz="1555">
                <a:sym typeface="+mn-ea"/>
              </a:rPr>
              <a:t>Pointer type(*)</a:t>
            </a:r>
            <a:endParaRPr lang="zh-CN" altLang="en-US" sz="1555">
              <a:sym typeface="+mn-ea"/>
            </a:endParaRPr>
          </a:p>
        </p:txBody>
      </p:sp>
      <p:sp>
        <p:nvSpPr>
          <p:cNvPr id="20" name="文本框 19"/>
          <p:cNvSpPr txBox="1"/>
          <p:nvPr/>
        </p:nvSpPr>
        <p:spPr>
          <a:xfrm>
            <a:off x="1795145" y="4739640"/>
            <a:ext cx="1619250" cy="330835"/>
          </a:xfrm>
          <a:prstGeom prst="rect">
            <a:avLst/>
          </a:prstGeom>
          <a:noFill/>
        </p:spPr>
        <p:txBody>
          <a:bodyPr wrap="square" rtlCol="0">
            <a:spAutoFit/>
          </a:bodyPr>
          <a:lstStyle/>
          <a:p>
            <a:r>
              <a:rPr lang="zh-CN" sz="1555">
                <a:sym typeface="+mn-ea"/>
              </a:rPr>
              <a:t>Constructed Type</a:t>
            </a:r>
            <a:endParaRPr lang="zh-CN" sz="1555">
              <a:sym typeface="+mn-ea"/>
            </a:endParaRPr>
          </a:p>
        </p:txBody>
      </p:sp>
      <p:sp>
        <p:nvSpPr>
          <p:cNvPr id="22" name="左大括号 21"/>
          <p:cNvSpPr/>
          <p:nvPr/>
        </p:nvSpPr>
        <p:spPr>
          <a:xfrm>
            <a:off x="3434080" y="4251325"/>
            <a:ext cx="184150" cy="129603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555"/>
          </a:p>
        </p:txBody>
      </p:sp>
      <p:sp>
        <p:nvSpPr>
          <p:cNvPr id="23" name="左大括号 22"/>
          <p:cNvSpPr/>
          <p:nvPr/>
        </p:nvSpPr>
        <p:spPr>
          <a:xfrm>
            <a:off x="4828540" y="3069590"/>
            <a:ext cx="146050" cy="958850"/>
          </a:xfrm>
          <a:prstGeom prst="leftBrace">
            <a:avLst>
              <a:gd name="adj1" fmla="val 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sz="155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Data Type(64</a:t>
            </a:r>
            <a:r>
              <a:rPr lang="zh-CN" altLang="en-US" dirty="0">
                <a:sym typeface="+mn-ea"/>
              </a:rPr>
              <a:t> </a:t>
            </a:r>
            <a:r>
              <a:rPr lang="en-US" altLang="zh-CN" dirty="0">
                <a:sym typeface="+mn-ea"/>
              </a:rPr>
              <a:t>PC,64 System)</a:t>
            </a:r>
            <a:endParaRPr lang="zh-CN" altLang="en-US" dirty="0"/>
          </a:p>
        </p:txBody>
      </p:sp>
      <p:graphicFrame>
        <p:nvGraphicFramePr>
          <p:cNvPr id="3" name="内容占位符 2"/>
          <p:cNvGraphicFramePr>
            <a:graphicFrameLocks noGrp="1"/>
          </p:cNvGraphicFramePr>
          <p:nvPr>
            <p:ph idx="1"/>
            <p:custDataLst>
              <p:tags r:id="rId1"/>
            </p:custDataLst>
          </p:nvPr>
        </p:nvGraphicFramePr>
        <p:xfrm>
          <a:off x="838200" y="1016989"/>
          <a:ext cx="10515600" cy="533527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lstStyle/>
                    <a:p>
                      <a:pPr>
                        <a:buNone/>
                      </a:pPr>
                      <a:r>
                        <a:rPr lang="en-US" altLang="zh-CN"/>
                        <a:t>Type</a:t>
                      </a:r>
                      <a:endParaRPr lang="en-US" altLang="zh-CN"/>
                    </a:p>
                  </a:txBody>
                  <a:tcPr/>
                </a:tc>
                <a:tc>
                  <a:txBody>
                    <a:bodyPr/>
                    <a:lstStyle/>
                    <a:p>
                      <a:pPr>
                        <a:buNone/>
                      </a:pPr>
                      <a:r>
                        <a:rPr lang="en-US" altLang="zh-CN"/>
                        <a:t>Storage</a:t>
                      </a:r>
                      <a:endParaRPr lang="en-US" altLang="zh-CN"/>
                    </a:p>
                  </a:txBody>
                  <a:tcPr/>
                </a:tc>
                <a:tc>
                  <a:txBody>
                    <a:bodyPr/>
                    <a:lstStyle/>
                    <a:p>
                      <a:pPr>
                        <a:buNone/>
                      </a:pPr>
                      <a:r>
                        <a:rPr lang="zh-CN" altLang="en-US"/>
                        <a:t>range of value</a:t>
                      </a:r>
                      <a:endParaRPr lang="zh-CN" altLang="en-US"/>
                    </a:p>
                  </a:txBody>
                  <a:tcPr/>
                </a:tc>
              </a:tr>
              <a:tr h="381000">
                <a:tc>
                  <a:txBody>
                    <a:bodyPr/>
                    <a:lstStyle/>
                    <a:p>
                      <a:pPr>
                        <a:buNone/>
                      </a:pPr>
                      <a:r>
                        <a:rPr lang="en-US" altLang="zh-CN"/>
                        <a:t>signed char</a:t>
                      </a:r>
                      <a:endParaRPr lang="en-US" altLang="zh-CN"/>
                    </a:p>
                  </a:txBody>
                  <a:tcPr/>
                </a:tc>
                <a:tc>
                  <a:txBody>
                    <a:bodyPr/>
                    <a:lstStyle/>
                    <a:p>
                      <a:pPr>
                        <a:buNone/>
                      </a:pPr>
                      <a:r>
                        <a:rPr lang="en-US" altLang="zh-CN"/>
                        <a:t>1Byte</a:t>
                      </a:r>
                      <a:endParaRPr lang="zh-CN" altLang="en-US"/>
                    </a:p>
                  </a:txBody>
                  <a:tcPr/>
                </a:tc>
                <a:tc>
                  <a:txBody>
                    <a:bodyPr/>
                    <a:lstStyle/>
                    <a:p>
                      <a:endParaRPr lang="zh-CN"/>
                    </a:p>
                  </a:txBody>
                  <a:tcPr>
                    <a:blipFill>
                      <a:blip r:embed="rId2"/>
                    </a:blipFill>
                  </a:tcPr>
                </a:tc>
              </a:tr>
              <a:tr h="381000">
                <a:tc>
                  <a:txBody>
                    <a:bodyPr/>
                    <a:lstStyle/>
                    <a:p>
                      <a:pPr>
                        <a:buNone/>
                      </a:pPr>
                      <a:r>
                        <a:rPr lang="en-US" altLang="zh-CN"/>
                        <a:t>unsigned char</a:t>
                      </a:r>
                      <a:endParaRPr lang="en-US" altLang="zh-CN"/>
                    </a:p>
                  </a:txBody>
                  <a:tcPr/>
                </a:tc>
                <a:tc>
                  <a:txBody>
                    <a:bodyPr/>
                    <a:lstStyle/>
                    <a:p>
                      <a:pPr>
                        <a:buNone/>
                      </a:pPr>
                      <a:r>
                        <a:rPr lang="en-US" altLang="zh-CN"/>
                        <a:t>1</a:t>
                      </a:r>
                      <a:r>
                        <a:rPr lang="en-US" altLang="zh-CN" sz="1800">
                          <a:sym typeface="+mn-ea"/>
                        </a:rPr>
                        <a:t>Byte</a:t>
                      </a:r>
                      <a:endParaRPr lang="zh-CN" altLang="en-US"/>
                    </a:p>
                  </a:txBody>
                  <a:tcPr/>
                </a:tc>
                <a:tc>
                  <a:txBody>
                    <a:bodyPr/>
                    <a:lstStyle/>
                    <a:p>
                      <a:endParaRPr lang="zh-CN"/>
                    </a:p>
                  </a:txBody>
                  <a:tcPr>
                    <a:blipFill>
                      <a:blip r:embed="rId2"/>
                    </a:blipFill>
                  </a:tcPr>
                </a:tc>
              </a:tr>
              <a:tr h="381000">
                <a:tc>
                  <a:txBody>
                    <a:bodyPr/>
                    <a:lstStyle/>
                    <a:p>
                      <a:pPr>
                        <a:buNone/>
                      </a:pPr>
                      <a:r>
                        <a:rPr lang="en-US" altLang="zh-CN"/>
                        <a:t>signed int</a:t>
                      </a:r>
                      <a:endParaRPr lang="en-US" altLang="zh-CN"/>
                    </a:p>
                  </a:txBody>
                  <a:tcPr/>
                </a:tc>
                <a:tc>
                  <a:txBody>
                    <a:bodyPr/>
                    <a:lstStyle/>
                    <a:p>
                      <a:pPr>
                        <a:buNone/>
                      </a:pPr>
                      <a:r>
                        <a:rPr lang="en-US" altLang="zh-CN"/>
                        <a:t>4Byte</a:t>
                      </a:r>
                      <a:endParaRPr lang="zh-CN" altLang="en-US"/>
                    </a:p>
                  </a:txBody>
                  <a:tcPr/>
                </a:tc>
                <a:tc>
                  <a:txBody>
                    <a:bodyPr/>
                    <a:lstStyle/>
                    <a:p>
                      <a:endParaRPr lang="zh-CN"/>
                    </a:p>
                  </a:txBody>
                  <a:tcPr>
                    <a:blipFill>
                      <a:blip r:embed="rId2"/>
                    </a:blipFill>
                  </a:tcPr>
                </a:tc>
              </a:tr>
              <a:tr h="381000">
                <a:tc>
                  <a:txBody>
                    <a:bodyPr/>
                    <a:lstStyle/>
                    <a:p>
                      <a:pPr>
                        <a:buNone/>
                      </a:pPr>
                      <a:r>
                        <a:rPr lang="en-US" altLang="zh-CN"/>
                        <a:t>unsigned int</a:t>
                      </a:r>
                      <a:endParaRPr lang="en-US" altLang="zh-CN"/>
                    </a:p>
                  </a:txBody>
                  <a:tcPr/>
                </a:tc>
                <a:tc>
                  <a:txBody>
                    <a:bodyPr/>
                    <a:lstStyle/>
                    <a:p>
                      <a:pPr>
                        <a:buNone/>
                      </a:pPr>
                      <a:r>
                        <a:rPr lang="en-US" altLang="zh-CN"/>
                        <a:t>4Byte</a:t>
                      </a:r>
                      <a:endParaRPr lang="zh-CN" altLang="en-US"/>
                    </a:p>
                  </a:txBody>
                  <a:tcPr/>
                </a:tc>
                <a:tc>
                  <a:txBody>
                    <a:bodyPr/>
                    <a:lstStyle/>
                    <a:p>
                      <a:endParaRPr lang="zh-CN"/>
                    </a:p>
                  </a:txBody>
                  <a:tcPr>
                    <a:blipFill>
                      <a:blip r:embed="rId2"/>
                    </a:blipFill>
                  </a:tcPr>
                </a:tc>
              </a:tr>
              <a:tr h="382270">
                <a:tc>
                  <a:txBody>
                    <a:bodyPr/>
                    <a:lstStyle/>
                    <a:p>
                      <a:pPr>
                        <a:buNone/>
                      </a:pPr>
                      <a:r>
                        <a:rPr lang="en-US" altLang="zh-CN" dirty="0"/>
                        <a:t>signed short</a:t>
                      </a:r>
                      <a:endParaRPr lang="en-US" altLang="zh-CN" dirty="0"/>
                    </a:p>
                  </a:txBody>
                  <a:tcPr/>
                </a:tc>
                <a:tc>
                  <a:txBody>
                    <a:bodyPr/>
                    <a:lstStyle/>
                    <a:p>
                      <a:pPr>
                        <a:buNone/>
                      </a:pPr>
                      <a:r>
                        <a:rPr lang="en-US" altLang="zh-CN"/>
                        <a:t>2</a:t>
                      </a:r>
                      <a:r>
                        <a:rPr lang="en-US" altLang="zh-CN" sz="1800">
                          <a:sym typeface="+mn-ea"/>
                        </a:rPr>
                        <a:t>Byte</a:t>
                      </a:r>
                      <a:endParaRPr lang="zh-CN" altLang="en-US"/>
                    </a:p>
                  </a:txBody>
                  <a:tcPr/>
                </a:tc>
                <a:tc>
                  <a:txBody>
                    <a:bodyPr/>
                    <a:lstStyle/>
                    <a:p>
                      <a:endParaRPr lang="zh-CN"/>
                    </a:p>
                  </a:txBody>
                  <a:tcPr>
                    <a:blipFill>
                      <a:blip r:embed="rId2"/>
                    </a:blipFill>
                  </a:tcPr>
                </a:tc>
              </a:tr>
              <a:tr h="381000">
                <a:tc>
                  <a:txBody>
                    <a:bodyPr/>
                    <a:lstStyle/>
                    <a:p>
                      <a:pPr>
                        <a:buNone/>
                      </a:pPr>
                      <a:r>
                        <a:rPr lang="en-US" altLang="zh-CN"/>
                        <a:t>unsigned short</a:t>
                      </a:r>
                      <a:endParaRPr lang="en-US" altLang="zh-CN"/>
                    </a:p>
                  </a:txBody>
                  <a:tcPr/>
                </a:tc>
                <a:tc>
                  <a:txBody>
                    <a:bodyPr/>
                    <a:lstStyle/>
                    <a:p>
                      <a:pPr>
                        <a:buNone/>
                      </a:pPr>
                      <a:r>
                        <a:rPr lang="en-US" altLang="zh-CN"/>
                        <a:t>2</a:t>
                      </a:r>
                      <a:r>
                        <a:rPr lang="en-US" altLang="zh-CN" sz="1800">
                          <a:sym typeface="+mn-ea"/>
                        </a:rPr>
                        <a:t>Byte</a:t>
                      </a:r>
                      <a:endParaRPr lang="zh-CN" altLang="en-US"/>
                    </a:p>
                  </a:txBody>
                  <a:tcPr/>
                </a:tc>
                <a:tc>
                  <a:txBody>
                    <a:bodyPr/>
                    <a:lstStyle/>
                    <a:p>
                      <a:endParaRPr lang="zh-CN"/>
                    </a:p>
                  </a:txBody>
                  <a:tcPr>
                    <a:blipFill>
                      <a:blip r:embed="rId2"/>
                    </a:blipFill>
                  </a:tcPr>
                </a:tc>
              </a:tr>
              <a:tr h="381000">
                <a:tc>
                  <a:txBody>
                    <a:bodyPr/>
                    <a:lstStyle/>
                    <a:p>
                      <a:pPr>
                        <a:buNone/>
                      </a:pPr>
                      <a:r>
                        <a:rPr lang="en-US" altLang="zh-CN"/>
                        <a:t>signed long int</a:t>
                      </a:r>
                      <a:endParaRPr lang="en-US" altLang="zh-CN"/>
                    </a:p>
                  </a:txBody>
                  <a:tcPr/>
                </a:tc>
                <a:tc>
                  <a:txBody>
                    <a:bodyPr/>
                    <a:lstStyle/>
                    <a:p>
                      <a:pPr>
                        <a:buNone/>
                      </a:pPr>
                      <a:r>
                        <a:rPr lang="en-US" altLang="zh-CN" sz="1800">
                          <a:sym typeface="+mn-ea"/>
                        </a:rPr>
                        <a:t>8Byte</a:t>
                      </a:r>
                      <a:endParaRPr lang="zh-CN" altLang="en-US"/>
                    </a:p>
                  </a:txBody>
                  <a:tcPr/>
                </a:tc>
                <a:tc>
                  <a:txBody>
                    <a:bodyPr/>
                    <a:lstStyle/>
                    <a:p>
                      <a:endParaRPr lang="zh-CN"/>
                    </a:p>
                  </a:txBody>
                  <a:tcPr>
                    <a:blipFill>
                      <a:blip r:embed="rId2"/>
                    </a:blipFill>
                  </a:tcPr>
                </a:tc>
              </a:tr>
              <a:tr h="381000">
                <a:tc>
                  <a:txBody>
                    <a:bodyPr/>
                    <a:lstStyle/>
                    <a:p>
                      <a:pPr>
                        <a:buNone/>
                      </a:pPr>
                      <a:r>
                        <a:rPr lang="en-US" altLang="zh-CN"/>
                        <a:t>unsigned long int</a:t>
                      </a:r>
                      <a:endParaRPr lang="en-US" altLang="zh-CN"/>
                    </a:p>
                  </a:txBody>
                  <a:tcPr/>
                </a:tc>
                <a:tc>
                  <a:txBody>
                    <a:bodyPr/>
                    <a:lstStyle/>
                    <a:p>
                      <a:pPr>
                        <a:buNone/>
                      </a:pPr>
                      <a:r>
                        <a:rPr lang="en-US" altLang="zh-CN" sz="1800">
                          <a:sym typeface="+mn-ea"/>
                        </a:rPr>
                        <a:t>8Byte</a:t>
                      </a:r>
                      <a:endParaRPr lang="zh-CN" altLang="en-US"/>
                    </a:p>
                  </a:txBody>
                  <a:tcPr/>
                </a:tc>
                <a:tc>
                  <a:txBody>
                    <a:bodyPr/>
                    <a:lstStyle/>
                    <a:p>
                      <a:endParaRPr lang="zh-CN"/>
                    </a:p>
                  </a:txBody>
                  <a:tcPr>
                    <a:blipFill>
                      <a:blip r:embed="rId2"/>
                    </a:blipFill>
                  </a:tcPr>
                </a:tc>
              </a:tr>
              <a:tr h="381000">
                <a:tc>
                  <a:txBody>
                    <a:bodyPr/>
                    <a:lstStyle/>
                    <a:p>
                      <a:pPr>
                        <a:buNone/>
                      </a:pPr>
                      <a:r>
                        <a:rPr lang="en-US" altLang="zh-CN"/>
                        <a:t>signed long long int</a:t>
                      </a:r>
                      <a:endParaRPr lang="zh-CN" altLang="en-US"/>
                    </a:p>
                  </a:txBody>
                  <a:tcPr/>
                </a:tc>
                <a:tc>
                  <a:txBody>
                    <a:bodyPr/>
                    <a:lstStyle/>
                    <a:p>
                      <a:pPr>
                        <a:buNone/>
                      </a:pPr>
                      <a:r>
                        <a:rPr lang="en-US" altLang="zh-CN"/>
                        <a:t>8Byte</a:t>
                      </a:r>
                      <a:endParaRPr lang="en-US" altLang="zh-CN"/>
                    </a:p>
                  </a:txBody>
                  <a:tcPr/>
                </a:tc>
                <a:tc>
                  <a:txBody>
                    <a:bodyPr/>
                    <a:lstStyle/>
                    <a:p>
                      <a:endParaRPr lang="zh-CN"/>
                    </a:p>
                  </a:txBody>
                  <a:tcPr>
                    <a:blipFill>
                      <a:blip r:embed="rId2"/>
                    </a:blipFill>
                  </a:tcPr>
                </a:tc>
              </a:tr>
              <a:tr h="381000">
                <a:tc>
                  <a:txBody>
                    <a:bodyPr/>
                    <a:lstStyle/>
                    <a:p>
                      <a:pPr>
                        <a:buNone/>
                      </a:pPr>
                      <a:r>
                        <a:rPr lang="en-US" altLang="zh-CN"/>
                        <a:t>unsigned long long int</a:t>
                      </a:r>
                      <a:endParaRPr lang="en-US" altLang="zh-CN"/>
                    </a:p>
                  </a:txBody>
                  <a:tcPr/>
                </a:tc>
                <a:tc>
                  <a:txBody>
                    <a:bodyPr/>
                    <a:lstStyle/>
                    <a:p>
                      <a:pPr>
                        <a:buNone/>
                      </a:pPr>
                      <a:r>
                        <a:rPr lang="en-US" altLang="zh-CN"/>
                        <a:t>8Byte</a:t>
                      </a:r>
                      <a:endParaRPr lang="en-US" altLang="zh-CN"/>
                    </a:p>
                  </a:txBody>
                  <a:tcPr/>
                </a:tc>
                <a:tc>
                  <a:txBody>
                    <a:bodyPr/>
                    <a:lstStyle/>
                    <a:p>
                      <a:endParaRPr lang="zh-CN"/>
                    </a:p>
                  </a:txBody>
                  <a:tcPr>
                    <a:blipFill>
                      <a:blip r:embed="rId2"/>
                    </a:blipFill>
                  </a:tcPr>
                </a:tc>
              </a:tr>
              <a:tr h="381000">
                <a:tc>
                  <a:txBody>
                    <a:bodyPr/>
                    <a:lstStyle/>
                    <a:p>
                      <a:pPr>
                        <a:buNone/>
                      </a:pPr>
                      <a:r>
                        <a:rPr lang="en-US" altLang="zh-CN"/>
                        <a:t>float</a:t>
                      </a:r>
                      <a:endParaRPr lang="en-US" altLang="zh-CN"/>
                    </a:p>
                  </a:txBody>
                  <a:tcPr/>
                </a:tc>
                <a:tc>
                  <a:txBody>
                    <a:bodyPr/>
                    <a:lstStyle/>
                    <a:p>
                      <a:pPr>
                        <a:buNone/>
                      </a:pPr>
                      <a:r>
                        <a:rPr lang="en-US" altLang="zh-CN" dirty="0"/>
                        <a:t>4</a:t>
                      </a:r>
                      <a:r>
                        <a:rPr lang="en-US" altLang="zh-CN" sz="1800" dirty="0">
                          <a:sym typeface="+mn-ea"/>
                        </a:rPr>
                        <a:t>Byte</a:t>
                      </a:r>
                      <a:endParaRPr lang="en-US" altLang="zh-CN" dirty="0"/>
                    </a:p>
                  </a:txBody>
                  <a:tcPr/>
                </a:tc>
                <a:tc>
                  <a:txBody>
                    <a:bodyPr/>
                    <a:lstStyle/>
                    <a:p>
                      <a:pPr>
                        <a:buNone/>
                      </a:pPr>
                      <a:r>
                        <a:rPr lang="en-US" altLang="zh-CN"/>
                        <a:t>-/+3.4E+38</a:t>
                      </a:r>
                      <a:endParaRPr lang="en-US" altLang="zh-CN"/>
                    </a:p>
                  </a:txBody>
                  <a:tcPr/>
                </a:tc>
              </a:tr>
              <a:tr h="381000">
                <a:tc>
                  <a:txBody>
                    <a:bodyPr/>
                    <a:lstStyle/>
                    <a:p>
                      <a:pPr>
                        <a:buNone/>
                      </a:pPr>
                      <a:r>
                        <a:rPr lang="en-US" altLang="zh-CN"/>
                        <a:t>double</a:t>
                      </a:r>
                      <a:endParaRPr lang="en-US" altLang="zh-CN"/>
                    </a:p>
                  </a:txBody>
                  <a:tcPr/>
                </a:tc>
                <a:tc>
                  <a:txBody>
                    <a:bodyPr/>
                    <a:lstStyle/>
                    <a:p>
                      <a:pPr>
                        <a:buNone/>
                      </a:pPr>
                      <a:r>
                        <a:rPr lang="en-US" altLang="zh-CN" dirty="0"/>
                        <a:t>8</a:t>
                      </a:r>
                      <a:r>
                        <a:rPr lang="en-US" altLang="zh-CN" sz="1800" dirty="0">
                          <a:sym typeface="+mn-ea"/>
                        </a:rPr>
                        <a:t>Byte</a:t>
                      </a:r>
                      <a:endParaRPr lang="en-US" altLang="zh-CN" dirty="0"/>
                    </a:p>
                  </a:txBody>
                  <a:tcPr/>
                </a:tc>
                <a:tc>
                  <a:txBody>
                    <a:bodyPr/>
                    <a:lstStyle/>
                    <a:p>
                      <a:pPr>
                        <a:buNone/>
                      </a:pPr>
                      <a:r>
                        <a:rPr lang="en-US" altLang="zh-CN"/>
                        <a:t>-/+1.797E+308</a:t>
                      </a:r>
                      <a:endParaRPr lang="en-US" altLang="zh-CN"/>
                    </a:p>
                  </a:txBody>
                  <a:tcPr/>
                </a:tc>
              </a:tr>
              <a:tr h="381000">
                <a:tc>
                  <a:txBody>
                    <a:bodyPr/>
                    <a:lstStyle/>
                    <a:p>
                      <a:pPr>
                        <a:buNone/>
                      </a:pPr>
                      <a:r>
                        <a:rPr lang="en-US" altLang="zh-CN"/>
                        <a:t>long double</a:t>
                      </a:r>
                      <a:endParaRPr lang="en-US" altLang="zh-CN"/>
                    </a:p>
                  </a:txBody>
                  <a:tcPr/>
                </a:tc>
                <a:tc>
                  <a:txBody>
                    <a:bodyPr/>
                    <a:lstStyle/>
                    <a:p>
                      <a:pPr>
                        <a:buNone/>
                      </a:pPr>
                      <a:r>
                        <a:rPr lang="en-US" altLang="zh-CN" dirty="0"/>
                        <a:t>16</a:t>
                      </a:r>
                      <a:r>
                        <a:rPr lang="en-US" altLang="zh-CN" sz="1800" dirty="0">
                          <a:sym typeface="+mn-ea"/>
                        </a:rPr>
                        <a:t>Byte</a:t>
                      </a:r>
                      <a:endParaRPr lang="en-US" altLang="zh-CN" dirty="0"/>
                    </a:p>
                  </a:txBody>
                  <a:tcPr/>
                </a:tc>
                <a:tc>
                  <a:txBody>
                    <a:bodyPr/>
                    <a:lstStyle/>
                    <a:p>
                      <a:pPr>
                        <a:buNone/>
                      </a:pPr>
                      <a:r>
                        <a:rPr lang="en-US" altLang="zh-CN" dirty="0"/>
                        <a:t>-/+1.1E+4932</a:t>
                      </a:r>
                      <a:endParaRPr lang="en-US" altLang="zh-CN"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Data Type</a:t>
            </a:r>
            <a:r>
              <a:rPr lang="zh-CN" altLang="en-US" dirty="0">
                <a:sym typeface="+mn-ea"/>
              </a:rPr>
              <a:t>（type conversion）</a:t>
            </a:r>
            <a:endParaRPr lang="zh-CN" altLang="en-US" dirty="0">
              <a:sym typeface="+mn-ea"/>
            </a:endParaRPr>
          </a:p>
        </p:txBody>
      </p:sp>
      <p:sp>
        <p:nvSpPr>
          <p:cNvPr id="4" name="内容占位符 3"/>
          <p:cNvSpPr>
            <a:spLocks noGrp="1"/>
          </p:cNvSpPr>
          <p:nvPr>
            <p:ph idx="1"/>
          </p:nvPr>
        </p:nvSpPr>
        <p:spPr>
          <a:xfrm>
            <a:off x="838200" y="1016989"/>
            <a:ext cx="7090186" cy="5039863"/>
          </a:xfrm>
        </p:spPr>
        <p:txBody>
          <a:bodyPr>
            <a:normAutofit lnSpcReduction="10000"/>
          </a:bodyPr>
          <a:lstStyle/>
          <a:p>
            <a:r>
              <a:rPr lang="en-US" altLang="zh-CN" sz="1800" b="0" i="0" dirty="0">
                <a:solidFill>
                  <a:schemeClr val="tx1"/>
                </a:solidFill>
                <a:effectLst/>
                <a:latin typeface="Arial" panose="020B0604020202020204" pitchFamily="34" charset="0"/>
              </a:rPr>
              <a:t>Characters, integers, and floating-point operations can be mixed</a:t>
            </a:r>
            <a:endParaRPr lang="en-US" altLang="zh-CN" sz="1800" b="0" i="0" dirty="0">
              <a:solidFill>
                <a:schemeClr val="tx1"/>
              </a:solidFill>
              <a:effectLst/>
              <a:latin typeface="Arial" panose="020B0604020202020204" pitchFamily="34" charset="0"/>
            </a:endParaRPr>
          </a:p>
          <a:p>
            <a:r>
              <a:rPr lang="en-US" altLang="zh-CN" sz="1800" b="0" dirty="0">
                <a:solidFill>
                  <a:schemeClr val="tx1"/>
                </a:solidFill>
                <a:latin typeface="Arial" panose="020B0604020202020204" pitchFamily="34" charset="0"/>
              </a:rPr>
              <a:t>Implicit Type Conversions</a:t>
            </a:r>
            <a:endParaRPr lang="en-US" altLang="zh-CN" sz="1800" b="0" dirty="0">
              <a:solidFill>
                <a:schemeClr val="tx1"/>
              </a:solidFill>
              <a:latin typeface="Arial" panose="020B0604020202020204" pitchFamily="34" charset="0"/>
            </a:endParaRPr>
          </a:p>
          <a:p>
            <a:pPr marL="0" indent="0" algn="l">
              <a:lnSpc>
                <a:spcPct val="100000"/>
              </a:lnSpc>
              <a:buNone/>
            </a:pPr>
            <a:r>
              <a:rPr lang="en-US" altLang="zh-CN" sz="1800" b="0" dirty="0">
                <a:solidFill>
                  <a:schemeClr val="tx1"/>
                </a:solidFill>
                <a:latin typeface="Arial" panose="020B0604020202020204" pitchFamily="34" charset="0"/>
              </a:rPr>
              <a:t>   C automatically converts any intermediate values to the proper type so that the expression can be evaluated without losing any significance. This automatic conversion is known as Implicit type conversion.</a:t>
            </a:r>
            <a:endParaRPr lang="en-US" altLang="zh-CN" sz="1800" b="0" dirty="0">
              <a:solidFill>
                <a:schemeClr val="tx1"/>
              </a:solidFill>
              <a:latin typeface="Arial" panose="020B0604020202020204" pitchFamily="34" charset="0"/>
            </a:endParaRPr>
          </a:p>
          <a:p>
            <a:r>
              <a:rPr lang="en-US" altLang="zh-CN" sz="1800" b="0" i="0" dirty="0">
                <a:solidFill>
                  <a:schemeClr val="tx1"/>
                </a:solidFill>
                <a:effectLst/>
                <a:latin typeface="Arial" panose="020B0604020202020204" pitchFamily="34" charset="0"/>
              </a:rPr>
              <a:t>Explicit Type Conversions</a:t>
            </a:r>
            <a:endParaRPr lang="en-US" altLang="zh-CN" sz="1800" b="0" i="0" dirty="0">
              <a:solidFill>
                <a:schemeClr val="tx1"/>
              </a:solidFill>
              <a:effectLst/>
              <a:latin typeface="Arial" panose="020B0604020202020204" pitchFamily="34" charset="0"/>
            </a:endParaRPr>
          </a:p>
          <a:p>
            <a:pPr marL="0" indent="0" algn="l">
              <a:lnSpc>
                <a:spcPct val="100000"/>
              </a:lnSpc>
              <a:buNone/>
            </a:pPr>
            <a:r>
              <a:rPr lang="en-US" altLang="zh-CN" sz="1800" b="0" dirty="0">
                <a:solidFill>
                  <a:schemeClr val="tx1"/>
                </a:solidFill>
                <a:latin typeface="Arial" panose="020B0604020202020204" pitchFamily="34" charset="0"/>
              </a:rPr>
              <a:t>(type-name) expression. </a:t>
            </a:r>
            <a:endParaRPr lang="en-US" altLang="zh-CN" sz="1800" b="0" dirty="0">
              <a:solidFill>
                <a:schemeClr val="tx1"/>
              </a:solidFill>
              <a:latin typeface="Arial" panose="020B0604020202020204" pitchFamily="34" charset="0"/>
            </a:endParaRPr>
          </a:p>
          <a:p>
            <a:pPr marL="0" indent="0" algn="l">
              <a:lnSpc>
                <a:spcPct val="100000"/>
              </a:lnSpc>
              <a:buNone/>
            </a:pPr>
            <a:r>
              <a:rPr lang="en-US" altLang="zh-CN" sz="1800" b="0" dirty="0">
                <a:solidFill>
                  <a:schemeClr val="tx1"/>
                </a:solidFill>
                <a:latin typeface="Arial" panose="020B0604020202020204" pitchFamily="34" charset="0"/>
              </a:rPr>
              <a:t>The expression may be a constant variable or an expression.</a:t>
            </a:r>
            <a:endParaRPr lang="en-US" altLang="zh-CN" sz="1800" b="0" dirty="0">
              <a:solidFill>
                <a:schemeClr val="tx1"/>
              </a:solidFill>
              <a:latin typeface="Arial" panose="020B0604020202020204" pitchFamily="34" charset="0"/>
            </a:endParaRPr>
          </a:p>
          <a:p>
            <a:pPr marL="0" indent="0" algn="l">
              <a:lnSpc>
                <a:spcPct val="100000"/>
              </a:lnSpc>
              <a:buNone/>
            </a:pPr>
            <a:endParaRPr lang="en-US" altLang="zh-CN" sz="1800" b="0" i="0" dirty="0">
              <a:solidFill>
                <a:schemeClr val="tx1"/>
              </a:solidFill>
              <a:effectLst/>
              <a:latin typeface="Arial" panose="020B0604020202020204" pitchFamily="34" charset="0"/>
            </a:endParaRPr>
          </a:p>
          <a:p>
            <a:pPr>
              <a:lnSpc>
                <a:spcPct val="100000"/>
              </a:lnSpc>
            </a:pPr>
            <a:r>
              <a:rPr lang="en-US" altLang="zh-CN" sz="1800" b="0" dirty="0">
                <a:solidFill>
                  <a:schemeClr val="tx1"/>
                </a:solidFill>
                <a:latin typeface="Arial" panose="020B0604020202020204" pitchFamily="34" charset="0"/>
              </a:rPr>
              <a:t>Both automatic casts and cast casts are temporary casts for the purpose of the operation. The results of the casts are stored in a temporary memory space without changing the original type or value of the data</a:t>
            </a:r>
            <a:endParaRPr lang="en-US" altLang="zh-CN" sz="1800" b="0" dirty="0">
              <a:solidFill>
                <a:schemeClr val="tx1"/>
              </a:solidFill>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8096250" y="2344125"/>
            <a:ext cx="3257550" cy="2571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2955290" y="2235835"/>
            <a:ext cx="7437755" cy="1630045"/>
          </a:xfrm>
          <a:prstGeom prst="rect">
            <a:avLst/>
          </a:prstGeom>
          <a:noFill/>
          <a:effectLst/>
        </p:spPr>
        <p:txBody>
          <a:bodyPr wrap="square" rtlCol="0">
            <a:spAutoFit/>
            <a:scene3d>
              <a:camera prst="obliqueBottomRight"/>
              <a:lightRig rig="flat" dir="t"/>
            </a:scene3d>
            <a:sp3d extrusionH="7620000" prstMaterial="matte">
              <a:extrusionClr>
                <a:schemeClr val="accent1">
                  <a:lumMod val="75000"/>
                </a:schemeClr>
              </a:extrusionClr>
            </a:sp3d>
          </a:bodyPr>
          <a:p>
            <a:r>
              <a:rPr lang="en-US" altLang="zh-CN" sz="10000" b="1" dirty="0">
                <a:solidFill>
                  <a:schemeClr val="bg1">
                    <a:lumMod val="95000"/>
                  </a:schemeClr>
                </a:solidFill>
              </a:rPr>
              <a:t>3. </a:t>
            </a:r>
            <a:r>
              <a:rPr lang="en-US" altLang="zh-CN" sz="10000" b="1" dirty="0">
                <a:solidFill>
                  <a:schemeClr val="bg1">
                    <a:lumMod val="95000"/>
                  </a:schemeClr>
                </a:solidFill>
                <a:sym typeface="+mn-ea"/>
              </a:rPr>
              <a:t>Operator</a:t>
            </a:r>
            <a:endParaRPr lang="en-US" altLang="zh-CN" sz="10000" b="1" dirty="0">
              <a:solidFill>
                <a:schemeClr val="bg1">
                  <a:lumMod val="9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Operator</a:t>
            </a:r>
            <a:endParaRPr lang="zh-CN" altLang="en-US" dirty="0"/>
          </a:p>
        </p:txBody>
      </p:sp>
      <p:sp>
        <p:nvSpPr>
          <p:cNvPr id="3" name="内容占位符 2"/>
          <p:cNvSpPr>
            <a:spLocks noGrp="1"/>
          </p:cNvSpPr>
          <p:nvPr>
            <p:ph idx="1"/>
          </p:nvPr>
        </p:nvSpPr>
        <p:spPr>
          <a:xfrm>
            <a:off x="838200" y="1023974"/>
            <a:ext cx="10515600" cy="5039863"/>
          </a:xfrm>
        </p:spPr>
        <p:txBody>
          <a:bodyPr>
            <a:normAutofit/>
          </a:bodyPr>
          <a:lstStyle/>
          <a:p>
            <a:r>
              <a:rPr lang="en-US" altLang="zh-CN" b="0" dirty="0">
                <a:solidFill>
                  <a:srgbClr val="333333"/>
                </a:solidFill>
                <a:latin typeface="Arial" panose="020B0604020202020204" pitchFamily="34" charset="0"/>
              </a:rPr>
              <a:t>Arithmetic operators</a:t>
            </a:r>
            <a:endParaRPr lang="en-US" altLang="zh-CN" b="0" dirty="0">
              <a:solidFill>
                <a:srgbClr val="333333"/>
              </a:solidFill>
              <a:latin typeface="Arial" panose="020B0604020202020204" pitchFamily="34" charset="0"/>
            </a:endParaRPr>
          </a:p>
          <a:p>
            <a:r>
              <a:rPr lang="en-US" altLang="zh-CN" b="0" dirty="0">
                <a:solidFill>
                  <a:srgbClr val="333333"/>
                </a:solidFill>
                <a:latin typeface="Arial" panose="020B0604020202020204" pitchFamily="34" charset="0"/>
              </a:rPr>
              <a:t>Relational operators</a:t>
            </a:r>
            <a:endParaRPr lang="zh-CN" altLang="en-US" b="0" dirty="0">
              <a:solidFill>
                <a:srgbClr val="333333"/>
              </a:solidFill>
              <a:latin typeface="Arial" panose="020B0604020202020204" pitchFamily="34" charset="0"/>
            </a:endParaRPr>
          </a:p>
          <a:p>
            <a:r>
              <a:rPr lang="en-US" altLang="zh-CN" b="0" dirty="0">
                <a:solidFill>
                  <a:srgbClr val="333333"/>
                </a:solidFill>
                <a:latin typeface="Arial" panose="020B0604020202020204" pitchFamily="34" charset="0"/>
              </a:rPr>
              <a:t>Bitwise operators</a:t>
            </a:r>
            <a:endParaRPr lang="en-US" altLang="zh-CN" b="0" dirty="0">
              <a:solidFill>
                <a:srgbClr val="333333"/>
              </a:solidFill>
              <a:latin typeface="Arial" panose="020B0604020202020204" pitchFamily="34" charset="0"/>
            </a:endParaRPr>
          </a:p>
          <a:p>
            <a:r>
              <a:rPr lang="en-US" altLang="zh-CN" b="0" dirty="0">
                <a:solidFill>
                  <a:srgbClr val="333333"/>
                </a:solidFill>
                <a:latin typeface="Arial" panose="020B0604020202020204" pitchFamily="34" charset="0"/>
              </a:rPr>
              <a:t>Logical operator</a:t>
            </a:r>
            <a:endParaRPr lang="zh-CN" altLang="en-US" b="0" dirty="0">
              <a:solidFill>
                <a:srgbClr val="333333"/>
              </a:solidFill>
              <a:latin typeface="Arial" panose="020B0604020202020204" pitchFamily="34" charset="0"/>
            </a:endParaRPr>
          </a:p>
          <a:p>
            <a:r>
              <a:rPr lang="en-US" altLang="zh-CN" b="0" dirty="0">
                <a:solidFill>
                  <a:srgbClr val="333333"/>
                </a:solidFill>
                <a:latin typeface="Arial" panose="020B0604020202020204" pitchFamily="34" charset="0"/>
              </a:rPr>
              <a:t>Assignment operators</a:t>
            </a:r>
            <a:endParaRPr lang="zh-CN" altLang="en-US" b="0" dirty="0">
              <a:solidFill>
                <a:srgbClr val="333333"/>
              </a:solidFill>
              <a:latin typeface="Arial" panose="020B0604020202020204" pitchFamily="34" charset="0"/>
            </a:endParaRPr>
          </a:p>
          <a:p>
            <a:r>
              <a:rPr lang="en-US" altLang="zh-CN" b="0" dirty="0">
                <a:solidFill>
                  <a:srgbClr val="333333"/>
                </a:solidFill>
                <a:latin typeface="Arial" panose="020B0604020202020204" pitchFamily="34" charset="0"/>
              </a:rPr>
              <a:t>Other operators</a:t>
            </a:r>
            <a:endParaRPr lang="zh-CN" altLang="en-US" b="0" dirty="0">
              <a:solidFill>
                <a:srgbClr val="333333"/>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Arithmetic operator</a:t>
            </a:r>
            <a:endParaRPr lang="en-US" altLang="zh-CN" b="0" dirty="0">
              <a:sym typeface="+mn-ea"/>
            </a:endParaRPr>
          </a:p>
        </p:txBody>
      </p:sp>
      <p:sp>
        <p:nvSpPr>
          <p:cNvPr id="9" name="内容占位符 8"/>
          <p:cNvSpPr>
            <a:spLocks noGrp="1"/>
          </p:cNvSpPr>
          <p:nvPr>
            <p:ph idx="1"/>
          </p:nvPr>
        </p:nvSpPr>
        <p:spPr>
          <a:xfrm>
            <a:off x="838200" y="1016989"/>
            <a:ext cx="10515600" cy="5475886"/>
          </a:xfrm>
        </p:spPr>
        <p:txBody>
          <a:bodyPr>
            <a:normAutofit/>
          </a:bodyPr>
          <a:lstStyle/>
          <a:p>
            <a:endParaRPr lang="en-US" altLang="zh-CN" sz="1800" b="0" dirty="0">
              <a:solidFill>
                <a:srgbClr val="2E3033"/>
              </a:solidFill>
              <a:latin typeface="Arial" panose="020B0604020202020204" pitchFamily="34" charset="0"/>
            </a:endParaRPr>
          </a:p>
          <a:p>
            <a:endParaRPr lang="en-US" altLang="zh-CN" sz="1800" b="0" dirty="0">
              <a:solidFill>
                <a:srgbClr val="2E3033"/>
              </a:solidFill>
              <a:latin typeface="Arial" panose="020B0604020202020204" pitchFamily="34" charset="0"/>
            </a:endParaRPr>
          </a:p>
        </p:txBody>
      </p:sp>
      <p:graphicFrame>
        <p:nvGraphicFramePr>
          <p:cNvPr id="3" name="表格 2"/>
          <p:cNvGraphicFramePr/>
          <p:nvPr/>
        </p:nvGraphicFramePr>
        <p:xfrm>
          <a:off x="838200" y="1495958"/>
          <a:ext cx="8529955" cy="381000"/>
        </p:xfrm>
        <a:graphic>
          <a:graphicData uri="http://schemas.openxmlformats.org/drawingml/2006/table">
            <a:tbl>
              <a:tblPr firstRow="1" bandRow="1">
                <a:tableStyleId>{5940675A-B579-460E-94D1-54222C63F5DA}</a:tableStyleId>
              </a:tblPr>
              <a:tblGrid>
                <a:gridCol w="1218565"/>
                <a:gridCol w="1218565"/>
                <a:gridCol w="1218565"/>
                <a:gridCol w="1218565"/>
                <a:gridCol w="1218565"/>
                <a:gridCol w="1218565"/>
                <a:gridCol w="1218565"/>
              </a:tblGrid>
              <a:tr h="381000">
                <a:tc>
                  <a:txBody>
                    <a:bodyPr/>
                    <a:lstStyle/>
                    <a:p>
                      <a:pPr algn="ctr">
                        <a:buNone/>
                      </a:pPr>
                      <a:r>
                        <a:rPr lang="en-US" altLang="zh-CN" dirty="0"/>
                        <a:t>+</a:t>
                      </a:r>
                      <a:endParaRPr lang="en-US" altLang="zh-CN" dirty="0"/>
                    </a:p>
                  </a:txBody>
                  <a:tcPr/>
                </a:tc>
                <a:tc>
                  <a:txBody>
                    <a:bodyPr/>
                    <a:lstStyle/>
                    <a:p>
                      <a:pPr algn="ctr">
                        <a:buNone/>
                      </a:pPr>
                      <a:r>
                        <a:rPr lang="en-US" altLang="zh-CN" dirty="0"/>
                        <a:t>-</a:t>
                      </a:r>
                      <a:endParaRPr lang="en-US" altLang="zh-CN" dirty="0"/>
                    </a:p>
                  </a:txBody>
                  <a:tcPr/>
                </a:tc>
                <a:tc>
                  <a:txBody>
                    <a:bodyPr/>
                    <a:lstStyle/>
                    <a:p>
                      <a:pPr algn="ctr">
                        <a:buNone/>
                      </a:pPr>
                      <a:r>
                        <a:rPr lang="en-US" altLang="zh-CN" dirty="0"/>
                        <a:t>*</a:t>
                      </a:r>
                      <a:endParaRPr lang="en-US" altLang="zh-CN" dirty="0"/>
                    </a:p>
                  </a:txBody>
                  <a:tcPr/>
                </a:tc>
                <a:tc>
                  <a:txBody>
                    <a:bodyPr/>
                    <a:lstStyle/>
                    <a:p>
                      <a:pPr algn="ctr">
                        <a:buNone/>
                      </a:pPr>
                      <a:r>
                        <a:rPr lang="en-US" altLang="zh-CN"/>
                        <a:t>/</a:t>
                      </a:r>
                      <a:endParaRPr lang="en-US" altLang="zh-CN"/>
                    </a:p>
                  </a:txBody>
                  <a:tcPr/>
                </a:tc>
                <a:tc>
                  <a:txBody>
                    <a:bodyPr/>
                    <a:lstStyle/>
                    <a:p>
                      <a:pPr algn="ctr">
                        <a:buNone/>
                      </a:pPr>
                      <a:r>
                        <a:rPr lang="en-US" altLang="zh-CN"/>
                        <a:t>%</a:t>
                      </a:r>
                      <a:endParaRPr lang="en-US" altLang="zh-CN"/>
                    </a:p>
                  </a:txBody>
                  <a:tcPr/>
                </a:tc>
                <a:tc>
                  <a:txBody>
                    <a:bodyPr/>
                    <a:lstStyle/>
                    <a:p>
                      <a:pPr algn="ctr">
                        <a:buNone/>
                      </a:pPr>
                      <a:r>
                        <a:rPr lang="en-US" altLang="zh-CN"/>
                        <a:t>++</a:t>
                      </a:r>
                      <a:endParaRPr lang="en-US" altLang="zh-CN"/>
                    </a:p>
                  </a:txBody>
                  <a:tcPr/>
                </a:tc>
                <a:tc>
                  <a:txBody>
                    <a:bodyPr/>
                    <a:lstStyle/>
                    <a:p>
                      <a:pPr algn="ctr">
                        <a:buNone/>
                      </a:pPr>
                      <a:r>
                        <a:rPr lang="en-US" altLang="zh-CN" dirty="0"/>
                        <a:t>--</a:t>
                      </a:r>
                      <a:endParaRPr lang="en-US" altLang="zh-CN" dirty="0"/>
                    </a:p>
                  </a:txBody>
                  <a:tcPr/>
                </a:tc>
              </a:tr>
            </a:tbl>
          </a:graphicData>
        </a:graphic>
      </p:graphicFrame>
      <p:graphicFrame>
        <p:nvGraphicFramePr>
          <p:cNvPr id="4" name="表格 4"/>
          <p:cNvGraphicFramePr>
            <a:graphicFrameLocks noGrp="1"/>
          </p:cNvGraphicFramePr>
          <p:nvPr/>
        </p:nvGraphicFramePr>
        <p:xfrm>
          <a:off x="838200" y="2430313"/>
          <a:ext cx="8128002" cy="370840"/>
        </p:xfrm>
        <a:graphic>
          <a:graphicData uri="http://schemas.openxmlformats.org/drawingml/2006/table">
            <a:tbl>
              <a:tblPr firstRow="1" bandRow="1">
                <a:tableStyleId>{5940675A-B579-460E-94D1-54222C63F5DA}</a:tableStyleId>
              </a:tblPr>
              <a:tblGrid>
                <a:gridCol w="1354667"/>
                <a:gridCol w="1354667"/>
                <a:gridCol w="1354667"/>
                <a:gridCol w="1354667"/>
                <a:gridCol w="1354667"/>
                <a:gridCol w="1354667"/>
              </a:tblGrid>
              <a:tr h="370840">
                <a:tc>
                  <a:txBody>
                    <a:bodyPr/>
                    <a:lstStyle/>
                    <a:p>
                      <a:pPr algn="ctr"/>
                      <a:r>
                        <a:rPr lang="en-US" altLang="zh-CN" dirty="0"/>
                        <a:t>&lt;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t>&lt;=</a:t>
                      </a:r>
                      <a:endParaRPr lang="zh-CN" altLang="en-US" dirty="0"/>
                    </a:p>
                  </a:txBody>
                  <a:tcPr/>
                </a:tc>
                <a:tc>
                  <a:txBody>
                    <a:bodyPr/>
                    <a:lstStyle/>
                    <a:p>
                      <a:pPr algn="ctr"/>
                      <a:r>
                        <a:rPr lang="en-US" altLang="zh-CN" dirty="0"/>
                        <a:t>&gt;=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r>
            </a:tbl>
          </a:graphicData>
        </a:graphic>
      </p:graphicFrame>
      <p:sp>
        <p:nvSpPr>
          <p:cNvPr id="5" name="文本框 4"/>
          <p:cNvSpPr txBox="1"/>
          <p:nvPr/>
        </p:nvSpPr>
        <p:spPr>
          <a:xfrm>
            <a:off x="838197" y="1972142"/>
            <a:ext cx="2127837" cy="370840"/>
          </a:xfrm>
          <a:prstGeom prst="rect">
            <a:avLst/>
          </a:prstGeom>
          <a:noFill/>
        </p:spPr>
        <p:txBody>
          <a:bodyPr wrap="square" rtlCol="0">
            <a:spAutoFit/>
          </a:bodyPr>
          <a:lstStyle/>
          <a:p>
            <a:r>
              <a:rPr lang="en-US" altLang="zh-CN" b="0" dirty="0">
                <a:sym typeface="+mn-ea"/>
              </a:rPr>
              <a:t>Relational operator:</a:t>
            </a:r>
            <a:endParaRPr lang="zh-CN" altLang="en-US" dirty="0"/>
          </a:p>
        </p:txBody>
      </p:sp>
      <p:sp>
        <p:nvSpPr>
          <p:cNvPr id="7" name="文本框 6"/>
          <p:cNvSpPr txBox="1"/>
          <p:nvPr/>
        </p:nvSpPr>
        <p:spPr>
          <a:xfrm>
            <a:off x="838199" y="1033861"/>
            <a:ext cx="2127837" cy="370840"/>
          </a:xfrm>
          <a:prstGeom prst="rect">
            <a:avLst/>
          </a:prstGeom>
          <a:noFill/>
        </p:spPr>
        <p:txBody>
          <a:bodyPr wrap="square" rtlCol="0">
            <a:spAutoFit/>
          </a:bodyPr>
          <a:lstStyle/>
          <a:p>
            <a:r>
              <a:rPr lang="en-US" altLang="zh-CN" b="0" dirty="0">
                <a:sym typeface="+mn-ea"/>
              </a:rPr>
              <a:t>Arithmetic operator:</a:t>
            </a:r>
            <a:endParaRPr lang="zh-CN" altLang="en-US" dirty="0"/>
          </a:p>
        </p:txBody>
      </p:sp>
      <p:sp>
        <p:nvSpPr>
          <p:cNvPr id="8" name="文本框 7"/>
          <p:cNvSpPr txBox="1"/>
          <p:nvPr/>
        </p:nvSpPr>
        <p:spPr>
          <a:xfrm>
            <a:off x="838198" y="2914851"/>
            <a:ext cx="2127837" cy="370840"/>
          </a:xfrm>
          <a:prstGeom prst="rect">
            <a:avLst/>
          </a:prstGeom>
          <a:noFill/>
        </p:spPr>
        <p:txBody>
          <a:bodyPr wrap="square" rtlCol="0">
            <a:spAutoFit/>
          </a:bodyPr>
          <a:lstStyle/>
          <a:p>
            <a:r>
              <a:rPr lang="en-US" altLang="zh-CN" b="0" dirty="0">
                <a:sym typeface="+mn-ea"/>
              </a:rPr>
              <a:t>Bitwise operators:</a:t>
            </a:r>
            <a:endParaRPr lang="zh-CN" altLang="en-US" dirty="0"/>
          </a:p>
        </p:txBody>
      </p:sp>
      <p:graphicFrame>
        <p:nvGraphicFramePr>
          <p:cNvPr id="10" name="表格 4"/>
          <p:cNvGraphicFramePr>
            <a:graphicFrameLocks noGrp="1"/>
          </p:cNvGraphicFramePr>
          <p:nvPr/>
        </p:nvGraphicFramePr>
        <p:xfrm>
          <a:off x="838200" y="3346655"/>
          <a:ext cx="8128002" cy="370840"/>
        </p:xfrm>
        <a:graphic>
          <a:graphicData uri="http://schemas.openxmlformats.org/drawingml/2006/table">
            <a:tbl>
              <a:tblPr firstRow="1" bandRow="1">
                <a:tableStyleId>{5940675A-B579-460E-94D1-54222C63F5DA}</a:tableStyleId>
              </a:tblPr>
              <a:tblGrid>
                <a:gridCol w="1354667"/>
                <a:gridCol w="1354667"/>
                <a:gridCol w="1354667"/>
                <a:gridCol w="1354667"/>
                <a:gridCol w="1354667"/>
                <a:gridCol w="1354667"/>
              </a:tblGrid>
              <a:tr h="370840">
                <a:tc>
                  <a:txBody>
                    <a:bodyPr/>
                    <a:lstStyle/>
                    <a:p>
                      <a:pPr algn="ctr"/>
                      <a:r>
                        <a:rPr lang="en-US" altLang="zh-CN" sz="1800" b="0" dirty="0">
                          <a:latin typeface="+mn-lt"/>
                        </a:rPr>
                        <a:t>&amp;</a:t>
                      </a:r>
                      <a:endParaRPr lang="zh-CN" altLang="en-US" dirty="0"/>
                    </a:p>
                  </a:txBody>
                  <a:tcPr/>
                </a:tc>
                <a:tc>
                  <a:txBody>
                    <a:bodyPr/>
                    <a:lstStyle/>
                    <a:p>
                      <a:pPr algn="ctr"/>
                      <a:r>
                        <a:rPr lang="en-US" altLang="zh-CN" sz="1800" b="0" dirty="0">
                          <a:latin typeface="+mn-lt"/>
                        </a:rPr>
                        <a:t>|</a:t>
                      </a:r>
                      <a:endParaRPr lang="zh-CN" altLang="en-US" dirty="0"/>
                    </a:p>
                  </a:txBody>
                  <a:tcPr/>
                </a:tc>
                <a:tc>
                  <a:txBody>
                    <a:bodyPr/>
                    <a:lstStyle/>
                    <a:p>
                      <a:pPr algn="ctr"/>
                      <a:r>
                        <a:rPr lang="en-US" altLang="zh-CN" sz="1800" b="0" dirty="0">
                          <a:latin typeface="+mn-lt"/>
                        </a:rPr>
                        <a:t>^</a:t>
                      </a:r>
                      <a:endParaRPr lang="zh-CN" altLang="en-US" dirty="0"/>
                    </a:p>
                  </a:txBody>
                  <a:tcPr/>
                </a:tc>
                <a:tc>
                  <a:txBody>
                    <a:bodyPr/>
                    <a:lstStyle/>
                    <a:p>
                      <a:pPr algn="ctr"/>
                      <a:r>
                        <a:rPr lang="en-US" altLang="zh-CN" sz="1800" b="0" dirty="0">
                          <a:latin typeface="+mn-lt"/>
                        </a:rPr>
                        <a:t>~</a:t>
                      </a:r>
                      <a:endParaRPr lang="zh-CN" altLang="en-US" dirty="0"/>
                    </a:p>
                  </a:txBody>
                  <a:tcPr/>
                </a:tc>
                <a:tc>
                  <a:txBody>
                    <a:bodyPr/>
                    <a:lstStyle/>
                    <a:p>
                      <a:pPr algn="ctr"/>
                      <a:r>
                        <a:rPr lang="en-US" altLang="zh-CN" sz="1800" b="0" dirty="0">
                          <a:latin typeface="+mn-lt"/>
                        </a:rPr>
                        <a:t>&lt;&lt; </a:t>
                      </a:r>
                      <a:endParaRPr lang="zh-CN" altLang="en-US" dirty="0"/>
                    </a:p>
                  </a:txBody>
                  <a:tcPr/>
                </a:tc>
                <a:tc>
                  <a:txBody>
                    <a:bodyPr/>
                    <a:lstStyle/>
                    <a:p>
                      <a:pPr algn="ctr"/>
                      <a:r>
                        <a:rPr lang="en-US" altLang="zh-CN" sz="1800" b="0" dirty="0">
                          <a:latin typeface="+mn-lt"/>
                        </a:rPr>
                        <a:t>&gt;&gt;</a:t>
                      </a:r>
                      <a:endParaRPr lang="zh-CN" altLang="en-US" dirty="0"/>
                    </a:p>
                  </a:txBody>
                  <a:tcPr/>
                </a:tc>
              </a:tr>
            </a:tbl>
          </a:graphicData>
        </a:graphic>
      </p:graphicFrame>
      <p:graphicFrame>
        <p:nvGraphicFramePr>
          <p:cNvPr id="11" name="表格 4"/>
          <p:cNvGraphicFramePr>
            <a:graphicFrameLocks noGrp="1"/>
          </p:cNvGraphicFramePr>
          <p:nvPr/>
        </p:nvGraphicFramePr>
        <p:xfrm>
          <a:off x="838197" y="4346726"/>
          <a:ext cx="4064001" cy="370840"/>
        </p:xfrm>
        <a:graphic>
          <a:graphicData uri="http://schemas.openxmlformats.org/drawingml/2006/table">
            <a:tbl>
              <a:tblPr firstRow="1" bandRow="1">
                <a:tableStyleId>{5940675A-B579-460E-94D1-54222C63F5DA}</a:tableStyleId>
              </a:tblPr>
              <a:tblGrid>
                <a:gridCol w="1354667"/>
                <a:gridCol w="1354667"/>
                <a:gridCol w="1354667"/>
              </a:tblGrid>
              <a:tr h="370840">
                <a:tc>
                  <a:txBody>
                    <a:bodyPr/>
                    <a:lstStyle/>
                    <a:p>
                      <a:pPr algn="ctr"/>
                      <a:r>
                        <a:rPr lang="en-US" altLang="zh-CN" sz="1800" b="0" dirty="0">
                          <a:latin typeface="+mn-lt"/>
                        </a:rPr>
                        <a:t>&amp;&amp;</a:t>
                      </a:r>
                      <a:endParaRPr lang="zh-CN" altLang="en-US" dirty="0"/>
                    </a:p>
                  </a:txBody>
                  <a:tcPr/>
                </a:tc>
                <a:tc>
                  <a:txBody>
                    <a:bodyPr/>
                    <a:lstStyle/>
                    <a:p>
                      <a:pPr algn="ctr"/>
                      <a:r>
                        <a:rPr lang="en-US" altLang="zh-CN" sz="1800" b="0" dirty="0">
                          <a:latin typeface="+mn-lt"/>
                        </a:rPr>
                        <a:t>||</a:t>
                      </a:r>
                      <a:endParaRPr lang="zh-CN" altLang="en-US" dirty="0"/>
                    </a:p>
                  </a:txBody>
                  <a:tcPr/>
                </a:tc>
                <a:tc>
                  <a:txBody>
                    <a:bodyPr/>
                    <a:lstStyle/>
                    <a:p>
                      <a:pPr algn="ctr"/>
                      <a:r>
                        <a:rPr lang="en-US" altLang="zh-CN" sz="1800" b="0" dirty="0">
                          <a:latin typeface="+mn-lt"/>
                        </a:rPr>
                        <a:t>!</a:t>
                      </a:r>
                      <a:endParaRPr lang="zh-CN" altLang="en-US" dirty="0"/>
                    </a:p>
                  </a:txBody>
                  <a:tcPr/>
                </a:tc>
              </a:tr>
            </a:tbl>
          </a:graphicData>
        </a:graphic>
      </p:graphicFrame>
      <p:sp>
        <p:nvSpPr>
          <p:cNvPr id="12" name="文本框 11"/>
          <p:cNvSpPr txBox="1"/>
          <p:nvPr/>
        </p:nvSpPr>
        <p:spPr>
          <a:xfrm>
            <a:off x="838197" y="3862188"/>
            <a:ext cx="2127837" cy="370840"/>
          </a:xfrm>
          <a:prstGeom prst="rect">
            <a:avLst/>
          </a:prstGeom>
          <a:noFill/>
        </p:spPr>
        <p:txBody>
          <a:bodyPr wrap="square" rtlCol="0">
            <a:spAutoFit/>
          </a:bodyPr>
          <a:lstStyle/>
          <a:p>
            <a:r>
              <a:rPr lang="en-US" altLang="zh-CN" b="0" dirty="0">
                <a:sym typeface="+mn-ea"/>
              </a:rPr>
              <a:t>Logical operator:</a:t>
            </a:r>
            <a:endParaRPr lang="zh-CN" altLang="en-US" dirty="0"/>
          </a:p>
        </p:txBody>
      </p:sp>
      <p:sp>
        <p:nvSpPr>
          <p:cNvPr id="13" name="文本框 12"/>
          <p:cNvSpPr txBox="1"/>
          <p:nvPr/>
        </p:nvSpPr>
        <p:spPr>
          <a:xfrm>
            <a:off x="838197" y="4919765"/>
            <a:ext cx="2704142" cy="369332"/>
          </a:xfrm>
          <a:prstGeom prst="rect">
            <a:avLst/>
          </a:prstGeom>
          <a:noFill/>
        </p:spPr>
        <p:txBody>
          <a:bodyPr wrap="square" rtlCol="0">
            <a:spAutoFit/>
          </a:bodyPr>
          <a:lstStyle/>
          <a:p>
            <a:r>
              <a:rPr lang="en-US" altLang="zh-CN" b="0" dirty="0">
                <a:sym typeface="+mn-ea"/>
              </a:rPr>
              <a:t>Assignment operator</a:t>
            </a:r>
            <a:r>
              <a:rPr lang="en-US" altLang="zh-CN" dirty="0">
                <a:sym typeface="+mn-ea"/>
              </a:rPr>
              <a:t>:</a:t>
            </a:r>
            <a:endParaRPr lang="zh-CN" altLang="en-US" dirty="0"/>
          </a:p>
        </p:txBody>
      </p:sp>
      <p:graphicFrame>
        <p:nvGraphicFramePr>
          <p:cNvPr id="14" name="表格 4"/>
          <p:cNvGraphicFramePr>
            <a:graphicFrameLocks noGrp="1"/>
          </p:cNvGraphicFramePr>
          <p:nvPr/>
        </p:nvGraphicFramePr>
        <p:xfrm>
          <a:off x="838196" y="5435298"/>
          <a:ext cx="10142288" cy="370840"/>
        </p:xfrm>
        <a:graphic>
          <a:graphicData uri="http://schemas.openxmlformats.org/drawingml/2006/table">
            <a:tbl>
              <a:tblPr firstRow="1" bandRow="1">
                <a:tableStyleId>{5940675A-B579-460E-94D1-54222C63F5DA}</a:tableStyleId>
              </a:tblPr>
              <a:tblGrid>
                <a:gridCol w="1328701"/>
                <a:gridCol w="8813587"/>
              </a:tblGrid>
              <a:tr h="370840">
                <a:tc>
                  <a:txBody>
                    <a:bodyPr/>
                    <a:lstStyle/>
                    <a:p>
                      <a:pPr algn="ctr"/>
                      <a:r>
                        <a:rPr lang="en-US" altLang="zh-CN" sz="1800" dirty="0">
                          <a:latin typeface="+mn-lt"/>
                        </a:rPr>
                        <a:t>=</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latin typeface="+mn-lt"/>
                        </a:rPr>
                        <a:t>+=,-=,*=,/=,%=,&lt;&lt;=, &gt;&gt;=, &amp;=, ^=, |=</a:t>
                      </a:r>
                      <a:endParaRPr lang="en-US" altLang="zh-CN" sz="1800" dirty="0">
                        <a:latin typeface="+mn-lt"/>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Other operators</a:t>
            </a:r>
            <a:endParaRPr lang="zh-CN" altLang="en-US" b="0" dirty="0">
              <a:sym typeface="+mn-ea"/>
            </a:endParaRPr>
          </a:p>
        </p:txBody>
      </p:sp>
      <p:sp>
        <p:nvSpPr>
          <p:cNvPr id="3" name="内容占位符 2"/>
          <p:cNvSpPr>
            <a:spLocks noGrp="1"/>
          </p:cNvSpPr>
          <p:nvPr>
            <p:ph idx="1"/>
          </p:nvPr>
        </p:nvSpPr>
        <p:spPr>
          <a:xfrm>
            <a:off x="838200" y="1017270"/>
            <a:ext cx="10579735" cy="5407660"/>
          </a:xfrm>
        </p:spPr>
        <p:txBody>
          <a:bodyPr>
            <a:normAutofit fontScale="25000" lnSpcReduction="20000"/>
          </a:bodyPr>
          <a:lstStyle/>
          <a:p>
            <a:r>
              <a:rPr lang="en-US" altLang="zh-CN" sz="7200" b="0" dirty="0">
                <a:latin typeface="+mn-lt"/>
              </a:rPr>
              <a:t>Pointer operators :  &amp; and *</a:t>
            </a:r>
            <a:endParaRPr lang="en-US" altLang="zh-CN" sz="7200" b="0" dirty="0">
              <a:latin typeface="+mn-lt"/>
            </a:endParaRPr>
          </a:p>
          <a:p>
            <a:r>
              <a:rPr lang="en-US" altLang="zh-CN" sz="7200" b="0" dirty="0">
                <a:latin typeface="+mn-lt"/>
              </a:rPr>
              <a:t>Member Selection Operators:   . And -&gt;</a:t>
            </a:r>
            <a:endParaRPr lang="en-US" altLang="zh-CN" sz="7200" b="0" dirty="0">
              <a:latin typeface="+mn-lt"/>
            </a:endParaRPr>
          </a:p>
          <a:p>
            <a:r>
              <a:rPr lang="en-US" altLang="zh-CN" sz="7200" b="0" dirty="0">
                <a:latin typeface="+mn-lt"/>
              </a:rPr>
              <a:t>Conditional operators:   </a:t>
            </a:r>
            <a:r>
              <a:rPr lang="zh-CN" altLang="en-US" sz="7200" b="0" dirty="0">
                <a:latin typeface="+mn-lt"/>
              </a:rPr>
              <a:t>Exp1 ? Exp2 : Exp3;</a:t>
            </a:r>
            <a:endParaRPr lang="zh-CN" altLang="en-US" sz="7200" b="0" dirty="0">
              <a:latin typeface="+mn-lt"/>
            </a:endParaRPr>
          </a:p>
          <a:p>
            <a:pPr>
              <a:lnSpc>
                <a:spcPct val="170000"/>
              </a:lnSpc>
            </a:pPr>
            <a:r>
              <a:rPr lang="en-US" altLang="zh-CN" sz="7200" b="0" dirty="0">
                <a:latin typeface="+mn-lt"/>
                <a:sym typeface="+mn-ea"/>
              </a:rPr>
              <a:t>sizeof operators:  sizeof</a:t>
            </a:r>
            <a:endParaRPr lang="en-US" altLang="zh-CN" sz="7200" b="0" dirty="0">
              <a:latin typeface="+mn-lt"/>
            </a:endParaRPr>
          </a:p>
          <a:p>
            <a:pPr>
              <a:lnSpc>
                <a:spcPct val="170000"/>
              </a:lnSpc>
            </a:pPr>
            <a:r>
              <a:rPr lang="en-US" altLang="zh-CN" sz="7200" b="0" dirty="0">
                <a:solidFill>
                  <a:srgbClr val="666666"/>
                </a:solidFill>
                <a:effectLst/>
                <a:latin typeface="Arial" panose="020B0604020202020204" pitchFamily="34" charset="0"/>
                <a:sym typeface="+mn-ea"/>
              </a:rPr>
              <a:t>parenthesis operator </a:t>
            </a:r>
            <a:r>
              <a:rPr lang="en-US" altLang="zh-CN" sz="7200" b="0" dirty="0">
                <a:solidFill>
                  <a:srgbClr val="666666"/>
                </a:solidFill>
                <a:latin typeface="Arial" panose="020B0604020202020204" pitchFamily="34" charset="0"/>
                <a:sym typeface="+mn-ea"/>
              </a:rPr>
              <a:t>: </a:t>
            </a:r>
            <a:r>
              <a:rPr lang="en-US" altLang="zh-CN" sz="7200" b="0" dirty="0">
                <a:latin typeface="+mn-lt"/>
                <a:sym typeface="+mn-ea"/>
              </a:rPr>
              <a:t> {}   ()   []</a:t>
            </a:r>
            <a:endParaRPr lang="en-US" altLang="zh-CN" sz="7200" b="0" i="0" dirty="0">
              <a:latin typeface="+mn-lt"/>
            </a:endParaRPr>
          </a:p>
          <a:p>
            <a:pPr marL="0" indent="0">
              <a:buNone/>
            </a:pPr>
            <a:endParaRPr lang="zh-CN" altLang="en-US" sz="7200" b="0" dirty="0">
              <a:latin typeface="+mn-lt"/>
            </a:endParaRPr>
          </a:p>
          <a:p>
            <a:pPr marL="0" indent="0">
              <a:buNone/>
            </a:pPr>
            <a:endParaRPr lang="en-US" altLang="zh-CN" sz="7200" b="0" dirty="0">
              <a:latin typeface="+mn-lt"/>
            </a:endParaRPr>
          </a:p>
          <a:p>
            <a:pPr marL="0" indent="0">
              <a:buNone/>
            </a:pPr>
            <a:endParaRPr lang="zh-CN" altLang="en-US" dirty="0">
              <a:latin typeface="+mn-lt"/>
            </a:endParaRPr>
          </a:p>
          <a:p>
            <a:pPr marL="0" indent="0">
              <a:buNone/>
            </a:pPr>
            <a:endParaRPr lang="en-US" altLang="zh-CN" dirty="0">
              <a:latin typeface="+mn-lt"/>
            </a:endParaRPr>
          </a:p>
          <a:p>
            <a:endParaRPr lang="en-US" altLang="zh-CN" dirty="0">
              <a:latin typeface="+mn-lt"/>
            </a:endParaRPr>
          </a:p>
          <a:p>
            <a:endParaRPr lang="en-US" altLang="zh-CN" dirty="0">
              <a:latin typeface="+mn-lt"/>
            </a:endParaRPr>
          </a:p>
          <a:p>
            <a:pPr marL="0" indent="0">
              <a:buNone/>
            </a:pPr>
            <a:r>
              <a:rPr lang="en-US" altLang="zh-CN" dirty="0">
                <a:latin typeface="+mn-lt"/>
              </a:rPr>
              <a:t>     </a:t>
            </a:r>
            <a:endParaRPr lang="en-US" altLang="zh-CN" dirty="0">
              <a:latin typeface="+mn-lt"/>
            </a:endParaRPr>
          </a:p>
          <a:p>
            <a:pPr marL="0" indent="0">
              <a:buNone/>
            </a:pPr>
            <a:endParaRPr lang="en-US" altLang="zh-CN" dirty="0">
              <a:latin typeface="+mn-lt"/>
            </a:endParaRPr>
          </a:p>
          <a:p>
            <a:pPr marL="0" indent="0">
              <a:buNone/>
            </a:pPr>
            <a:endParaRPr lang="en-US" altLang="zh-CN" dirty="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Operators</a:t>
            </a:r>
            <a:endParaRPr lang="zh-CN" altLang="en-US" b="0" dirty="0">
              <a:sym typeface="+mn-ea"/>
            </a:endParaRPr>
          </a:p>
        </p:txBody>
      </p:sp>
      <p:pic>
        <p:nvPicPr>
          <p:cNvPr id="7" name="图片 6"/>
          <p:cNvPicPr>
            <a:picLocks noChangeAspect="1"/>
          </p:cNvPicPr>
          <p:nvPr/>
        </p:nvPicPr>
        <p:blipFill>
          <a:blip r:embed="rId1"/>
          <a:stretch>
            <a:fillRect/>
          </a:stretch>
        </p:blipFill>
        <p:spPr>
          <a:xfrm>
            <a:off x="398649" y="1908641"/>
            <a:ext cx="7934325" cy="2771775"/>
          </a:xfrm>
          <a:prstGeom prst="rect">
            <a:avLst/>
          </a:prstGeom>
        </p:spPr>
      </p:pic>
      <p:sp>
        <p:nvSpPr>
          <p:cNvPr id="8" name="文本框 7"/>
          <p:cNvSpPr txBox="1"/>
          <p:nvPr/>
        </p:nvSpPr>
        <p:spPr>
          <a:xfrm>
            <a:off x="8883027" y="2832863"/>
            <a:ext cx="2335306" cy="923330"/>
          </a:xfrm>
          <a:prstGeom prst="rect">
            <a:avLst/>
          </a:prstGeom>
          <a:noFill/>
          <a:ln w="25400">
            <a:solidFill>
              <a:schemeClr val="tx1"/>
            </a:solidFill>
          </a:ln>
        </p:spPr>
        <p:txBody>
          <a:bodyPr wrap="square" rtlCol="0">
            <a:spAutoFit/>
          </a:bodyPr>
          <a:lstStyle/>
          <a:p>
            <a:r>
              <a:rPr lang="pt-BR" altLang="zh-CN" dirty="0"/>
              <a:t>1: b/a=4</a:t>
            </a:r>
            <a:endParaRPr lang="pt-BR" altLang="zh-CN" dirty="0"/>
          </a:p>
          <a:p>
            <a:r>
              <a:rPr lang="pt-BR" altLang="zh-CN" dirty="0"/>
              <a:t>2: b/a=4</a:t>
            </a:r>
            <a:endParaRPr lang="pt-BR" altLang="zh-CN" dirty="0"/>
          </a:p>
          <a:p>
            <a:r>
              <a:rPr lang="pt-BR" altLang="zh-CN" dirty="0"/>
              <a:t>3: b/a=4.100000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Operators</a:t>
            </a:r>
            <a:endParaRPr lang="zh-CN" altLang="en-US" b="0" dirty="0">
              <a:sym typeface="+mn-ea"/>
            </a:endParaRPr>
          </a:p>
        </p:txBody>
      </p:sp>
      <p:sp>
        <p:nvSpPr>
          <p:cNvPr id="8" name="文本框 7"/>
          <p:cNvSpPr txBox="1"/>
          <p:nvPr/>
        </p:nvSpPr>
        <p:spPr>
          <a:xfrm>
            <a:off x="8812305" y="1199274"/>
            <a:ext cx="1739153" cy="1200329"/>
          </a:xfrm>
          <a:prstGeom prst="rect">
            <a:avLst/>
          </a:prstGeom>
          <a:noFill/>
          <a:ln w="25400">
            <a:solidFill>
              <a:schemeClr val="tx1"/>
            </a:solidFill>
          </a:ln>
        </p:spPr>
        <p:txBody>
          <a:bodyPr wrap="square" rtlCol="0">
            <a:spAutoFit/>
          </a:bodyPr>
          <a:lstStyle/>
          <a:p>
            <a:r>
              <a:rPr lang="pt-BR" altLang="zh-CN" dirty="0"/>
              <a:t>100%12=4</a:t>
            </a:r>
            <a:endParaRPr lang="pt-BR" altLang="zh-CN" dirty="0"/>
          </a:p>
          <a:p>
            <a:r>
              <a:rPr lang="pt-BR" altLang="zh-CN" dirty="0"/>
              <a:t>100%-12=4</a:t>
            </a:r>
            <a:endParaRPr lang="pt-BR" altLang="zh-CN" dirty="0"/>
          </a:p>
          <a:p>
            <a:r>
              <a:rPr lang="pt-BR" altLang="zh-CN" dirty="0"/>
              <a:t>-100%12=-4</a:t>
            </a:r>
            <a:endParaRPr lang="pt-BR" altLang="zh-CN" dirty="0"/>
          </a:p>
          <a:p>
            <a:r>
              <a:rPr lang="pt-BR" altLang="zh-CN" dirty="0"/>
              <a:t>-100%-12=-4</a:t>
            </a:r>
            <a:endParaRPr lang="zh-CN" altLang="en-US" dirty="0"/>
          </a:p>
        </p:txBody>
      </p:sp>
      <p:pic>
        <p:nvPicPr>
          <p:cNvPr id="4" name="图片 3"/>
          <p:cNvPicPr>
            <a:picLocks noChangeAspect="1"/>
          </p:cNvPicPr>
          <p:nvPr/>
        </p:nvPicPr>
        <p:blipFill>
          <a:blip r:embed="rId1"/>
          <a:stretch>
            <a:fillRect/>
          </a:stretch>
        </p:blipFill>
        <p:spPr>
          <a:xfrm>
            <a:off x="401730" y="1199274"/>
            <a:ext cx="7981950" cy="1181100"/>
          </a:xfrm>
          <a:prstGeom prst="rect">
            <a:avLst/>
          </a:prstGeom>
        </p:spPr>
      </p:pic>
      <p:pic>
        <p:nvPicPr>
          <p:cNvPr id="6" name="图片 5"/>
          <p:cNvPicPr>
            <a:picLocks noChangeAspect="1"/>
          </p:cNvPicPr>
          <p:nvPr/>
        </p:nvPicPr>
        <p:blipFill>
          <a:blip r:embed="rId2"/>
          <a:stretch>
            <a:fillRect/>
          </a:stretch>
        </p:blipFill>
        <p:spPr>
          <a:xfrm>
            <a:off x="401730" y="3539414"/>
            <a:ext cx="8029575" cy="1876425"/>
          </a:xfrm>
          <a:prstGeom prst="rect">
            <a:avLst/>
          </a:prstGeom>
        </p:spPr>
      </p:pic>
      <p:sp>
        <p:nvSpPr>
          <p:cNvPr id="9" name="文本框 8"/>
          <p:cNvSpPr txBox="1"/>
          <p:nvPr/>
        </p:nvSpPr>
        <p:spPr>
          <a:xfrm>
            <a:off x="8812305" y="3858233"/>
            <a:ext cx="1739153" cy="1200329"/>
          </a:xfrm>
          <a:prstGeom prst="rect">
            <a:avLst/>
          </a:prstGeom>
          <a:noFill/>
          <a:ln w="25400">
            <a:solidFill>
              <a:schemeClr val="tx1"/>
            </a:solidFill>
          </a:ln>
        </p:spPr>
        <p:txBody>
          <a:bodyPr wrap="square" rtlCol="0">
            <a:spAutoFit/>
          </a:bodyPr>
          <a:lstStyle/>
          <a:p>
            <a:r>
              <a:rPr lang="en-US" altLang="zh-CN" dirty="0" err="1"/>
              <a:t>b&amp;a</a:t>
            </a:r>
            <a:r>
              <a:rPr lang="en-US" altLang="zh-CN" dirty="0"/>
              <a:t>=5</a:t>
            </a:r>
            <a:endParaRPr lang="en-US" altLang="zh-CN" dirty="0"/>
          </a:p>
          <a:p>
            <a:r>
              <a:rPr lang="en-US" altLang="zh-CN" dirty="0" err="1"/>
              <a:t>b|a</a:t>
            </a:r>
            <a:r>
              <a:rPr lang="en-US" altLang="zh-CN" dirty="0"/>
              <a:t>=-1</a:t>
            </a:r>
            <a:endParaRPr lang="en-US" altLang="zh-CN" dirty="0"/>
          </a:p>
          <a:p>
            <a:r>
              <a:rPr lang="en-US" altLang="zh-CN" dirty="0" err="1"/>
              <a:t>b&amp;c</a:t>
            </a:r>
            <a:r>
              <a:rPr lang="en-US" altLang="zh-CN" dirty="0"/>
              <a:t>=5</a:t>
            </a:r>
            <a:endParaRPr lang="en-US" altLang="zh-CN" dirty="0"/>
          </a:p>
          <a:p>
            <a:r>
              <a:rPr lang="en-US" altLang="zh-CN" dirty="0" err="1"/>
              <a:t>b|c</a:t>
            </a:r>
            <a:r>
              <a:rPr lang="en-US" altLang="zh-CN" dirty="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62920"/>
          </a:xfrm>
        </p:spPr>
        <p:txBody>
          <a:bodyPr>
            <a:normAutofit/>
          </a:bodyPr>
          <a:lstStyle/>
          <a:p>
            <a:r>
              <a:rPr lang="en-US" altLang="zh-CN" b="0" dirty="0">
                <a:sym typeface="+mn-ea"/>
              </a:rPr>
              <a:t>Arithmetic operator</a:t>
            </a:r>
            <a:endParaRPr lang="en-US" altLang="zh-CN" b="0" dirty="0">
              <a:sym typeface="+mn-ea"/>
            </a:endParaRPr>
          </a:p>
        </p:txBody>
      </p:sp>
      <p:sp>
        <p:nvSpPr>
          <p:cNvPr id="9" name="内容占位符 8"/>
          <p:cNvSpPr>
            <a:spLocks noGrp="1"/>
          </p:cNvSpPr>
          <p:nvPr>
            <p:ph idx="1"/>
          </p:nvPr>
        </p:nvSpPr>
        <p:spPr>
          <a:xfrm>
            <a:off x="838200" y="1016989"/>
            <a:ext cx="10515600" cy="5475886"/>
          </a:xfrm>
        </p:spPr>
        <p:txBody>
          <a:bodyPr>
            <a:normAutofit/>
          </a:bodyPr>
          <a:lstStyle/>
          <a:p>
            <a:r>
              <a:rPr lang="en-US" altLang="zh-CN" sz="1800" b="0" i="0" dirty="0">
                <a:solidFill>
                  <a:srgbClr val="333333"/>
                </a:solidFill>
                <a:effectLst/>
                <a:latin typeface="Arial" panose="020B0604020202020204" pitchFamily="34" charset="0"/>
              </a:rPr>
              <a:t>For a division operation</a:t>
            </a:r>
            <a:r>
              <a:rPr lang="en-US" altLang="zh-CN" sz="1800" b="0" dirty="0">
                <a:solidFill>
                  <a:srgbClr val="333333"/>
                </a:solidFill>
                <a:latin typeface="Arial" panose="020B0604020202020204" pitchFamily="34" charset="0"/>
              </a:rPr>
              <a:t>:</a:t>
            </a:r>
            <a:endParaRPr lang="en-US" altLang="zh-CN" sz="1800" b="0" dirty="0">
              <a:solidFill>
                <a:srgbClr val="333333"/>
              </a:solidFill>
              <a:latin typeface="Arial" panose="020B0604020202020204" pitchFamily="34" charset="0"/>
            </a:endParaRPr>
          </a:p>
          <a:p>
            <a:pPr marL="0" indent="0">
              <a:buNone/>
            </a:pPr>
            <a:r>
              <a:rPr lang="en-US" altLang="zh-CN" sz="1800" b="0" i="0" dirty="0">
                <a:solidFill>
                  <a:srgbClr val="333333"/>
                </a:solidFill>
                <a:effectLst/>
                <a:latin typeface="Arial" panose="020B0604020202020204" pitchFamily="34" charset="0"/>
              </a:rPr>
              <a:t>   if both the divisor and the dividend are integers, then the result is an integer.</a:t>
            </a:r>
            <a:endParaRPr lang="en-US" altLang="zh-CN" sz="1800" b="0" i="0" dirty="0">
              <a:solidFill>
                <a:srgbClr val="333333"/>
              </a:solidFill>
              <a:effectLst/>
              <a:latin typeface="Arial" panose="020B0604020202020204" pitchFamily="34" charset="0"/>
            </a:endParaRPr>
          </a:p>
          <a:p>
            <a:pPr marL="0" indent="0">
              <a:buNone/>
            </a:pPr>
            <a:r>
              <a:rPr lang="en-US" altLang="zh-CN" sz="1800" b="0" dirty="0">
                <a:solidFill>
                  <a:srgbClr val="333333"/>
                </a:solidFill>
                <a:latin typeface="Arial" panose="020B0604020202020204" pitchFamily="34" charset="0"/>
              </a:rPr>
              <a:t>   </a:t>
            </a:r>
            <a:r>
              <a:rPr lang="en-US" altLang="zh-CN" sz="1800" b="0" i="0" dirty="0">
                <a:solidFill>
                  <a:srgbClr val="333333"/>
                </a:solidFill>
                <a:effectLst/>
                <a:latin typeface="Arial" panose="020B0604020202020204" pitchFamily="34" charset="0"/>
              </a:rPr>
              <a:t>If either divisor or dividend is a </a:t>
            </a:r>
            <a:r>
              <a:rPr lang="en-US" altLang="zh-CN" sz="1800" b="0" dirty="0">
                <a:solidFill>
                  <a:srgbClr val="333333"/>
                </a:solidFill>
                <a:latin typeface="Arial" panose="020B0604020202020204" pitchFamily="34" charset="0"/>
              </a:rPr>
              <a:t>float type</a:t>
            </a:r>
            <a:r>
              <a:rPr lang="en-US" altLang="zh-CN" sz="1800" b="0" i="0" dirty="0">
                <a:solidFill>
                  <a:srgbClr val="333333"/>
                </a:solidFill>
                <a:effectLst/>
                <a:latin typeface="Arial" panose="020B0604020202020204" pitchFamily="34" charset="0"/>
              </a:rPr>
              <a:t>, the result is also a</a:t>
            </a:r>
            <a:r>
              <a:rPr lang="en-US" altLang="zh-CN" sz="1800" b="0" dirty="0">
                <a:solidFill>
                  <a:srgbClr val="333333"/>
                </a:solidFill>
                <a:latin typeface="Arial" panose="020B0604020202020204" pitchFamily="34" charset="0"/>
              </a:rPr>
              <a:t> double float type.</a:t>
            </a:r>
            <a:endParaRPr lang="en-US" altLang="zh-CN" sz="1800" b="0" dirty="0">
              <a:solidFill>
                <a:srgbClr val="333333"/>
              </a:solidFill>
              <a:latin typeface="Arial" panose="020B0604020202020204" pitchFamily="34" charset="0"/>
            </a:endParaRPr>
          </a:p>
          <a:p>
            <a:pPr marL="0" indent="0">
              <a:buNone/>
            </a:pPr>
            <a:endParaRPr lang="en-US" altLang="zh-CN" sz="1800" b="0" dirty="0">
              <a:solidFill>
                <a:srgbClr val="333333"/>
              </a:solidFill>
              <a:latin typeface="Arial" panose="020B0604020202020204" pitchFamily="34" charset="0"/>
            </a:endParaRPr>
          </a:p>
          <a:p>
            <a:r>
              <a:rPr lang="en-US" altLang="zh-CN" sz="1800" b="0" dirty="0">
                <a:solidFill>
                  <a:srgbClr val="333333"/>
                </a:solidFill>
                <a:latin typeface="Arial" panose="020B0604020202020204" pitchFamily="34" charset="0"/>
              </a:rPr>
              <a:t>Modulo division operations must have integer data on both sides</a:t>
            </a:r>
            <a:endParaRPr lang="en-US" altLang="zh-CN" sz="1800" b="0" dirty="0">
              <a:solidFill>
                <a:srgbClr val="333333"/>
              </a:solidFill>
              <a:latin typeface="Arial" panose="020B0604020202020204" pitchFamily="34" charset="0"/>
            </a:endParaRPr>
          </a:p>
          <a:p>
            <a:pPr marL="0" indent="0">
              <a:buNone/>
            </a:pPr>
            <a:endParaRPr lang="en-US" altLang="zh-CN" sz="1800" b="0" dirty="0">
              <a:solidFill>
                <a:srgbClr val="2E3033"/>
              </a:solidFill>
              <a:latin typeface="Arial" panose="020B0604020202020204" pitchFamily="34" charset="0"/>
            </a:endParaRPr>
          </a:p>
          <a:p>
            <a:r>
              <a:rPr lang="en-US" altLang="zh-CN" sz="1800" b="0" dirty="0">
                <a:solidFill>
                  <a:srgbClr val="333333"/>
                </a:solidFill>
                <a:latin typeface="Arial" panose="020B0604020202020204" pitchFamily="34" charset="0"/>
              </a:rPr>
              <a:t>The remainder can be either positive or negative, depending on the integer to the left of %</a:t>
            </a:r>
            <a:endParaRPr lang="en-US" altLang="zh-CN" sz="1800" b="0" dirty="0">
              <a:solidFill>
                <a:srgbClr val="333333"/>
              </a:solidFill>
              <a:latin typeface="Arial" panose="020B0604020202020204" pitchFamily="34" charset="0"/>
            </a:endParaRPr>
          </a:p>
          <a:p>
            <a:endParaRPr lang="en-US" altLang="zh-CN" sz="1800" b="0" dirty="0">
              <a:solidFill>
                <a:srgbClr val="2E3033"/>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Content</a:t>
            </a:r>
            <a:endParaRPr lang="zh-CN" altLang="en-US" dirty="0"/>
          </a:p>
        </p:txBody>
      </p:sp>
      <p:sp>
        <p:nvSpPr>
          <p:cNvPr id="4" name="Content Placeholder 2"/>
          <p:cNvSpPr>
            <a:spLocks noGrp="1"/>
          </p:cNvSpPr>
          <p:nvPr>
            <p:ph idx="1"/>
          </p:nvPr>
        </p:nvSpPr>
        <p:spPr>
          <a:xfrm>
            <a:off x="838200" y="1016989"/>
            <a:ext cx="10515600" cy="5039863"/>
          </a:xfrm>
        </p:spPr>
        <p:txBody>
          <a:bodyPr>
            <a:normAutofit/>
          </a:bodyPr>
          <a:lstStyle/>
          <a:p>
            <a:r>
              <a:rPr lang="en-US" altLang="zh-CN" b="0" dirty="0"/>
              <a:t>Keyword</a:t>
            </a:r>
            <a:endParaRPr lang="en-US" altLang="zh-CN" b="0" dirty="0"/>
          </a:p>
          <a:p>
            <a:r>
              <a:rPr lang="en-US" altLang="zh-CN" b="0" dirty="0"/>
              <a:t>Data type</a:t>
            </a:r>
            <a:endParaRPr lang="en-US" altLang="zh-CN" b="0" dirty="0"/>
          </a:p>
          <a:p>
            <a:r>
              <a:rPr lang="en-US" altLang="zh-CN" b="0" dirty="0"/>
              <a:t>Operator</a:t>
            </a:r>
            <a:endParaRPr lang="en-US" altLang="zh-CN" b="0" dirty="0"/>
          </a:p>
          <a:p>
            <a:r>
              <a:rPr lang="en-US" altLang="zh-CN" b="0" dirty="0"/>
              <a:t>Control flow</a:t>
            </a:r>
            <a:endParaRPr lang="en-US" altLang="zh-CN" b="0" dirty="0"/>
          </a:p>
          <a:p>
            <a:r>
              <a:rPr lang="en-US" altLang="zh-CN" b="0" dirty="0"/>
              <a:t>Stack and Heap</a:t>
            </a:r>
            <a:endParaRPr lang="en-US" altLang="zh-CN" b="0" dirty="0"/>
          </a:p>
          <a:p>
            <a:r>
              <a:rPr lang="en-US" altLang="zh-CN" b="0" dirty="0"/>
              <a:t>Function execution</a:t>
            </a:r>
            <a:endParaRPr lang="en-US" altLang="zh-CN"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Bitwise operators</a:t>
            </a:r>
            <a:endParaRPr lang="en-US" altLang="zh-CN" b="0" dirty="0">
              <a:sym typeface="+mn-ea"/>
            </a:endParaRPr>
          </a:p>
        </p:txBody>
      </p:sp>
      <p:sp>
        <p:nvSpPr>
          <p:cNvPr id="3" name="内容占位符 2"/>
          <p:cNvSpPr>
            <a:spLocks noGrp="1"/>
          </p:cNvSpPr>
          <p:nvPr>
            <p:ph idx="1"/>
          </p:nvPr>
        </p:nvSpPr>
        <p:spPr/>
        <p:txBody>
          <a:bodyPr>
            <a:normAutofit/>
          </a:bodyPr>
          <a:lstStyle/>
          <a:p>
            <a:r>
              <a:rPr lang="en-US" altLang="zh-CN" sz="1800" b="0" dirty="0">
                <a:latin typeface="+mn-lt"/>
              </a:rPr>
              <a:t>When &amp;,|and^ are used with operands of different sizes, the shorter operand is increased in bit size to match the size of the larger operand.</a:t>
            </a:r>
            <a:endParaRPr lang="en-US" altLang="zh-CN" sz="1800" b="0" dirty="0">
              <a:latin typeface="+mn-lt"/>
            </a:endParaRPr>
          </a:p>
          <a:p>
            <a:pPr marL="0" indent="0">
              <a:buNone/>
            </a:pPr>
            <a:endParaRPr lang="en-US" altLang="zh-CN" sz="1800" b="0" dirty="0">
              <a:latin typeface="+mn-lt"/>
            </a:endParaRPr>
          </a:p>
          <a:p>
            <a:r>
              <a:rPr lang="en-US" altLang="zh-CN" sz="1800" b="0" dirty="0">
                <a:latin typeface="+mn-lt"/>
              </a:rPr>
              <a:t>When extending signed numbers, the original leftmost bit is reproduced in the additional bits that are added to the number.</a:t>
            </a:r>
            <a:endParaRPr lang="en-US" altLang="zh-CN" sz="1800" b="0" dirty="0">
              <a:latin typeface="+mn-lt"/>
            </a:endParaRPr>
          </a:p>
          <a:p>
            <a:endParaRPr lang="en-US" altLang="zh-CN" sz="1800" dirty="0">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0" dirty="0">
                <a:sym typeface="+mn-ea"/>
              </a:rPr>
              <a:t>Logical operator</a:t>
            </a:r>
            <a:endParaRPr lang="zh-CN" altLang="en-US" dirty="0"/>
          </a:p>
        </p:txBody>
      </p:sp>
      <p:sp>
        <p:nvSpPr>
          <p:cNvPr id="4" name="Content Placeholder 2"/>
          <p:cNvSpPr>
            <a:spLocks noGrp="1"/>
          </p:cNvSpPr>
          <p:nvPr>
            <p:ph idx="1"/>
          </p:nvPr>
        </p:nvSpPr>
        <p:spPr>
          <a:xfrm>
            <a:off x="838200" y="1016989"/>
            <a:ext cx="10515600" cy="5039863"/>
          </a:xfrm>
        </p:spPr>
        <p:txBody>
          <a:bodyPr>
            <a:normAutofit/>
          </a:bodyPr>
          <a:lstStyle/>
          <a:p>
            <a:r>
              <a:rPr lang="en-US" altLang="zh-CN" sz="1800" b="0" dirty="0"/>
              <a:t>The evaluation feature for the &amp;&amp; and || operators that makes the evaluation of an expression stop as soon as it is determined that an expression is false id known as short-circuit evaluation.</a:t>
            </a:r>
            <a:endParaRPr lang="en-US" altLang="zh-CN" sz="1800" b="0" dirty="0"/>
          </a:p>
          <a:p>
            <a:r>
              <a:rPr lang="en-US" altLang="zh-CN" sz="1800" b="0" dirty="0"/>
              <a:t>Parentheses can be used to alter the assigned operator priority.</a:t>
            </a:r>
            <a:endParaRPr lang="zh-CN" sz="1800" b="0" dirty="0"/>
          </a:p>
          <a:p>
            <a:pPr marL="0" indent="0">
              <a:buNone/>
            </a:pPr>
            <a:r>
              <a:rPr lang="en-US" altLang="zh-CN" sz="1800" b="0" dirty="0"/>
              <a:t>For example</a:t>
            </a:r>
            <a:r>
              <a:rPr lang="zh-CN" sz="1800" b="0" dirty="0"/>
              <a:t>：</a:t>
            </a:r>
            <a:r>
              <a:rPr lang="en-US" altLang="zh-CN" sz="1800" b="0" dirty="0"/>
              <a:t> </a:t>
            </a:r>
            <a:endParaRPr lang="en-US" altLang="zh-CN" sz="1800" b="0" dirty="0"/>
          </a:p>
          <a:p>
            <a:pPr marL="0" indent="0">
              <a:buNone/>
            </a:pPr>
            <a:r>
              <a:rPr lang="en-US" altLang="zh-CN" sz="1800" b="0" dirty="0"/>
              <a:t>a &amp;&amp; b&amp;&amp;c</a:t>
            </a:r>
            <a:r>
              <a:rPr lang="zh-CN" altLang="en-US" sz="1800" b="0" dirty="0"/>
              <a:t>：</a:t>
            </a:r>
            <a:r>
              <a:rPr lang="en-US" altLang="zh-CN" sz="1800" b="0" dirty="0"/>
              <a:t> If a is true (non-0), you need to check for b, and if both a and b are true, you need to check for c </a:t>
            </a:r>
            <a:r>
              <a:rPr lang="zh-CN" altLang="en-US" sz="1800" b="0" dirty="0"/>
              <a:t>。</a:t>
            </a:r>
            <a:endParaRPr lang="en-US" altLang="zh-CN" sz="1800" b="0" dirty="0"/>
          </a:p>
          <a:p>
            <a:pPr marL="0" indent="0">
              <a:buNone/>
            </a:pPr>
            <a:r>
              <a:rPr lang="en-US" altLang="zh-CN" sz="1800" b="0" dirty="0"/>
              <a:t>a||b||c</a:t>
            </a:r>
            <a:r>
              <a:rPr lang="zh-CN" altLang="en-US" sz="1800" b="0" dirty="0"/>
              <a:t>：</a:t>
            </a:r>
            <a:r>
              <a:rPr lang="en-US" altLang="zh-CN" sz="1800" b="0" dirty="0"/>
              <a:t> As long as A is true (non-0), we do not need to judge B and C. B only if A is false; If both a and b are false, then C must be determined.</a:t>
            </a:r>
            <a:endParaRPr lang="zh-CN" altLang="en-US" sz="1800" b="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Operator Precedence and Associativity</a:t>
            </a:r>
            <a:endParaRPr lang="zh-CN" altLang="en-US" b="0" dirty="0">
              <a:sym typeface="+mn-ea"/>
            </a:endParaRPr>
          </a:p>
        </p:txBody>
      </p:sp>
      <p:sp>
        <p:nvSpPr>
          <p:cNvPr id="3" name="内容占位符 2"/>
          <p:cNvSpPr>
            <a:spLocks noGrp="1"/>
          </p:cNvSpPr>
          <p:nvPr>
            <p:ph idx="1"/>
          </p:nvPr>
        </p:nvSpPr>
        <p:spPr>
          <a:xfrm>
            <a:off x="838200" y="1016989"/>
            <a:ext cx="9297040" cy="5039863"/>
          </a:xfrm>
        </p:spPr>
        <p:txBody>
          <a:bodyPr>
            <a:normAutofit/>
          </a:bodyPr>
          <a:lstStyle/>
          <a:p>
            <a:pPr marL="0" indent="0">
              <a:buNone/>
            </a:pPr>
            <a:r>
              <a:rPr lang="en-US" altLang="zh-CN" sz="1800" b="0" dirty="0">
                <a:latin typeface="+mn-lt"/>
              </a:rPr>
              <a:t> The operators of same precedence are evaluated either from ‘left to right’ or from ‘right to left’, depending on the level. This is known as the associativity property of an operator.</a:t>
            </a:r>
            <a:endParaRPr lang="en-US" altLang="zh-CN" sz="1800" b="0" dirty="0">
              <a:latin typeface="+mn-lt"/>
            </a:endParaRPr>
          </a:p>
          <a:p>
            <a:pPr marL="0" indent="0">
              <a:buNone/>
            </a:pPr>
            <a:endParaRPr lang="en-US" altLang="zh-CN" sz="1800" dirty="0">
              <a:latin typeface="+mn-lt"/>
            </a:endParaRPr>
          </a:p>
          <a:p>
            <a:pPr marL="0" indent="0">
              <a:buNone/>
            </a:pPr>
            <a:r>
              <a:rPr lang="en-US" altLang="zh-CN" sz="1800" dirty="0">
                <a:latin typeface="+mn-lt"/>
                <a:hlinkClick r:id="rId1"/>
              </a:rPr>
              <a:t>Refer to: http://c.biancheng.net/view/161.html</a:t>
            </a:r>
            <a:endParaRPr lang="en-US" altLang="zh-CN" sz="1800" dirty="0">
              <a:latin typeface="+mn-lt"/>
            </a:endParaRPr>
          </a:p>
          <a:p>
            <a:endParaRPr lang="en-US" altLang="zh-CN" dirty="0">
              <a:latin typeface="+mn-lt"/>
            </a:endParaRPr>
          </a:p>
          <a:p>
            <a:pPr marL="0" indent="0">
              <a:buNone/>
            </a:pPr>
            <a:r>
              <a:rPr lang="en-US" altLang="zh-CN" dirty="0">
                <a:latin typeface="+mn-lt"/>
              </a:rPr>
              <a:t>     </a:t>
            </a:r>
            <a:endParaRPr lang="en-US" altLang="zh-CN" dirty="0">
              <a:latin typeface="+mn-lt"/>
            </a:endParaRPr>
          </a:p>
          <a:p>
            <a:pPr marL="0" indent="0">
              <a:buNone/>
            </a:pPr>
            <a:endParaRPr lang="en-US" altLang="zh-CN" dirty="0">
              <a:latin typeface="+mn-lt"/>
            </a:endParaRPr>
          </a:p>
          <a:p>
            <a:pPr marL="0" indent="0">
              <a:buNone/>
            </a:pPr>
            <a:endParaRPr lang="en-US" altLang="zh-CN" dirty="0">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1768475" y="2216150"/>
            <a:ext cx="8987155" cy="1630045"/>
          </a:xfrm>
          <a:prstGeom prst="rect">
            <a:avLst/>
          </a:prstGeom>
          <a:noFill/>
          <a:effectLst/>
        </p:spPr>
        <p:txBody>
          <a:bodyPr wrap="square" rtlCol="0">
            <a:spAutoFit/>
            <a:scene3d>
              <a:camera prst="obliqueBottomRight"/>
              <a:lightRig rig="flat" dir="t"/>
            </a:scene3d>
            <a:sp3d extrusionH="7620000" prstMaterial="matte">
              <a:extrusionClr>
                <a:schemeClr val="accent1">
                  <a:lumMod val="75000"/>
                </a:schemeClr>
              </a:extrusionClr>
            </a:sp3d>
          </a:bodyPr>
          <a:p>
            <a:r>
              <a:rPr lang="en-US" altLang="zh-CN" sz="10000" b="1" dirty="0">
                <a:solidFill>
                  <a:schemeClr val="bg1">
                    <a:lumMod val="95000"/>
                  </a:schemeClr>
                </a:solidFill>
              </a:rPr>
              <a:t>4. </a:t>
            </a:r>
            <a:r>
              <a:rPr lang="en-US" altLang="zh-CN" sz="10000" b="1" dirty="0">
                <a:solidFill>
                  <a:schemeClr val="bg1">
                    <a:lumMod val="95000"/>
                  </a:schemeClr>
                </a:solidFill>
                <a:sym typeface="+mn-ea"/>
              </a:rPr>
              <a:t>Control flow</a:t>
            </a:r>
            <a:endParaRPr lang="en-US" altLang="zh-CN" sz="10000" b="1" dirty="0">
              <a:solidFill>
                <a:schemeClr val="bg1">
                  <a:lumMod val="9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Control flow</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1800" dirty="0">
              <a:sym typeface="+mn-ea"/>
            </a:endParaRPr>
          </a:p>
          <a:p>
            <a:pPr marL="0" indent="0">
              <a:buNone/>
            </a:pPr>
            <a:r>
              <a:rPr lang="en-US" altLang="zh-CN" sz="1800" dirty="0">
                <a:sym typeface="+mn-ea"/>
              </a:rPr>
              <a:t>Selection statement</a:t>
            </a:r>
            <a:r>
              <a:rPr lang="zh-CN" altLang="en-US" sz="1800" dirty="0">
                <a:sym typeface="+mn-ea"/>
              </a:rPr>
              <a:t>：</a:t>
            </a:r>
            <a:endParaRPr lang="en-US" altLang="zh-CN" sz="1800" dirty="0"/>
          </a:p>
          <a:p>
            <a:pPr marL="0" indent="0">
              <a:buNone/>
            </a:pPr>
            <a:r>
              <a:rPr lang="en-US" altLang="zh-CN" sz="1800" b="0" dirty="0"/>
              <a:t>If</a:t>
            </a:r>
            <a:r>
              <a:rPr lang="zh-CN" altLang="en-US" sz="1800" b="0" dirty="0"/>
              <a:t>   </a:t>
            </a:r>
            <a:r>
              <a:rPr lang="en-US" altLang="zh-CN" sz="1800" b="0" dirty="0"/>
              <a:t>switch, case</a:t>
            </a:r>
            <a:endParaRPr lang="en-US" altLang="zh-CN" sz="1800" b="0" dirty="0"/>
          </a:p>
          <a:p>
            <a:pPr marL="0" indent="0">
              <a:buNone/>
            </a:pPr>
            <a:endParaRPr lang="zh-CN" altLang="en-US" sz="1800" b="0" dirty="0"/>
          </a:p>
          <a:p>
            <a:pPr marL="0" indent="0">
              <a:buNone/>
            </a:pPr>
            <a:r>
              <a:rPr lang="en-US" altLang="zh-CN" sz="1800" dirty="0"/>
              <a:t>Loop statement</a:t>
            </a:r>
            <a:r>
              <a:rPr lang="zh-CN" altLang="en-US" sz="1800" dirty="0"/>
              <a:t>：</a:t>
            </a:r>
            <a:endParaRPr lang="en-US" altLang="zh-CN" sz="1800" dirty="0"/>
          </a:p>
          <a:p>
            <a:pPr marL="0" indent="0">
              <a:buNone/>
            </a:pPr>
            <a:r>
              <a:rPr lang="en-US" altLang="zh-CN" sz="1800" b="0" dirty="0"/>
              <a:t>While</a:t>
            </a:r>
            <a:r>
              <a:rPr lang="zh-CN" altLang="en-US" sz="1800" b="0" dirty="0"/>
              <a:t> </a:t>
            </a:r>
            <a:r>
              <a:rPr lang="en-US" altLang="zh-CN" sz="1800" b="0" dirty="0"/>
              <a:t>do-while for</a:t>
            </a:r>
            <a:endParaRPr lang="en-US" altLang="zh-CN" sz="1800"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Selection statement</a:t>
            </a:r>
            <a:endParaRPr lang="zh-CN" altLang="en-US" dirty="0"/>
          </a:p>
        </p:txBody>
      </p:sp>
      <p:sp>
        <p:nvSpPr>
          <p:cNvPr id="6" name="内容占位符 5"/>
          <p:cNvSpPr>
            <a:spLocks noGrp="1"/>
          </p:cNvSpPr>
          <p:nvPr>
            <p:ph idx="1"/>
          </p:nvPr>
        </p:nvSpPr>
        <p:spPr>
          <a:xfrm>
            <a:off x="838200" y="998220"/>
            <a:ext cx="10696575" cy="1021080"/>
          </a:xfrm>
        </p:spPr>
        <p:txBody>
          <a:bodyPr>
            <a:normAutofit/>
          </a:bodyPr>
          <a:lstStyle/>
          <a:p>
            <a:pPr marL="0" indent="0">
              <a:buNone/>
            </a:pPr>
            <a:r>
              <a:rPr lang="en-US" altLang="zh-CN" sz="1800" dirty="0"/>
              <a:t>Two types:</a:t>
            </a:r>
            <a:endParaRPr lang="en-US" altLang="zh-CN" sz="1800" dirty="0"/>
          </a:p>
          <a:p>
            <a:pPr marL="0" indent="0">
              <a:buNone/>
            </a:pPr>
            <a:r>
              <a:rPr lang="en-US" altLang="zh-CN" sz="1800" b="0" dirty="0"/>
              <a:t>if    switch,case</a:t>
            </a:r>
            <a:endParaRPr lang="en-US" altLang="zh-CN" sz="1800" dirty="0"/>
          </a:p>
        </p:txBody>
      </p:sp>
      <p:sp>
        <p:nvSpPr>
          <p:cNvPr id="7" name="内容占位符 5"/>
          <p:cNvSpPr>
            <a:spLocks noGrp="1"/>
          </p:cNvSpPr>
          <p:nvPr/>
        </p:nvSpPr>
        <p:spPr>
          <a:xfrm>
            <a:off x="838200" y="2268220"/>
            <a:ext cx="10696575" cy="298386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t>1. The difference between if and switch?</a:t>
            </a:r>
            <a:endParaRPr lang="en-US" altLang="zh-CN" sz="1800" dirty="0"/>
          </a:p>
          <a:p>
            <a:pPr marL="0" indent="0">
              <a:buNone/>
            </a:pPr>
            <a:endParaRPr lang="en-US" altLang="zh-CN" sz="1800" b="0" dirty="0"/>
          </a:p>
          <a:p>
            <a:pPr marL="0" indent="0">
              <a:buNone/>
            </a:pPr>
            <a:r>
              <a:rPr lang="en-US" altLang="zh-CN" sz="1800" dirty="0"/>
              <a:t>2. What shall be noted when using if and switch statement?</a:t>
            </a:r>
            <a:endParaRPr lang="en-US" altLang="zh-CN" sz="1800" dirty="0"/>
          </a:p>
          <a:p>
            <a:pPr marL="0" indent="0">
              <a:buNone/>
            </a:pPr>
            <a:endParaRPr lang="en-US" altLang="zh-CN" sz="1800" b="0" dirty="0"/>
          </a:p>
          <a:p>
            <a:pPr marL="0" indent="0">
              <a:buNone/>
            </a:pPr>
            <a:r>
              <a:rPr lang="en-US" altLang="zh-CN" sz="1800" dirty="0"/>
              <a:t>3. How to choose to use if or switch?</a:t>
            </a:r>
            <a:endParaRPr lang="en-US" altLang="zh-CN" sz="1800" dirty="0"/>
          </a:p>
          <a:p>
            <a:pPr marL="0" indent="0">
              <a:buNone/>
            </a:pP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if</a:t>
            </a:r>
            <a:endParaRPr lang="zh-CN" altLang="en-US" dirty="0"/>
          </a:p>
        </p:txBody>
      </p:sp>
      <p:sp>
        <p:nvSpPr>
          <p:cNvPr id="3" name="内容占位符 2"/>
          <p:cNvSpPr>
            <a:spLocks noGrp="1"/>
          </p:cNvSpPr>
          <p:nvPr>
            <p:ph idx="1"/>
          </p:nvPr>
        </p:nvSpPr>
        <p:spPr/>
        <p:txBody>
          <a:bodyPr/>
          <a:lstStyle/>
          <a:p>
            <a:pPr marL="0" indent="0">
              <a:lnSpc>
                <a:spcPct val="100000"/>
              </a:lnSpc>
              <a:buNone/>
            </a:pPr>
            <a:endParaRPr lang="en-US" altLang="zh-CN" sz="1800" dirty="0"/>
          </a:p>
          <a:p>
            <a:pPr marL="0" indent="0">
              <a:lnSpc>
                <a:spcPct val="100000"/>
              </a:lnSpc>
              <a:buNone/>
            </a:pPr>
            <a:r>
              <a:rPr lang="en-US" altLang="zh-CN" sz="1800" b="0" dirty="0"/>
              <a:t>if(expression)</a:t>
            </a:r>
            <a:r>
              <a:rPr lang="zh-CN" altLang="en-US" sz="1800" b="0" dirty="0"/>
              <a:t> </a:t>
            </a:r>
            <a:r>
              <a:rPr lang="en-US" altLang="zh-CN" sz="1800" b="0" dirty="0"/>
              <a:t>{</a:t>
            </a:r>
            <a:endParaRPr lang="en-US" altLang="zh-CN" sz="1800" b="0" dirty="0"/>
          </a:p>
          <a:p>
            <a:pPr marL="0" indent="0">
              <a:lnSpc>
                <a:spcPct val="100000"/>
              </a:lnSpc>
              <a:buNone/>
            </a:pPr>
            <a:r>
              <a:rPr lang="en-US" altLang="zh-CN" sz="1800" b="0" dirty="0"/>
              <a:t>     statement;</a:t>
            </a:r>
            <a:endParaRPr lang="en-US" altLang="zh-CN" sz="1800" b="0" dirty="0"/>
          </a:p>
          <a:p>
            <a:pPr marL="0" indent="0">
              <a:lnSpc>
                <a:spcPct val="100000"/>
              </a:lnSpc>
              <a:buNone/>
            </a:pPr>
            <a:r>
              <a:rPr lang="en-US" altLang="zh-CN" sz="1800" b="0" dirty="0"/>
              <a:t>}</a:t>
            </a:r>
            <a:endParaRPr lang="en-US" altLang="zh-CN" sz="1800" b="0" dirty="0"/>
          </a:p>
          <a:p>
            <a:pPr>
              <a:lnSpc>
                <a:spcPct val="100000"/>
              </a:lnSpc>
            </a:pPr>
            <a:endParaRPr lang="en-US" altLang="zh-CN" sz="1800" dirty="0"/>
          </a:p>
          <a:p>
            <a:pPr>
              <a:lnSpc>
                <a:spcPct val="100000"/>
              </a:lnSpc>
            </a:pPr>
            <a:endParaRPr lang="en-US" altLang="zh-CN" sz="1800" dirty="0"/>
          </a:p>
          <a:p>
            <a:pPr marL="0" indent="0">
              <a:lnSpc>
                <a:spcPct val="100000"/>
              </a:lnSpc>
              <a:buNone/>
            </a:pPr>
            <a:endParaRPr lang="en-US" altLang="zh-CN" sz="1800" dirty="0"/>
          </a:p>
          <a:p>
            <a:pPr marL="0" indent="0">
              <a:lnSpc>
                <a:spcPct val="100000"/>
              </a:lnSpc>
              <a:buNone/>
            </a:pPr>
            <a:r>
              <a:rPr lang="en-US" altLang="zh-CN" sz="1800" b="0" dirty="0"/>
              <a:t>if(expression) {</a:t>
            </a:r>
            <a:endParaRPr lang="en-US" altLang="zh-CN" sz="1800" b="0" dirty="0"/>
          </a:p>
          <a:p>
            <a:pPr marL="0" indent="0">
              <a:lnSpc>
                <a:spcPct val="100000"/>
              </a:lnSpc>
              <a:buNone/>
            </a:pPr>
            <a:r>
              <a:rPr lang="en-US" altLang="zh-CN" sz="1800" b="0" dirty="0"/>
              <a:t>     statement 1;</a:t>
            </a:r>
            <a:endParaRPr lang="en-US" altLang="zh-CN" sz="1800" b="0" dirty="0"/>
          </a:p>
          <a:p>
            <a:pPr marL="0" indent="0">
              <a:lnSpc>
                <a:spcPct val="100000"/>
              </a:lnSpc>
              <a:buNone/>
            </a:pPr>
            <a:r>
              <a:rPr lang="en-US" altLang="zh-CN" sz="1800" b="0" dirty="0"/>
              <a:t>} else {</a:t>
            </a:r>
            <a:endParaRPr lang="en-US" altLang="zh-CN" sz="1800" b="0" dirty="0"/>
          </a:p>
          <a:p>
            <a:pPr marL="0" indent="0">
              <a:lnSpc>
                <a:spcPct val="100000"/>
              </a:lnSpc>
              <a:buNone/>
            </a:pPr>
            <a:r>
              <a:rPr lang="en-US" altLang="zh-CN" sz="1800" b="0" dirty="0"/>
              <a:t>     statement 2;</a:t>
            </a:r>
            <a:endParaRPr lang="en-US" altLang="zh-CN" sz="1800" b="0" dirty="0"/>
          </a:p>
          <a:p>
            <a:pPr marL="0" indent="0">
              <a:lnSpc>
                <a:spcPct val="100000"/>
              </a:lnSpc>
              <a:buNone/>
            </a:pPr>
            <a:r>
              <a:rPr lang="en-US" altLang="zh-CN" sz="1800" b="0" dirty="0"/>
              <a:t>}</a:t>
            </a:r>
            <a:endParaRPr lang="en-US" altLang="zh-CN" sz="1800" b="0" dirty="0"/>
          </a:p>
          <a:p>
            <a:pPr marL="0" indent="0">
              <a:lnSpc>
                <a:spcPct val="100000"/>
              </a:lnSpc>
              <a:buNone/>
            </a:pPr>
            <a:endParaRPr lang="en-US" altLang="zh-CN" sz="1400" dirty="0"/>
          </a:p>
          <a:p>
            <a:pPr marL="0" indent="0">
              <a:lnSpc>
                <a:spcPct val="100000"/>
              </a:lnSpc>
              <a:buNone/>
            </a:pPr>
            <a:endParaRPr lang="en-US" altLang="zh-CN" sz="1400" dirty="0"/>
          </a:p>
          <a:p>
            <a:pPr>
              <a:lnSpc>
                <a:spcPct val="100000"/>
              </a:lnSpc>
            </a:pPr>
            <a:endParaRPr lang="en-US" altLang="zh-CN" sz="1400" dirty="0"/>
          </a:p>
        </p:txBody>
      </p:sp>
      <p:pic>
        <p:nvPicPr>
          <p:cNvPr id="5" name="图片 4"/>
          <p:cNvPicPr>
            <a:picLocks noChangeAspect="1"/>
          </p:cNvPicPr>
          <p:nvPr/>
        </p:nvPicPr>
        <p:blipFill>
          <a:blip r:embed="rId1"/>
          <a:stretch>
            <a:fillRect/>
          </a:stretch>
        </p:blipFill>
        <p:spPr>
          <a:xfrm>
            <a:off x="5540375" y="741217"/>
            <a:ext cx="6138968" cy="46888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if</a:t>
            </a:r>
            <a:endParaRPr lang="zh-CN" altLang="en-US" dirty="0"/>
          </a:p>
        </p:txBody>
      </p:sp>
      <p:sp>
        <p:nvSpPr>
          <p:cNvPr id="3" name="内容占位符 2"/>
          <p:cNvSpPr>
            <a:spLocks noGrp="1"/>
          </p:cNvSpPr>
          <p:nvPr>
            <p:ph idx="1"/>
          </p:nvPr>
        </p:nvSpPr>
        <p:spPr>
          <a:xfrm>
            <a:off x="838200" y="1016989"/>
            <a:ext cx="6565900" cy="5039863"/>
          </a:xfrm>
        </p:spPr>
        <p:txBody>
          <a:bodyPr/>
          <a:lstStyle/>
          <a:p>
            <a:pPr marL="0" indent="0">
              <a:lnSpc>
                <a:spcPct val="100000"/>
              </a:lnSpc>
              <a:buNone/>
            </a:pPr>
            <a:endParaRPr lang="en-US" altLang="zh-CN" sz="1800" b="0" dirty="0"/>
          </a:p>
          <a:p>
            <a:pPr marL="0" indent="0">
              <a:lnSpc>
                <a:spcPct val="100000"/>
              </a:lnSpc>
              <a:buNone/>
            </a:pPr>
            <a:r>
              <a:rPr lang="en-US" altLang="zh-CN" sz="1800" b="0" dirty="0"/>
              <a:t>if(expression1)</a:t>
            </a:r>
            <a:r>
              <a:rPr lang="zh-CN" altLang="en-US" sz="1800" b="0" dirty="0"/>
              <a:t> </a:t>
            </a:r>
            <a:r>
              <a:rPr lang="en-US" altLang="zh-CN" sz="1800" b="0" dirty="0"/>
              <a:t>statement 1</a:t>
            </a:r>
            <a:endParaRPr lang="en-US" altLang="zh-CN" sz="1800" b="0" dirty="0"/>
          </a:p>
          <a:p>
            <a:pPr marL="0" indent="0">
              <a:lnSpc>
                <a:spcPct val="100000"/>
              </a:lnSpc>
              <a:buNone/>
            </a:pPr>
            <a:r>
              <a:rPr lang="en-US" altLang="zh-CN" sz="1800" b="0" dirty="0"/>
              <a:t>else if(expression2) statement 2</a:t>
            </a:r>
            <a:endParaRPr lang="en-US" altLang="zh-CN" sz="1800" b="0" dirty="0"/>
          </a:p>
          <a:p>
            <a:pPr marL="0" indent="0">
              <a:lnSpc>
                <a:spcPct val="100000"/>
              </a:lnSpc>
              <a:buNone/>
            </a:pPr>
            <a:r>
              <a:rPr lang="en-US" altLang="zh-CN" sz="1800" b="0" dirty="0"/>
              <a:t> …..</a:t>
            </a:r>
            <a:endParaRPr lang="en-US" altLang="zh-CN" sz="1800" b="0" dirty="0"/>
          </a:p>
          <a:p>
            <a:pPr marL="0" indent="0">
              <a:lnSpc>
                <a:spcPct val="100000"/>
              </a:lnSpc>
              <a:buNone/>
            </a:pPr>
            <a:r>
              <a:rPr lang="en-US" altLang="zh-CN" sz="1800" b="0" dirty="0"/>
              <a:t>else statement n</a:t>
            </a:r>
            <a:endParaRPr lang="en-US" altLang="zh-CN" sz="1800" b="0" dirty="0"/>
          </a:p>
          <a:p>
            <a:pPr marL="0" indent="0">
              <a:lnSpc>
                <a:spcPct val="100000"/>
              </a:lnSpc>
              <a:buNone/>
            </a:pPr>
            <a:endParaRPr lang="en-US" altLang="zh-CN" sz="1800" b="0" dirty="0"/>
          </a:p>
          <a:p>
            <a:pPr marL="0" indent="0">
              <a:lnSpc>
                <a:spcPct val="100000"/>
              </a:lnSpc>
              <a:buNone/>
            </a:pPr>
            <a:endParaRPr lang="en-US" altLang="zh-CN" sz="1800" b="0" dirty="0"/>
          </a:p>
          <a:p>
            <a:pPr marL="0" indent="0">
              <a:lnSpc>
                <a:spcPct val="100000"/>
              </a:lnSpc>
              <a:buNone/>
            </a:pPr>
            <a:endParaRPr lang="en-US" altLang="zh-CN" sz="1800" b="0" dirty="0"/>
          </a:p>
          <a:p>
            <a:pPr>
              <a:lnSpc>
                <a:spcPct val="100000"/>
              </a:lnSpc>
            </a:pPr>
            <a:r>
              <a:rPr lang="en-US" altLang="zh-CN" sz="1800" b="0" dirty="0"/>
              <a:t>An if-else statement can contain other if-else statements.</a:t>
            </a:r>
            <a:endParaRPr lang="en-US" altLang="zh-CN" sz="1400" dirty="0"/>
          </a:p>
          <a:p>
            <a:pPr marL="0" indent="0">
              <a:lnSpc>
                <a:spcPct val="100000"/>
              </a:lnSpc>
              <a:buNone/>
            </a:pPr>
            <a:endParaRPr lang="en-US" altLang="zh-CN" sz="1400" dirty="0"/>
          </a:p>
          <a:p>
            <a:pPr marL="0" indent="0">
              <a:lnSpc>
                <a:spcPct val="100000"/>
              </a:lnSpc>
              <a:buNone/>
            </a:pPr>
            <a:endParaRPr lang="en-US" altLang="zh-CN" sz="1400" dirty="0"/>
          </a:p>
          <a:p>
            <a:pPr marL="0" indent="0">
              <a:lnSpc>
                <a:spcPct val="100000"/>
              </a:lnSpc>
              <a:buNone/>
            </a:pPr>
            <a:endParaRPr lang="en-US" altLang="zh-CN" sz="1400" dirty="0"/>
          </a:p>
          <a:p>
            <a:endParaRPr lang="zh-CN" altLang="en-US" dirty="0"/>
          </a:p>
        </p:txBody>
      </p:sp>
      <p:pic>
        <p:nvPicPr>
          <p:cNvPr id="7" name="图片 6"/>
          <p:cNvPicPr>
            <a:picLocks noChangeAspect="1"/>
          </p:cNvPicPr>
          <p:nvPr/>
        </p:nvPicPr>
        <p:blipFill>
          <a:blip r:embed="rId1"/>
          <a:stretch>
            <a:fillRect/>
          </a:stretch>
        </p:blipFill>
        <p:spPr>
          <a:xfrm>
            <a:off x="7112472" y="276535"/>
            <a:ext cx="4157096" cy="59335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if</a:t>
            </a:r>
            <a:endParaRPr lang="zh-CN" altLang="en-US" dirty="0"/>
          </a:p>
        </p:txBody>
      </p:sp>
      <p:pic>
        <p:nvPicPr>
          <p:cNvPr id="8" name="内容占位符 7"/>
          <p:cNvPicPr>
            <a:picLocks noGrp="1" noChangeAspect="1"/>
          </p:cNvPicPr>
          <p:nvPr>
            <p:ph idx="1"/>
          </p:nvPr>
        </p:nvPicPr>
        <p:blipFill>
          <a:blip r:embed="rId1"/>
          <a:stretch>
            <a:fillRect/>
          </a:stretch>
        </p:blipFill>
        <p:spPr>
          <a:xfrm>
            <a:off x="5391785" y="1729105"/>
            <a:ext cx="6515100" cy="3672840"/>
          </a:xfrm>
          <a:prstGeom prst="rect">
            <a:avLst/>
          </a:prstGeom>
        </p:spPr>
      </p:pic>
      <p:pic>
        <p:nvPicPr>
          <p:cNvPr id="9" name="图片 8"/>
          <p:cNvPicPr>
            <a:picLocks noChangeAspect="1"/>
          </p:cNvPicPr>
          <p:nvPr/>
        </p:nvPicPr>
        <p:blipFill>
          <a:blip r:embed="rId2"/>
          <a:stretch>
            <a:fillRect/>
          </a:stretch>
        </p:blipFill>
        <p:spPr>
          <a:xfrm>
            <a:off x="393700" y="1528445"/>
            <a:ext cx="4966335" cy="3971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sym typeface="+mn-ea"/>
              </a:rPr>
              <a:t>Switch case</a:t>
            </a:r>
            <a:endParaRPr lang="en-US" dirty="0"/>
          </a:p>
        </p:txBody>
      </p:sp>
      <p:sp>
        <p:nvSpPr>
          <p:cNvPr id="3" name="内容占位符 2"/>
          <p:cNvSpPr>
            <a:spLocks noGrp="1"/>
          </p:cNvSpPr>
          <p:nvPr>
            <p:ph idx="1"/>
          </p:nvPr>
        </p:nvSpPr>
        <p:spPr>
          <a:xfrm>
            <a:off x="838200" y="1016989"/>
            <a:ext cx="6337300" cy="5039863"/>
          </a:xfrm>
        </p:spPr>
        <p:txBody>
          <a:bodyPr>
            <a:normAutofit lnSpcReduction="10000"/>
          </a:bodyPr>
          <a:lstStyle/>
          <a:p>
            <a:pPr marL="0" indent="0">
              <a:lnSpc>
                <a:spcPct val="100000"/>
              </a:lnSpc>
              <a:buNone/>
            </a:pPr>
            <a:r>
              <a:rPr lang="en-US" altLang="zh-CN" sz="1800" b="0" dirty="0"/>
              <a:t>switch(expression) {</a:t>
            </a:r>
            <a:endParaRPr lang="en-US" altLang="zh-CN" sz="1800" b="0" dirty="0"/>
          </a:p>
          <a:p>
            <a:pPr marL="0" indent="0">
              <a:lnSpc>
                <a:spcPct val="100000"/>
              </a:lnSpc>
              <a:buNone/>
            </a:pPr>
            <a:r>
              <a:rPr lang="en-US" altLang="zh-CN" sz="1800" b="0" dirty="0"/>
              <a:t>case constant expression</a:t>
            </a:r>
            <a:r>
              <a:rPr lang="zh-CN" altLang="en-US" sz="1800" b="0" dirty="0"/>
              <a:t> </a:t>
            </a:r>
            <a:r>
              <a:rPr lang="en-US" altLang="zh-CN" sz="1800" b="0" dirty="0"/>
              <a:t>1:  statement</a:t>
            </a:r>
            <a:r>
              <a:rPr lang="zh-CN" altLang="en-US" sz="1800" b="0" dirty="0"/>
              <a:t> </a:t>
            </a:r>
            <a:r>
              <a:rPr lang="en-US" altLang="zh-CN" sz="1800" b="0" dirty="0"/>
              <a:t>1   break</a:t>
            </a:r>
            <a:r>
              <a:rPr lang="zh-CN" altLang="en-US" sz="1800" b="0" dirty="0"/>
              <a:t>；</a:t>
            </a:r>
            <a:endParaRPr lang="en-US" altLang="zh-CN" sz="1800" b="0" dirty="0"/>
          </a:p>
          <a:p>
            <a:pPr marL="0" indent="0">
              <a:lnSpc>
                <a:spcPct val="100000"/>
              </a:lnSpc>
              <a:buNone/>
            </a:pPr>
            <a:r>
              <a:rPr lang="en-US" altLang="zh-CN" sz="1800" b="0" dirty="0"/>
              <a:t>case constant expression</a:t>
            </a:r>
            <a:r>
              <a:rPr lang="zh-CN" altLang="en-US" sz="1800" b="0" dirty="0"/>
              <a:t> </a:t>
            </a:r>
            <a:r>
              <a:rPr lang="en-US" altLang="zh-CN" sz="1800" b="0" dirty="0"/>
              <a:t>2: statement2    break</a:t>
            </a:r>
            <a:r>
              <a:rPr lang="zh-CN" altLang="en-US" sz="1800" b="0" dirty="0"/>
              <a:t>；</a:t>
            </a:r>
            <a:endParaRPr lang="en-US" altLang="zh-CN" sz="1800" b="0" dirty="0"/>
          </a:p>
          <a:p>
            <a:pPr marL="0" indent="0">
              <a:lnSpc>
                <a:spcPct val="100000"/>
              </a:lnSpc>
              <a:buNone/>
            </a:pPr>
            <a:r>
              <a:rPr lang="en-US" altLang="zh-CN" sz="1800" b="0" dirty="0"/>
              <a:t>……</a:t>
            </a:r>
            <a:endParaRPr lang="en-US" altLang="zh-CN" sz="1800" b="0" dirty="0"/>
          </a:p>
          <a:p>
            <a:pPr marL="0" indent="0">
              <a:lnSpc>
                <a:spcPct val="100000"/>
              </a:lnSpc>
              <a:buNone/>
            </a:pPr>
            <a:r>
              <a:rPr lang="en-US" altLang="zh-CN" sz="1800" b="0" dirty="0"/>
              <a:t>case constant expression</a:t>
            </a:r>
            <a:r>
              <a:rPr lang="zh-CN" altLang="en-US" sz="1800" b="0" dirty="0"/>
              <a:t> </a:t>
            </a:r>
            <a:r>
              <a:rPr lang="en-US" altLang="zh-CN" sz="1800" b="0" dirty="0"/>
              <a:t>n</a:t>
            </a:r>
            <a:r>
              <a:rPr lang="zh-CN" altLang="en-US" sz="1800" b="0" dirty="0"/>
              <a:t>：</a:t>
            </a:r>
            <a:r>
              <a:rPr lang="en-US" altLang="zh-CN" sz="1800" b="0" dirty="0"/>
              <a:t>statement n  break;</a:t>
            </a:r>
            <a:endParaRPr lang="en-US" altLang="zh-CN" sz="1800" b="0" dirty="0"/>
          </a:p>
          <a:p>
            <a:pPr marL="0" indent="0">
              <a:lnSpc>
                <a:spcPct val="100000"/>
              </a:lnSpc>
              <a:buNone/>
            </a:pPr>
            <a:r>
              <a:rPr lang="en-US" altLang="zh-CN" sz="1800" b="0" dirty="0"/>
              <a:t>default</a:t>
            </a:r>
            <a:r>
              <a:rPr lang="zh-CN" altLang="en-US" sz="1800" b="0" dirty="0"/>
              <a:t>：</a:t>
            </a:r>
            <a:r>
              <a:rPr lang="en-US" altLang="zh-CN" sz="1800" b="0" dirty="0"/>
              <a:t>statement n+1  break;</a:t>
            </a:r>
            <a:endParaRPr lang="en-US" altLang="zh-CN" sz="1800" b="0" dirty="0"/>
          </a:p>
          <a:p>
            <a:pPr marL="0" indent="0">
              <a:lnSpc>
                <a:spcPct val="100000"/>
              </a:lnSpc>
              <a:buNone/>
            </a:pPr>
            <a:r>
              <a:rPr lang="en-US" altLang="zh-CN" sz="1800" b="0" dirty="0"/>
              <a:t>}</a:t>
            </a:r>
            <a:endParaRPr lang="en-US" altLang="zh-CN" sz="1800" b="0" dirty="0"/>
          </a:p>
          <a:p>
            <a:pPr marL="0" indent="0">
              <a:lnSpc>
                <a:spcPct val="100000"/>
              </a:lnSpc>
              <a:buNone/>
            </a:pPr>
            <a:endParaRPr lang="en-US" altLang="zh-CN" sz="1800" b="0" dirty="0"/>
          </a:p>
          <a:p>
            <a:pPr>
              <a:lnSpc>
                <a:spcPct val="100000"/>
              </a:lnSpc>
            </a:pPr>
            <a:r>
              <a:rPr lang="en-US" altLang="zh-CN" sz="1800" b="0" dirty="0"/>
              <a:t>The switch statement is a multiway selection </a:t>
            </a:r>
            <a:endParaRPr lang="en-US" altLang="zh-CN" sz="1800" b="0" dirty="0"/>
          </a:p>
          <a:p>
            <a:pPr marL="0" indent="0">
              <a:lnSpc>
                <a:spcPct val="100000"/>
              </a:lnSpc>
              <a:buNone/>
            </a:pPr>
            <a:r>
              <a:rPr lang="en-US" altLang="zh-CN" sz="1800" b="0" dirty="0"/>
              <a:t>statement;</a:t>
            </a:r>
            <a:r>
              <a:rPr lang="zh-CN" altLang="en-US" sz="1800" b="0" dirty="0"/>
              <a:t> </a:t>
            </a:r>
            <a:r>
              <a:rPr lang="en-US" altLang="zh-CN" sz="1800" b="0" dirty="0"/>
              <a:t>Program execution is transferred to </a:t>
            </a:r>
            <a:endParaRPr lang="en-US" altLang="zh-CN" sz="1800" b="0" dirty="0"/>
          </a:p>
          <a:p>
            <a:pPr marL="0" indent="0">
              <a:lnSpc>
                <a:spcPct val="100000"/>
              </a:lnSpc>
              <a:buNone/>
            </a:pPr>
            <a:r>
              <a:rPr lang="en-US" altLang="zh-CN" sz="1800" b="0" dirty="0"/>
              <a:t>the first matching case and continue though </a:t>
            </a:r>
            <a:endParaRPr lang="en-US" altLang="zh-CN" sz="1800" b="0" dirty="0"/>
          </a:p>
          <a:p>
            <a:pPr marL="0" indent="0">
              <a:lnSpc>
                <a:spcPct val="100000"/>
              </a:lnSpc>
              <a:buNone/>
            </a:pPr>
            <a:r>
              <a:rPr lang="en-US" altLang="zh-CN" sz="1800" b="0" dirty="0"/>
              <a:t>the end of the switch statement unless an </a:t>
            </a:r>
            <a:endParaRPr lang="en-US" altLang="zh-CN" sz="1800" b="0" dirty="0"/>
          </a:p>
          <a:p>
            <a:pPr marL="0" indent="0">
              <a:lnSpc>
                <a:spcPct val="100000"/>
              </a:lnSpc>
              <a:buNone/>
            </a:pPr>
            <a:r>
              <a:rPr lang="en-US" altLang="zh-CN" sz="1800" b="0" dirty="0"/>
              <a:t>optional break statement is encountered.</a:t>
            </a:r>
            <a:endParaRPr lang="en-US" altLang="zh-CN" sz="1800" b="0" dirty="0"/>
          </a:p>
          <a:p>
            <a:pPr marL="0" indent="0">
              <a:lnSpc>
                <a:spcPct val="100000"/>
              </a:lnSpc>
              <a:buNone/>
            </a:pPr>
            <a:endParaRPr lang="en-US" altLang="zh-CN" sz="1400" dirty="0"/>
          </a:p>
        </p:txBody>
      </p:sp>
      <p:pic>
        <p:nvPicPr>
          <p:cNvPr id="5" name="图片 4"/>
          <p:cNvPicPr>
            <a:picLocks noChangeAspect="1"/>
          </p:cNvPicPr>
          <p:nvPr/>
        </p:nvPicPr>
        <p:blipFill>
          <a:blip r:embed="rId1"/>
          <a:stretch>
            <a:fillRect/>
          </a:stretch>
        </p:blipFill>
        <p:spPr>
          <a:xfrm>
            <a:off x="6270625" y="1819501"/>
            <a:ext cx="5184285" cy="36857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955290" y="2235835"/>
            <a:ext cx="7437755" cy="1630045"/>
          </a:xfrm>
          <a:prstGeom prst="rect">
            <a:avLst/>
          </a:prstGeom>
          <a:noFill/>
          <a:effectLst/>
        </p:spPr>
        <p:txBody>
          <a:bodyPr wrap="square" rtlCol="0">
            <a:spAutoFit/>
            <a:scene3d>
              <a:camera prst="obliqueBottomRight"/>
              <a:lightRig rig="flat" dir="t"/>
            </a:scene3d>
            <a:sp3d extrusionH="7620000" prstMaterial="matte">
              <a:extrusionClr>
                <a:schemeClr val="accent1">
                  <a:lumMod val="75000"/>
                </a:schemeClr>
              </a:extrusionClr>
            </a:sp3d>
          </a:bodyPr>
          <a:p>
            <a:r>
              <a:rPr lang="en-US" altLang="zh-CN" sz="10000" b="1" dirty="0">
                <a:solidFill>
                  <a:schemeClr val="bg1">
                    <a:lumMod val="95000"/>
                  </a:schemeClr>
                </a:solidFill>
              </a:rPr>
              <a:t>1 . </a:t>
            </a:r>
            <a:r>
              <a:rPr lang="en-US" altLang="zh-CN" sz="10000" b="1" dirty="0">
                <a:solidFill>
                  <a:schemeClr val="bg1">
                    <a:lumMod val="95000"/>
                  </a:schemeClr>
                </a:solidFill>
                <a:sym typeface="+mn-ea"/>
              </a:rPr>
              <a:t>Keyword</a:t>
            </a:r>
            <a:endParaRPr lang="zh-CN" altLang="en-US" sz="10000" b="1" dirty="0">
              <a:solidFill>
                <a:schemeClr val="bg1">
                  <a:lumMod val="9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sym typeface="+mn-ea"/>
              </a:rPr>
              <a:t>Switch</a:t>
            </a:r>
            <a:endParaRPr lang="en-US" dirty="0"/>
          </a:p>
        </p:txBody>
      </p:sp>
      <p:pic>
        <p:nvPicPr>
          <p:cNvPr id="4" name="内容占位符 3"/>
          <p:cNvPicPr>
            <a:picLocks noGrp="1" noChangeAspect="1"/>
          </p:cNvPicPr>
          <p:nvPr>
            <p:ph idx="1"/>
          </p:nvPr>
        </p:nvPicPr>
        <p:blipFill>
          <a:blip r:embed="rId1"/>
          <a:stretch>
            <a:fillRect/>
          </a:stretch>
        </p:blipFill>
        <p:spPr>
          <a:xfrm>
            <a:off x="2976880" y="909320"/>
            <a:ext cx="5932170" cy="50393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Loop statement</a:t>
            </a:r>
            <a:endParaRPr lang="en-US" altLang="zh-CN" dirty="0"/>
          </a:p>
        </p:txBody>
      </p:sp>
      <p:sp>
        <p:nvSpPr>
          <p:cNvPr id="3" name="内容占位符 2"/>
          <p:cNvSpPr>
            <a:spLocks noGrp="1"/>
          </p:cNvSpPr>
          <p:nvPr>
            <p:ph idx="1"/>
          </p:nvPr>
        </p:nvSpPr>
        <p:spPr>
          <a:xfrm>
            <a:off x="838200" y="1016989"/>
            <a:ext cx="10696832" cy="5039863"/>
          </a:xfrm>
        </p:spPr>
        <p:txBody>
          <a:bodyPr>
            <a:normAutofit/>
          </a:bodyPr>
          <a:lstStyle/>
          <a:p>
            <a:pPr marL="0" indent="0">
              <a:buNone/>
            </a:pPr>
            <a:r>
              <a:rPr lang="en-US" altLang="zh-CN" sz="1800" dirty="0"/>
              <a:t>Three types:</a:t>
            </a:r>
            <a:endParaRPr lang="en-US" altLang="zh-CN" sz="1800" dirty="0"/>
          </a:p>
          <a:p>
            <a:pPr marL="0" indent="0">
              <a:buNone/>
            </a:pPr>
            <a:r>
              <a:rPr lang="en-US" altLang="zh-CN" sz="1800" b="0" dirty="0"/>
              <a:t>while    do-while   for</a:t>
            </a:r>
            <a:endParaRPr lang="en-US" altLang="zh-CN" sz="1800" b="0" dirty="0"/>
          </a:p>
          <a:p>
            <a:pPr marL="0" indent="0">
              <a:buNone/>
            </a:pPr>
            <a:r>
              <a:rPr lang="en-US" altLang="zh-CN" sz="1800" dirty="0"/>
              <a:t>Loop control:</a:t>
            </a:r>
            <a:endParaRPr lang="en-US" altLang="zh-CN" sz="1800" dirty="0"/>
          </a:p>
          <a:p>
            <a:r>
              <a:rPr lang="en-US" altLang="zh-CN" sz="1800" b="0" dirty="0"/>
              <a:t>Break</a:t>
            </a:r>
            <a:endParaRPr lang="en-US" altLang="zh-CN" sz="1800" b="0" dirty="0"/>
          </a:p>
          <a:p>
            <a:pPr marL="0" indent="0">
              <a:lnSpc>
                <a:spcPct val="100000"/>
              </a:lnSpc>
              <a:buNone/>
            </a:pPr>
            <a:r>
              <a:rPr lang="en-US" altLang="zh-CN" sz="1800" b="0" dirty="0"/>
              <a:t>      A break statement forces an immediate exit from while, switch, for and do-while statements only.</a:t>
            </a:r>
            <a:endParaRPr lang="en-US" altLang="zh-CN" sz="1800" b="0" dirty="0"/>
          </a:p>
          <a:p>
            <a:r>
              <a:rPr lang="en-US" altLang="zh-CN" sz="1800" b="0" dirty="0"/>
              <a:t>Continue</a:t>
            </a:r>
            <a:endParaRPr lang="en-US" altLang="zh-CN" sz="1800" b="0" dirty="0"/>
          </a:p>
          <a:p>
            <a:pPr marL="0" indent="0">
              <a:lnSpc>
                <a:spcPct val="100000"/>
              </a:lnSpc>
              <a:buNone/>
            </a:pPr>
            <a:r>
              <a:rPr lang="en-US" altLang="zh-CN" sz="1800" b="0" dirty="0"/>
              <a:t>     The continue applies to loops only.</a:t>
            </a:r>
            <a:r>
              <a:rPr lang="zh-CN" altLang="en-US" sz="1800" b="0" dirty="0"/>
              <a:t> </a:t>
            </a:r>
            <a:r>
              <a:rPr lang="en-US" altLang="zh-CN" sz="1800" b="0" dirty="0"/>
              <a:t>When a continue statement is encountered in a loop, the next iteration of the loop begins immediately.</a:t>
            </a:r>
            <a:endParaRPr lang="en-US" altLang="zh-CN" sz="1800" b="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While</a:t>
            </a:r>
            <a:endParaRPr lang="en-US" dirty="0"/>
          </a:p>
        </p:txBody>
      </p:sp>
      <p:sp>
        <p:nvSpPr>
          <p:cNvPr id="3" name="内容占位符 2"/>
          <p:cNvSpPr>
            <a:spLocks noGrp="1"/>
          </p:cNvSpPr>
          <p:nvPr>
            <p:ph idx="1"/>
          </p:nvPr>
        </p:nvSpPr>
        <p:spPr/>
        <p:txBody>
          <a:bodyPr>
            <a:normAutofit/>
          </a:bodyPr>
          <a:lstStyle/>
          <a:p>
            <a:pPr>
              <a:lnSpc>
                <a:spcPct val="100000"/>
              </a:lnSpc>
            </a:pPr>
            <a:endParaRPr lang="en-US" altLang="zh-CN" sz="1800" b="0" dirty="0"/>
          </a:p>
          <a:p>
            <a:pPr>
              <a:lnSpc>
                <a:spcPct val="100000"/>
              </a:lnSpc>
            </a:pPr>
            <a:endParaRPr lang="en-US" altLang="zh-CN" sz="1800" b="0" dirty="0"/>
          </a:p>
          <a:p>
            <a:pPr>
              <a:lnSpc>
                <a:spcPct val="100000"/>
              </a:lnSpc>
            </a:pPr>
            <a:endParaRPr lang="en-US" altLang="zh-CN" sz="1800" b="0" dirty="0"/>
          </a:p>
          <a:p>
            <a:pPr>
              <a:lnSpc>
                <a:spcPct val="100000"/>
              </a:lnSpc>
            </a:pPr>
            <a:endParaRPr lang="en-US" altLang="zh-CN" sz="1800" b="0" dirty="0"/>
          </a:p>
          <a:p>
            <a:pPr marL="0" indent="0">
              <a:lnSpc>
                <a:spcPct val="100000"/>
              </a:lnSpc>
              <a:buNone/>
            </a:pPr>
            <a:r>
              <a:rPr lang="en-US" altLang="zh-CN" sz="1800" b="0" dirty="0"/>
              <a:t>while(expression) {</a:t>
            </a:r>
            <a:endParaRPr lang="en-US" altLang="zh-CN" sz="1800" b="0" dirty="0"/>
          </a:p>
          <a:p>
            <a:pPr marL="0" indent="0">
              <a:lnSpc>
                <a:spcPct val="100000"/>
              </a:lnSpc>
              <a:buNone/>
            </a:pPr>
            <a:r>
              <a:rPr lang="en-US" altLang="zh-CN" sz="1800" b="0" dirty="0"/>
              <a:t>    </a:t>
            </a:r>
            <a:r>
              <a:rPr lang="en-US" altLang="zh-CN" sz="1800" b="0" dirty="0">
                <a:sym typeface="+mn-ea"/>
              </a:rPr>
              <a:t>statement;</a:t>
            </a:r>
            <a:endParaRPr lang="en-US" altLang="zh-CN" sz="1800" b="0" dirty="0"/>
          </a:p>
          <a:p>
            <a:pPr marL="0" indent="0">
              <a:lnSpc>
                <a:spcPct val="100000"/>
              </a:lnSpc>
              <a:buNone/>
            </a:pPr>
            <a:r>
              <a:rPr lang="en-US" altLang="zh-CN" sz="1800" b="0" dirty="0"/>
              <a:t>}</a:t>
            </a:r>
            <a:endParaRPr lang="en-US" altLang="zh-CN" sz="1800" b="0" dirty="0"/>
          </a:p>
        </p:txBody>
      </p:sp>
      <p:pic>
        <p:nvPicPr>
          <p:cNvPr id="5" name="图片 4"/>
          <p:cNvPicPr>
            <a:picLocks noChangeAspect="1"/>
          </p:cNvPicPr>
          <p:nvPr/>
        </p:nvPicPr>
        <p:blipFill>
          <a:blip r:embed="rId1"/>
          <a:stretch>
            <a:fillRect/>
          </a:stretch>
        </p:blipFill>
        <p:spPr>
          <a:xfrm>
            <a:off x="8027465" y="1130935"/>
            <a:ext cx="3423965" cy="44712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While</a:t>
            </a:r>
            <a:endParaRPr lang="en-US" dirty="0"/>
          </a:p>
        </p:txBody>
      </p:sp>
      <p:pic>
        <p:nvPicPr>
          <p:cNvPr id="7" name="图片 6"/>
          <p:cNvPicPr>
            <a:picLocks noChangeAspect="1"/>
          </p:cNvPicPr>
          <p:nvPr/>
        </p:nvPicPr>
        <p:blipFill>
          <a:blip r:embed="rId1"/>
          <a:stretch>
            <a:fillRect/>
          </a:stretch>
        </p:blipFill>
        <p:spPr>
          <a:xfrm>
            <a:off x="6851650" y="1964055"/>
            <a:ext cx="4892040" cy="1937385"/>
          </a:xfrm>
          <a:prstGeom prst="rect">
            <a:avLst/>
          </a:prstGeom>
        </p:spPr>
      </p:pic>
      <p:pic>
        <p:nvPicPr>
          <p:cNvPr id="9" name="内容占位符 8"/>
          <p:cNvPicPr>
            <a:picLocks noGrp="1" noChangeAspect="1"/>
          </p:cNvPicPr>
          <p:nvPr>
            <p:ph idx="1"/>
          </p:nvPr>
        </p:nvPicPr>
        <p:blipFill>
          <a:blip r:embed="rId2"/>
          <a:stretch>
            <a:fillRect/>
          </a:stretch>
        </p:blipFill>
        <p:spPr>
          <a:xfrm>
            <a:off x="388620" y="1964055"/>
            <a:ext cx="6300120" cy="192157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Do While</a:t>
            </a:r>
            <a:endParaRPr lang="en-US" dirty="0"/>
          </a:p>
        </p:txBody>
      </p:sp>
      <p:sp>
        <p:nvSpPr>
          <p:cNvPr id="3" name="内容占位符 2"/>
          <p:cNvSpPr>
            <a:spLocks noGrp="1"/>
          </p:cNvSpPr>
          <p:nvPr>
            <p:ph idx="1"/>
          </p:nvPr>
        </p:nvSpPr>
        <p:spPr/>
        <p:txBody>
          <a:bodyPr>
            <a:normAutofit/>
          </a:bodyPr>
          <a:lstStyle/>
          <a:p>
            <a:pPr marL="0" indent="0">
              <a:lnSpc>
                <a:spcPct val="100000"/>
              </a:lnSpc>
              <a:buNone/>
            </a:pPr>
            <a:endParaRPr lang="en-US" altLang="zh-CN" sz="1800" b="0" dirty="0"/>
          </a:p>
          <a:p>
            <a:pPr>
              <a:lnSpc>
                <a:spcPct val="100000"/>
              </a:lnSpc>
            </a:pPr>
            <a:endParaRPr lang="en-US" altLang="zh-CN" sz="1800" b="0" dirty="0"/>
          </a:p>
          <a:p>
            <a:pPr marL="0" indent="0">
              <a:lnSpc>
                <a:spcPct val="100000"/>
              </a:lnSpc>
              <a:buNone/>
            </a:pPr>
            <a:endParaRPr lang="en-US" altLang="zh-CN" sz="1800" b="0" dirty="0"/>
          </a:p>
          <a:p>
            <a:pPr marL="0" indent="0">
              <a:lnSpc>
                <a:spcPct val="100000"/>
              </a:lnSpc>
              <a:buNone/>
            </a:pPr>
            <a:r>
              <a:rPr lang="en-US" altLang="zh-CN" sz="1800" b="0" dirty="0"/>
              <a:t>do {</a:t>
            </a:r>
            <a:endParaRPr lang="en-US" altLang="zh-CN" sz="1800" b="0" dirty="0"/>
          </a:p>
          <a:p>
            <a:pPr marL="0" indent="0">
              <a:lnSpc>
                <a:spcPct val="100000"/>
              </a:lnSpc>
              <a:buNone/>
            </a:pPr>
            <a:r>
              <a:rPr lang="en-US" altLang="zh-CN" sz="1800" b="0" dirty="0"/>
              <a:t>    statement</a:t>
            </a:r>
            <a:r>
              <a:rPr lang="zh-CN" altLang="en-US" sz="1800" b="0" dirty="0"/>
              <a:t>；</a:t>
            </a:r>
            <a:endParaRPr lang="en-US" altLang="zh-CN" sz="1800" b="0" dirty="0"/>
          </a:p>
          <a:p>
            <a:pPr marL="0" indent="0">
              <a:lnSpc>
                <a:spcPct val="100000"/>
              </a:lnSpc>
              <a:buNone/>
            </a:pPr>
            <a:r>
              <a:rPr lang="en-US" altLang="zh-CN" sz="1800" b="0" dirty="0"/>
              <a:t>} while (expression)</a:t>
            </a:r>
            <a:endParaRPr lang="en-US" altLang="zh-CN" sz="1800" b="0" dirty="0"/>
          </a:p>
        </p:txBody>
      </p:sp>
      <p:pic>
        <p:nvPicPr>
          <p:cNvPr id="7" name="图片 6"/>
          <p:cNvPicPr>
            <a:picLocks noChangeAspect="1"/>
          </p:cNvPicPr>
          <p:nvPr/>
        </p:nvPicPr>
        <p:blipFill>
          <a:blip r:embed="rId1"/>
          <a:stretch>
            <a:fillRect/>
          </a:stretch>
        </p:blipFill>
        <p:spPr>
          <a:xfrm>
            <a:off x="8402166" y="601113"/>
            <a:ext cx="2706946" cy="501107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Do While</a:t>
            </a:r>
            <a:endParaRPr lang="en-US" dirty="0"/>
          </a:p>
        </p:txBody>
      </p:sp>
      <p:pic>
        <p:nvPicPr>
          <p:cNvPr id="6" name="内容占位符 5"/>
          <p:cNvPicPr>
            <a:picLocks noGrp="1" noChangeAspect="1"/>
          </p:cNvPicPr>
          <p:nvPr>
            <p:ph idx="1"/>
          </p:nvPr>
        </p:nvPicPr>
        <p:blipFill>
          <a:blip r:embed="rId1"/>
          <a:stretch>
            <a:fillRect/>
          </a:stretch>
        </p:blipFill>
        <p:spPr>
          <a:xfrm>
            <a:off x="415925" y="2057400"/>
            <a:ext cx="5063490" cy="2743200"/>
          </a:xfrm>
          <a:prstGeom prst="rect">
            <a:avLst/>
          </a:prstGeom>
        </p:spPr>
      </p:pic>
      <p:pic>
        <p:nvPicPr>
          <p:cNvPr id="8" name="图片 7"/>
          <p:cNvPicPr>
            <a:picLocks noChangeAspect="1"/>
          </p:cNvPicPr>
          <p:nvPr/>
        </p:nvPicPr>
        <p:blipFill>
          <a:blip r:embed="rId2"/>
          <a:stretch>
            <a:fillRect/>
          </a:stretch>
        </p:blipFill>
        <p:spPr>
          <a:xfrm>
            <a:off x="5640070" y="2057400"/>
            <a:ext cx="6307645" cy="271919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For</a:t>
            </a:r>
            <a:endParaRPr lang="en-US" dirty="0"/>
          </a:p>
        </p:txBody>
      </p:sp>
      <p:sp>
        <p:nvSpPr>
          <p:cNvPr id="3" name="内容占位符 2"/>
          <p:cNvSpPr>
            <a:spLocks noGrp="1"/>
          </p:cNvSpPr>
          <p:nvPr>
            <p:ph idx="1"/>
          </p:nvPr>
        </p:nvSpPr>
        <p:spPr>
          <a:xfrm>
            <a:off x="838200" y="1016989"/>
            <a:ext cx="6971852" cy="5039863"/>
          </a:xfrm>
        </p:spPr>
        <p:txBody>
          <a:bodyPr/>
          <a:lstStyle/>
          <a:p>
            <a:pPr>
              <a:lnSpc>
                <a:spcPct val="100000"/>
              </a:lnSpc>
            </a:pPr>
            <a:endParaRPr lang="en-US" altLang="zh-CN" sz="1800" b="0" dirty="0"/>
          </a:p>
          <a:p>
            <a:pPr>
              <a:lnSpc>
                <a:spcPct val="100000"/>
              </a:lnSpc>
            </a:pPr>
            <a:endParaRPr lang="en-US" altLang="zh-CN" sz="1800" b="0" dirty="0"/>
          </a:p>
          <a:p>
            <a:pPr marL="0" indent="0">
              <a:lnSpc>
                <a:spcPct val="100000"/>
              </a:lnSpc>
              <a:buNone/>
            </a:pPr>
            <a:r>
              <a:rPr lang="en-US" altLang="zh-CN" sz="1800" b="0" dirty="0"/>
              <a:t>for(Expression1</a:t>
            </a:r>
            <a:r>
              <a:rPr lang="zh-CN" altLang="en-US" sz="1800" b="0" dirty="0"/>
              <a:t>，</a:t>
            </a:r>
            <a:r>
              <a:rPr lang="en-US" altLang="zh-CN" sz="1800" b="0" dirty="0"/>
              <a:t> Expression2</a:t>
            </a:r>
            <a:r>
              <a:rPr lang="zh-CN" altLang="en-US" sz="1800" b="0" dirty="0"/>
              <a:t>，</a:t>
            </a:r>
            <a:r>
              <a:rPr lang="en-US" altLang="zh-CN" sz="1800" b="0" dirty="0"/>
              <a:t> Expression3) Operational statement;</a:t>
            </a:r>
            <a:endParaRPr lang="en-US" altLang="zh-CN" sz="1800" b="0" dirty="0"/>
          </a:p>
          <a:p>
            <a:pPr marL="0" indent="0">
              <a:lnSpc>
                <a:spcPct val="100000"/>
              </a:lnSpc>
              <a:buNone/>
            </a:pPr>
            <a:endParaRPr lang="en-US" altLang="zh-CN" sz="1800" b="0" dirty="0"/>
          </a:p>
          <a:p>
            <a:pPr>
              <a:lnSpc>
                <a:spcPct val="100000"/>
              </a:lnSpc>
            </a:pPr>
            <a:endParaRPr lang="en-US" altLang="zh-CN" sz="1800" b="0" dirty="0"/>
          </a:p>
          <a:p>
            <a:pPr>
              <a:lnSpc>
                <a:spcPct val="100000"/>
              </a:lnSpc>
            </a:pPr>
            <a:endParaRPr lang="en-US" altLang="zh-CN" sz="1800" b="0" dirty="0"/>
          </a:p>
          <a:p>
            <a:pPr>
              <a:lnSpc>
                <a:spcPct val="100000"/>
              </a:lnSpc>
            </a:pPr>
            <a:endParaRPr lang="en-US" altLang="zh-CN" sz="1800" b="0" dirty="0"/>
          </a:p>
          <a:p>
            <a:pPr>
              <a:lnSpc>
                <a:spcPct val="100000"/>
              </a:lnSpc>
            </a:pPr>
            <a:endParaRPr lang="en-US" altLang="zh-CN" sz="1800" b="0" dirty="0"/>
          </a:p>
          <a:p>
            <a:pPr>
              <a:lnSpc>
                <a:spcPct val="100000"/>
              </a:lnSpc>
            </a:pPr>
            <a:r>
              <a:rPr lang="en-US" altLang="zh-CN" sz="1800" b="0" dirty="0"/>
              <a:t>This statement does not require that any of the items in parentheses be present or that they actually be used for initializing or altering the values in the expression statement.</a:t>
            </a:r>
            <a:endParaRPr lang="en-US" altLang="zh-CN" sz="1800" b="0" dirty="0"/>
          </a:p>
        </p:txBody>
      </p:sp>
      <p:pic>
        <p:nvPicPr>
          <p:cNvPr id="5" name="图片 4"/>
          <p:cNvPicPr>
            <a:picLocks noChangeAspect="1"/>
          </p:cNvPicPr>
          <p:nvPr/>
        </p:nvPicPr>
        <p:blipFill>
          <a:blip r:embed="rId1"/>
          <a:stretch>
            <a:fillRect/>
          </a:stretch>
        </p:blipFill>
        <p:spPr>
          <a:xfrm>
            <a:off x="7992677" y="266700"/>
            <a:ext cx="2656332" cy="63246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For</a:t>
            </a:r>
            <a:endParaRPr lang="en-US" dirty="0"/>
          </a:p>
        </p:txBody>
      </p:sp>
      <p:pic>
        <p:nvPicPr>
          <p:cNvPr id="6" name="图片 5"/>
          <p:cNvPicPr>
            <a:picLocks noChangeAspect="1"/>
          </p:cNvPicPr>
          <p:nvPr/>
        </p:nvPicPr>
        <p:blipFill>
          <a:blip r:embed="rId1"/>
          <a:stretch>
            <a:fillRect/>
          </a:stretch>
        </p:blipFill>
        <p:spPr>
          <a:xfrm>
            <a:off x="2590800" y="1760220"/>
            <a:ext cx="6614160" cy="33375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sym typeface="+mn-ea"/>
              </a:rPr>
              <a:t>Goto</a:t>
            </a:r>
            <a:endParaRPr lang="en-US" dirty="0"/>
          </a:p>
        </p:txBody>
      </p:sp>
      <p:sp>
        <p:nvSpPr>
          <p:cNvPr id="3" name="内容占位符 2"/>
          <p:cNvSpPr>
            <a:spLocks noGrp="1"/>
          </p:cNvSpPr>
          <p:nvPr>
            <p:ph idx="1"/>
          </p:nvPr>
        </p:nvSpPr>
        <p:spPr/>
        <p:txBody>
          <a:bodyPr>
            <a:normAutofit/>
          </a:bodyPr>
          <a:lstStyle/>
          <a:p>
            <a:endParaRPr lang="en-US" altLang="zh-CN" sz="1800" dirty="0" err="1"/>
          </a:p>
          <a:p>
            <a:endParaRPr lang="en-US" altLang="zh-CN" sz="1800" dirty="0" err="1"/>
          </a:p>
          <a:p>
            <a:r>
              <a:rPr lang="en-US" altLang="zh-CN" sz="1800" b="0" dirty="0" err="1"/>
              <a:t>goto</a:t>
            </a:r>
            <a:r>
              <a:rPr lang="en-US" altLang="zh-CN" sz="1800" b="0" dirty="0"/>
              <a:t> provides an unconditional transfer of control to some other statement in a program.</a:t>
            </a:r>
            <a:endParaRPr lang="en-US" altLang="zh-CN" sz="1800" b="0" dirty="0"/>
          </a:p>
          <a:p>
            <a:endParaRPr lang="en-US" altLang="zh-CN" sz="1800" dirty="0"/>
          </a:p>
          <a:p>
            <a:endParaRPr lang="en-US" altLang="zh-CN" sz="1800" dirty="0"/>
          </a:p>
          <a:p>
            <a:endParaRPr lang="en-US" altLang="zh-CN" sz="1800" dirty="0"/>
          </a:p>
          <a:p>
            <a:r>
              <a:rPr lang="en-US" altLang="zh-CN" sz="1800" b="0" dirty="0" err="1"/>
              <a:t>goto</a:t>
            </a:r>
            <a:r>
              <a:rPr lang="en-US" altLang="zh-CN" sz="1800" b="0" dirty="0"/>
              <a:t> label: label is any unique name chosen according to the rules for creating variable names.</a:t>
            </a:r>
            <a:endParaRPr lang="en-US" altLang="zh-CN" sz="1800" b="0" dirty="0"/>
          </a:p>
          <a:p>
            <a:pPr marL="0" indent="0">
              <a:buNone/>
            </a:pPr>
            <a:endParaRPr lang="zh-CN" altLang="en-US" sz="1800" b="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sym typeface="+mn-ea"/>
              </a:rPr>
              <a:t>Goto</a:t>
            </a:r>
            <a:endParaRPr lang="en-US" dirty="0"/>
          </a:p>
        </p:txBody>
      </p:sp>
      <p:pic>
        <p:nvPicPr>
          <p:cNvPr id="8" name="图片 7"/>
          <p:cNvPicPr>
            <a:picLocks noChangeAspect="1"/>
          </p:cNvPicPr>
          <p:nvPr/>
        </p:nvPicPr>
        <p:blipFill>
          <a:blip r:embed="rId1"/>
          <a:stretch>
            <a:fillRect/>
          </a:stretch>
        </p:blipFill>
        <p:spPr>
          <a:xfrm>
            <a:off x="2140857" y="1634672"/>
            <a:ext cx="4966335" cy="3971925"/>
          </a:xfrm>
          <a:prstGeom prst="rect">
            <a:avLst/>
          </a:prstGeom>
        </p:spPr>
      </p:pic>
      <p:pic>
        <p:nvPicPr>
          <p:cNvPr id="3" name="图片 2"/>
          <p:cNvPicPr>
            <a:picLocks noChangeAspect="1"/>
          </p:cNvPicPr>
          <p:nvPr/>
        </p:nvPicPr>
        <p:blipFill>
          <a:blip r:embed="rId2"/>
          <a:stretch>
            <a:fillRect/>
          </a:stretch>
        </p:blipFill>
        <p:spPr>
          <a:xfrm>
            <a:off x="2840384" y="520860"/>
            <a:ext cx="5582318" cy="5696243"/>
          </a:xfrm>
          <a:prstGeom prst="rect">
            <a:avLst/>
          </a:prstGeom>
        </p:spPr>
      </p:pic>
      <p:pic>
        <p:nvPicPr>
          <p:cNvPr id="5" name="图片 4"/>
          <p:cNvPicPr>
            <a:picLocks noChangeAspect="1"/>
          </p:cNvPicPr>
          <p:nvPr/>
        </p:nvPicPr>
        <p:blipFill>
          <a:blip r:embed="rId3"/>
          <a:stretch>
            <a:fillRect/>
          </a:stretch>
        </p:blipFill>
        <p:spPr>
          <a:xfrm>
            <a:off x="1982515" y="948690"/>
            <a:ext cx="7298055" cy="4960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3"/>
                                        </p:tgtEl>
                                        <p:attrNameLst>
                                          <p:attrName>ppt_x</p:attrName>
                                        </p:attrNameLst>
                                      </p:cBhvr>
                                      <p:tavLst>
                                        <p:tav tm="0">
                                          <p:val>
                                            <p:strVal val="ppt_x"/>
                                          </p:val>
                                        </p:tav>
                                        <p:tav tm="100000">
                                          <p:val>
                                            <p:strVal val="ppt_x"/>
                                          </p:val>
                                        </p:tav>
                                      </p:tavLst>
                                    </p:anim>
                                    <p:anim calcmode="lin" valueType="num">
                                      <p:cBhvr additive="base">
                                        <p:cTn id="25" dur="500"/>
                                        <p:tgtEl>
                                          <p:spTgt spid="3"/>
                                        </p:tgtEl>
                                        <p:attrNameLst>
                                          <p:attrName>ppt_y</p:attrName>
                                        </p:attrNameLst>
                                      </p:cBhvr>
                                      <p:tavLst>
                                        <p:tav tm="0">
                                          <p:val>
                                            <p:strVal val="ppt_y"/>
                                          </p:val>
                                        </p:tav>
                                        <p:tav tm="100000">
                                          <p:val>
                                            <p:strVal val="1+ppt_h/2"/>
                                          </p:val>
                                        </p:tav>
                                      </p:tavLst>
                                    </p:anim>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Keyword</a:t>
            </a:r>
            <a:endParaRPr lang="en-US" altLang="zh-CN" dirty="0"/>
          </a:p>
        </p:txBody>
      </p:sp>
      <p:sp>
        <p:nvSpPr>
          <p:cNvPr id="3" name="文本框 2"/>
          <p:cNvSpPr txBox="1"/>
          <p:nvPr/>
        </p:nvSpPr>
        <p:spPr>
          <a:xfrm>
            <a:off x="636905" y="1283970"/>
            <a:ext cx="3721735" cy="368300"/>
          </a:xfrm>
          <a:prstGeom prst="rect">
            <a:avLst/>
          </a:prstGeom>
          <a:noFill/>
        </p:spPr>
        <p:txBody>
          <a:bodyPr wrap="square" rtlCol="0">
            <a:spAutoFit/>
          </a:bodyPr>
          <a:lstStyle/>
          <a:p>
            <a:r>
              <a:rPr lang="en-US" altLang="zh-CN" b="1" dirty="0"/>
              <a:t>What are </a:t>
            </a:r>
            <a:r>
              <a:rPr lang="zh-CN" altLang="en-US" b="1" dirty="0">
                <a:sym typeface="+mn-ea"/>
              </a:rPr>
              <a:t>C language keywords</a:t>
            </a:r>
            <a:r>
              <a:rPr lang="en-US" altLang="zh-CN" b="1" dirty="0"/>
              <a:t>?</a:t>
            </a:r>
            <a:endParaRPr lang="zh-CN" altLang="en-US" b="1" dirty="0"/>
          </a:p>
        </p:txBody>
      </p:sp>
      <p:sp>
        <p:nvSpPr>
          <p:cNvPr id="4" name="文本框 3"/>
          <p:cNvSpPr txBox="1"/>
          <p:nvPr/>
        </p:nvSpPr>
        <p:spPr>
          <a:xfrm>
            <a:off x="636905" y="3508375"/>
            <a:ext cx="3963035" cy="368300"/>
          </a:xfrm>
          <a:prstGeom prst="rect">
            <a:avLst/>
          </a:prstGeom>
          <a:noFill/>
        </p:spPr>
        <p:txBody>
          <a:bodyPr wrap="square" rtlCol="0">
            <a:spAutoFit/>
          </a:bodyPr>
          <a:lstStyle/>
          <a:p>
            <a:r>
              <a:rPr lang="zh-CN" altLang="en-US" b="1"/>
              <a:t>The number of C language keywords</a:t>
            </a:r>
            <a:r>
              <a:rPr lang="en-US" altLang="zh-CN" b="1"/>
              <a:t>?</a:t>
            </a:r>
            <a:endParaRPr lang="en-US" altLang="zh-CN" b="1"/>
          </a:p>
        </p:txBody>
      </p:sp>
      <p:sp>
        <p:nvSpPr>
          <p:cNvPr id="5" name="文本框 4"/>
          <p:cNvSpPr txBox="1"/>
          <p:nvPr/>
        </p:nvSpPr>
        <p:spPr>
          <a:xfrm>
            <a:off x="1104900" y="2257425"/>
            <a:ext cx="10929620" cy="645160"/>
          </a:xfrm>
          <a:prstGeom prst="rect">
            <a:avLst/>
          </a:prstGeom>
          <a:noFill/>
        </p:spPr>
        <p:txBody>
          <a:bodyPr wrap="square" rtlCol="0">
            <a:spAutoFit/>
          </a:bodyPr>
          <a:lstStyle/>
          <a:p>
            <a:r>
              <a:rPr lang="en-US" altLang="zh-CN"/>
              <a:t>                                                                                      </a:t>
            </a:r>
            <a:r>
              <a:rPr lang="en-US" altLang="zh-CN">
                <a:solidFill>
                  <a:srgbClr val="FF0000"/>
                </a:solidFill>
              </a:rPr>
              <a:t>reserved words</a:t>
            </a:r>
            <a:endParaRPr lang="en-US" altLang="zh-CN"/>
          </a:p>
          <a:p>
            <a:r>
              <a:rPr lang="zh-CN" altLang="en-US"/>
              <a:t>A keyword is a word that has been used by the C language editing tool itself and cannot be used for other purposes</a:t>
            </a:r>
            <a:endParaRPr lang="zh-CN" altLang="en-US"/>
          </a:p>
        </p:txBody>
      </p:sp>
      <p:sp>
        <p:nvSpPr>
          <p:cNvPr id="6" name="文本框 5"/>
          <p:cNvSpPr txBox="1"/>
          <p:nvPr/>
        </p:nvSpPr>
        <p:spPr>
          <a:xfrm>
            <a:off x="5927725" y="4232275"/>
            <a:ext cx="1024890" cy="368300"/>
          </a:xfrm>
          <a:prstGeom prst="rect">
            <a:avLst/>
          </a:prstGeom>
          <a:noFill/>
        </p:spPr>
        <p:txBody>
          <a:bodyPr wrap="square" rtlCol="0">
            <a:spAutoFit/>
          </a:bodyPr>
          <a:lstStyle/>
          <a:p>
            <a:r>
              <a:rPr lang="en-US" altLang="zh-CN"/>
              <a:t>32+6+7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olidFill>
                  <a:srgbClr val="C00000"/>
                </a:solidFill>
                <a:latin typeface="Arial" panose="020B0604020202020204" pitchFamily="34" charset="0"/>
              </a:rPr>
              <a:t>N</a:t>
            </a:r>
            <a:r>
              <a:rPr lang="en-US" altLang="zh-CN" b="0" i="0" dirty="0">
                <a:solidFill>
                  <a:srgbClr val="C00000"/>
                </a:solidFill>
                <a:effectLst/>
                <a:latin typeface="Arial" panose="020B0604020202020204" pitchFamily="34" charset="0"/>
              </a:rPr>
              <a:t>ested</a:t>
            </a:r>
            <a:endParaRPr lang="zh-CN" altLang="en-US" dirty="0">
              <a:solidFill>
                <a:srgbClr val="C00000"/>
              </a:solidFill>
            </a:endParaRPr>
          </a:p>
        </p:txBody>
      </p:sp>
      <p:pic>
        <p:nvPicPr>
          <p:cNvPr id="4" name="图片 3"/>
          <p:cNvPicPr>
            <a:picLocks noChangeAspect="1"/>
          </p:cNvPicPr>
          <p:nvPr/>
        </p:nvPicPr>
        <p:blipFill>
          <a:blip r:embed="rId1"/>
          <a:stretch>
            <a:fillRect/>
          </a:stretch>
        </p:blipFill>
        <p:spPr>
          <a:xfrm>
            <a:off x="383454" y="987424"/>
            <a:ext cx="4352544" cy="5615559"/>
          </a:xfrm>
          <a:prstGeom prst="rect">
            <a:avLst/>
          </a:prstGeom>
        </p:spPr>
      </p:pic>
      <p:pic>
        <p:nvPicPr>
          <p:cNvPr id="7" name="图片 6"/>
          <p:cNvPicPr>
            <a:picLocks noChangeAspect="1"/>
          </p:cNvPicPr>
          <p:nvPr/>
        </p:nvPicPr>
        <p:blipFill>
          <a:blip r:embed="rId2"/>
          <a:stretch>
            <a:fillRect/>
          </a:stretch>
        </p:blipFill>
        <p:spPr>
          <a:xfrm>
            <a:off x="5309660" y="1626858"/>
            <a:ext cx="6573393" cy="411994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1768475" y="2216150"/>
            <a:ext cx="9636760" cy="1630045"/>
          </a:xfrm>
          <a:prstGeom prst="rect">
            <a:avLst/>
          </a:prstGeom>
          <a:noFill/>
          <a:effectLst/>
        </p:spPr>
        <p:txBody>
          <a:bodyPr wrap="square" rtlCol="0">
            <a:spAutoFit/>
            <a:scene3d>
              <a:camera prst="obliqueBottomRight"/>
              <a:lightRig rig="flat" dir="t"/>
            </a:scene3d>
            <a:sp3d extrusionH="7620000" prstMaterial="matte">
              <a:extrusionClr>
                <a:schemeClr val="accent1">
                  <a:lumMod val="75000"/>
                </a:schemeClr>
              </a:extrusionClr>
            </a:sp3d>
          </a:bodyPr>
          <a:p>
            <a:r>
              <a:rPr lang="en-US" altLang="zh-CN" sz="10000" b="1" dirty="0">
                <a:solidFill>
                  <a:schemeClr val="bg1">
                    <a:lumMod val="95000"/>
                  </a:schemeClr>
                </a:solidFill>
              </a:rPr>
              <a:t>5. </a:t>
            </a:r>
            <a:r>
              <a:rPr lang="en-US" altLang="zh-CN" sz="10000" b="1" dirty="0">
                <a:solidFill>
                  <a:schemeClr val="bg1">
                    <a:lumMod val="95000"/>
                  </a:schemeClr>
                </a:solidFill>
                <a:sym typeface="+mn-ea"/>
              </a:rPr>
              <a:t>Stack and Heap</a:t>
            </a:r>
            <a:endParaRPr lang="en-US" altLang="zh-CN" sz="10000" b="1" dirty="0">
              <a:solidFill>
                <a:schemeClr val="bg1">
                  <a:lumMod val="95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Stack and Heap</a:t>
            </a:r>
            <a:endParaRPr lang="en-US" dirty="0"/>
          </a:p>
        </p:txBody>
      </p:sp>
      <p:sp>
        <p:nvSpPr>
          <p:cNvPr id="4" name="内容占位符 3"/>
          <p:cNvSpPr>
            <a:spLocks noGrp="1"/>
          </p:cNvSpPr>
          <p:nvPr>
            <p:ph idx="1"/>
          </p:nvPr>
        </p:nvSpPr>
        <p:spPr/>
        <p:txBody>
          <a:bodyPr>
            <a:normAutofit/>
          </a:bodyPr>
          <a:lstStyle/>
          <a:p>
            <a:pPr marL="0" indent="0">
              <a:buNone/>
            </a:pPr>
            <a:r>
              <a:rPr lang="en-US" altLang="zh-CN" sz="1800" dirty="0">
                <a:latin typeface="+mn-lt"/>
              </a:rPr>
              <a:t>Stack:</a:t>
            </a:r>
            <a:endParaRPr lang="en-US" altLang="zh-CN" sz="1800" dirty="0">
              <a:latin typeface="+mn-lt"/>
            </a:endParaRPr>
          </a:p>
          <a:p>
            <a:pPr marL="0" indent="0">
              <a:buNone/>
            </a:pPr>
            <a:r>
              <a:rPr lang="en-US" altLang="zh-CN" sz="1800" b="0" dirty="0">
                <a:solidFill>
                  <a:srgbClr val="333333"/>
                </a:solidFill>
                <a:latin typeface="+mn-lt"/>
              </a:rPr>
              <a:t>     </a:t>
            </a:r>
            <a:r>
              <a:rPr lang="en-US" altLang="zh-CN" sz="1800" b="0" i="0" dirty="0">
                <a:solidFill>
                  <a:srgbClr val="333333"/>
                </a:solidFill>
                <a:effectLst/>
                <a:latin typeface="+mn-lt"/>
              </a:rPr>
              <a:t>Save local variables. The contents of the stack only exist inside the function. When the function finishes, the contents of the stack are automatically destroyed. It is characterized by high efficiency, but limited space</a:t>
            </a:r>
            <a:endParaRPr lang="en-US" altLang="zh-CN" sz="1800" b="0" i="0" dirty="0">
              <a:solidFill>
                <a:srgbClr val="333333"/>
              </a:solidFill>
              <a:effectLst/>
              <a:latin typeface="+mn-lt"/>
            </a:endParaRPr>
          </a:p>
          <a:p>
            <a:pPr marL="0" indent="0">
              <a:buNone/>
            </a:pPr>
            <a:r>
              <a:rPr lang="en-US" altLang="zh-CN" sz="1800" dirty="0">
                <a:latin typeface="+mn-lt"/>
              </a:rPr>
              <a:t>Heap</a:t>
            </a:r>
            <a:r>
              <a:rPr lang="zh-CN" altLang="en-US" sz="1800" dirty="0">
                <a:latin typeface="+mn-lt"/>
              </a:rPr>
              <a:t>：</a:t>
            </a:r>
            <a:endParaRPr lang="en-US" altLang="zh-CN" sz="1800" dirty="0">
              <a:latin typeface="+mn-lt"/>
            </a:endParaRPr>
          </a:p>
          <a:p>
            <a:pPr marL="0" indent="0">
              <a:buNone/>
            </a:pPr>
            <a:r>
              <a:rPr lang="en-US" altLang="zh-CN" sz="1400" b="0" i="0" dirty="0">
                <a:solidFill>
                  <a:srgbClr val="333333"/>
                </a:solidFill>
                <a:effectLst/>
                <a:latin typeface="Arial" panose="020B0604020202020204" pitchFamily="34" charset="0"/>
              </a:rPr>
              <a:t>     </a:t>
            </a:r>
            <a:r>
              <a:rPr lang="en-US" altLang="zh-CN" sz="1800" b="0" dirty="0">
                <a:solidFill>
                  <a:srgbClr val="333333"/>
                </a:solidFill>
                <a:latin typeface="+mn-lt"/>
              </a:rPr>
              <a:t>The lifecycle is determined by the programmer, persists until the program ends without release. Flexible use, the space is relatively large, but the efficiency is relatively low.</a:t>
            </a:r>
            <a:endParaRPr lang="zh-CN" altLang="en-US" sz="1800" b="0" dirty="0">
              <a:solidFill>
                <a:srgbClr val="333333"/>
              </a:solidFill>
              <a:latin typeface="+mn-lt"/>
            </a:endParaRPr>
          </a:p>
        </p:txBody>
      </p:sp>
      <p:pic>
        <p:nvPicPr>
          <p:cNvPr id="5" name="图片 4" descr="未命名绘图"/>
          <p:cNvPicPr>
            <a:picLocks noChangeAspect="1"/>
          </p:cNvPicPr>
          <p:nvPr/>
        </p:nvPicPr>
        <p:blipFill>
          <a:blip r:embed="rId1"/>
          <a:stretch>
            <a:fillRect/>
          </a:stretch>
        </p:blipFill>
        <p:spPr>
          <a:xfrm>
            <a:off x="7269543" y="3380139"/>
            <a:ext cx="3133725" cy="3429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Stack and Heap</a:t>
            </a:r>
            <a:endParaRPr lang="en-US" dirty="0"/>
          </a:p>
        </p:txBody>
      </p:sp>
      <p:sp>
        <p:nvSpPr>
          <p:cNvPr id="4" name="内容占位符 3"/>
          <p:cNvSpPr>
            <a:spLocks noGrp="1"/>
          </p:cNvSpPr>
          <p:nvPr>
            <p:ph idx="1"/>
          </p:nvPr>
        </p:nvSpPr>
        <p:spPr/>
        <p:txBody>
          <a:bodyPr>
            <a:noAutofit/>
          </a:bodyPr>
          <a:lstStyle/>
          <a:p>
            <a:pPr marL="0" indent="0">
              <a:buNone/>
            </a:pPr>
            <a:r>
              <a:rPr lang="zh-CN" altLang="en-US" sz="1800" b="0" dirty="0">
                <a:latin typeface="+mn-lt"/>
              </a:rPr>
              <a:t>1、</a:t>
            </a:r>
            <a:r>
              <a:rPr lang="en-US" altLang="zh-CN" sz="1800" b="0" dirty="0">
                <a:latin typeface="+mn-lt"/>
              </a:rPr>
              <a:t> Storage content</a:t>
            </a:r>
            <a:endParaRPr lang="en-US" altLang="zh-CN" sz="1800" b="0" dirty="0">
              <a:latin typeface="+mn-lt"/>
            </a:endParaRPr>
          </a:p>
          <a:p>
            <a:pPr marL="0" indent="0">
              <a:buNone/>
            </a:pPr>
            <a:r>
              <a:rPr lang="zh-CN" altLang="en-US" sz="1800" b="0" dirty="0">
                <a:latin typeface="+mn-lt"/>
              </a:rPr>
              <a:t>2、</a:t>
            </a:r>
            <a:r>
              <a:rPr lang="en-US" altLang="zh-CN" sz="1800" b="0" dirty="0">
                <a:latin typeface="+mn-lt"/>
              </a:rPr>
              <a:t>management type</a:t>
            </a:r>
            <a:endParaRPr lang="zh-CN" altLang="en-US" sz="1800" b="0" dirty="0">
              <a:latin typeface="+mn-lt"/>
            </a:endParaRPr>
          </a:p>
          <a:p>
            <a:pPr marL="0" indent="0">
              <a:buNone/>
            </a:pPr>
            <a:r>
              <a:rPr lang="zh-CN" altLang="en-US" sz="1800" b="0" dirty="0">
                <a:latin typeface="+mn-lt"/>
              </a:rPr>
              <a:t>3、</a:t>
            </a:r>
            <a:r>
              <a:rPr lang="en-US" altLang="zh-CN" sz="1800" b="0" dirty="0">
                <a:latin typeface="+mn-lt"/>
              </a:rPr>
              <a:t>space size</a:t>
            </a:r>
            <a:endParaRPr lang="zh-CN" altLang="en-US" sz="1800" b="0" dirty="0">
              <a:latin typeface="+mn-lt"/>
            </a:endParaRPr>
          </a:p>
          <a:p>
            <a:pPr marL="0" indent="0">
              <a:buNone/>
            </a:pPr>
            <a:r>
              <a:rPr lang="zh-CN" altLang="en-US" sz="1800" b="0" dirty="0">
                <a:latin typeface="+mn-lt"/>
              </a:rPr>
              <a:t>4、</a:t>
            </a:r>
            <a:r>
              <a:rPr lang="en-US" altLang="zh-CN" sz="1800" b="0" i="0" dirty="0">
                <a:solidFill>
                  <a:srgbClr val="2E3033"/>
                </a:solidFill>
                <a:effectLst/>
                <a:latin typeface="+mn-lt"/>
              </a:rPr>
              <a:t> </a:t>
            </a:r>
            <a:r>
              <a:rPr lang="en-US" altLang="zh-CN" sz="1800" b="0" dirty="0">
                <a:latin typeface="+mn-lt"/>
              </a:rPr>
              <a:t>fragmentation</a:t>
            </a:r>
            <a:endParaRPr lang="en-US" altLang="zh-CN" sz="1800" b="0" dirty="0">
              <a:latin typeface="+mn-lt"/>
            </a:endParaRPr>
          </a:p>
          <a:p>
            <a:pPr marL="0" indent="0">
              <a:buNone/>
            </a:pPr>
            <a:r>
              <a:rPr lang="zh-CN" altLang="en-US" sz="1800" b="0" dirty="0">
                <a:latin typeface="+mn-lt"/>
              </a:rPr>
              <a:t>5、 </a:t>
            </a:r>
            <a:r>
              <a:rPr lang="en-US" altLang="zh-CN" sz="1800" b="0" dirty="0">
                <a:latin typeface="+mn-lt"/>
              </a:rPr>
              <a:t>growth direction</a:t>
            </a:r>
            <a:endParaRPr lang="en-US" altLang="zh-CN" sz="1800" b="0" dirty="0">
              <a:latin typeface="+mn-lt"/>
            </a:endParaRPr>
          </a:p>
          <a:p>
            <a:pPr marL="0" indent="0">
              <a:buNone/>
            </a:pPr>
            <a:r>
              <a:rPr lang="zh-CN" altLang="en-US" sz="1800" b="0" dirty="0">
                <a:latin typeface="+mn-lt"/>
              </a:rPr>
              <a:t>6、</a:t>
            </a:r>
            <a:r>
              <a:rPr lang="en-US" altLang="zh-CN" sz="1800" b="0" i="0" dirty="0">
                <a:solidFill>
                  <a:srgbClr val="666666"/>
                </a:solidFill>
                <a:effectLst/>
                <a:latin typeface="+mn-lt"/>
              </a:rPr>
              <a:t> allocation</a:t>
            </a:r>
            <a:r>
              <a:rPr lang="zh-CN" altLang="en-US" sz="1800" b="0" i="0" dirty="0">
                <a:solidFill>
                  <a:srgbClr val="666666"/>
                </a:solidFill>
                <a:effectLst/>
                <a:latin typeface="+mn-lt"/>
              </a:rPr>
              <a:t> </a:t>
            </a:r>
            <a:r>
              <a:rPr lang="en-US" altLang="zh-CN" sz="1800" b="0" i="0" dirty="0">
                <a:solidFill>
                  <a:srgbClr val="666666"/>
                </a:solidFill>
                <a:effectLst/>
                <a:latin typeface="+mn-lt"/>
              </a:rPr>
              <a:t>and</a:t>
            </a:r>
            <a:r>
              <a:rPr lang="zh-CN" altLang="en-US" sz="1800" b="0" i="0" dirty="0">
                <a:solidFill>
                  <a:srgbClr val="666666"/>
                </a:solidFill>
                <a:effectLst/>
                <a:latin typeface="+mn-lt"/>
              </a:rPr>
              <a:t> </a:t>
            </a:r>
            <a:r>
              <a:rPr lang="en-US" altLang="zh-CN" sz="1800" b="0" dirty="0">
                <a:solidFill>
                  <a:srgbClr val="666666"/>
                </a:solidFill>
                <a:latin typeface="+mn-lt"/>
              </a:rPr>
              <a:t>release</a:t>
            </a:r>
            <a:endParaRPr lang="en-US" altLang="zh-CN" sz="1800" b="0" dirty="0">
              <a:solidFill>
                <a:srgbClr val="666666"/>
              </a:solidFill>
              <a:latin typeface="+mn-lt"/>
            </a:endParaRPr>
          </a:p>
          <a:p>
            <a:pPr marL="0" indent="0">
              <a:buNone/>
            </a:pPr>
            <a:r>
              <a:rPr lang="zh-CN" altLang="en-US" sz="1800" b="0" dirty="0">
                <a:latin typeface="+mn-lt"/>
              </a:rPr>
              <a:t>7、</a:t>
            </a:r>
            <a:r>
              <a:rPr lang="en-US" altLang="zh-CN" sz="1800" b="0" dirty="0">
                <a:latin typeface="+mn-lt"/>
              </a:rPr>
              <a:t> </a:t>
            </a:r>
            <a:r>
              <a:rPr lang="en-US" altLang="zh-CN" sz="1800" b="0" dirty="0">
                <a:solidFill>
                  <a:srgbClr val="666666"/>
                </a:solidFill>
                <a:latin typeface="+mn-lt"/>
              </a:rPr>
              <a:t>efficiency</a:t>
            </a:r>
            <a:endParaRPr lang="en-US" altLang="zh-CN" sz="1800" b="0" dirty="0">
              <a:solidFill>
                <a:srgbClr val="666666"/>
              </a:solidFill>
              <a:latin typeface="+mn-lt"/>
            </a:endParaRPr>
          </a:p>
          <a:p>
            <a:pPr marL="0" indent="0">
              <a:lnSpc>
                <a:spcPct val="100000"/>
              </a:lnSpc>
              <a:buNone/>
            </a:pPr>
            <a:endParaRPr lang="zh-CN" altLang="en-US" sz="1800" b="0" dirty="0">
              <a:latin typeface="+mn-lt"/>
            </a:endParaRPr>
          </a:p>
          <a:p>
            <a:pPr marL="0" indent="0">
              <a:lnSpc>
                <a:spcPct val="100000"/>
              </a:lnSpc>
              <a:buNone/>
            </a:pPr>
            <a:r>
              <a:rPr lang="en-US" altLang="zh-CN" sz="1800" b="0" dirty="0">
                <a:hlinkClick r:id="rId1"/>
              </a:rPr>
              <a:t>Refer to: https://blog.csdn.net/weixin_31663397/article/details/112737118</a:t>
            </a:r>
            <a:endParaRPr lang="zh-CN" altLang="en-US" sz="1800" b="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sym typeface="+mn-ea"/>
              </a:rPr>
              <a:t>Stack and Heap</a:t>
            </a:r>
            <a:endParaRPr lang="en-US" dirty="0"/>
          </a:p>
        </p:txBody>
      </p:sp>
      <p:sp>
        <p:nvSpPr>
          <p:cNvPr id="4" name="内容占位符 3"/>
          <p:cNvSpPr>
            <a:spLocks noGrp="1"/>
          </p:cNvSpPr>
          <p:nvPr>
            <p:ph idx="1"/>
          </p:nvPr>
        </p:nvSpPr>
        <p:spPr/>
        <p:txBody>
          <a:bodyPr>
            <a:noAutofit/>
          </a:bodyPr>
          <a:lstStyle/>
          <a:p>
            <a:pPr marL="0" indent="0">
              <a:buNone/>
            </a:pPr>
            <a:r>
              <a:rPr lang="en-US" altLang="zh-CN" sz="1800" dirty="0">
                <a:latin typeface="+mn-lt"/>
              </a:rPr>
              <a:t>Stack:</a:t>
            </a:r>
            <a:r>
              <a:rPr lang="zh-CN" altLang="en-US" sz="1800" dirty="0">
                <a:latin typeface="+mn-lt"/>
              </a:rPr>
              <a:t>  </a:t>
            </a:r>
            <a:endParaRPr lang="en-US" altLang="zh-CN" sz="1800" dirty="0">
              <a:latin typeface="+mn-lt"/>
            </a:endParaRPr>
          </a:p>
          <a:p>
            <a:pPr>
              <a:buFont typeface="Wingdings" panose="05000000000000000000" pitchFamily="2" charset="2"/>
              <a:buChar char="l"/>
            </a:pPr>
            <a:r>
              <a:rPr lang="en-US" altLang="zh-CN" sz="1800" b="0" dirty="0">
                <a:latin typeface="+mn-lt"/>
              </a:rPr>
              <a:t>Overflow</a:t>
            </a:r>
            <a:endParaRPr lang="en-US" altLang="zh-CN" sz="1800" b="0" dirty="0">
              <a:latin typeface="+mn-lt"/>
            </a:endParaRPr>
          </a:p>
          <a:p>
            <a:pPr marL="0" indent="0">
              <a:buNone/>
            </a:pPr>
            <a:endParaRPr lang="en-US" altLang="zh-CN" sz="1800" b="0" dirty="0">
              <a:latin typeface="+mn-lt"/>
            </a:endParaRPr>
          </a:p>
          <a:p>
            <a:pPr marL="0" indent="0">
              <a:buNone/>
            </a:pPr>
            <a:endParaRPr lang="en-US" altLang="zh-CN" sz="1800" b="0" dirty="0">
              <a:latin typeface="+mn-lt"/>
            </a:endParaRPr>
          </a:p>
          <a:p>
            <a:pPr marL="0" indent="0">
              <a:buNone/>
            </a:pPr>
            <a:r>
              <a:rPr lang="en-US" altLang="zh-CN" sz="1800" dirty="0">
                <a:latin typeface="+mn-lt"/>
              </a:rPr>
              <a:t>Heap:</a:t>
            </a:r>
            <a:endParaRPr lang="en-US" altLang="zh-CN" sz="1800" dirty="0">
              <a:latin typeface="+mn-lt"/>
            </a:endParaRPr>
          </a:p>
          <a:p>
            <a:pPr>
              <a:buFont typeface="Wingdings" panose="05000000000000000000" pitchFamily="2" charset="2"/>
              <a:buChar char="l"/>
            </a:pPr>
            <a:r>
              <a:rPr lang="en-US" altLang="zh-CN" sz="1800" b="0" i="0" dirty="0">
                <a:solidFill>
                  <a:srgbClr val="666666"/>
                </a:solidFill>
                <a:effectLst/>
                <a:latin typeface="Arial" panose="020B0604020202020204" pitchFamily="34" charset="0"/>
              </a:rPr>
              <a:t>memory corruption</a:t>
            </a:r>
            <a:endParaRPr lang="en-US" altLang="zh-CN" sz="1800" b="0" dirty="0">
              <a:latin typeface="+mn-lt"/>
            </a:endParaRPr>
          </a:p>
          <a:p>
            <a:pPr>
              <a:buFont typeface="Wingdings" panose="05000000000000000000" pitchFamily="2" charset="2"/>
              <a:buChar char="l"/>
            </a:pPr>
            <a:r>
              <a:rPr lang="en-US" altLang="zh-CN" sz="1800" b="0" i="0" dirty="0">
                <a:solidFill>
                  <a:srgbClr val="666666"/>
                </a:solidFill>
                <a:effectLst/>
                <a:latin typeface="Arial" panose="020B0604020202020204" pitchFamily="34" charset="0"/>
              </a:rPr>
              <a:t>memory  leakage</a:t>
            </a:r>
            <a:endParaRPr lang="en-US" altLang="zh-CN" sz="1800" b="0" i="0" dirty="0">
              <a:solidFill>
                <a:srgbClr val="666666"/>
              </a:solidFill>
              <a:effectLst/>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379730" y="2216150"/>
            <a:ext cx="11668760" cy="1630045"/>
          </a:xfrm>
          <a:prstGeom prst="rect">
            <a:avLst/>
          </a:prstGeom>
          <a:noFill/>
          <a:effectLst/>
        </p:spPr>
        <p:txBody>
          <a:bodyPr wrap="square" rtlCol="0">
            <a:spAutoFit/>
            <a:scene3d>
              <a:camera prst="obliqueBottomRight"/>
              <a:lightRig rig="flat" dir="t"/>
            </a:scene3d>
            <a:sp3d extrusionH="7620000" prstMaterial="matte">
              <a:extrusionClr>
                <a:schemeClr val="accent1">
                  <a:lumMod val="75000"/>
                </a:schemeClr>
              </a:extrusionClr>
            </a:sp3d>
          </a:bodyPr>
          <a:p>
            <a:r>
              <a:rPr lang="en-US" altLang="zh-CN" sz="10000" b="1" dirty="0">
                <a:solidFill>
                  <a:schemeClr val="bg1">
                    <a:lumMod val="95000"/>
                  </a:schemeClr>
                </a:solidFill>
              </a:rPr>
              <a:t>6. </a:t>
            </a:r>
            <a:r>
              <a:rPr lang="en-US" altLang="zh-CN" sz="10000" b="1" dirty="0">
                <a:solidFill>
                  <a:schemeClr val="bg1">
                    <a:lumMod val="95000"/>
                  </a:schemeClr>
                </a:solidFill>
                <a:sym typeface="+mn-ea"/>
              </a:rPr>
              <a:t>Function execution</a:t>
            </a:r>
            <a:endParaRPr lang="en-US" altLang="zh-CN" sz="10000" b="1" dirty="0">
              <a:solidFill>
                <a:schemeClr val="bg1">
                  <a:lumMod val="95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Function execution</a:t>
            </a:r>
            <a:endParaRPr lang="en-US" dirty="0"/>
          </a:p>
        </p:txBody>
      </p:sp>
      <p:sp>
        <p:nvSpPr>
          <p:cNvPr id="5" name="内容占位符 4"/>
          <p:cNvSpPr>
            <a:spLocks noGrp="1"/>
          </p:cNvSpPr>
          <p:nvPr>
            <p:ph idx="1"/>
          </p:nvPr>
        </p:nvSpPr>
        <p:spPr/>
        <p:txBody>
          <a:bodyPr/>
          <a:lstStyle/>
          <a:p>
            <a:endParaRPr lang="zh-CN" altLang="en-US"/>
          </a:p>
        </p:txBody>
      </p:sp>
      <p:pic>
        <p:nvPicPr>
          <p:cNvPr id="7" name="图片 6"/>
          <p:cNvPicPr>
            <a:picLocks noChangeAspect="1"/>
          </p:cNvPicPr>
          <p:nvPr/>
        </p:nvPicPr>
        <p:blipFill>
          <a:blip r:embed="rId1"/>
          <a:stretch>
            <a:fillRect/>
          </a:stretch>
        </p:blipFill>
        <p:spPr>
          <a:xfrm>
            <a:off x="2114550" y="1817657"/>
            <a:ext cx="7962900" cy="34385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Function execution</a:t>
            </a:r>
            <a:endParaRPr lang="en-US" dirty="0"/>
          </a:p>
        </p:txBody>
      </p:sp>
      <p:sp>
        <p:nvSpPr>
          <p:cNvPr id="6" name="文本框 5"/>
          <p:cNvSpPr txBox="1"/>
          <p:nvPr/>
        </p:nvSpPr>
        <p:spPr>
          <a:xfrm>
            <a:off x="838151" y="1219771"/>
            <a:ext cx="4563208" cy="923330"/>
          </a:xfrm>
          <a:prstGeom prst="rect">
            <a:avLst/>
          </a:prstGeom>
          <a:noFill/>
        </p:spPr>
        <p:txBody>
          <a:bodyPr wrap="square" rtlCol="0">
            <a:spAutoFit/>
          </a:bodyPr>
          <a:lstStyle/>
          <a:p>
            <a:r>
              <a:rPr lang="en-US" altLang="zh-CN" b="0" i="0" dirty="0">
                <a:solidFill>
                  <a:srgbClr val="4F4F4F"/>
                </a:solidFill>
                <a:effectLst/>
              </a:rPr>
              <a:t>64Bits PC</a:t>
            </a:r>
            <a:endParaRPr lang="en-US" altLang="zh-CN" b="0" i="0" dirty="0">
              <a:solidFill>
                <a:srgbClr val="4F4F4F"/>
              </a:solidFill>
              <a:effectLst/>
            </a:endParaRPr>
          </a:p>
          <a:p>
            <a:r>
              <a:rPr lang="en-US" altLang="zh-CN" b="0" i="0" dirty="0" err="1">
                <a:solidFill>
                  <a:srgbClr val="4F4F4F"/>
                </a:solidFill>
                <a:effectLst/>
              </a:rPr>
              <a:t>gcc</a:t>
            </a:r>
            <a:r>
              <a:rPr lang="en-US" altLang="zh-CN" b="0" i="0" dirty="0">
                <a:solidFill>
                  <a:srgbClr val="4F4F4F"/>
                </a:solidFill>
                <a:effectLst/>
              </a:rPr>
              <a:t> </a:t>
            </a:r>
            <a:r>
              <a:rPr lang="en-US" altLang="zh-CN" b="0" i="0" dirty="0">
                <a:solidFill>
                  <a:srgbClr val="50A14F"/>
                </a:solidFill>
                <a:effectLst/>
              </a:rPr>
              <a:t>-g</a:t>
            </a:r>
            <a:r>
              <a:rPr lang="en-US" altLang="zh-CN" b="0" i="0" dirty="0">
                <a:solidFill>
                  <a:srgbClr val="4F4F4F"/>
                </a:solidFill>
                <a:effectLst/>
              </a:rPr>
              <a:t> </a:t>
            </a:r>
            <a:r>
              <a:rPr lang="en-US" altLang="zh-CN" b="0" i="0" dirty="0">
                <a:solidFill>
                  <a:srgbClr val="50A14F"/>
                </a:solidFill>
                <a:effectLst/>
              </a:rPr>
              <a:t>-o</a:t>
            </a:r>
            <a:r>
              <a:rPr lang="en-US" altLang="zh-CN" b="0" i="0" dirty="0">
                <a:solidFill>
                  <a:srgbClr val="4F4F4F"/>
                </a:solidFill>
                <a:effectLst/>
              </a:rPr>
              <a:t> main </a:t>
            </a:r>
            <a:r>
              <a:rPr lang="en-US" altLang="zh-CN" b="0" i="0" dirty="0" err="1">
                <a:solidFill>
                  <a:srgbClr val="4F4F4F"/>
                </a:solidFill>
                <a:effectLst/>
              </a:rPr>
              <a:t>main.c</a:t>
            </a:r>
            <a:r>
              <a:rPr lang="en-US" altLang="zh-CN" b="0" i="0" dirty="0">
                <a:solidFill>
                  <a:srgbClr val="4F4F4F"/>
                </a:solidFill>
                <a:effectLst/>
              </a:rPr>
              <a:t> </a:t>
            </a:r>
            <a:endParaRPr lang="en-US" altLang="zh-CN" b="0" i="0" dirty="0">
              <a:solidFill>
                <a:srgbClr val="4F4F4F"/>
              </a:solidFill>
              <a:effectLst/>
            </a:endParaRPr>
          </a:p>
          <a:p>
            <a:r>
              <a:rPr lang="en-US" altLang="zh-CN" b="0" i="0" dirty="0" err="1">
                <a:solidFill>
                  <a:srgbClr val="4F4F4F"/>
                </a:solidFill>
                <a:effectLst/>
              </a:rPr>
              <a:t>objdump</a:t>
            </a:r>
            <a:r>
              <a:rPr lang="en-US" altLang="zh-CN" b="0" i="0" dirty="0">
                <a:solidFill>
                  <a:srgbClr val="4F4F4F"/>
                </a:solidFill>
                <a:effectLst/>
              </a:rPr>
              <a:t> </a:t>
            </a:r>
            <a:r>
              <a:rPr lang="en-US" altLang="zh-CN" b="0" i="0" dirty="0">
                <a:solidFill>
                  <a:srgbClr val="50A14F"/>
                </a:solidFill>
                <a:effectLst/>
              </a:rPr>
              <a:t>-S</a:t>
            </a:r>
            <a:r>
              <a:rPr lang="en-US" altLang="zh-CN" b="0" i="0" dirty="0">
                <a:solidFill>
                  <a:srgbClr val="4F4F4F"/>
                </a:solidFill>
                <a:effectLst/>
              </a:rPr>
              <a:t> </a:t>
            </a:r>
            <a:r>
              <a:rPr lang="en-US" altLang="zh-CN" b="0" i="0" dirty="0">
                <a:solidFill>
                  <a:srgbClr val="50A14F"/>
                </a:solidFill>
                <a:effectLst/>
              </a:rPr>
              <a:t>-d</a:t>
            </a:r>
            <a:r>
              <a:rPr lang="en-US" altLang="zh-CN" b="0" i="0" dirty="0">
                <a:solidFill>
                  <a:srgbClr val="4F4F4F"/>
                </a:solidFill>
                <a:effectLst/>
              </a:rPr>
              <a:t> main &gt; main.txt</a:t>
            </a:r>
            <a:endParaRPr lang="zh-CN" altLang="en-US" dirty="0"/>
          </a:p>
        </p:txBody>
      </p:sp>
      <p:pic>
        <p:nvPicPr>
          <p:cNvPr id="11" name="图片 10"/>
          <p:cNvPicPr>
            <a:picLocks noChangeAspect="1"/>
          </p:cNvPicPr>
          <p:nvPr/>
        </p:nvPicPr>
        <p:blipFill>
          <a:blip r:embed="rId1"/>
          <a:stretch>
            <a:fillRect/>
          </a:stretch>
        </p:blipFill>
        <p:spPr>
          <a:xfrm>
            <a:off x="6140657" y="365125"/>
            <a:ext cx="4473893" cy="5951220"/>
          </a:xfrm>
          <a:prstGeom prst="rect">
            <a:avLst/>
          </a:prstGeom>
        </p:spPr>
      </p:pic>
      <p:graphicFrame>
        <p:nvGraphicFramePr>
          <p:cNvPr id="3" name="表格 2"/>
          <p:cNvGraphicFramePr/>
          <p:nvPr>
            <p:custDataLst>
              <p:tags r:id="rId2"/>
            </p:custDataLst>
          </p:nvPr>
        </p:nvGraphicFramePr>
        <p:xfrm>
          <a:off x="437515" y="2655570"/>
          <a:ext cx="5511165" cy="3354705"/>
        </p:xfrm>
        <a:graphic>
          <a:graphicData uri="http://schemas.openxmlformats.org/drawingml/2006/table">
            <a:tbl>
              <a:tblPr firstRow="1" bandRow="1">
                <a:tableStyleId>{5940675A-B579-460E-94D1-54222C63F5DA}</a:tableStyleId>
              </a:tblPr>
              <a:tblGrid>
                <a:gridCol w="2843204"/>
                <a:gridCol w="1390135"/>
                <a:gridCol w="1277826"/>
              </a:tblGrid>
              <a:tr h="372745">
                <a:tc>
                  <a:txBody>
                    <a:bodyPr/>
                    <a:lstStyle/>
                    <a:p>
                      <a:pPr algn="ctr">
                        <a:buNone/>
                      </a:pPr>
                      <a:r>
                        <a:rPr lang="en-US" altLang="zh-CN" dirty="0"/>
                        <a:t>Register</a:t>
                      </a:r>
                      <a:endParaRPr lang="zh-CN" altLang="en-US" dirty="0"/>
                    </a:p>
                  </a:txBody>
                  <a:tcPr/>
                </a:tc>
                <a:tc>
                  <a:txBody>
                    <a:bodyPr/>
                    <a:lstStyle/>
                    <a:p>
                      <a:pPr algn="ctr">
                        <a:buNone/>
                      </a:pPr>
                      <a:r>
                        <a:rPr lang="en-US" altLang="zh-CN" dirty="0"/>
                        <a:t>32Bits</a:t>
                      </a:r>
                      <a:endParaRPr lang="zh-CN" altLang="en-US" dirty="0"/>
                    </a:p>
                  </a:txBody>
                  <a:tcPr/>
                </a:tc>
                <a:tc>
                  <a:txBody>
                    <a:bodyPr/>
                    <a:lstStyle/>
                    <a:p>
                      <a:pPr algn="ctr">
                        <a:buNone/>
                      </a:pPr>
                      <a:r>
                        <a:rPr lang="en-US" altLang="zh-CN" dirty="0"/>
                        <a:t>64Bits</a:t>
                      </a:r>
                      <a:endParaRPr lang="zh-CN" altLang="en-US" dirty="0"/>
                    </a:p>
                  </a:txBody>
                  <a:tcPr/>
                </a:tc>
              </a:tr>
              <a:tr h="372745">
                <a:tc>
                  <a:txBody>
                    <a:bodyPr/>
                    <a:lstStyle/>
                    <a:p>
                      <a:pPr>
                        <a:buNone/>
                      </a:pPr>
                      <a:r>
                        <a:rPr lang="en-US" altLang="zh-CN" sz="1800" b="0" i="0" u="none" strike="noStrike" kern="1200" dirty="0">
                          <a:solidFill>
                            <a:schemeClr val="tx1"/>
                          </a:solidFill>
                          <a:effectLst/>
                          <a:latin typeface="+mn-lt"/>
                          <a:ea typeface="+mn-ea"/>
                          <a:cs typeface="+mn-cs"/>
                        </a:rPr>
                        <a:t>Accumulator register</a:t>
                      </a:r>
                      <a:endParaRPr lang="zh-CN" altLang="en-US" b="0" dirty="0"/>
                    </a:p>
                  </a:txBody>
                  <a:tcPr/>
                </a:tc>
                <a:tc>
                  <a:txBody>
                    <a:bodyPr/>
                    <a:lstStyle/>
                    <a:p>
                      <a:pPr algn="ctr">
                        <a:buNone/>
                      </a:pPr>
                      <a:r>
                        <a:rPr lang="en-US" altLang="zh-CN" dirty="0"/>
                        <a:t>EAX</a:t>
                      </a:r>
                      <a:endParaRPr lang="zh-CN" altLang="en-US" dirty="0"/>
                    </a:p>
                  </a:txBody>
                  <a:tcPr/>
                </a:tc>
                <a:tc>
                  <a:txBody>
                    <a:bodyPr/>
                    <a:lstStyle/>
                    <a:p>
                      <a:pPr algn="ctr">
                        <a:buNone/>
                      </a:pPr>
                      <a:r>
                        <a:rPr lang="en-US" altLang="zh-CN" dirty="0"/>
                        <a:t>RAX</a:t>
                      </a:r>
                      <a:endParaRPr lang="zh-CN" altLang="en-US" dirty="0"/>
                    </a:p>
                  </a:txBody>
                  <a:tcPr/>
                </a:tc>
              </a:tr>
              <a:tr h="372745">
                <a:tc>
                  <a:txBody>
                    <a:bodyPr/>
                    <a:lstStyle/>
                    <a:p>
                      <a:pPr>
                        <a:buNone/>
                      </a:pPr>
                      <a:r>
                        <a:rPr lang="en-US" altLang="zh-CN" sz="1800" b="0" i="0" kern="1200" dirty="0">
                          <a:solidFill>
                            <a:schemeClr val="tx1"/>
                          </a:solidFill>
                          <a:effectLst/>
                          <a:latin typeface="+mn-lt"/>
                          <a:ea typeface="+mn-ea"/>
                          <a:cs typeface="+mn-cs"/>
                        </a:rPr>
                        <a:t>base register</a:t>
                      </a:r>
                      <a:endParaRPr lang="zh-CN" altLang="en-US" b="0" dirty="0"/>
                    </a:p>
                  </a:txBody>
                  <a:tcPr/>
                </a:tc>
                <a:tc>
                  <a:txBody>
                    <a:bodyPr/>
                    <a:lstStyle/>
                    <a:p>
                      <a:pPr algn="ctr">
                        <a:buNone/>
                      </a:pPr>
                      <a:r>
                        <a:rPr lang="en-US" altLang="zh-CN" dirty="0"/>
                        <a:t>EBX</a:t>
                      </a:r>
                      <a:endParaRPr lang="zh-CN" altLang="en-US" dirty="0"/>
                    </a:p>
                  </a:txBody>
                  <a:tcPr/>
                </a:tc>
                <a:tc>
                  <a:txBody>
                    <a:bodyPr/>
                    <a:lstStyle/>
                    <a:p>
                      <a:pPr algn="ctr">
                        <a:buNone/>
                      </a:pPr>
                      <a:r>
                        <a:rPr lang="en-US" altLang="zh-CN" dirty="0"/>
                        <a:t>RBX</a:t>
                      </a:r>
                      <a:endParaRPr lang="zh-CN" altLang="en-US" dirty="0"/>
                    </a:p>
                  </a:txBody>
                  <a:tcPr/>
                </a:tc>
              </a:tr>
              <a:tr h="372745">
                <a:tc>
                  <a:txBody>
                    <a:bodyPr/>
                    <a:lstStyle/>
                    <a:p>
                      <a:pPr>
                        <a:buNone/>
                      </a:pPr>
                      <a:r>
                        <a:rPr lang="en-US" altLang="zh-CN" sz="1800" b="0" i="0" kern="1200" dirty="0">
                          <a:solidFill>
                            <a:schemeClr val="tx1"/>
                          </a:solidFill>
                          <a:effectLst/>
                          <a:latin typeface="+mn-lt"/>
                          <a:ea typeface="+mn-ea"/>
                          <a:cs typeface="+mn-cs"/>
                        </a:rPr>
                        <a:t>counter register</a:t>
                      </a:r>
                      <a:endParaRPr lang="zh-CN" altLang="en-US" b="0" dirty="0"/>
                    </a:p>
                  </a:txBody>
                  <a:tcPr/>
                </a:tc>
                <a:tc>
                  <a:txBody>
                    <a:bodyPr/>
                    <a:lstStyle/>
                    <a:p>
                      <a:pPr algn="ctr">
                        <a:buNone/>
                      </a:pPr>
                      <a:r>
                        <a:rPr lang="en-US" altLang="zh-CN" dirty="0"/>
                        <a:t>ECX</a:t>
                      </a:r>
                      <a:endParaRPr lang="zh-CN" altLang="en-US" dirty="0"/>
                    </a:p>
                  </a:txBody>
                  <a:tcPr/>
                </a:tc>
                <a:tc>
                  <a:txBody>
                    <a:bodyPr/>
                    <a:lstStyle/>
                    <a:p>
                      <a:pPr algn="ctr">
                        <a:buNone/>
                      </a:pPr>
                      <a:r>
                        <a:rPr lang="en-US" altLang="zh-CN" dirty="0"/>
                        <a:t>RCX</a:t>
                      </a:r>
                      <a:endParaRPr lang="zh-CN" altLang="en-US" dirty="0"/>
                    </a:p>
                  </a:txBody>
                  <a:tcPr/>
                </a:tc>
              </a:tr>
              <a:tr h="372745">
                <a:tc>
                  <a:txBody>
                    <a:bodyPr/>
                    <a:lstStyle/>
                    <a:p>
                      <a:pPr>
                        <a:buNone/>
                      </a:pPr>
                      <a:r>
                        <a:rPr lang="en-US" altLang="zh-CN" sz="1800" b="0" i="0" kern="1200" dirty="0">
                          <a:solidFill>
                            <a:schemeClr val="tx1"/>
                          </a:solidFill>
                          <a:effectLst/>
                          <a:latin typeface="+mn-lt"/>
                          <a:ea typeface="+mn-ea"/>
                          <a:cs typeface="+mn-cs"/>
                        </a:rPr>
                        <a:t>data register</a:t>
                      </a:r>
                      <a:endParaRPr lang="zh-CN" altLang="en-US" b="0" dirty="0"/>
                    </a:p>
                  </a:txBody>
                  <a:tcPr/>
                </a:tc>
                <a:tc>
                  <a:txBody>
                    <a:bodyPr/>
                    <a:lstStyle/>
                    <a:p>
                      <a:pPr algn="ctr">
                        <a:buNone/>
                      </a:pPr>
                      <a:r>
                        <a:rPr lang="en-US" altLang="zh-CN" dirty="0"/>
                        <a:t>EDX</a:t>
                      </a:r>
                      <a:endParaRPr lang="zh-CN" altLang="en-US" dirty="0"/>
                    </a:p>
                  </a:txBody>
                  <a:tcPr/>
                </a:tc>
                <a:tc>
                  <a:txBody>
                    <a:bodyPr/>
                    <a:lstStyle/>
                    <a:p>
                      <a:pPr algn="ctr">
                        <a:buNone/>
                      </a:pPr>
                      <a:r>
                        <a:rPr lang="en-US" altLang="zh-CN" dirty="0"/>
                        <a:t>RDX</a:t>
                      </a:r>
                      <a:endParaRPr lang="zh-CN" altLang="en-US" dirty="0"/>
                    </a:p>
                  </a:txBody>
                  <a:tcPr/>
                </a:tc>
              </a:tr>
              <a:tr h="37274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kern="1200" dirty="0">
                          <a:solidFill>
                            <a:schemeClr val="tx1"/>
                          </a:solidFill>
                          <a:effectLst/>
                          <a:latin typeface="+mn-lt"/>
                          <a:ea typeface="+mn-ea"/>
                          <a:cs typeface="+mn-cs"/>
                        </a:rPr>
                        <a:t>Stack base pointer</a:t>
                      </a:r>
                      <a:endParaRPr lang="en-US" altLang="zh-CN" sz="1800" b="0" i="0" kern="1200" dirty="0">
                        <a:solidFill>
                          <a:schemeClr val="tx1"/>
                        </a:solidFill>
                        <a:effectLst/>
                        <a:latin typeface="+mn-lt"/>
                        <a:ea typeface="+mn-ea"/>
                        <a:cs typeface="+mn-cs"/>
                      </a:endParaRPr>
                    </a:p>
                  </a:txBody>
                  <a:tcPr/>
                </a:tc>
                <a:tc>
                  <a:txBody>
                    <a:bodyPr/>
                    <a:lstStyle/>
                    <a:p>
                      <a:pPr algn="ctr">
                        <a:buNone/>
                      </a:pPr>
                      <a:r>
                        <a:rPr lang="en-US" altLang="zh-CN" dirty="0"/>
                        <a:t>EBP</a:t>
                      </a:r>
                      <a:endParaRPr lang="zh-CN" altLang="en-US" dirty="0"/>
                    </a:p>
                  </a:txBody>
                  <a:tcPr/>
                </a:tc>
                <a:tc>
                  <a:txBody>
                    <a:bodyPr/>
                    <a:lstStyle/>
                    <a:p>
                      <a:pPr algn="ctr">
                        <a:buNone/>
                      </a:pPr>
                      <a:r>
                        <a:rPr lang="en-US" altLang="zh-CN" dirty="0"/>
                        <a:t>RBP</a:t>
                      </a:r>
                      <a:endParaRPr lang="zh-CN" altLang="en-US" dirty="0"/>
                    </a:p>
                  </a:txBody>
                  <a:tcPr/>
                </a:tc>
              </a:tr>
              <a:tr h="372745">
                <a:tc>
                  <a:txBody>
                    <a:bodyPr/>
                    <a:lstStyle/>
                    <a:p>
                      <a:pPr>
                        <a:buNone/>
                      </a:pPr>
                      <a:r>
                        <a:rPr lang="en-US" altLang="zh-CN" sz="1800" b="0" i="0" kern="1200" dirty="0">
                          <a:solidFill>
                            <a:schemeClr val="tx1"/>
                          </a:solidFill>
                          <a:effectLst/>
                          <a:latin typeface="+mn-lt"/>
                          <a:ea typeface="+mn-ea"/>
                          <a:cs typeface="+mn-cs"/>
                        </a:rPr>
                        <a:t>index register</a:t>
                      </a:r>
                      <a:endParaRPr lang="zh-CN" altLang="en-US" b="0" dirty="0"/>
                    </a:p>
                  </a:txBody>
                  <a:tcPr/>
                </a:tc>
                <a:tc>
                  <a:txBody>
                    <a:bodyPr/>
                    <a:lstStyle/>
                    <a:p>
                      <a:pPr algn="ctr">
                        <a:buNone/>
                      </a:pPr>
                      <a:r>
                        <a:rPr lang="en-US" altLang="zh-CN" dirty="0"/>
                        <a:t>ESI</a:t>
                      </a:r>
                      <a:endParaRPr lang="zh-CN" altLang="en-US" dirty="0"/>
                    </a:p>
                  </a:txBody>
                  <a:tcPr/>
                </a:tc>
                <a:tc>
                  <a:txBody>
                    <a:bodyPr/>
                    <a:lstStyle/>
                    <a:p>
                      <a:pPr algn="ctr">
                        <a:buNone/>
                      </a:pPr>
                      <a:r>
                        <a:rPr lang="en-US" altLang="zh-CN" dirty="0"/>
                        <a:t>RSI</a:t>
                      </a:r>
                      <a:endParaRPr lang="zh-CN" altLang="en-US" dirty="0"/>
                    </a:p>
                  </a:txBody>
                  <a:tcPr/>
                </a:tc>
              </a:tr>
              <a:tr h="372745">
                <a:tc>
                  <a:txBody>
                    <a:bodyPr/>
                    <a:lstStyle/>
                    <a:p>
                      <a:pPr>
                        <a:buNone/>
                      </a:pPr>
                      <a:r>
                        <a:rPr lang="en-US" altLang="zh-CN" sz="1800" b="0" i="0" kern="1200" dirty="0">
                          <a:solidFill>
                            <a:schemeClr val="tx1"/>
                          </a:solidFill>
                          <a:effectLst/>
                          <a:latin typeface="+mn-lt"/>
                          <a:ea typeface="+mn-ea"/>
                          <a:cs typeface="+mn-cs"/>
                        </a:rPr>
                        <a:t>Top of stack pointer</a:t>
                      </a:r>
                      <a:endParaRPr lang="zh-CN" altLang="en-US" b="0" dirty="0"/>
                    </a:p>
                  </a:txBody>
                  <a:tcPr/>
                </a:tc>
                <a:tc>
                  <a:txBody>
                    <a:bodyPr/>
                    <a:lstStyle/>
                    <a:p>
                      <a:pPr algn="ctr">
                        <a:buNone/>
                      </a:pPr>
                      <a:r>
                        <a:rPr lang="en-US" altLang="zh-CN" dirty="0"/>
                        <a:t>ESP</a:t>
                      </a:r>
                      <a:endParaRPr lang="zh-CN" altLang="en-US" dirty="0"/>
                    </a:p>
                  </a:txBody>
                  <a:tcPr/>
                </a:tc>
                <a:tc>
                  <a:txBody>
                    <a:bodyPr/>
                    <a:lstStyle/>
                    <a:p>
                      <a:pPr algn="ctr">
                        <a:buNone/>
                      </a:pPr>
                      <a:r>
                        <a:rPr lang="en-US" altLang="zh-CN" dirty="0"/>
                        <a:t>RSP</a:t>
                      </a:r>
                      <a:endParaRPr lang="zh-CN" altLang="en-US" dirty="0"/>
                    </a:p>
                  </a:txBody>
                  <a:tcPr/>
                </a:tc>
              </a:tr>
              <a:tr h="372745">
                <a:tc>
                  <a:txBody>
                    <a:bodyPr/>
                    <a:lstStyle/>
                    <a:p>
                      <a:pPr>
                        <a:buNone/>
                      </a:pPr>
                      <a:r>
                        <a:rPr lang="en-US" altLang="zh-CN" sz="1800" b="0" i="0" kern="1200" dirty="0">
                          <a:solidFill>
                            <a:schemeClr val="tx1"/>
                          </a:solidFill>
                          <a:effectLst/>
                          <a:latin typeface="+mn-lt"/>
                          <a:ea typeface="+mn-ea"/>
                          <a:cs typeface="+mn-cs"/>
                        </a:rPr>
                        <a:t>instruction register</a:t>
                      </a:r>
                      <a:endParaRPr lang="zh-CN" altLang="en-US" b="0" dirty="0"/>
                    </a:p>
                  </a:txBody>
                  <a:tcPr/>
                </a:tc>
                <a:tc>
                  <a:txBody>
                    <a:bodyPr/>
                    <a:lstStyle/>
                    <a:p>
                      <a:pPr algn="ctr">
                        <a:buNone/>
                      </a:pPr>
                      <a:r>
                        <a:rPr lang="en-US" altLang="zh-CN" dirty="0"/>
                        <a:t>EIP</a:t>
                      </a:r>
                      <a:endParaRPr lang="zh-CN" altLang="en-US" dirty="0"/>
                    </a:p>
                  </a:txBody>
                  <a:tcPr/>
                </a:tc>
                <a:tc>
                  <a:txBody>
                    <a:bodyPr/>
                    <a:lstStyle/>
                    <a:p>
                      <a:pPr algn="ctr">
                        <a:buNone/>
                      </a:pPr>
                      <a:r>
                        <a:rPr lang="en-US" altLang="zh-CN" dirty="0"/>
                        <a:t>RIP</a:t>
                      </a:r>
                      <a:endParaRPr lang="zh-CN" altLang="en-US" dirty="0"/>
                    </a:p>
                  </a:txBody>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Function execution</a:t>
            </a:r>
            <a:endParaRPr 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9988" y="1265274"/>
            <a:ext cx="6093619" cy="4636294"/>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375" y="3606119"/>
            <a:ext cx="4030980" cy="219075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756" y="1286493"/>
            <a:ext cx="5762625" cy="15906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Function execution</a:t>
            </a:r>
            <a:endParaRPr 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8495" y="1168448"/>
            <a:ext cx="8153400" cy="4381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Keyword</a:t>
            </a:r>
            <a:endParaRPr lang="en-US" altLang="zh-CN" dirty="0"/>
          </a:p>
        </p:txBody>
      </p:sp>
      <p:graphicFrame>
        <p:nvGraphicFramePr>
          <p:cNvPr id="3" name="表格 3"/>
          <p:cNvGraphicFramePr>
            <a:graphicFrameLocks noGrp="1"/>
          </p:cNvGraphicFramePr>
          <p:nvPr/>
        </p:nvGraphicFramePr>
        <p:xfrm>
          <a:off x="838198" y="1734917"/>
          <a:ext cx="10710904" cy="1483360"/>
        </p:xfrm>
        <a:graphic>
          <a:graphicData uri="http://schemas.openxmlformats.org/drawingml/2006/table">
            <a:tbl>
              <a:tblPr firstRow="1" bandRow="1">
                <a:tableStyleId>{5940675A-B579-460E-94D1-54222C63F5DA}</a:tableStyleId>
              </a:tblPr>
              <a:tblGrid>
                <a:gridCol w="1338863"/>
                <a:gridCol w="1338863"/>
                <a:gridCol w="1338863"/>
                <a:gridCol w="1338863"/>
                <a:gridCol w="1338863"/>
                <a:gridCol w="1338863"/>
                <a:gridCol w="1338863"/>
                <a:gridCol w="1338863"/>
              </a:tblGrid>
              <a:tr h="370840">
                <a:tc>
                  <a:txBody>
                    <a:bodyPr/>
                    <a:lstStyle/>
                    <a:p>
                      <a:pPr algn="ctr"/>
                      <a:r>
                        <a:rPr lang="en-US" altLang="zh-CN" b="0" dirty="0"/>
                        <a:t>auto</a:t>
                      </a:r>
                      <a:endParaRPr lang="zh-CN" altLang="en-US" b="0" dirty="0"/>
                    </a:p>
                  </a:txBody>
                  <a:tcPr/>
                </a:tc>
                <a:tc>
                  <a:txBody>
                    <a:bodyPr/>
                    <a:lstStyle/>
                    <a:p>
                      <a:pPr algn="ctr"/>
                      <a:r>
                        <a:rPr lang="en-US" altLang="zh-CN" b="0" dirty="0"/>
                        <a:t>break</a:t>
                      </a:r>
                      <a:endParaRPr lang="zh-CN" altLang="en-US" b="0" dirty="0"/>
                    </a:p>
                  </a:txBody>
                  <a:tcPr/>
                </a:tc>
                <a:tc>
                  <a:txBody>
                    <a:bodyPr/>
                    <a:lstStyle/>
                    <a:p>
                      <a:pPr algn="ctr"/>
                      <a:r>
                        <a:rPr lang="en-US" altLang="zh-CN" b="0" dirty="0"/>
                        <a:t>case</a:t>
                      </a:r>
                      <a:endParaRPr lang="zh-CN" altLang="en-US" b="0" dirty="0"/>
                    </a:p>
                  </a:txBody>
                  <a:tcPr/>
                </a:tc>
                <a:tc>
                  <a:txBody>
                    <a:bodyPr/>
                    <a:lstStyle/>
                    <a:p>
                      <a:pPr algn="ctr"/>
                      <a:r>
                        <a:rPr lang="en-US" altLang="zh-CN" b="0" dirty="0"/>
                        <a:t>char</a:t>
                      </a:r>
                      <a:endParaRPr lang="zh-CN" altLang="en-US" b="0" dirty="0"/>
                    </a:p>
                  </a:txBody>
                  <a:tcPr/>
                </a:tc>
                <a:tc>
                  <a:txBody>
                    <a:bodyPr/>
                    <a:lstStyle/>
                    <a:p>
                      <a:pPr algn="ctr"/>
                      <a:r>
                        <a:rPr lang="en-US" altLang="zh-CN" b="0" dirty="0"/>
                        <a:t>const</a:t>
                      </a:r>
                      <a:endParaRPr lang="zh-CN" altLang="en-US" b="0" dirty="0"/>
                    </a:p>
                  </a:txBody>
                  <a:tcPr/>
                </a:tc>
                <a:tc>
                  <a:txBody>
                    <a:bodyPr/>
                    <a:lstStyle/>
                    <a:p>
                      <a:pPr algn="ctr"/>
                      <a:r>
                        <a:rPr lang="en-US" altLang="zh-CN" b="0" dirty="0"/>
                        <a:t>continue</a:t>
                      </a:r>
                      <a:endParaRPr lang="zh-CN" altLang="en-US" b="0" dirty="0"/>
                    </a:p>
                  </a:txBody>
                  <a:tcPr/>
                </a:tc>
                <a:tc>
                  <a:txBody>
                    <a:bodyPr/>
                    <a:lstStyle/>
                    <a:p>
                      <a:pPr algn="ctr"/>
                      <a:r>
                        <a:rPr lang="en-US" altLang="zh-CN" b="0" dirty="0"/>
                        <a:t>default</a:t>
                      </a:r>
                      <a:endParaRPr lang="zh-CN" altLang="en-US" b="0" dirty="0"/>
                    </a:p>
                  </a:txBody>
                  <a:tcPr/>
                </a:tc>
                <a:tc>
                  <a:txBody>
                    <a:bodyPr/>
                    <a:lstStyle/>
                    <a:p>
                      <a:pPr algn="ctr"/>
                      <a:r>
                        <a:rPr lang="en-US" altLang="zh-CN" b="0" dirty="0"/>
                        <a:t>do</a:t>
                      </a:r>
                      <a:endParaRPr lang="zh-CN" altLang="en-US" b="0" dirty="0"/>
                    </a:p>
                  </a:txBody>
                  <a:tcPr/>
                </a:tc>
              </a:tr>
              <a:tr h="370840">
                <a:tc>
                  <a:txBody>
                    <a:bodyPr/>
                    <a:lstStyle/>
                    <a:p>
                      <a:pPr algn="ctr"/>
                      <a:r>
                        <a:rPr lang="en-US" altLang="zh-CN" b="0" dirty="0"/>
                        <a:t>double</a:t>
                      </a:r>
                      <a:endParaRPr lang="zh-CN" altLang="en-US" b="0" dirty="0"/>
                    </a:p>
                  </a:txBody>
                  <a:tcPr/>
                </a:tc>
                <a:tc>
                  <a:txBody>
                    <a:bodyPr/>
                    <a:lstStyle/>
                    <a:p>
                      <a:pPr algn="ctr"/>
                      <a:r>
                        <a:rPr lang="en-US" altLang="zh-CN" b="0" dirty="0"/>
                        <a:t>else</a:t>
                      </a:r>
                      <a:endParaRPr lang="zh-CN" altLang="en-US" b="0" dirty="0"/>
                    </a:p>
                  </a:txBody>
                  <a:tcPr/>
                </a:tc>
                <a:tc>
                  <a:txBody>
                    <a:bodyPr/>
                    <a:lstStyle/>
                    <a:p>
                      <a:pPr algn="ctr"/>
                      <a:r>
                        <a:rPr lang="en-US" altLang="zh-CN" b="0" dirty="0" err="1"/>
                        <a:t>enum</a:t>
                      </a:r>
                      <a:endParaRPr lang="zh-CN" altLang="en-US" b="0" dirty="0"/>
                    </a:p>
                  </a:txBody>
                  <a:tcPr/>
                </a:tc>
                <a:tc>
                  <a:txBody>
                    <a:bodyPr/>
                    <a:lstStyle/>
                    <a:p>
                      <a:pPr algn="ctr"/>
                      <a:r>
                        <a:rPr lang="en-US" altLang="zh-CN" b="0" dirty="0"/>
                        <a:t>extern</a:t>
                      </a:r>
                      <a:endParaRPr lang="zh-CN" altLang="en-US" b="0" dirty="0"/>
                    </a:p>
                  </a:txBody>
                  <a:tcPr/>
                </a:tc>
                <a:tc>
                  <a:txBody>
                    <a:bodyPr/>
                    <a:lstStyle/>
                    <a:p>
                      <a:pPr algn="ctr"/>
                      <a:r>
                        <a:rPr lang="en-US" altLang="zh-CN" b="0" dirty="0"/>
                        <a:t>float</a:t>
                      </a:r>
                      <a:endParaRPr lang="zh-CN" altLang="en-US" b="0" dirty="0"/>
                    </a:p>
                  </a:txBody>
                  <a:tcPr/>
                </a:tc>
                <a:tc>
                  <a:txBody>
                    <a:bodyPr/>
                    <a:lstStyle/>
                    <a:p>
                      <a:pPr algn="ctr"/>
                      <a:r>
                        <a:rPr lang="en-US" altLang="zh-CN" b="0" dirty="0"/>
                        <a:t>for</a:t>
                      </a:r>
                      <a:endParaRPr lang="zh-CN" altLang="en-US" b="0" dirty="0"/>
                    </a:p>
                  </a:txBody>
                  <a:tcPr/>
                </a:tc>
                <a:tc>
                  <a:txBody>
                    <a:bodyPr/>
                    <a:lstStyle/>
                    <a:p>
                      <a:pPr algn="ctr"/>
                      <a:r>
                        <a:rPr lang="en-US" altLang="zh-CN" b="0" dirty="0" err="1"/>
                        <a:t>goto</a:t>
                      </a:r>
                      <a:endParaRPr lang="zh-CN" altLang="en-US" b="0" dirty="0"/>
                    </a:p>
                  </a:txBody>
                  <a:tcPr/>
                </a:tc>
                <a:tc>
                  <a:txBody>
                    <a:bodyPr/>
                    <a:lstStyle/>
                    <a:p>
                      <a:pPr algn="ctr"/>
                      <a:r>
                        <a:rPr lang="en-US" altLang="zh-CN" b="0" dirty="0"/>
                        <a:t>if</a:t>
                      </a:r>
                      <a:endParaRPr lang="zh-CN" altLang="en-US" b="0" dirty="0"/>
                    </a:p>
                  </a:txBody>
                  <a:tcPr/>
                </a:tc>
              </a:tr>
              <a:tr h="370840">
                <a:tc>
                  <a:txBody>
                    <a:bodyPr/>
                    <a:lstStyle/>
                    <a:p>
                      <a:pPr algn="ctr"/>
                      <a:r>
                        <a:rPr lang="en-US" altLang="zh-CN" b="0" dirty="0"/>
                        <a:t>Int </a:t>
                      </a:r>
                      <a:endParaRPr lang="zh-CN" altLang="en-US" b="0" dirty="0"/>
                    </a:p>
                  </a:txBody>
                  <a:tcPr/>
                </a:tc>
                <a:tc>
                  <a:txBody>
                    <a:bodyPr/>
                    <a:lstStyle/>
                    <a:p>
                      <a:pPr algn="ctr"/>
                      <a:r>
                        <a:rPr lang="en-US" altLang="zh-CN" b="0" dirty="0"/>
                        <a:t>long</a:t>
                      </a:r>
                      <a:endParaRPr lang="zh-CN" altLang="en-US" b="0" dirty="0"/>
                    </a:p>
                  </a:txBody>
                  <a:tcPr/>
                </a:tc>
                <a:tc>
                  <a:txBody>
                    <a:bodyPr/>
                    <a:lstStyle/>
                    <a:p>
                      <a:pPr algn="ctr"/>
                      <a:r>
                        <a:rPr lang="en-US" altLang="zh-CN" b="0" dirty="0"/>
                        <a:t>register</a:t>
                      </a:r>
                      <a:endParaRPr lang="zh-CN" altLang="en-US" b="0" dirty="0"/>
                    </a:p>
                  </a:txBody>
                  <a:tcPr/>
                </a:tc>
                <a:tc>
                  <a:txBody>
                    <a:bodyPr/>
                    <a:lstStyle/>
                    <a:p>
                      <a:pPr algn="ctr"/>
                      <a:r>
                        <a:rPr lang="en-US" altLang="zh-CN" b="0" dirty="0"/>
                        <a:t>return</a:t>
                      </a:r>
                      <a:endParaRPr lang="zh-CN" altLang="en-US" b="0" dirty="0"/>
                    </a:p>
                  </a:txBody>
                  <a:tcPr/>
                </a:tc>
                <a:tc>
                  <a:txBody>
                    <a:bodyPr/>
                    <a:lstStyle/>
                    <a:p>
                      <a:pPr algn="ctr"/>
                      <a:r>
                        <a:rPr lang="en-US" altLang="zh-CN" b="0" dirty="0"/>
                        <a:t>short</a:t>
                      </a:r>
                      <a:endParaRPr lang="zh-CN" altLang="en-US" b="0" dirty="0"/>
                    </a:p>
                  </a:txBody>
                  <a:tcPr/>
                </a:tc>
                <a:tc>
                  <a:txBody>
                    <a:bodyPr/>
                    <a:lstStyle/>
                    <a:p>
                      <a:pPr algn="ctr"/>
                      <a:r>
                        <a:rPr lang="en-US" altLang="zh-CN" b="0" dirty="0"/>
                        <a:t>signed</a:t>
                      </a:r>
                      <a:endParaRPr lang="zh-CN" altLang="en-US" b="0" dirty="0"/>
                    </a:p>
                  </a:txBody>
                  <a:tcPr/>
                </a:tc>
                <a:tc>
                  <a:txBody>
                    <a:bodyPr/>
                    <a:lstStyle/>
                    <a:p>
                      <a:pPr algn="ctr"/>
                      <a:r>
                        <a:rPr lang="en-US" altLang="zh-CN" b="0" dirty="0"/>
                        <a:t>sizeof</a:t>
                      </a:r>
                      <a:endParaRPr lang="zh-CN" altLang="en-US" b="0" dirty="0"/>
                    </a:p>
                  </a:txBody>
                  <a:tcPr/>
                </a:tc>
                <a:tc>
                  <a:txBody>
                    <a:bodyPr/>
                    <a:lstStyle/>
                    <a:p>
                      <a:pPr algn="ctr"/>
                      <a:r>
                        <a:rPr lang="en-US" altLang="zh-CN" b="0" dirty="0"/>
                        <a:t>static</a:t>
                      </a:r>
                      <a:endParaRPr lang="zh-CN" altLang="en-US" b="0" dirty="0"/>
                    </a:p>
                  </a:txBody>
                  <a:tcPr/>
                </a:tc>
              </a:tr>
              <a:tr h="370840">
                <a:tc>
                  <a:txBody>
                    <a:bodyPr/>
                    <a:lstStyle/>
                    <a:p>
                      <a:pPr algn="ctr"/>
                      <a:r>
                        <a:rPr lang="en-US" altLang="zh-CN" b="0" dirty="0"/>
                        <a:t>struct</a:t>
                      </a:r>
                      <a:endParaRPr lang="zh-CN" altLang="en-US" b="0" dirty="0"/>
                    </a:p>
                  </a:txBody>
                  <a:tcPr/>
                </a:tc>
                <a:tc>
                  <a:txBody>
                    <a:bodyPr/>
                    <a:lstStyle/>
                    <a:p>
                      <a:pPr algn="ctr"/>
                      <a:r>
                        <a:rPr lang="en-US" altLang="zh-CN" b="0" dirty="0"/>
                        <a:t>switch</a:t>
                      </a:r>
                      <a:endParaRPr lang="zh-CN" altLang="en-US" b="0" dirty="0"/>
                    </a:p>
                  </a:txBody>
                  <a:tcPr/>
                </a:tc>
                <a:tc>
                  <a:txBody>
                    <a:bodyPr/>
                    <a:lstStyle/>
                    <a:p>
                      <a:pPr algn="ctr"/>
                      <a:r>
                        <a:rPr lang="en-US" altLang="zh-CN" b="0" dirty="0"/>
                        <a:t>typedef</a:t>
                      </a:r>
                      <a:endParaRPr lang="zh-CN" altLang="en-US" b="0" dirty="0"/>
                    </a:p>
                  </a:txBody>
                  <a:tcPr/>
                </a:tc>
                <a:tc>
                  <a:txBody>
                    <a:bodyPr/>
                    <a:lstStyle/>
                    <a:p>
                      <a:pPr algn="ctr"/>
                      <a:r>
                        <a:rPr lang="en-US" altLang="zh-CN" b="0" dirty="0"/>
                        <a:t>union</a:t>
                      </a:r>
                      <a:endParaRPr lang="zh-CN" altLang="en-US" b="0" dirty="0"/>
                    </a:p>
                  </a:txBody>
                  <a:tcPr/>
                </a:tc>
                <a:tc>
                  <a:txBody>
                    <a:bodyPr/>
                    <a:lstStyle/>
                    <a:p>
                      <a:pPr algn="ctr"/>
                      <a:r>
                        <a:rPr lang="en-US" altLang="zh-CN" b="0" dirty="0"/>
                        <a:t>unsigned</a:t>
                      </a:r>
                      <a:endParaRPr lang="zh-CN" altLang="en-US" b="0" dirty="0"/>
                    </a:p>
                  </a:txBody>
                  <a:tcPr/>
                </a:tc>
                <a:tc>
                  <a:txBody>
                    <a:bodyPr/>
                    <a:lstStyle/>
                    <a:p>
                      <a:pPr algn="ctr"/>
                      <a:r>
                        <a:rPr lang="en-US" altLang="zh-CN" b="0" dirty="0"/>
                        <a:t>void</a:t>
                      </a:r>
                      <a:endParaRPr lang="zh-CN" altLang="en-US" b="0" dirty="0"/>
                    </a:p>
                  </a:txBody>
                  <a:tcPr/>
                </a:tc>
                <a:tc>
                  <a:txBody>
                    <a:bodyPr/>
                    <a:lstStyle/>
                    <a:p>
                      <a:pPr algn="ctr"/>
                      <a:r>
                        <a:rPr lang="en-US" altLang="zh-CN" b="0" dirty="0"/>
                        <a:t>volatile</a:t>
                      </a:r>
                      <a:endParaRPr lang="zh-CN" altLang="en-US" b="0" dirty="0"/>
                    </a:p>
                  </a:txBody>
                  <a:tcPr/>
                </a:tc>
                <a:tc>
                  <a:txBody>
                    <a:bodyPr/>
                    <a:lstStyle/>
                    <a:p>
                      <a:pPr algn="ctr"/>
                      <a:r>
                        <a:rPr lang="en-US" altLang="zh-CN" b="0" dirty="0"/>
                        <a:t>while</a:t>
                      </a:r>
                      <a:endParaRPr lang="zh-CN" altLang="en-US" b="0" dirty="0"/>
                    </a:p>
                  </a:txBody>
                  <a:tcPr/>
                </a:tc>
              </a:tr>
            </a:tbl>
          </a:graphicData>
        </a:graphic>
      </p:graphicFrame>
      <p:graphicFrame>
        <p:nvGraphicFramePr>
          <p:cNvPr id="4" name="表格 4"/>
          <p:cNvGraphicFramePr>
            <a:graphicFrameLocks noGrp="1"/>
          </p:cNvGraphicFramePr>
          <p:nvPr/>
        </p:nvGraphicFramePr>
        <p:xfrm>
          <a:off x="838201" y="3885936"/>
          <a:ext cx="10710900" cy="370840"/>
        </p:xfrm>
        <a:graphic>
          <a:graphicData uri="http://schemas.openxmlformats.org/drawingml/2006/table">
            <a:tbl>
              <a:tblPr firstRow="1" bandRow="1">
                <a:tableStyleId>{5940675A-B579-460E-94D1-54222C63F5DA}</a:tableStyleId>
              </a:tblPr>
              <a:tblGrid>
                <a:gridCol w="1785150"/>
                <a:gridCol w="1785150"/>
                <a:gridCol w="1785150"/>
                <a:gridCol w="1785150"/>
                <a:gridCol w="1785150"/>
                <a:gridCol w="1785150"/>
              </a:tblGrid>
              <a:tr h="370840">
                <a:tc>
                  <a:txBody>
                    <a:bodyPr/>
                    <a:lstStyle/>
                    <a:p>
                      <a:pPr algn="ctr"/>
                      <a:r>
                        <a:rPr lang="en-US" altLang="zh-CN" dirty="0"/>
                        <a:t>inline</a:t>
                      </a:r>
                      <a:endParaRPr lang="zh-CN" altLang="en-US" dirty="0"/>
                    </a:p>
                  </a:txBody>
                  <a:tcPr/>
                </a:tc>
                <a:tc>
                  <a:txBody>
                    <a:bodyPr/>
                    <a:lstStyle/>
                    <a:p>
                      <a:pPr algn="ctr"/>
                      <a:r>
                        <a:rPr lang="en-US" altLang="zh-CN" dirty="0"/>
                        <a:t>restrict</a:t>
                      </a:r>
                      <a:endParaRPr lang="zh-CN" altLang="en-US" dirty="0"/>
                    </a:p>
                  </a:txBody>
                  <a:tcPr/>
                </a:tc>
                <a:tc>
                  <a:txBody>
                    <a:bodyPr/>
                    <a:lstStyle/>
                    <a:p>
                      <a:pPr algn="ctr"/>
                      <a:r>
                        <a:rPr lang="en-US" altLang="zh-CN" dirty="0"/>
                        <a:t>_Bool</a:t>
                      </a:r>
                      <a:endParaRPr lang="zh-CN" altLang="en-US" dirty="0"/>
                    </a:p>
                  </a:txBody>
                  <a:tcPr/>
                </a:tc>
                <a:tc>
                  <a:txBody>
                    <a:bodyPr/>
                    <a:lstStyle/>
                    <a:p>
                      <a:pPr algn="ctr"/>
                      <a:r>
                        <a:rPr lang="en-US" altLang="zh-CN" dirty="0"/>
                        <a:t>_Complex</a:t>
                      </a:r>
                      <a:endParaRPr lang="zh-CN" altLang="en-US" dirty="0"/>
                    </a:p>
                  </a:txBody>
                  <a:tcPr/>
                </a:tc>
                <a:tc>
                  <a:txBody>
                    <a:bodyPr/>
                    <a:lstStyle/>
                    <a:p>
                      <a:pPr algn="ctr"/>
                      <a:r>
                        <a:rPr lang="en-US" altLang="zh-CN" dirty="0"/>
                        <a:t>_Imaginary</a:t>
                      </a:r>
                      <a:endParaRPr lang="zh-CN" altLang="en-US" dirty="0"/>
                    </a:p>
                  </a:txBody>
                  <a:tcPr/>
                </a:tc>
                <a:tc>
                  <a:txBody>
                    <a:bodyPr/>
                    <a:lstStyle/>
                    <a:p>
                      <a:pPr algn="ctr"/>
                      <a:r>
                        <a:rPr lang="en-US" altLang="zh-CN" dirty="0"/>
                        <a:t>_Pragma</a:t>
                      </a:r>
                      <a:endParaRPr lang="zh-CN" altLang="en-US" dirty="0"/>
                    </a:p>
                  </a:txBody>
                  <a:tcPr/>
                </a:tc>
              </a:tr>
            </a:tbl>
          </a:graphicData>
        </a:graphic>
      </p:graphicFrame>
      <p:graphicFrame>
        <p:nvGraphicFramePr>
          <p:cNvPr id="5" name="表格 5"/>
          <p:cNvGraphicFramePr>
            <a:graphicFrameLocks noGrp="1"/>
          </p:cNvGraphicFramePr>
          <p:nvPr/>
        </p:nvGraphicFramePr>
        <p:xfrm>
          <a:off x="838198" y="4995692"/>
          <a:ext cx="10710903" cy="370840"/>
        </p:xfrm>
        <a:graphic>
          <a:graphicData uri="http://schemas.openxmlformats.org/drawingml/2006/table">
            <a:tbl>
              <a:tblPr firstRow="1" bandRow="1">
                <a:tableStyleId>{5940675A-B579-460E-94D1-54222C63F5DA}</a:tableStyleId>
              </a:tblPr>
              <a:tblGrid>
                <a:gridCol w="1530129"/>
                <a:gridCol w="1530129"/>
                <a:gridCol w="1530129"/>
                <a:gridCol w="1530129"/>
                <a:gridCol w="1530129"/>
                <a:gridCol w="1530129"/>
                <a:gridCol w="1530129"/>
              </a:tblGrid>
              <a:tr h="370840">
                <a:tc>
                  <a:txBody>
                    <a:bodyPr/>
                    <a:lstStyle/>
                    <a:p>
                      <a:pPr algn="ctr"/>
                      <a:r>
                        <a:rPr lang="en-US" altLang="zh-CN" dirty="0"/>
                        <a:t>_</a:t>
                      </a:r>
                      <a:r>
                        <a:rPr lang="en-US" altLang="zh-CN" dirty="0" err="1"/>
                        <a:t>Alignas</a:t>
                      </a:r>
                      <a:endParaRPr lang="zh-CN" altLang="en-US" dirty="0"/>
                    </a:p>
                  </a:txBody>
                  <a:tcPr/>
                </a:tc>
                <a:tc>
                  <a:txBody>
                    <a:bodyPr/>
                    <a:lstStyle/>
                    <a:p>
                      <a:pPr algn="ctr"/>
                      <a:r>
                        <a:rPr lang="en-US" altLang="zh-CN" dirty="0"/>
                        <a:t>_</a:t>
                      </a:r>
                      <a:r>
                        <a:rPr lang="en-US" altLang="zh-CN" dirty="0" err="1"/>
                        <a:t>Alignof</a:t>
                      </a:r>
                      <a:endParaRPr lang="zh-CN" altLang="en-US" dirty="0"/>
                    </a:p>
                  </a:txBody>
                  <a:tcPr/>
                </a:tc>
                <a:tc>
                  <a:txBody>
                    <a:bodyPr/>
                    <a:lstStyle/>
                    <a:p>
                      <a:pPr algn="ctr"/>
                      <a:r>
                        <a:rPr lang="en-US" altLang="zh-CN" dirty="0"/>
                        <a:t>_Atomic</a:t>
                      </a:r>
                      <a:endParaRPr lang="zh-CN" altLang="en-US" dirty="0"/>
                    </a:p>
                  </a:txBody>
                  <a:tcPr/>
                </a:tc>
                <a:tc>
                  <a:txBody>
                    <a:bodyPr/>
                    <a:lstStyle/>
                    <a:p>
                      <a:pPr algn="ctr"/>
                      <a:r>
                        <a:rPr lang="en-US" altLang="zh-CN" dirty="0"/>
                        <a:t>_</a:t>
                      </a:r>
                      <a:r>
                        <a:rPr lang="en-US" altLang="zh-CN" dirty="0" err="1"/>
                        <a:t>Static_assert</a:t>
                      </a:r>
                      <a:endParaRPr lang="zh-CN" altLang="en-US" dirty="0"/>
                    </a:p>
                  </a:txBody>
                  <a:tcPr/>
                </a:tc>
                <a:tc>
                  <a:txBody>
                    <a:bodyPr/>
                    <a:lstStyle/>
                    <a:p>
                      <a:pPr algn="ctr"/>
                      <a:r>
                        <a:rPr lang="en-US" altLang="zh-CN" dirty="0"/>
                        <a:t>_</a:t>
                      </a:r>
                      <a:r>
                        <a:rPr lang="en-US" altLang="zh-CN" dirty="0" err="1"/>
                        <a:t>Noreturn</a:t>
                      </a:r>
                      <a:endParaRPr lang="zh-CN" altLang="en-US" dirty="0"/>
                    </a:p>
                  </a:txBody>
                  <a:tcPr/>
                </a:tc>
                <a:tc>
                  <a:txBody>
                    <a:bodyPr/>
                    <a:lstStyle/>
                    <a:p>
                      <a:pPr algn="ctr"/>
                      <a:r>
                        <a:rPr lang="en-US" altLang="zh-CN" dirty="0"/>
                        <a:t>_</a:t>
                      </a:r>
                      <a:r>
                        <a:rPr lang="en-US" altLang="zh-CN" dirty="0" err="1"/>
                        <a:t>Thread_local</a:t>
                      </a:r>
                      <a:endParaRPr lang="zh-CN" altLang="en-US" dirty="0"/>
                    </a:p>
                  </a:txBody>
                  <a:tcPr/>
                </a:tc>
                <a:tc>
                  <a:txBody>
                    <a:bodyPr/>
                    <a:lstStyle/>
                    <a:p>
                      <a:pPr algn="ctr"/>
                      <a:r>
                        <a:rPr lang="en-US" altLang="zh-CN" dirty="0"/>
                        <a:t>_Generic</a:t>
                      </a:r>
                      <a:endParaRPr lang="zh-CN" altLang="en-US" dirty="0"/>
                    </a:p>
                  </a:txBody>
                  <a:tcPr/>
                </a:tc>
              </a:tr>
            </a:tbl>
          </a:graphicData>
        </a:graphic>
      </p:graphicFrame>
      <p:sp>
        <p:nvSpPr>
          <p:cNvPr id="6" name="文本框 5"/>
          <p:cNvSpPr txBox="1"/>
          <p:nvPr/>
        </p:nvSpPr>
        <p:spPr>
          <a:xfrm>
            <a:off x="838198" y="1167329"/>
            <a:ext cx="2381412" cy="369332"/>
          </a:xfrm>
          <a:prstGeom prst="rect">
            <a:avLst/>
          </a:prstGeom>
          <a:noFill/>
        </p:spPr>
        <p:txBody>
          <a:bodyPr wrap="square" rtlCol="0">
            <a:spAutoFit/>
          </a:bodyPr>
          <a:lstStyle/>
          <a:p>
            <a:r>
              <a:rPr lang="en-US" altLang="zh-CN" b="1" dirty="0"/>
              <a:t>ANSI C:</a:t>
            </a:r>
            <a:endParaRPr lang="zh-CN" altLang="en-US" b="1" dirty="0"/>
          </a:p>
        </p:txBody>
      </p:sp>
      <p:sp>
        <p:nvSpPr>
          <p:cNvPr id="8" name="文本框 7"/>
          <p:cNvSpPr txBox="1"/>
          <p:nvPr/>
        </p:nvSpPr>
        <p:spPr>
          <a:xfrm>
            <a:off x="838198" y="3331812"/>
            <a:ext cx="2381412" cy="369332"/>
          </a:xfrm>
          <a:prstGeom prst="rect">
            <a:avLst/>
          </a:prstGeom>
          <a:noFill/>
        </p:spPr>
        <p:txBody>
          <a:bodyPr wrap="square" rtlCol="0">
            <a:spAutoFit/>
          </a:bodyPr>
          <a:lstStyle/>
          <a:p>
            <a:r>
              <a:rPr lang="en-US" altLang="zh-CN" b="1" dirty="0"/>
              <a:t>ISO C99:</a:t>
            </a:r>
            <a:endParaRPr lang="zh-CN" altLang="en-US" b="1" dirty="0"/>
          </a:p>
        </p:txBody>
      </p:sp>
      <p:sp>
        <p:nvSpPr>
          <p:cNvPr id="9" name="文本框 8"/>
          <p:cNvSpPr txBox="1"/>
          <p:nvPr/>
        </p:nvSpPr>
        <p:spPr>
          <a:xfrm>
            <a:off x="838198" y="4441568"/>
            <a:ext cx="2381412" cy="369332"/>
          </a:xfrm>
          <a:prstGeom prst="rect">
            <a:avLst/>
          </a:prstGeom>
          <a:noFill/>
        </p:spPr>
        <p:txBody>
          <a:bodyPr wrap="square" rtlCol="0">
            <a:spAutoFit/>
          </a:bodyPr>
          <a:lstStyle/>
          <a:p>
            <a:r>
              <a:rPr lang="en-US" altLang="zh-CN" b="1" dirty="0"/>
              <a:t>ISO C11:</a:t>
            </a:r>
            <a:endParaRPr lang="zh-CN" alt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Function execution</a:t>
            </a:r>
            <a:endParaRPr lang="en-US" dirty="0"/>
          </a:p>
        </p:txBody>
      </p:sp>
      <p:pic>
        <p:nvPicPr>
          <p:cNvPr id="11" name="图片 10"/>
          <p:cNvPicPr>
            <a:picLocks noChangeAspect="1"/>
          </p:cNvPicPr>
          <p:nvPr/>
        </p:nvPicPr>
        <p:blipFill>
          <a:blip r:embed="rId1"/>
          <a:stretch>
            <a:fillRect/>
          </a:stretch>
        </p:blipFill>
        <p:spPr>
          <a:xfrm>
            <a:off x="390525" y="2092918"/>
            <a:ext cx="5705475" cy="1876425"/>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1333500"/>
            <a:ext cx="5629275" cy="41910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78061" y="0"/>
            <a:ext cx="1944709" cy="5386090"/>
          </a:xfrm>
          <a:prstGeom prst="rect">
            <a:avLst/>
          </a:prstGeom>
          <a:noFill/>
          <a:effectLst/>
        </p:spPr>
        <p:txBody>
          <a:bodyPr wrap="square" rtlCol="0">
            <a:spAutoFit/>
            <a:scene3d>
              <a:camera prst="obliqueBottomRight"/>
              <a:lightRig rig="flat" dir="t"/>
            </a:scene3d>
            <a:sp3d extrusionH="7620000" prstMaterial="matte">
              <a:extrusionClr>
                <a:schemeClr val="accent1">
                  <a:lumMod val="75000"/>
                </a:schemeClr>
              </a:extrusionClr>
            </a:sp3d>
          </a:bodyPr>
          <a:lstStyle/>
          <a:p>
            <a:r>
              <a:rPr lang="en-US" altLang="zh-CN" sz="34400" b="1" dirty="0">
                <a:solidFill>
                  <a:schemeClr val="bg1">
                    <a:lumMod val="95000"/>
                  </a:schemeClr>
                </a:solidFill>
              </a:rPr>
              <a:t>?</a:t>
            </a:r>
            <a:endParaRPr lang="zh-CN" altLang="en-US" sz="34400" b="1" dirty="0">
              <a:solidFill>
                <a:schemeClr val="bg1">
                  <a:lumMod val="95000"/>
                </a:schemeClr>
              </a:solidFill>
            </a:endParaRPr>
          </a:p>
        </p:txBody>
      </p:sp>
      <p:sp>
        <p:nvSpPr>
          <p:cNvPr id="9" name="Rectangle 8"/>
          <p:cNvSpPr/>
          <p:nvPr/>
        </p:nvSpPr>
        <p:spPr>
          <a:xfrm rot="13500000">
            <a:off x="6388027" y="3023376"/>
            <a:ext cx="2285793" cy="2549887"/>
          </a:xfrm>
          <a:prstGeom prst="rect">
            <a:avLst/>
          </a:prstGeom>
          <a:gradFill>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338294" y="4784938"/>
            <a:ext cx="1171978" cy="369332"/>
          </a:xfrm>
          <a:prstGeom prst="rect">
            <a:avLst/>
          </a:prstGeom>
          <a:noFill/>
        </p:spPr>
        <p:txBody>
          <a:bodyPr wrap="square" rtlCol="0">
            <a:spAutoFit/>
          </a:bodyPr>
          <a:lstStyle/>
          <a:p>
            <a:r>
              <a:rPr lang="en-US" altLang="zh-CN" dirty="0">
                <a:solidFill>
                  <a:schemeClr val="bg1">
                    <a:lumMod val="95000"/>
                  </a:schemeClr>
                </a:solidFill>
              </a:rPr>
              <a:t>Problems</a:t>
            </a:r>
            <a:endParaRPr lang="zh-CN" altLang="en-US" dirty="0">
              <a:solidFill>
                <a:schemeClr val="bg1">
                  <a:lumMod val="95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Keyword</a:t>
            </a:r>
            <a:endParaRPr lang="en-US" altLang="zh-CN" dirty="0"/>
          </a:p>
        </p:txBody>
      </p:sp>
      <p:sp>
        <p:nvSpPr>
          <p:cNvPr id="10" name="文本框 9"/>
          <p:cNvSpPr txBox="1"/>
          <p:nvPr/>
        </p:nvSpPr>
        <p:spPr>
          <a:xfrm>
            <a:off x="838200" y="927735"/>
            <a:ext cx="8312150" cy="5631180"/>
          </a:xfrm>
          <a:prstGeom prst="rect">
            <a:avLst/>
          </a:prstGeom>
          <a:noFill/>
        </p:spPr>
        <p:txBody>
          <a:bodyPr wrap="square" rtlCol="0">
            <a:spAutoFit/>
          </a:bodyPr>
          <a:lstStyle/>
          <a:p>
            <a:r>
              <a:rPr lang="en-US" altLang="zh-CN" b="1" dirty="0"/>
              <a:t>data </a:t>
            </a:r>
            <a:r>
              <a:rPr lang="zh-CN" altLang="en-US" b="1" dirty="0"/>
              <a:t>type</a:t>
            </a:r>
            <a:r>
              <a:rPr lang="en-US" altLang="zh-CN" b="1" dirty="0"/>
              <a:t>:</a:t>
            </a:r>
            <a:endParaRPr lang="en-US" altLang="zh-CN" b="1" dirty="0"/>
          </a:p>
          <a:p>
            <a:pPr marL="285750" indent="-285750">
              <a:buFont typeface="Wingdings" panose="05000000000000000000" charset="0"/>
              <a:buChar char="l"/>
            </a:pPr>
            <a:r>
              <a:rPr lang="en-US" altLang="zh-CN" dirty="0"/>
              <a:t>signed　unsigned　short　long　int　　</a:t>
            </a:r>
            <a:endParaRPr lang="en-US" altLang="zh-CN" dirty="0"/>
          </a:p>
          <a:p>
            <a:pPr marL="285750" indent="-285750">
              <a:buFont typeface="Wingdings" panose="05000000000000000000" charset="0"/>
              <a:buChar char="l"/>
            </a:pPr>
            <a:r>
              <a:rPr lang="en-US" altLang="zh-CN" dirty="0"/>
              <a:t>float　double   char　　</a:t>
            </a:r>
            <a:endParaRPr lang="en-US" altLang="zh-CN" dirty="0"/>
          </a:p>
          <a:p>
            <a:pPr marL="285750" indent="-285750">
              <a:buFont typeface="Wingdings" panose="05000000000000000000" charset="0"/>
              <a:buChar char="l"/>
            </a:pPr>
            <a:r>
              <a:rPr lang="en-US" altLang="zh-CN" dirty="0" err="1"/>
              <a:t>enum</a:t>
            </a:r>
            <a:r>
              <a:rPr lang="en-US" altLang="zh-CN" dirty="0"/>
              <a:t>   struct　union    typedef  </a:t>
            </a:r>
            <a:r>
              <a:rPr lang="en-US" altLang="zh-CN" dirty="0">
                <a:sym typeface="+mn-ea"/>
              </a:rPr>
              <a:t>void</a:t>
            </a:r>
            <a:r>
              <a:rPr lang="en-US" altLang="zh-CN" dirty="0"/>
              <a:t>　　</a:t>
            </a:r>
            <a:endParaRPr lang="en-US" altLang="zh-CN" dirty="0"/>
          </a:p>
          <a:p>
            <a:pPr marL="285750" indent="-285750">
              <a:buFont typeface="Wingdings" panose="05000000000000000000" charset="0"/>
              <a:buChar char="l"/>
            </a:pPr>
            <a:r>
              <a:rPr lang="en-US" altLang="zh-CN" dirty="0"/>
              <a:t>(_Bool　_Imaginary　_Complex)</a:t>
            </a:r>
            <a:endParaRPr lang="en-US" altLang="zh-CN" dirty="0"/>
          </a:p>
          <a:p>
            <a:pPr indent="0">
              <a:buFont typeface="Wingdings" panose="05000000000000000000" charset="0"/>
              <a:buNone/>
            </a:pPr>
            <a:endParaRPr lang="en-US" altLang="zh-CN" dirty="0"/>
          </a:p>
          <a:p>
            <a:pPr marL="285750" indent="-285750"/>
            <a:r>
              <a:rPr lang="en-US" altLang="zh-CN" b="1" dirty="0"/>
              <a:t>type specifier/qualifiers:</a:t>
            </a:r>
            <a:endParaRPr lang="en-US" altLang="zh-CN" b="1" dirty="0"/>
          </a:p>
          <a:p>
            <a:pPr marL="285750" indent="-285750">
              <a:buFont typeface="Wingdings" panose="05000000000000000000" charset="0"/>
              <a:buChar char="l"/>
            </a:pPr>
            <a:r>
              <a:rPr lang="en-US" altLang="zh-CN" dirty="0"/>
              <a:t>const　volatile　</a:t>
            </a:r>
            <a:endParaRPr lang="en-US" altLang="zh-CN" dirty="0"/>
          </a:p>
          <a:p>
            <a:pPr marL="285750" indent="-285750">
              <a:buFont typeface="Wingdings" panose="05000000000000000000" charset="0"/>
              <a:buChar char="l"/>
            </a:pPr>
            <a:r>
              <a:rPr lang="en-US" altLang="zh-CN" dirty="0"/>
              <a:t>(restrict   </a:t>
            </a:r>
            <a:r>
              <a:rPr lang="en-US" altLang="zh-CN" dirty="0">
                <a:solidFill>
                  <a:srgbClr val="FF0000"/>
                </a:solidFill>
              </a:rPr>
              <a:t>inline</a:t>
            </a:r>
            <a:r>
              <a:rPr lang="en-US" altLang="zh-CN" dirty="0"/>
              <a:t>)</a:t>
            </a:r>
            <a:endParaRPr lang="en-US" altLang="zh-CN" dirty="0"/>
          </a:p>
          <a:p>
            <a:pPr indent="0">
              <a:buFont typeface="Wingdings" panose="05000000000000000000" charset="0"/>
              <a:buNone/>
            </a:pPr>
            <a:endParaRPr lang="en-US" altLang="zh-CN" dirty="0"/>
          </a:p>
          <a:p>
            <a:pPr marL="285750" indent="-285750"/>
            <a:r>
              <a:rPr lang="en-US" altLang="zh-CN" b="1" dirty="0"/>
              <a:t>storage class:</a:t>
            </a:r>
            <a:endParaRPr lang="en-US" altLang="zh-CN" b="1" dirty="0"/>
          </a:p>
          <a:p>
            <a:pPr marL="285750" indent="-285750">
              <a:buFont typeface="Wingdings" panose="05000000000000000000" charset="0"/>
              <a:buChar char="l"/>
            </a:pPr>
            <a:r>
              <a:rPr lang="en-US" altLang="zh-CN" dirty="0"/>
              <a:t>auto </a:t>
            </a:r>
            <a:r>
              <a:rPr lang="en-US" altLang="zh-CN" dirty="0">
                <a:solidFill>
                  <a:srgbClr val="FF0000"/>
                </a:solidFill>
              </a:rPr>
              <a:t>static </a:t>
            </a:r>
            <a:r>
              <a:rPr lang="en-US" altLang="zh-CN" dirty="0"/>
              <a:t>extern register</a:t>
            </a:r>
            <a:endParaRPr lang="en-US" altLang="zh-CN" dirty="0"/>
          </a:p>
          <a:p>
            <a:pPr indent="0">
              <a:buFont typeface="Wingdings" panose="05000000000000000000" charset="0"/>
              <a:buNone/>
            </a:pPr>
            <a:endParaRPr lang="en-US" altLang="zh-CN" dirty="0"/>
          </a:p>
          <a:p>
            <a:pPr indent="0">
              <a:buFont typeface="Wingdings" panose="05000000000000000000" charset="0"/>
              <a:buNone/>
            </a:pPr>
            <a:r>
              <a:rPr lang="en-US" altLang="zh-CN" b="1" dirty="0"/>
              <a:t>operator:</a:t>
            </a:r>
            <a:endParaRPr lang="en-US" altLang="zh-CN" b="1" dirty="0"/>
          </a:p>
          <a:p>
            <a:pPr marL="285750" indent="-285750">
              <a:buFont typeface="Wingdings" panose="05000000000000000000" charset="0"/>
              <a:buChar char="l"/>
            </a:pPr>
            <a:r>
              <a:rPr lang="en-US" altLang="zh-CN" dirty="0"/>
              <a:t>sizeof</a:t>
            </a:r>
            <a:endParaRPr lang="en-US" altLang="zh-CN" dirty="0"/>
          </a:p>
          <a:p>
            <a:pPr marL="285750" indent="-285750">
              <a:buFont typeface="Wingdings" panose="05000000000000000000" charset="0"/>
              <a:buChar char="l"/>
            </a:pPr>
            <a:endParaRPr lang="en-US" altLang="zh-CN" dirty="0"/>
          </a:p>
          <a:p>
            <a:pPr indent="0">
              <a:buFont typeface="Wingdings" panose="05000000000000000000" charset="0"/>
              <a:buNone/>
            </a:pPr>
            <a:r>
              <a:rPr lang="en-US" altLang="zh-CN" b="1" dirty="0"/>
              <a:t>control:</a:t>
            </a:r>
            <a:endParaRPr lang="en-US" altLang="zh-CN" b="1" dirty="0"/>
          </a:p>
          <a:p>
            <a:pPr marL="285750" indent="-285750">
              <a:buFont typeface="Wingdings" panose="05000000000000000000" charset="0"/>
              <a:buChar char="l"/>
            </a:pPr>
            <a:r>
              <a:rPr lang="en-US" altLang="zh-CN" dirty="0" err="1"/>
              <a:t>goto</a:t>
            </a:r>
            <a:r>
              <a:rPr lang="en-US" altLang="zh-CN" dirty="0"/>
              <a:t>　return　break　continue　　</a:t>
            </a:r>
            <a:endParaRPr lang="en-US" altLang="zh-CN" dirty="0"/>
          </a:p>
          <a:p>
            <a:pPr marL="285750" indent="-285750">
              <a:buFont typeface="Wingdings" panose="05000000000000000000" charset="0"/>
              <a:buChar char="l"/>
            </a:pPr>
            <a:r>
              <a:rPr lang="en-US" altLang="zh-CN" dirty="0"/>
              <a:t>if else  switch　case　default　　</a:t>
            </a:r>
            <a:endParaRPr lang="en-US" altLang="zh-CN" dirty="0"/>
          </a:p>
          <a:p>
            <a:pPr marL="285750" indent="-285750">
              <a:buFont typeface="Wingdings" panose="05000000000000000000" charset="0"/>
              <a:buChar char="l"/>
            </a:pPr>
            <a:r>
              <a:rPr lang="en-US" altLang="zh-CN" dirty="0"/>
              <a:t>do　while　for</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Keyword</a:t>
            </a:r>
            <a:endParaRPr lang="en-US" altLang="zh-CN" dirty="0"/>
          </a:p>
        </p:txBody>
      </p:sp>
      <p:pic>
        <p:nvPicPr>
          <p:cNvPr id="3" name="图片 2"/>
          <p:cNvPicPr>
            <a:picLocks noChangeAspect="1"/>
          </p:cNvPicPr>
          <p:nvPr>
            <p:custDataLst>
              <p:tags r:id="rId1"/>
            </p:custDataLst>
          </p:nvPr>
        </p:nvPicPr>
        <p:blipFill>
          <a:blip r:embed="rId2"/>
          <a:stretch>
            <a:fillRect/>
          </a:stretch>
        </p:blipFill>
        <p:spPr>
          <a:xfrm>
            <a:off x="2009775" y="1689735"/>
            <a:ext cx="8172450" cy="3276600"/>
          </a:xfrm>
          <a:prstGeom prst="rect">
            <a:avLst/>
          </a:prstGeom>
        </p:spPr>
      </p:pic>
      <p:pic>
        <p:nvPicPr>
          <p:cNvPr id="5" name="图片 4"/>
          <p:cNvPicPr>
            <a:picLocks noChangeAspect="1"/>
          </p:cNvPicPr>
          <p:nvPr/>
        </p:nvPicPr>
        <p:blipFill>
          <a:blip r:embed="rId3"/>
          <a:stretch>
            <a:fillRect/>
          </a:stretch>
        </p:blipFill>
        <p:spPr>
          <a:xfrm>
            <a:off x="3561080" y="861060"/>
            <a:ext cx="5210175" cy="5332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p:cNvSpPr txBox="1"/>
          <p:nvPr/>
        </p:nvSpPr>
        <p:spPr>
          <a:xfrm>
            <a:off x="2955290" y="2235835"/>
            <a:ext cx="7437755" cy="1630045"/>
          </a:xfrm>
          <a:prstGeom prst="rect">
            <a:avLst/>
          </a:prstGeom>
          <a:noFill/>
          <a:effectLst/>
        </p:spPr>
        <p:txBody>
          <a:bodyPr wrap="square" rtlCol="0">
            <a:spAutoFit/>
            <a:scene3d>
              <a:camera prst="obliqueBottomRight"/>
              <a:lightRig rig="flat" dir="t"/>
            </a:scene3d>
            <a:sp3d extrusionH="7620000" prstMaterial="matte">
              <a:extrusionClr>
                <a:schemeClr val="accent1">
                  <a:lumMod val="75000"/>
                </a:schemeClr>
              </a:extrusionClr>
            </a:sp3d>
          </a:bodyPr>
          <a:p>
            <a:r>
              <a:rPr lang="en-US" altLang="zh-CN" sz="10000" b="1" dirty="0">
                <a:solidFill>
                  <a:schemeClr val="bg1">
                    <a:lumMod val="95000"/>
                  </a:schemeClr>
                </a:solidFill>
              </a:rPr>
              <a:t>2 . </a:t>
            </a:r>
            <a:r>
              <a:rPr lang="en-US" altLang="zh-CN" sz="10000" b="1" dirty="0">
                <a:solidFill>
                  <a:schemeClr val="bg1">
                    <a:lumMod val="95000"/>
                  </a:schemeClr>
                </a:solidFill>
                <a:sym typeface="+mn-ea"/>
              </a:rPr>
              <a:t>Data type</a:t>
            </a:r>
            <a:endParaRPr lang="zh-CN" altLang="en-US" sz="10000" b="1" dirty="0">
              <a:solidFill>
                <a:schemeClr val="bg1">
                  <a:lumMod val="9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Data Type</a:t>
            </a:r>
            <a:endParaRPr lang="en-US" altLang="zh-CN" dirty="0"/>
          </a:p>
        </p:txBody>
      </p:sp>
      <p:sp>
        <p:nvSpPr>
          <p:cNvPr id="21" name="文本框 20"/>
          <p:cNvSpPr txBox="1"/>
          <p:nvPr/>
        </p:nvSpPr>
        <p:spPr>
          <a:xfrm>
            <a:off x="636905" y="1283970"/>
            <a:ext cx="3721735" cy="368300"/>
          </a:xfrm>
          <a:prstGeom prst="rect">
            <a:avLst/>
          </a:prstGeom>
          <a:noFill/>
        </p:spPr>
        <p:txBody>
          <a:bodyPr wrap="square" rtlCol="0">
            <a:spAutoFit/>
          </a:bodyPr>
          <a:lstStyle/>
          <a:p>
            <a:r>
              <a:rPr lang="en-US" altLang="zh-CN" b="1" dirty="0"/>
              <a:t>Variable and Data type</a:t>
            </a:r>
            <a:endParaRPr lang="zh-CN" altLang="en-US" b="1" dirty="0"/>
          </a:p>
        </p:txBody>
      </p:sp>
      <p:sp>
        <p:nvSpPr>
          <p:cNvPr id="3" name="文本框 2"/>
          <p:cNvSpPr txBox="1"/>
          <p:nvPr/>
        </p:nvSpPr>
        <p:spPr>
          <a:xfrm>
            <a:off x="1206394" y="2168127"/>
            <a:ext cx="10078250" cy="646331"/>
          </a:xfrm>
          <a:prstGeom prst="rect">
            <a:avLst/>
          </a:prstGeom>
          <a:noFill/>
        </p:spPr>
        <p:txBody>
          <a:bodyPr wrap="square" rtlCol="0">
            <a:spAutoFit/>
          </a:bodyPr>
          <a:lstStyle/>
          <a:p>
            <a:r>
              <a:rPr lang="en-US" altLang="zh-CN" b="0" i="0" dirty="0">
                <a:solidFill>
                  <a:srgbClr val="333333"/>
                </a:solidFill>
                <a:effectLst/>
                <a:latin typeface="Arial" panose="020B0604020202020204" pitchFamily="34" charset="0"/>
              </a:rPr>
              <a:t>A variable is a storage area in memory. The definition of the data type determines the size of this storage area.</a:t>
            </a:r>
            <a:endParaRPr lang="zh-CN" altLang="en-US" dirty="0"/>
          </a:p>
        </p:txBody>
      </p:sp>
      <p:sp>
        <p:nvSpPr>
          <p:cNvPr id="25" name="文本框 24"/>
          <p:cNvSpPr txBox="1"/>
          <p:nvPr/>
        </p:nvSpPr>
        <p:spPr>
          <a:xfrm>
            <a:off x="636905" y="3330316"/>
            <a:ext cx="3721735" cy="368300"/>
          </a:xfrm>
          <a:prstGeom prst="rect">
            <a:avLst/>
          </a:prstGeom>
          <a:noFill/>
        </p:spPr>
        <p:txBody>
          <a:bodyPr wrap="square" rtlCol="0">
            <a:spAutoFit/>
          </a:bodyPr>
          <a:lstStyle/>
          <a:p>
            <a:r>
              <a:rPr lang="en-US" altLang="zh-CN" b="1" dirty="0"/>
              <a:t>What are the </a:t>
            </a:r>
            <a:r>
              <a:rPr lang="zh-CN" altLang="en-US" b="1" dirty="0">
                <a:sym typeface="+mn-ea"/>
              </a:rPr>
              <a:t>C language </a:t>
            </a:r>
            <a:r>
              <a:rPr lang="en-US" altLang="zh-CN" b="1" dirty="0">
                <a:sym typeface="+mn-ea"/>
              </a:rPr>
              <a:t>data</a:t>
            </a:r>
            <a:r>
              <a:rPr lang="zh-CN" altLang="en-US" b="1" dirty="0">
                <a:sym typeface="+mn-ea"/>
              </a:rPr>
              <a:t> </a:t>
            </a:r>
            <a:r>
              <a:rPr lang="en-US" altLang="zh-CN" b="1" dirty="0">
                <a:sym typeface="+mn-ea"/>
              </a:rPr>
              <a:t>type</a:t>
            </a:r>
            <a:r>
              <a:rPr lang="en-US" altLang="zh-CN"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5" grpId="0"/>
    </p:bldLst>
  </p:timing>
</p:sld>
</file>

<file path=ppt/tags/tag1.xml><?xml version="1.0" encoding="utf-8"?>
<p:tagLst xmlns:p="http://schemas.openxmlformats.org/presentationml/2006/main">
  <p:tag name="KSO_WM_UNIT_PLACING_PICTURE_USER_VIEWPORT" val="{&quot;height&quot;:5160,&quot;width&quot;:12870}"/>
</p:tagLst>
</file>

<file path=ppt/tags/tag2.xml><?xml version="1.0" encoding="utf-8"?>
<p:tagLst xmlns:p="http://schemas.openxmlformats.org/presentationml/2006/main">
  <p:tag name="KSO_WM_UNIT_TABLE_BEAUTIFY" val="smartTable{dfaf33b4-f7b0-46a9-9ae4-f5ea088142b5}"/>
</p:tagLst>
</file>

<file path=ppt/tags/tag3.xml><?xml version="1.0" encoding="utf-8"?>
<p:tagLst xmlns:p="http://schemas.openxmlformats.org/presentationml/2006/main">
  <p:tag name="KSO_WM_UNIT_TABLE_BEAUTIFY" val="smartTable{18c731c8-6045-43b3-95e6-91b781311b0f}"/>
  <p:tag name="TABLE_ENDDRAG_ORIGIN_RECT" val="433*234"/>
  <p:tag name="TABLE_ENDDRAG_RECT" val="34*209*433*234"/>
</p:tagLst>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44546A"/>
      </a:dk2>
      <a:lt2>
        <a:srgbClr val="E7E6E6"/>
      </a:lt2>
      <a:accent1>
        <a:srgbClr val="B60005"/>
      </a:accent1>
      <a:accent2>
        <a:srgbClr val="FFCFC9"/>
      </a:accent2>
      <a:accent3>
        <a:srgbClr val="B2B2B2"/>
      </a:accent3>
      <a:accent4>
        <a:srgbClr val="A3E0E0"/>
      </a:accent4>
      <a:accent5>
        <a:srgbClr val="FFC165"/>
      </a:accent5>
      <a:accent6>
        <a:srgbClr val="C490AA"/>
      </a:accent6>
      <a:hlink>
        <a:srgbClr val="8496B0"/>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7429</Words>
  <Application>WPS 演示</Application>
  <PresentationFormat>宽屏</PresentationFormat>
  <Paragraphs>652</Paragraphs>
  <Slides>52</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52</vt:i4>
      </vt:variant>
    </vt:vector>
  </HeadingPairs>
  <TitlesOfParts>
    <vt:vector size="66" baseType="lpstr">
      <vt:lpstr>Arial</vt:lpstr>
      <vt:lpstr>宋体</vt:lpstr>
      <vt:lpstr>Wingdings</vt:lpstr>
      <vt:lpstr>Calibri</vt:lpstr>
      <vt:lpstr>微软雅黑</vt:lpstr>
      <vt:lpstr>黑体</vt:lpstr>
      <vt:lpstr>Segoe UI</vt:lpstr>
      <vt:lpstr>Wingdings</vt:lpstr>
      <vt:lpstr>Arial Unicode MS</vt:lpstr>
      <vt:lpstr>Helvetica</vt:lpstr>
      <vt:lpstr>Sailec-Regular</vt:lpstr>
      <vt:lpstr>Segoe Print</vt:lpstr>
      <vt:lpstr>Sailec-Bold</vt:lpstr>
      <vt:lpstr>1_Office Theme</vt:lpstr>
      <vt:lpstr>SPSD Training For New Staff  C Practice 1</vt:lpstr>
      <vt:lpstr>Content</vt:lpstr>
      <vt:lpstr>PowerPoint 演示文稿</vt:lpstr>
      <vt:lpstr>Keyword</vt:lpstr>
      <vt:lpstr>Keyword</vt:lpstr>
      <vt:lpstr>Keyword</vt:lpstr>
      <vt:lpstr>Keyword</vt:lpstr>
      <vt:lpstr>PowerPoint 演示文稿</vt:lpstr>
      <vt:lpstr>Data Type</vt:lpstr>
      <vt:lpstr>Data Type</vt:lpstr>
      <vt:lpstr>Data Type(64 PC,64 System)</vt:lpstr>
      <vt:lpstr>Data Type（type conversion）</vt:lpstr>
      <vt:lpstr>PowerPoint 演示文稿</vt:lpstr>
      <vt:lpstr>Operator</vt:lpstr>
      <vt:lpstr>Arithmetic operator</vt:lpstr>
      <vt:lpstr>Other operators</vt:lpstr>
      <vt:lpstr>Operators</vt:lpstr>
      <vt:lpstr>Operators</vt:lpstr>
      <vt:lpstr>Arithmetic operator</vt:lpstr>
      <vt:lpstr>Bitwise operators</vt:lpstr>
      <vt:lpstr>Logical operator</vt:lpstr>
      <vt:lpstr>Operator Precedence and Associativity</vt:lpstr>
      <vt:lpstr>PowerPoint 演示文稿</vt:lpstr>
      <vt:lpstr>Control flow</vt:lpstr>
      <vt:lpstr>Selection statement</vt:lpstr>
      <vt:lpstr>if</vt:lpstr>
      <vt:lpstr>if</vt:lpstr>
      <vt:lpstr>if</vt:lpstr>
      <vt:lpstr>Switch case</vt:lpstr>
      <vt:lpstr>Switch</vt:lpstr>
      <vt:lpstr>Loop statement</vt:lpstr>
      <vt:lpstr>While</vt:lpstr>
      <vt:lpstr>While</vt:lpstr>
      <vt:lpstr>Do While</vt:lpstr>
      <vt:lpstr>Do While</vt:lpstr>
      <vt:lpstr>For</vt:lpstr>
      <vt:lpstr>For</vt:lpstr>
      <vt:lpstr>Goto</vt:lpstr>
      <vt:lpstr>Goto</vt:lpstr>
      <vt:lpstr>Nested</vt:lpstr>
      <vt:lpstr>PowerPoint 演示文稿</vt:lpstr>
      <vt:lpstr>Stack and Heap</vt:lpstr>
      <vt:lpstr>Stack and Heap</vt:lpstr>
      <vt:lpstr>Stack and Heap</vt:lpstr>
      <vt:lpstr>PowerPoint 演示文稿</vt:lpstr>
      <vt:lpstr>Function execution</vt:lpstr>
      <vt:lpstr>Function execution</vt:lpstr>
      <vt:lpstr>Function execution</vt:lpstr>
      <vt:lpstr>Function execution</vt:lpstr>
      <vt:lpstr>Function execution</vt:lpstr>
      <vt:lpstr>PowerPoint 演示文稿</vt:lpstr>
      <vt:lpstr>PowerPoint 演示文稿</vt:lpstr>
    </vt:vector>
  </TitlesOfParts>
  <Company>verisilicon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Cao, Teeny</dc:creator>
  <cp:lastModifiedBy>Kris-Cao</cp:lastModifiedBy>
  <cp:revision>1101</cp:revision>
  <dcterms:created xsi:type="dcterms:W3CDTF">2015-11-22T03:10:00Z</dcterms:created>
  <dcterms:modified xsi:type="dcterms:W3CDTF">2021-08-19T01:24:09Z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836698811A7442E98C91925ECBA18C02</vt:lpwstr>
  </property>
  <property fmtid="{D5CDD505-2E9C-101B-9397-08002B2CF9AE}" pid="3" name="KSOProductBuildVer">
    <vt:lpwstr>2052-11.1.0.10700</vt:lpwstr>
  </property>
</Properties>
</file>