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326" r:id="rId3"/>
    <p:sldId id="354" r:id="rId4"/>
    <p:sldId id="355" r:id="rId5"/>
    <p:sldId id="356" r:id="rId6"/>
    <p:sldId id="366" r:id="rId7"/>
    <p:sldId id="367" r:id="rId8"/>
    <p:sldId id="351" r:id="rId9"/>
    <p:sldId id="352" r:id="rId10"/>
    <p:sldId id="353" r:id="rId11"/>
    <p:sldId id="358" r:id="rId12"/>
    <p:sldId id="368" r:id="rId13"/>
    <p:sldId id="376" r:id="rId14"/>
    <p:sldId id="369" r:id="rId15"/>
    <p:sldId id="370" r:id="rId16"/>
    <p:sldId id="371" r:id="rId17"/>
    <p:sldId id="372" r:id="rId18"/>
    <p:sldId id="373" r:id="rId19"/>
    <p:sldId id="374" r:id="rId20"/>
    <p:sldId id="375" r:id="rId21"/>
    <p:sldId id="377" r:id="rId22"/>
    <p:sldId id="378" r:id="rId23"/>
    <p:sldId id="379" r:id="rId24"/>
    <p:sldId id="380" r:id="rId25"/>
    <p:sldId id="381" r:id="rId26"/>
    <p:sldId id="382" r:id="rId27"/>
    <p:sldId id="321" r:id="rId28"/>
    <p:sldId id="26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7C80"/>
    <a:srgbClr val="FF2D13"/>
    <a:srgbClr val="727171"/>
    <a:srgbClr val="C9CACA"/>
    <a:srgbClr val="FFFFFF"/>
    <a:srgbClr val="A3E0E0"/>
    <a:srgbClr val="D68000"/>
    <a:srgbClr val="3BAEAE"/>
    <a:srgbClr val="C490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262" autoAdjust="0"/>
    <p:restoredTop sz="93067" autoAdjust="0"/>
  </p:normalViewPr>
  <p:slideViewPr>
    <p:cSldViewPr snapToGrid="0">
      <p:cViewPr varScale="1">
        <p:scale>
          <a:sx n="106" d="100"/>
          <a:sy n="106" d="100"/>
        </p:scale>
        <p:origin x="-118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F6564-3AFD-4353-90D2-E773B503A227}">
      <dsp:nvSpPr>
        <dsp:cNvPr id="0" name=""/>
        <dsp:cNvSpPr/>
      </dsp:nvSpPr>
      <dsp:spPr>
        <a:xfrm>
          <a:off x="4859" y="641814"/>
          <a:ext cx="2124629" cy="69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a:t>Unmerged CL</a:t>
          </a:r>
        </a:p>
      </dsp:txBody>
      <dsp:txXfrm>
        <a:off x="25290" y="662245"/>
        <a:ext cx="2083767" cy="656709"/>
      </dsp:txXfrm>
    </dsp:sp>
    <dsp:sp modelId="{3E8AD16A-FBA3-4015-BD75-9C91E15E4079}">
      <dsp:nvSpPr>
        <dsp:cNvPr id="0" name=""/>
        <dsp:cNvSpPr/>
      </dsp:nvSpPr>
      <dsp:spPr>
        <a:xfrm>
          <a:off x="2341951" y="727145"/>
          <a:ext cx="450421" cy="5269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341951" y="832527"/>
        <a:ext cx="315295" cy="316144"/>
      </dsp:txXfrm>
    </dsp:sp>
    <dsp:sp modelId="{E5D4B1DE-32DE-47F9-9FD8-96AE684F35E8}">
      <dsp:nvSpPr>
        <dsp:cNvPr id="0" name=""/>
        <dsp:cNvSpPr/>
      </dsp:nvSpPr>
      <dsp:spPr>
        <a:xfrm>
          <a:off x="2979340" y="353211"/>
          <a:ext cx="2124629" cy="1274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altLang="zh-CN" sz="2400" kern="1200" dirty="0"/>
        </a:p>
      </dsp:txBody>
      <dsp:txXfrm>
        <a:off x="3016677" y="390548"/>
        <a:ext cx="2049955" cy="1200103"/>
      </dsp:txXfrm>
    </dsp:sp>
    <dsp:sp modelId="{3F00B6F9-8644-4A1F-91D4-B2B4FFDDBF70}">
      <dsp:nvSpPr>
        <dsp:cNvPr id="0" name=""/>
        <dsp:cNvSpPr/>
      </dsp:nvSpPr>
      <dsp:spPr>
        <a:xfrm>
          <a:off x="5316433" y="727145"/>
          <a:ext cx="450421" cy="5269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316433" y="832527"/>
        <a:ext cx="315295" cy="316144"/>
      </dsp:txXfrm>
    </dsp:sp>
    <dsp:sp modelId="{B022B1A4-20B0-455E-868E-B1C2BF5C2EB1}">
      <dsp:nvSpPr>
        <dsp:cNvPr id="0" name=""/>
        <dsp:cNvSpPr/>
      </dsp:nvSpPr>
      <dsp:spPr>
        <a:xfrm>
          <a:off x="5953821" y="641814"/>
          <a:ext cx="2124629" cy="69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a:t>Jenkins build</a:t>
          </a:r>
          <a:endParaRPr lang="zh-CN" altLang="en-US" sz="2400" kern="1200" dirty="0"/>
        </a:p>
      </dsp:txBody>
      <dsp:txXfrm>
        <a:off x="5974252" y="662245"/>
        <a:ext cx="2083767" cy="656709"/>
      </dsp:txXfrm>
    </dsp:sp>
    <dsp:sp modelId="{61BD9F01-2AA5-4DEB-8175-CF9C8C9D2B2B}">
      <dsp:nvSpPr>
        <dsp:cNvPr id="0" name=""/>
        <dsp:cNvSpPr/>
      </dsp:nvSpPr>
      <dsp:spPr>
        <a:xfrm>
          <a:off x="8290914" y="727145"/>
          <a:ext cx="450421" cy="5269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8290914" y="832527"/>
        <a:ext cx="315295" cy="316144"/>
      </dsp:txXfrm>
    </dsp:sp>
    <dsp:sp modelId="{0EA32313-A5C1-4020-B224-8CD230FBF6DF}">
      <dsp:nvSpPr>
        <dsp:cNvPr id="0" name=""/>
        <dsp:cNvSpPr/>
      </dsp:nvSpPr>
      <dsp:spPr>
        <a:xfrm>
          <a:off x="8928303" y="376354"/>
          <a:ext cx="2124629" cy="122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a:t>Result to CL</a:t>
          </a:r>
        </a:p>
        <a:p>
          <a:pPr lvl="0" algn="ctr" defTabSz="1066800">
            <a:lnSpc>
              <a:spcPct val="90000"/>
            </a:lnSpc>
            <a:spcBef>
              <a:spcPct val="0"/>
            </a:spcBef>
            <a:spcAft>
              <a:spcPct val="35000"/>
            </a:spcAft>
          </a:pPr>
          <a:r>
            <a:rPr lang="en-US" altLang="zh-CN" sz="2400" kern="1200" dirty="0"/>
            <a:t>(-1/+1)</a:t>
          </a:r>
          <a:endParaRPr lang="zh-CN" altLang="en-US" sz="2400" kern="1200" dirty="0"/>
        </a:p>
      </dsp:txBody>
      <dsp:txXfrm>
        <a:off x="8964284" y="412335"/>
        <a:ext cx="2052667" cy="1156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F6564-3AFD-4353-90D2-E773B503A227}">
      <dsp:nvSpPr>
        <dsp:cNvPr id="0" name=""/>
        <dsp:cNvSpPr/>
      </dsp:nvSpPr>
      <dsp:spPr>
        <a:xfrm>
          <a:off x="10264" y="719597"/>
          <a:ext cx="1590162" cy="54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a:t>Merged CL</a:t>
          </a:r>
        </a:p>
      </dsp:txBody>
      <dsp:txXfrm>
        <a:off x="26139" y="735472"/>
        <a:ext cx="1558412" cy="510254"/>
      </dsp:txXfrm>
    </dsp:sp>
    <dsp:sp modelId="{3E8AD16A-FBA3-4015-BD75-9C91E15E4079}">
      <dsp:nvSpPr>
        <dsp:cNvPr id="0" name=""/>
        <dsp:cNvSpPr/>
      </dsp:nvSpPr>
      <dsp:spPr>
        <a:xfrm>
          <a:off x="1759442" y="793419"/>
          <a:ext cx="337114"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1759442" y="872291"/>
        <a:ext cx="235980" cy="236616"/>
      </dsp:txXfrm>
    </dsp:sp>
    <dsp:sp modelId="{E5D4B1DE-32DE-47F9-9FD8-96AE684F35E8}">
      <dsp:nvSpPr>
        <dsp:cNvPr id="0" name=""/>
        <dsp:cNvSpPr/>
      </dsp:nvSpPr>
      <dsp:spPr>
        <a:xfrm>
          <a:off x="2236491" y="712505"/>
          <a:ext cx="1590162" cy="5561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a:t>Auto build</a:t>
          </a:r>
        </a:p>
      </dsp:txBody>
      <dsp:txXfrm>
        <a:off x="2252781" y="728795"/>
        <a:ext cx="1557582" cy="523608"/>
      </dsp:txXfrm>
    </dsp:sp>
    <dsp:sp modelId="{3F00B6F9-8644-4A1F-91D4-B2B4FFDDBF70}">
      <dsp:nvSpPr>
        <dsp:cNvPr id="0" name=""/>
        <dsp:cNvSpPr/>
      </dsp:nvSpPr>
      <dsp:spPr>
        <a:xfrm>
          <a:off x="3985670" y="793419"/>
          <a:ext cx="337114"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3985670" y="872291"/>
        <a:ext cx="235980" cy="236616"/>
      </dsp:txXfrm>
    </dsp:sp>
    <dsp:sp modelId="{B022B1A4-20B0-455E-868E-B1C2BF5C2EB1}">
      <dsp:nvSpPr>
        <dsp:cNvPr id="0" name=""/>
        <dsp:cNvSpPr/>
      </dsp:nvSpPr>
      <dsp:spPr>
        <a:xfrm>
          <a:off x="4462718" y="719597"/>
          <a:ext cx="1590162" cy="54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a:t>Auto test</a:t>
          </a:r>
          <a:endParaRPr lang="zh-CN" altLang="en-US" sz="2400" kern="1200" dirty="0"/>
        </a:p>
      </dsp:txBody>
      <dsp:txXfrm>
        <a:off x="4478593" y="735472"/>
        <a:ext cx="1558412" cy="510254"/>
      </dsp:txXfrm>
    </dsp:sp>
    <dsp:sp modelId="{61BD9F01-2AA5-4DEB-8175-CF9C8C9D2B2B}">
      <dsp:nvSpPr>
        <dsp:cNvPr id="0" name=""/>
        <dsp:cNvSpPr/>
      </dsp:nvSpPr>
      <dsp:spPr>
        <a:xfrm>
          <a:off x="6211897" y="793419"/>
          <a:ext cx="337114"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6211897" y="872291"/>
        <a:ext cx="235980" cy="236616"/>
      </dsp:txXfrm>
    </dsp:sp>
    <dsp:sp modelId="{0EA32313-A5C1-4020-B224-8CD230FBF6DF}">
      <dsp:nvSpPr>
        <dsp:cNvPr id="0" name=""/>
        <dsp:cNvSpPr/>
      </dsp:nvSpPr>
      <dsp:spPr>
        <a:xfrm>
          <a:off x="6688946" y="737411"/>
          <a:ext cx="1590162" cy="506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Test result</a:t>
          </a:r>
          <a:endParaRPr lang="zh-CN" altLang="en-US" sz="2400" kern="1200" dirty="0"/>
        </a:p>
      </dsp:txBody>
      <dsp:txXfrm>
        <a:off x="6703777" y="752242"/>
        <a:ext cx="1560500" cy="476714"/>
      </dsp:txXfrm>
    </dsp:sp>
    <dsp:sp modelId="{48A2F7BD-0FCD-4803-8B54-C131362DC9F4}">
      <dsp:nvSpPr>
        <dsp:cNvPr id="0" name=""/>
        <dsp:cNvSpPr/>
      </dsp:nvSpPr>
      <dsp:spPr>
        <a:xfrm>
          <a:off x="8438124" y="793419"/>
          <a:ext cx="337114"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8438124" y="872291"/>
        <a:ext cx="235980" cy="236616"/>
      </dsp:txXfrm>
    </dsp:sp>
    <dsp:sp modelId="{C160D1B3-CECD-4B41-9F76-47DB96633462}">
      <dsp:nvSpPr>
        <dsp:cNvPr id="0" name=""/>
        <dsp:cNvSpPr/>
      </dsp:nvSpPr>
      <dsp:spPr>
        <a:xfrm>
          <a:off x="8915173" y="712505"/>
          <a:ext cx="1590162" cy="5561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Email report</a:t>
          </a:r>
          <a:endParaRPr lang="zh-CN" altLang="en-US" sz="2100" kern="1200" dirty="0"/>
        </a:p>
      </dsp:txBody>
      <dsp:txXfrm>
        <a:off x="8931463" y="728795"/>
        <a:ext cx="1557582" cy="523608"/>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D4305-0E5C-4FA1-B2F8-0DA27C65EA29}" type="datetimeFigureOut">
              <a:rPr lang="zh-CN" altLang="en-US" smtClean="0"/>
              <a:pPr/>
              <a:t>2021/6/6</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E3EE2-D3C7-4E16-B300-3454B462CE83}" type="slidenum">
              <a:rPr lang="zh-CN" altLang="en-US" smtClean="0"/>
              <a:pPr/>
              <a:t>‹#›</a:t>
            </a:fld>
            <a:endParaRPr lang="zh-CN" altLang="en-US"/>
          </a:p>
        </p:txBody>
      </p:sp>
    </p:spTree>
    <p:extLst>
      <p:ext uri="{BB962C8B-B14F-4D97-AF65-F5344CB8AC3E}">
        <p14:creationId xmlns:p14="http://schemas.microsoft.com/office/powerpoint/2010/main" xmlns="" val="406827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2A9D9-B563-4F46-8BD9-2AADCD5E4C20}" type="datetimeFigureOut">
              <a:rPr lang="zh-CN" altLang="en-US" smtClean="0"/>
              <a:pPr/>
              <a:t>2021/6/6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196DA-613D-4C40-84CC-CE8358C2598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panose="020B0604020202020204" pitchFamily="34" charset="0"/>
              </a:rPr>
              <a:t>In software development, </a:t>
            </a:r>
            <a:r>
              <a:rPr lang="en-US" altLang="zh-CN" b="1" i="0" dirty="0">
                <a:solidFill>
                  <a:srgbClr val="333333"/>
                </a:solidFill>
                <a:effectLst/>
                <a:latin typeface="Helvetica" panose="020B0604020202020204" pitchFamily="34" charset="0"/>
              </a:rPr>
              <a:t>integration</a:t>
            </a:r>
            <a:r>
              <a:rPr lang="en-US" altLang="zh-CN" b="0" i="0" dirty="0">
                <a:solidFill>
                  <a:srgbClr val="333333"/>
                </a:solidFill>
                <a:effectLst/>
                <a:latin typeface="Helvetica" panose="020B0604020202020204" pitchFamily="34" charset="0"/>
              </a:rPr>
              <a:t> is the process of incorporating changes like refactored code, new features, or bug fixes into the existing codebase.</a:t>
            </a:r>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pPr/>
              <a:t>3</a:t>
            </a:fld>
            <a:endParaRPr lang="zh-CN" altLang="en-US"/>
          </a:p>
        </p:txBody>
      </p:sp>
    </p:spTree>
    <p:extLst>
      <p:ext uri="{BB962C8B-B14F-4D97-AF65-F5344CB8AC3E}">
        <p14:creationId xmlns:p14="http://schemas.microsoft.com/office/powerpoint/2010/main" xmlns="" val="83866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Sailec-Regular"/>
              </a:rPr>
              <a:t> A </a:t>
            </a:r>
            <a:r>
              <a:rPr lang="en-US" altLang="zh-CN" b="1" i="0" dirty="0">
                <a:solidFill>
                  <a:srgbClr val="333333"/>
                </a:solidFill>
                <a:effectLst/>
                <a:latin typeface="Sailec-Bold"/>
              </a:rPr>
              <a:t>deployment pipeline</a:t>
            </a:r>
            <a:r>
              <a:rPr lang="en-US" altLang="zh-CN" b="0" i="0" dirty="0">
                <a:solidFill>
                  <a:srgbClr val="333333"/>
                </a:solidFill>
                <a:effectLst/>
                <a:latin typeface="Sailec-Regular"/>
              </a:rPr>
              <a:t> is an automated system that runs increasingly rigorous test suites against a build as a series of sequential stages.</a:t>
            </a:r>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pPr/>
              <a:t>4</a:t>
            </a:fld>
            <a:endParaRPr lang="zh-CN" altLang="en-US"/>
          </a:p>
        </p:txBody>
      </p:sp>
    </p:spTree>
    <p:extLst>
      <p:ext uri="{BB962C8B-B14F-4D97-AF65-F5344CB8AC3E}">
        <p14:creationId xmlns:p14="http://schemas.microsoft.com/office/powerpoint/2010/main" xmlns="" val="125492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Sailec-Regular"/>
              </a:rPr>
              <a:t> A </a:t>
            </a:r>
            <a:r>
              <a:rPr lang="en-US" altLang="zh-CN" b="1" i="0" dirty="0">
                <a:solidFill>
                  <a:srgbClr val="333333"/>
                </a:solidFill>
                <a:effectLst/>
                <a:latin typeface="Sailec-Bold"/>
              </a:rPr>
              <a:t>deployment pipeline</a:t>
            </a:r>
            <a:r>
              <a:rPr lang="en-US" altLang="zh-CN" b="0" i="0" dirty="0">
                <a:solidFill>
                  <a:srgbClr val="333333"/>
                </a:solidFill>
                <a:effectLst/>
                <a:latin typeface="Sailec-Regular"/>
              </a:rPr>
              <a:t> is an automated system that runs increasingly rigorous test suites against a build as a series of sequential stages.</a:t>
            </a:r>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pPr/>
              <a:t>6</a:t>
            </a:fld>
            <a:endParaRPr lang="zh-CN" altLang="en-US"/>
          </a:p>
        </p:txBody>
      </p:sp>
    </p:spTree>
    <p:extLst>
      <p:ext uri="{BB962C8B-B14F-4D97-AF65-F5344CB8AC3E}">
        <p14:creationId xmlns:p14="http://schemas.microsoft.com/office/powerpoint/2010/main" xmlns="" val="125492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Sailec-Regular"/>
              </a:rPr>
              <a:t> A </a:t>
            </a:r>
            <a:r>
              <a:rPr lang="en-US" altLang="zh-CN" b="1" i="0" dirty="0">
                <a:solidFill>
                  <a:srgbClr val="333333"/>
                </a:solidFill>
                <a:effectLst/>
                <a:latin typeface="Sailec-Bold"/>
              </a:rPr>
              <a:t>deployment pipeline</a:t>
            </a:r>
            <a:r>
              <a:rPr lang="en-US" altLang="zh-CN" b="0" i="0" dirty="0">
                <a:solidFill>
                  <a:srgbClr val="333333"/>
                </a:solidFill>
                <a:effectLst/>
                <a:latin typeface="Sailec-Regular"/>
              </a:rPr>
              <a:t> is an automated system that runs increasingly rigorous test suites against a build as a series of sequential stages.</a:t>
            </a:r>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pPr/>
              <a:t>7</a:t>
            </a:fld>
            <a:endParaRPr lang="zh-CN" altLang="en-US"/>
          </a:p>
        </p:txBody>
      </p:sp>
    </p:spTree>
    <p:extLst>
      <p:ext uri="{BB962C8B-B14F-4D97-AF65-F5344CB8AC3E}">
        <p14:creationId xmlns:p14="http://schemas.microsoft.com/office/powerpoint/2010/main" xmlns="" val="125492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Interact</a:t>
            </a:r>
            <a:r>
              <a:rPr lang="en-US" altLang="zh-CN" baseline="0" dirty="0" smtClean="0"/>
              <a:t> with students, can anybody tell why the size is confirmed?</a:t>
            </a:r>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Interact</a:t>
            </a:r>
            <a:r>
              <a:rPr lang="en-US" altLang="zh-CN" baseline="0" dirty="0" smtClean="0"/>
              <a:t> with students, Why void* can not be used to do math calculation</a:t>
            </a:r>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A196DA-613D-4C40-84CC-CE8358C25981}"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
            <a:ext cx="12192000" cy="672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alibri" panose="020F0502020204030204" pitchFamily="34" charset="0"/>
              <a:ea typeface="黑体" panose="02010609060101010101" pitchFamily="49" charset="-122"/>
            </a:endParaRPr>
          </a:p>
        </p:txBody>
      </p:sp>
      <p:sp>
        <p:nvSpPr>
          <p:cNvPr id="2" name="Title 1"/>
          <p:cNvSpPr>
            <a:spLocks noGrp="1"/>
          </p:cNvSpPr>
          <p:nvPr>
            <p:ph type="ctrTitle"/>
          </p:nvPr>
        </p:nvSpPr>
        <p:spPr>
          <a:xfrm>
            <a:off x="838200" y="2236572"/>
            <a:ext cx="10375469" cy="792162"/>
          </a:xfrm>
        </p:spPr>
        <p:txBody>
          <a:bodyPr anchor="b">
            <a:normAutofit/>
          </a:bodyPr>
          <a:lstStyle>
            <a:lvl1pPr algn="r">
              <a:defRPr sz="40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838200" y="3007227"/>
            <a:ext cx="10375469" cy="749149"/>
          </a:xfrm>
        </p:spPr>
        <p:txBody>
          <a:bodyPr>
            <a:normAutofit/>
          </a:bodyPr>
          <a:lstStyle>
            <a:lvl1pPr marL="0" indent="0" algn="r">
              <a:buNone/>
              <a:defRPr sz="2800" b="1" baseline="0">
                <a:solidFill>
                  <a:schemeClr val="tx1">
                    <a:lumMod val="65000"/>
                    <a:lumOff val="35000"/>
                  </a:schemeClr>
                </a:solidFill>
                <a:latin typeface="Calibri" panose="020F050202020403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5"/>
          <p:cNvCxnSpPr/>
          <p:nvPr userDrawn="1"/>
        </p:nvCxnSpPr>
        <p:spPr bwMode="auto">
          <a:xfrm>
            <a:off x="685369" y="3756376"/>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C7EDCC"/>
            </a:outerShdw>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369" y="281751"/>
            <a:ext cx="1921353" cy="676376"/>
          </a:xfrm>
          <a:prstGeom prst="rect">
            <a:avLst/>
          </a:prstGeom>
        </p:spPr>
      </p:pic>
      <p:sp>
        <p:nvSpPr>
          <p:cNvPr id="18" name="Text Placeholder 17"/>
          <p:cNvSpPr>
            <a:spLocks noGrp="1"/>
          </p:cNvSpPr>
          <p:nvPr>
            <p:ph type="body" sz="quarter" idx="13" hasCustomPrompt="1"/>
          </p:nvPr>
        </p:nvSpPr>
        <p:spPr>
          <a:xfrm>
            <a:off x="838200" y="3758263"/>
            <a:ext cx="10362769" cy="457128"/>
          </a:xfrm>
        </p:spPr>
        <p:txBody>
          <a:bodyPr>
            <a:noAutofit/>
          </a:bodyPr>
          <a:lstStyle>
            <a:lvl1pPr marL="0" indent="0" algn="r">
              <a:buNone/>
              <a:defRPr sz="200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Speaker</a:t>
            </a:r>
            <a:endParaRPr lang="zh-CN" altLang="en-US" dirty="0"/>
          </a:p>
        </p:txBody>
      </p:sp>
      <p:sp>
        <p:nvSpPr>
          <p:cNvPr id="19" name="Text Placeholder 17"/>
          <p:cNvSpPr>
            <a:spLocks noGrp="1"/>
          </p:cNvSpPr>
          <p:nvPr>
            <p:ph type="body" sz="quarter" idx="14" hasCustomPrompt="1"/>
          </p:nvPr>
        </p:nvSpPr>
        <p:spPr>
          <a:xfrm>
            <a:off x="838200" y="4227072"/>
            <a:ext cx="10362769" cy="370328"/>
          </a:xfrm>
        </p:spPr>
        <p:txBody>
          <a:bodyPr>
            <a:noAutofit/>
          </a:bodyPr>
          <a:lstStyle>
            <a:lvl1pPr marL="0" indent="0" algn="r">
              <a:buNone/>
              <a:defRPr sz="1800" b="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Title/Time</a:t>
            </a:r>
            <a:endParaRPr lang="zh-CN" altLang="en-US" dirty="0"/>
          </a:p>
        </p:txBody>
      </p:sp>
    </p:spTree>
    <p:extLst>
      <p:ext uri="{BB962C8B-B14F-4D97-AF65-F5344CB8AC3E}">
        <p14:creationId xmlns:p14="http://schemas.microsoft.com/office/powerpoint/2010/main" xmlns="" val="107305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82229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9005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97666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2021/6/6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997973" y="2439604"/>
            <a:ext cx="4196054" cy="1477142"/>
          </a:xfrm>
          <a:prstGeom prst="rect">
            <a:avLst/>
          </a:prstGeom>
        </p:spPr>
      </p:pic>
    </p:spTree>
    <p:extLst>
      <p:ext uri="{BB962C8B-B14F-4D97-AF65-F5344CB8AC3E}">
        <p14:creationId xmlns:p14="http://schemas.microsoft.com/office/powerpoint/2010/main" xmlns="" val="243125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lnSpc>
                <a:spcPct val="150000"/>
              </a:lnSpc>
              <a:defRPr sz="2200" baseline="0">
                <a:latin typeface="Calibri" panose="020F0502020204030204" pitchFamily="34" charset="0"/>
                <a:ea typeface="黑体" panose="02010609060101010101" pitchFamily="49" charset="-122"/>
              </a:defRPr>
            </a:lvl1pPr>
            <a:lvl2pPr marL="685800" indent="-228600">
              <a:lnSpc>
                <a:spcPct val="150000"/>
              </a:lnSpc>
              <a:buClr>
                <a:srgbClr val="B60005"/>
              </a:buClr>
              <a:buFont typeface="Arial" panose="020B0604020202020204" pitchFamily="34" charset="0"/>
              <a:buChar char="►"/>
              <a:defRPr sz="2000" baseline="0">
                <a:solidFill>
                  <a:schemeClr val="tx1">
                    <a:lumMod val="95000"/>
                    <a:lumOff val="5000"/>
                  </a:schemeClr>
                </a:solidFill>
                <a:latin typeface="Calibri" panose="020F0502020204030204" pitchFamily="34" charset="0"/>
                <a:ea typeface="黑体" panose="02010609060101010101" pitchFamily="49" charset="-122"/>
              </a:defRPr>
            </a:lvl2pPr>
            <a:lvl3pPr marL="1143000" indent="-228600">
              <a:lnSpc>
                <a:spcPct val="150000"/>
              </a:lnSpc>
              <a:buClr>
                <a:srgbClr val="B60005"/>
              </a:buClr>
              <a:buFont typeface="Wingdings" panose="05000000000000000000" pitchFamily="2" charset="2"/>
              <a:buChar char="n"/>
              <a:defRPr sz="1800" baseline="0">
                <a:solidFill>
                  <a:schemeClr val="tx1">
                    <a:lumMod val="95000"/>
                    <a:lumOff val="5000"/>
                  </a:schemeClr>
                </a:solidFill>
                <a:latin typeface="Calibri" panose="020F0502020204030204" pitchFamily="34" charset="0"/>
                <a:ea typeface="黑体" panose="02010609060101010101" pitchFamily="49" charset="-122"/>
              </a:defRPr>
            </a:lvl3pPr>
            <a:lvl4pPr marL="1600200" indent="-228600">
              <a:lnSpc>
                <a:spcPct val="150000"/>
              </a:lnSpc>
              <a:buClr>
                <a:srgbClr val="B60005"/>
              </a:buClr>
              <a:buFont typeface="Calibri" panose="020F0502020204030204" pitchFamily="34" charset="0"/>
              <a:buChar char="‐"/>
              <a:defRPr sz="1600" baseline="0">
                <a:solidFill>
                  <a:schemeClr val="tx1">
                    <a:lumMod val="95000"/>
                    <a:lumOff val="5000"/>
                  </a:schemeClr>
                </a:solidFill>
                <a:latin typeface="Calibri" panose="020F0502020204030204" pitchFamily="34" charset="0"/>
                <a:ea typeface="黑体" panose="02010609060101010101" pitchFamily="49" charset="-122"/>
              </a:defRPr>
            </a:lvl4pPr>
            <a:lvl5pPr marL="2057400" indent="-228600">
              <a:lnSpc>
                <a:spcPct val="150000"/>
              </a:lnSpc>
              <a:buClr>
                <a:srgbClr val="B60005"/>
              </a:buClr>
              <a:buFont typeface="Arial" panose="020B0604020202020204" pitchFamily="34" charset="0"/>
              <a:buChar char="»"/>
              <a:defRPr sz="1400" baseline="0">
                <a:solidFill>
                  <a:schemeClr val="tx1">
                    <a:lumMod val="95000"/>
                    <a:lumOff val="5000"/>
                  </a:schemeClr>
                </a:solidFill>
                <a:latin typeface="Calibri" panose="020F0502020204030204" pitchFamily="34" charset="0"/>
                <a:ea typeface="黑体" panose="02010609060101010101" pitchFamily="49" charset="-122"/>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1929201" cy="365125"/>
          </a:xfrm>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153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baseline="0">
                <a:ea typeface="黑体" panose="02010609060101010101" pitchFamily="49" charset="-122"/>
              </a:defRPr>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lumMod val="65000"/>
                    <a:lumOff val="35000"/>
                  </a:schemeClr>
                </a:solidFill>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cxnSp>
        <p:nvCxnSpPr>
          <p:cNvPr id="7" name="直接连接符 5"/>
          <p:cNvCxnSpPr/>
          <p:nvPr userDrawn="1"/>
        </p:nvCxnSpPr>
        <p:spPr bwMode="auto">
          <a:xfrm>
            <a:off x="838200" y="4589463"/>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C7EDCC"/>
            </a:outerShdw>
          </a:effectLst>
        </p:spPr>
      </p:cxnSp>
      <p:sp>
        <p:nvSpPr>
          <p:cNvPr id="8" name="Rectangle 7"/>
          <p:cNvSpPr/>
          <p:nvPr userDrawn="1"/>
        </p:nvSpPr>
        <p:spPr>
          <a:xfrm>
            <a:off x="0" y="0"/>
            <a:ext cx="11811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6376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954314" y="5963233"/>
            <a:ext cx="2743200" cy="365125"/>
          </a:xfrm>
          <a:prstGeom prst="rect">
            <a:avLst/>
          </a:prstGeom>
        </p:spPr>
        <p:txBody>
          <a:bodyPr/>
          <a:lstStyle>
            <a:lvl1pPr>
              <a:defRPr baseline="0">
                <a:latin typeface="Calibri" panose="020F0502020204030204" pitchFamily="34" charset="0"/>
                <a:ea typeface="黑体" panose="02010609060101010101" pitchFamily="49" charset="-122"/>
              </a:defRPr>
            </a:lvl1pPr>
          </a:lstStyle>
          <a:p>
            <a:fld id="{8BB43FC1-46F3-4C43-B571-6DB3BC31714B}" type="datetimeFigureOut">
              <a:rPr lang="zh-CN" altLang="en-US" smtClean="0">
                <a:solidFill>
                  <a:prstClr val="black">
                    <a:tint val="75000"/>
                  </a:prstClr>
                </a:solidFill>
              </a:rPr>
              <a:pPr/>
              <a:t>2021/6/6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2915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01"/>
            <a:ext cx="10515600" cy="761999"/>
          </a:xfrm>
        </p:spPr>
        <p:txBody>
          <a:bodyPr/>
          <a:lstStyle>
            <a:lvl1pPr>
              <a:defRPr baseline="0">
                <a:latin typeface="Calibri" panose="020F0502020204030204" pitchFamily="34" charset="0"/>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839788" y="1081087"/>
            <a:ext cx="5157787"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049461"/>
            <a:ext cx="5157787"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081087"/>
            <a:ext cx="5183188"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049461"/>
            <a:ext cx="5183188"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 name="Footer Placeholder 7"/>
          <p:cNvSpPr>
            <a:spLocks noGrp="1"/>
          </p:cNvSpPr>
          <p:nvPr>
            <p:ph type="ftr" sz="quarter" idx="11"/>
          </p:nvPr>
        </p:nvSpPr>
        <p:spPr/>
        <p:txBody>
          <a:bodyPr/>
          <a:lstStyle>
            <a:lvl1pPr>
              <a:defRPr baseline="0">
                <a:latin typeface="Calibri" panose="020F0502020204030204" pitchFamily="34" charset="0"/>
              </a:defRPr>
            </a:lvl1p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baseline="0">
                <a:latin typeface="Calibri" panose="020F0502020204030204" pitchFamily="34" charset="0"/>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03261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2021/6/6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91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2021/6/6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25690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2021/6/6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5" name="Rectangle 4"/>
          <p:cNvSpPr/>
          <p:nvPr userDrawn="1"/>
        </p:nvSpPr>
        <p:spPr>
          <a:xfrm>
            <a:off x="0" y="0"/>
            <a:ext cx="12192000" cy="6858000"/>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userDrawn="1"/>
        </p:nvPicPr>
        <p:blipFill>
          <a:blip r:embed="rId2" cstate="print">
            <a:biLevel thresh="25000"/>
            <a:extLst>
              <a:ext uri="{28A0092B-C50C-407E-A947-70E740481C1C}">
                <a14:useLocalDpi xmlns:a14="http://schemas.microsoft.com/office/drawing/2010/main" xmlns="" val="0"/>
              </a:ext>
            </a:extLst>
          </a:blip>
          <a:stretch>
            <a:fillRect/>
          </a:stretch>
        </p:blipFill>
        <p:spPr>
          <a:xfrm>
            <a:off x="10539801" y="6267406"/>
            <a:ext cx="1282889" cy="451617"/>
          </a:xfrm>
          <a:prstGeom prst="rect">
            <a:avLst/>
          </a:prstGeom>
        </p:spPr>
      </p:pic>
    </p:spTree>
    <p:extLst>
      <p:ext uri="{BB962C8B-B14F-4D97-AF65-F5344CB8AC3E}">
        <p14:creationId xmlns:p14="http://schemas.microsoft.com/office/powerpoint/2010/main" xmlns="" val="343092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8878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62920"/>
          </a:xfrm>
          <a:prstGeom prst="rect">
            <a:avLst/>
          </a:prstGeom>
        </p:spPr>
        <p:txBody>
          <a:bodyPr vert="horz" lIns="91440" tIns="45720" rIns="91440" bIns="45720" rtlCol="0" anchor="ctr">
            <a:no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016989"/>
            <a:ext cx="10515600" cy="50398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1929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userDrawn="1"/>
        </p:nvSpPr>
        <p:spPr>
          <a:xfrm>
            <a:off x="382137" y="0"/>
            <a:ext cx="232011" cy="928045"/>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60005"/>
              </a:solidFill>
            </a:endParaRP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10539801" y="6267406"/>
            <a:ext cx="1282889" cy="451617"/>
          </a:xfrm>
          <a:prstGeom prst="rect">
            <a:avLst/>
          </a:prstGeom>
        </p:spPr>
      </p:pic>
      <p:sp>
        <p:nvSpPr>
          <p:cNvPr id="9" name="TextBox 8"/>
          <p:cNvSpPr txBox="1"/>
          <p:nvPr userDrawn="1"/>
        </p:nvSpPr>
        <p:spPr>
          <a:xfrm>
            <a:off x="774511" y="6429714"/>
            <a:ext cx="396240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i="1" baseline="0" dirty="0">
                <a:solidFill>
                  <a:schemeClr val="tx1">
                    <a:lumMod val="65000"/>
                    <a:lumOff val="35000"/>
                  </a:schemeClr>
                </a:solidFill>
              </a:rPr>
              <a:t>Company Proprietary and Confidential</a:t>
            </a:r>
          </a:p>
        </p:txBody>
      </p:sp>
    </p:spTree>
    <p:extLst>
      <p:ext uri="{BB962C8B-B14F-4D97-AF65-F5344CB8AC3E}">
        <p14:creationId xmlns:p14="http://schemas.microsoft.com/office/powerpoint/2010/main" xmlns="" val="2568424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 id="2147483673" r:id="rId13"/>
  </p:sldLayoutIdLst>
  <p:txStyles>
    <p:titleStyle>
      <a:lvl1pPr algn="l" defTabSz="914400" rtl="0" eaLnBrk="1" latinLnBrk="0" hangingPunct="1">
        <a:lnSpc>
          <a:spcPct val="90000"/>
        </a:lnSpc>
        <a:spcBef>
          <a:spcPct val="0"/>
        </a:spcBef>
        <a:buNone/>
        <a:defRPr sz="3200" b="1" kern="1200" baseline="0">
          <a:solidFill>
            <a:srgbClr val="B60005"/>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01363"/>
            <a:ext cx="10375469" cy="1568996"/>
          </a:xfrm>
        </p:spPr>
        <p:txBody>
          <a:bodyPr>
            <a:normAutofit fontScale="90000"/>
          </a:bodyPr>
          <a:lstStyle/>
          <a:p>
            <a:pPr algn="ctr"/>
            <a:r>
              <a:rPr lang="en-US" altLang="zh-CN" dirty="0" smtClean="0"/>
              <a:t>SPSD Training For New Staff</a:t>
            </a:r>
            <a:br>
              <a:rPr lang="en-US" altLang="zh-CN" dirty="0" smtClean="0"/>
            </a:br>
            <a:r>
              <a:rPr lang="en-US" altLang="zh-CN" dirty="0" smtClean="0"/>
              <a:t/>
            </a:r>
            <a:br>
              <a:rPr lang="en-US" altLang="zh-CN" dirty="0" smtClean="0"/>
            </a:br>
            <a:r>
              <a:rPr lang="en-US" altLang="zh-CN" dirty="0" smtClean="0"/>
              <a:t>C Practice 2</a:t>
            </a:r>
            <a:endParaRPr lang="zh-CN" altLang="en-US" dirty="0"/>
          </a:p>
        </p:txBody>
      </p:sp>
      <p:sp>
        <p:nvSpPr>
          <p:cNvPr id="4" name="Text Placeholder 3"/>
          <p:cNvSpPr>
            <a:spLocks noGrp="1"/>
          </p:cNvSpPr>
          <p:nvPr>
            <p:ph type="body" sz="quarter" idx="13"/>
          </p:nvPr>
        </p:nvSpPr>
        <p:spPr/>
        <p:txBody>
          <a:bodyPr/>
          <a:lstStyle/>
          <a:p>
            <a:r>
              <a:rPr lang="en-US" altLang="zh-CN" b="0" dirty="0" smtClean="0"/>
              <a:t>Cheng Wei, </a:t>
            </a:r>
            <a:r>
              <a:rPr lang="en-US" altLang="zh-CN" b="0" dirty="0" smtClean="0"/>
              <a:t>SPSD</a:t>
            </a:r>
            <a:endParaRPr lang="zh-CN" altLang="en-US" b="0" dirty="0"/>
          </a:p>
        </p:txBody>
      </p:sp>
      <p:sp>
        <p:nvSpPr>
          <p:cNvPr id="5" name="Text Placeholder 4"/>
          <p:cNvSpPr>
            <a:spLocks noGrp="1"/>
          </p:cNvSpPr>
          <p:nvPr>
            <p:ph type="body" sz="quarter" idx="14"/>
          </p:nvPr>
        </p:nvSpPr>
        <p:spPr/>
        <p:txBody>
          <a:bodyPr/>
          <a:lstStyle/>
          <a:p>
            <a:fld id="{2CA8B75B-53B2-48E1-B1B8-3D7433F5DB51}" type="datetime4">
              <a:rPr lang="en-US" altLang="zh-CN" smtClean="0"/>
              <a:pPr/>
              <a:t>June 6, 2021</a:t>
            </a:fld>
            <a:endParaRPr lang="zh-CN" altLang="en-US" dirty="0"/>
          </a:p>
        </p:txBody>
      </p:sp>
    </p:spTree>
    <p:extLst>
      <p:ext uri="{BB962C8B-B14F-4D97-AF65-F5344CB8AC3E}">
        <p14:creationId xmlns:p14="http://schemas.microsoft.com/office/powerpoint/2010/main" xmlns="" val="2195611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lstStyle/>
          <a:p>
            <a:r>
              <a:rPr lang="en-US" altLang="zh-CN" dirty="0" smtClean="0"/>
              <a:t>What is pointer</a:t>
            </a:r>
          </a:p>
          <a:p>
            <a:pPr lvl="1"/>
            <a:r>
              <a:rPr lang="en-US" altLang="zh-CN" dirty="0" smtClean="0"/>
              <a:t>Simply speaking, pointer is memory address. Codes run in memory, variants and functions are all stored in memory in their life cycle, we can access them through their name, pointer is another way to access to them.</a:t>
            </a:r>
          </a:p>
          <a:p>
            <a:pPr lvl="1">
              <a:buNone/>
            </a:pPr>
            <a:endParaRPr lang="en-US" altLang="zh-CN" dirty="0" smtClean="0"/>
          </a:p>
        </p:txBody>
      </p:sp>
      <p:pic>
        <p:nvPicPr>
          <p:cNvPr id="5" name="图片 4" descr="企业微信截图_16229670262598.png"/>
          <p:cNvPicPr>
            <a:picLocks noChangeAspect="1"/>
          </p:cNvPicPr>
          <p:nvPr/>
        </p:nvPicPr>
        <p:blipFill>
          <a:blip r:embed="rId3"/>
          <a:stretch>
            <a:fillRect/>
          </a:stretch>
        </p:blipFill>
        <p:spPr>
          <a:xfrm>
            <a:off x="4996681" y="2659194"/>
            <a:ext cx="4296375" cy="3458058"/>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lstStyle/>
          <a:p>
            <a:r>
              <a:rPr lang="en-US" altLang="zh-CN" dirty="0" smtClean="0"/>
              <a:t>Pointer variable</a:t>
            </a:r>
          </a:p>
          <a:p>
            <a:pPr lvl="1"/>
            <a:r>
              <a:rPr lang="en-US" altLang="zh-CN" dirty="0" smtClean="0"/>
              <a:t>Pointer variable is used to store pointer, its value point to a memory address.</a:t>
            </a:r>
          </a:p>
          <a:p>
            <a:pPr lvl="1"/>
            <a:r>
              <a:rPr lang="en-US" altLang="zh-CN" dirty="0" smtClean="0"/>
              <a:t>Declaration format:		type *</a:t>
            </a:r>
            <a:r>
              <a:rPr lang="en-US" altLang="zh-CN" dirty="0" err="1" smtClean="0"/>
              <a:t>pointer_varrint</a:t>
            </a:r>
            <a:r>
              <a:rPr lang="en-US" altLang="zh-CN" dirty="0" smtClean="0"/>
              <a:t>;</a:t>
            </a:r>
          </a:p>
          <a:p>
            <a:pPr lvl="1"/>
            <a:r>
              <a:rPr lang="en-US" altLang="zh-CN" dirty="0" smtClean="0"/>
              <a:t>Type can be any valid data type, </a:t>
            </a:r>
            <a:r>
              <a:rPr lang="en-US" altLang="zh-CN" dirty="0" err="1" smtClean="0"/>
              <a:t>int</a:t>
            </a:r>
            <a:r>
              <a:rPr lang="en-US" altLang="zh-CN" dirty="0" smtClean="0"/>
              <a:t>, float, double, </a:t>
            </a:r>
            <a:r>
              <a:rPr lang="en-US" altLang="zh-CN" dirty="0" err="1" smtClean="0"/>
              <a:t>struct</a:t>
            </a:r>
            <a:r>
              <a:rPr lang="en-US" altLang="zh-CN" dirty="0" smtClean="0"/>
              <a:t> </a:t>
            </a:r>
            <a:r>
              <a:rPr lang="en-US" altLang="zh-CN" dirty="0" err="1" smtClean="0"/>
              <a:t>xxxx</a:t>
            </a:r>
            <a:r>
              <a:rPr lang="en-US" altLang="zh-CN" dirty="0" smtClean="0"/>
              <a:t>, and so on</a:t>
            </a:r>
          </a:p>
          <a:p>
            <a:pPr lvl="1"/>
            <a:r>
              <a:rPr lang="en-US" altLang="zh-CN" dirty="0" smtClean="0"/>
              <a:t>Example:</a:t>
            </a:r>
          </a:p>
          <a:p>
            <a:pPr lvl="1">
              <a:buNone/>
            </a:pPr>
            <a:endParaRPr lang="en-US" altLang="zh-CN" dirty="0" smtClean="0"/>
          </a:p>
          <a:p>
            <a:pPr lvl="1">
              <a:buNone/>
            </a:pPr>
            <a:endParaRPr lang="en-US" altLang="zh-CN" dirty="0" smtClean="0"/>
          </a:p>
          <a:p>
            <a:pPr lvl="1">
              <a:buNone/>
            </a:pPr>
            <a:r>
              <a:rPr lang="en-US" altLang="zh-CN" dirty="0" smtClean="0"/>
              <a:t>			output: 0x7ffc6c25d22c</a:t>
            </a:r>
          </a:p>
          <a:p>
            <a:pPr lvl="1"/>
            <a:r>
              <a:rPr lang="en-US" altLang="zh-CN" dirty="0" smtClean="0"/>
              <a:t>Multiple pointer variable declare in one line, each variable need * :</a:t>
            </a:r>
          </a:p>
          <a:p>
            <a:pPr lvl="1">
              <a:buNone/>
            </a:pPr>
            <a:endParaRPr lang="en-US" altLang="zh-CN" dirty="0" smtClean="0"/>
          </a:p>
        </p:txBody>
      </p:sp>
      <p:pic>
        <p:nvPicPr>
          <p:cNvPr id="4" name="图片 3" descr="企业微信截图_16229647599835.png"/>
          <p:cNvPicPr>
            <a:picLocks noChangeAspect="1"/>
          </p:cNvPicPr>
          <p:nvPr/>
        </p:nvPicPr>
        <p:blipFill>
          <a:blip r:embed="rId2"/>
          <a:stretch>
            <a:fillRect/>
          </a:stretch>
        </p:blipFill>
        <p:spPr>
          <a:xfrm>
            <a:off x="3041588" y="3398089"/>
            <a:ext cx="3562847" cy="1352739"/>
          </a:xfrm>
          <a:prstGeom prst="rect">
            <a:avLst/>
          </a:prstGeom>
        </p:spPr>
      </p:pic>
      <p:pic>
        <p:nvPicPr>
          <p:cNvPr id="5" name="图片 4" descr="企业微信截图_16229651738086.png"/>
          <p:cNvPicPr>
            <a:picLocks noChangeAspect="1"/>
          </p:cNvPicPr>
          <p:nvPr/>
        </p:nvPicPr>
        <p:blipFill>
          <a:blip r:embed="rId3"/>
          <a:stretch>
            <a:fillRect/>
          </a:stretch>
        </p:blipFill>
        <p:spPr>
          <a:xfrm>
            <a:off x="3017815" y="5714978"/>
            <a:ext cx="3000794" cy="304843"/>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lnSpcReduction="10000"/>
          </a:bodyPr>
          <a:lstStyle/>
          <a:p>
            <a:r>
              <a:rPr lang="en-US" altLang="zh-CN" dirty="0" smtClean="0"/>
              <a:t>Pointer variable</a:t>
            </a:r>
          </a:p>
          <a:p>
            <a:pPr lvl="1"/>
            <a:r>
              <a:rPr lang="en-US" altLang="zh-CN" dirty="0" smtClean="0"/>
              <a:t>NULL is defined to 0 and when pointer value is NULL it means invalid in most operation system, but in embedded software, 0 just means an address, it may be meaningful, be careful.</a:t>
            </a:r>
          </a:p>
          <a:p>
            <a:pPr lvl="1"/>
            <a:r>
              <a:rPr lang="en-US" altLang="zh-CN" dirty="0" smtClean="0"/>
              <a:t>Void * means do not known the value type of the pointer, it cannot be used to do math calculation.</a:t>
            </a:r>
          </a:p>
          <a:p>
            <a:pPr lvl="1"/>
            <a:r>
              <a:rPr lang="en-US" altLang="zh-CN" dirty="0" smtClean="0"/>
              <a:t>&amp; is used to get pointer of a variable ,  * is used to get the value what the pointer(address) stores.</a:t>
            </a:r>
          </a:p>
          <a:p>
            <a:pPr lvl="1"/>
            <a:endParaRPr lang="en-US" altLang="zh-CN" dirty="0" smtClean="0"/>
          </a:p>
          <a:p>
            <a:pPr lvl="4">
              <a:buNone/>
            </a:pPr>
            <a:endParaRPr lang="en-US" altLang="zh-CN" dirty="0" smtClean="0"/>
          </a:p>
          <a:p>
            <a:pPr lvl="4">
              <a:buNone/>
            </a:pPr>
            <a:endParaRPr lang="en-US" altLang="zh-CN" dirty="0" smtClean="0"/>
          </a:p>
          <a:p>
            <a:pPr lvl="4">
              <a:buNone/>
            </a:pPr>
            <a:r>
              <a:rPr lang="en-US" altLang="zh-CN" dirty="0" smtClean="0"/>
              <a:t>Output: 0x7ffc6c25d22c, 100</a:t>
            </a:r>
          </a:p>
          <a:p>
            <a:pPr lvl="1">
              <a:buNone/>
            </a:pPr>
            <a:endParaRPr lang="en-US" altLang="zh-CN" dirty="0" smtClean="0"/>
          </a:p>
        </p:txBody>
      </p:sp>
      <p:pic>
        <p:nvPicPr>
          <p:cNvPr id="6" name="图片 5" descr="企业微信截图_1622965775543.png"/>
          <p:cNvPicPr>
            <a:picLocks noChangeAspect="1"/>
          </p:cNvPicPr>
          <p:nvPr/>
        </p:nvPicPr>
        <p:blipFill>
          <a:blip r:embed="rId2"/>
          <a:stretch>
            <a:fillRect/>
          </a:stretch>
        </p:blipFill>
        <p:spPr>
          <a:xfrm>
            <a:off x="2894988" y="3939068"/>
            <a:ext cx="4734586" cy="1400371"/>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Pointer variant</a:t>
            </a:r>
          </a:p>
          <a:p>
            <a:pPr lvl="1"/>
            <a:r>
              <a:rPr lang="en-US" altLang="zh-CN" dirty="0" smtClean="0"/>
              <a:t>Pointer to a pointer is the same with pointer to ordinary type, the difference is the content stored in the memory is a pointer variable.</a:t>
            </a:r>
          </a:p>
          <a:p>
            <a:pPr lvl="1"/>
            <a:r>
              <a:rPr lang="en-US" altLang="zh-CN" dirty="0" smtClean="0"/>
              <a:t>Pointer array is the same with ordinary array, the difference is each element of the array is a pointer.</a:t>
            </a:r>
          </a:p>
          <a:p>
            <a:pPr lvl="4">
              <a:buNone/>
            </a:pPr>
            <a:endParaRPr lang="en-US" altLang="zh-CN" dirty="0" smtClean="0"/>
          </a:p>
          <a:p>
            <a:pPr lvl="4">
              <a:buNone/>
            </a:pPr>
            <a:endParaRPr lang="en-US" altLang="zh-CN" dirty="0" smtClean="0"/>
          </a:p>
          <a:p>
            <a:pPr lvl="1">
              <a:buNone/>
            </a:pPr>
            <a:endParaRPr lang="en-US" altLang="zh-CN" dirty="0" smtClean="0"/>
          </a:p>
          <a:p>
            <a:pPr lvl="1">
              <a:buNone/>
            </a:pPr>
            <a:endParaRPr lang="en-US" altLang="zh-CN" dirty="0" smtClean="0"/>
          </a:p>
          <a:p>
            <a:pPr lvl="1">
              <a:buNone/>
            </a:pPr>
            <a:r>
              <a:rPr lang="en-US" altLang="zh-CN" dirty="0" smtClean="0"/>
              <a:t>                       output: 0x7ffc3437b038, 0x7ffc3437b03c, 100, 200</a:t>
            </a:r>
          </a:p>
        </p:txBody>
      </p:sp>
      <p:pic>
        <p:nvPicPr>
          <p:cNvPr id="5" name="图片 4" descr="企业微信截图_16229713865809.png"/>
          <p:cNvPicPr>
            <a:picLocks noChangeAspect="1"/>
          </p:cNvPicPr>
          <p:nvPr/>
        </p:nvPicPr>
        <p:blipFill>
          <a:blip r:embed="rId2"/>
          <a:stretch>
            <a:fillRect/>
          </a:stretch>
        </p:blipFill>
        <p:spPr>
          <a:xfrm>
            <a:off x="2733561" y="3214551"/>
            <a:ext cx="5649114" cy="1952898"/>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lstStyle/>
          <a:p>
            <a:r>
              <a:rPr lang="en-US" altLang="zh-CN" dirty="0" smtClean="0"/>
              <a:t>Pointer variable</a:t>
            </a:r>
          </a:p>
          <a:p>
            <a:pPr lvl="1"/>
            <a:r>
              <a:rPr lang="en-US" altLang="zh-CN" dirty="0" smtClean="0"/>
              <a:t>Pointer variable assignment only change the address the variable point to, assign to the dereference of the pointer changes the content stored in the memory.</a:t>
            </a:r>
          </a:p>
          <a:p>
            <a:pPr lvl="1">
              <a:buNone/>
            </a:pPr>
            <a:endParaRPr lang="en-US" altLang="zh-CN" dirty="0" smtClean="0"/>
          </a:p>
        </p:txBody>
      </p:sp>
      <p:pic>
        <p:nvPicPr>
          <p:cNvPr id="5" name="图片 4" descr="企业微信截图_16229669302019.png"/>
          <p:cNvPicPr>
            <a:picLocks noChangeAspect="1"/>
          </p:cNvPicPr>
          <p:nvPr/>
        </p:nvPicPr>
        <p:blipFill>
          <a:blip r:embed="rId2"/>
          <a:stretch>
            <a:fillRect/>
          </a:stretch>
        </p:blipFill>
        <p:spPr>
          <a:xfrm>
            <a:off x="983147" y="2468107"/>
            <a:ext cx="10088265" cy="3727872"/>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lstStyle/>
          <a:p>
            <a:r>
              <a:rPr lang="en-US" altLang="zh-CN" dirty="0" smtClean="0"/>
              <a:t>Pointer calculation</a:t>
            </a:r>
          </a:p>
          <a:p>
            <a:pPr lvl="1"/>
            <a:r>
              <a:rPr lang="en-US" altLang="zh-CN" dirty="0" smtClean="0"/>
              <a:t>Pointer size has no relationship with its type, it is decided by your target machine, on 32 bits system, it is always 4 bytes, on 64 bits system, it is always 8 bytes.</a:t>
            </a:r>
          </a:p>
          <a:p>
            <a:pPr lvl="1"/>
            <a:endParaRPr lang="en-US" altLang="zh-CN" dirty="0" smtClean="0"/>
          </a:p>
          <a:p>
            <a:pPr lvl="1"/>
            <a:endParaRPr lang="en-US" altLang="zh-CN" dirty="0" smtClean="0"/>
          </a:p>
          <a:p>
            <a:pPr lvl="1"/>
            <a:endParaRPr lang="en-US" altLang="zh-CN" dirty="0" smtClean="0"/>
          </a:p>
          <a:p>
            <a:pPr lvl="1">
              <a:buNone/>
            </a:pPr>
            <a:r>
              <a:rPr lang="en-US" altLang="zh-CN" dirty="0" smtClean="0"/>
              <a:t>		          on my 64 bits machine, output: 8, 8, 8</a:t>
            </a:r>
          </a:p>
          <a:p>
            <a:pPr lvl="1">
              <a:buNone/>
            </a:pPr>
            <a:endParaRPr lang="en-US" altLang="zh-CN" dirty="0" smtClean="0"/>
          </a:p>
          <a:p>
            <a:pPr lvl="1">
              <a:buNone/>
            </a:pPr>
            <a:endParaRPr lang="en-US" altLang="zh-CN" dirty="0" smtClean="0"/>
          </a:p>
        </p:txBody>
      </p:sp>
      <p:pic>
        <p:nvPicPr>
          <p:cNvPr id="5" name="图片 4" descr="企业微信截图_16229673309670.png"/>
          <p:cNvPicPr>
            <a:picLocks noChangeAspect="1"/>
          </p:cNvPicPr>
          <p:nvPr/>
        </p:nvPicPr>
        <p:blipFill>
          <a:blip r:embed="rId3"/>
          <a:stretch>
            <a:fillRect/>
          </a:stretch>
        </p:blipFill>
        <p:spPr>
          <a:xfrm>
            <a:off x="2413660" y="2583964"/>
            <a:ext cx="5249008" cy="1600423"/>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fontScale="85000" lnSpcReduction="10000"/>
          </a:bodyPr>
          <a:lstStyle/>
          <a:p>
            <a:r>
              <a:rPr lang="en-US" altLang="zh-CN" dirty="0" smtClean="0"/>
              <a:t>Pointer calculation</a:t>
            </a:r>
          </a:p>
          <a:p>
            <a:pPr lvl="1"/>
            <a:r>
              <a:rPr lang="en-US" altLang="zh-CN" dirty="0" smtClean="0"/>
              <a:t>Pointer variable can be calculated with plus, minus, self plus, self minus. Multiplying or dividing is of nonsense.</a:t>
            </a:r>
          </a:p>
          <a:p>
            <a:pPr lvl="1"/>
            <a:r>
              <a:rPr lang="en-US" altLang="zh-CN" dirty="0" smtClean="0"/>
              <a:t>The type of pointer variable decides the step length when calculate.</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2">
              <a:buNone/>
            </a:pPr>
            <a:endParaRPr lang="en-US" altLang="zh-CN" dirty="0" smtClean="0"/>
          </a:p>
          <a:p>
            <a:pPr lvl="1">
              <a:buNone/>
            </a:pPr>
            <a:r>
              <a:rPr lang="en-US" altLang="zh-CN" dirty="0" smtClean="0"/>
              <a:t>   </a:t>
            </a:r>
          </a:p>
          <a:p>
            <a:pPr lvl="1">
              <a:buNone/>
            </a:pPr>
            <a:r>
              <a:rPr lang="en-US" altLang="zh-CN" dirty="0" smtClean="0"/>
              <a:t>                                         output: 0x104, 0x101, 0x108, 0x140</a:t>
            </a:r>
          </a:p>
          <a:p>
            <a:pPr lvl="1">
              <a:buNone/>
            </a:pPr>
            <a:r>
              <a:rPr lang="en-US" altLang="zh-CN" dirty="0" smtClean="0"/>
              <a:t>Simply speaking, type *pa; “pa + n” results to p + n*(</a:t>
            </a:r>
            <a:r>
              <a:rPr lang="en-US" altLang="zh-CN" dirty="0" err="1" smtClean="0"/>
              <a:t>sizeof</a:t>
            </a:r>
            <a:r>
              <a:rPr lang="en-US" altLang="zh-CN" dirty="0" smtClean="0"/>
              <a:t> type) in math.</a:t>
            </a:r>
          </a:p>
        </p:txBody>
      </p:sp>
      <p:pic>
        <p:nvPicPr>
          <p:cNvPr id="6" name="图片 5" descr="企业微信截图_16229682022494.png"/>
          <p:cNvPicPr>
            <a:picLocks noChangeAspect="1"/>
          </p:cNvPicPr>
          <p:nvPr/>
        </p:nvPicPr>
        <p:blipFill>
          <a:blip r:embed="rId3"/>
          <a:stretch>
            <a:fillRect/>
          </a:stretch>
        </p:blipFill>
        <p:spPr>
          <a:xfrm>
            <a:off x="3839922" y="2267329"/>
            <a:ext cx="4763165" cy="2610214"/>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lstStyle/>
          <a:p>
            <a:r>
              <a:rPr lang="en-US" altLang="zh-CN" dirty="0" smtClean="0"/>
              <a:t>Pointer and array</a:t>
            </a:r>
          </a:p>
          <a:p>
            <a:pPr lvl="1"/>
            <a:r>
              <a:rPr lang="en-US" altLang="zh-CN" dirty="0" smtClean="0"/>
              <a:t>Array name is the address of the first element, so we can treat array name as a pointer, the same time, pointer can be used as array. </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buNone/>
            </a:pPr>
            <a:r>
              <a:rPr lang="en-US" altLang="zh-CN" dirty="0" smtClean="0"/>
              <a:t>                      output: 0x7ffd558bdf30, 0x7ffd558bdf30</a:t>
            </a:r>
          </a:p>
          <a:p>
            <a:pPr lvl="1">
              <a:buNone/>
            </a:pPr>
            <a:r>
              <a:rPr lang="en-US" altLang="zh-CN" dirty="0" smtClean="0"/>
              <a:t>                                    5, 6</a:t>
            </a:r>
          </a:p>
        </p:txBody>
      </p:sp>
      <p:pic>
        <p:nvPicPr>
          <p:cNvPr id="6" name="图片 5" descr="企业微信截图_16229690659103.png"/>
          <p:cNvPicPr>
            <a:picLocks noChangeAspect="1"/>
          </p:cNvPicPr>
          <p:nvPr/>
        </p:nvPicPr>
        <p:blipFill>
          <a:blip r:embed="rId3"/>
          <a:stretch>
            <a:fillRect/>
          </a:stretch>
        </p:blipFill>
        <p:spPr>
          <a:xfrm>
            <a:off x="2744879" y="2555094"/>
            <a:ext cx="4048690" cy="1819529"/>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lstStyle/>
          <a:p>
            <a:r>
              <a:rPr lang="en-US" altLang="zh-CN" dirty="0" smtClean="0"/>
              <a:t>Pointer and function</a:t>
            </a:r>
          </a:p>
          <a:p>
            <a:pPr lvl="1"/>
            <a:r>
              <a:rPr lang="en-US" altLang="zh-CN" dirty="0" smtClean="0"/>
              <a:t>Function pointer is used to point to a function, meanwhile function name is a variable point to the address of  the function, so it can be assigned to a function pointer. </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buNone/>
            </a:pPr>
            <a:r>
              <a:rPr lang="en-US" altLang="zh-CN" dirty="0" smtClean="0"/>
              <a:t>                        output: hello world</a:t>
            </a:r>
          </a:p>
        </p:txBody>
      </p:sp>
      <p:pic>
        <p:nvPicPr>
          <p:cNvPr id="7" name="图片 6" descr="企业微信截图_1622969696820.png"/>
          <p:cNvPicPr>
            <a:picLocks noChangeAspect="1"/>
          </p:cNvPicPr>
          <p:nvPr/>
        </p:nvPicPr>
        <p:blipFill>
          <a:blip r:embed="rId3"/>
          <a:stretch>
            <a:fillRect/>
          </a:stretch>
        </p:blipFill>
        <p:spPr>
          <a:xfrm>
            <a:off x="2777886" y="2588123"/>
            <a:ext cx="4753639" cy="2219635"/>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fontScale="85000" lnSpcReduction="10000"/>
          </a:bodyPr>
          <a:lstStyle/>
          <a:p>
            <a:r>
              <a:rPr lang="en-US" altLang="zh-CN" dirty="0" smtClean="0"/>
              <a:t>Pointer and function</a:t>
            </a:r>
          </a:p>
          <a:p>
            <a:pPr lvl="1"/>
            <a:r>
              <a:rPr lang="en-US" altLang="zh-CN" dirty="0" smtClean="0"/>
              <a:t>Function address is probably not continuous, so function pointer is usually not used to do math calculation in C language.</a:t>
            </a:r>
          </a:p>
          <a:p>
            <a:pPr lvl="1"/>
            <a:r>
              <a:rPr lang="en-US" altLang="zh-CN" dirty="0" smtClean="0"/>
              <a:t>Pointer can be a parameter passed to a function or be the value returned from a function.</a:t>
            </a:r>
          </a:p>
          <a:p>
            <a:pPr lvl="1"/>
            <a:r>
              <a:rPr lang="en-US" altLang="zh-CN" dirty="0" smtClean="0"/>
              <a:t>Pass an array to a function, the array parameter will degrade to an pointer, </a:t>
            </a:r>
            <a:r>
              <a:rPr lang="en-US" altLang="zh-CN" dirty="0" err="1" smtClean="0"/>
              <a:t>sizeof</a:t>
            </a:r>
            <a:r>
              <a:rPr lang="en-US" altLang="zh-CN" dirty="0" smtClean="0"/>
              <a:t> won’t result as expectation.</a:t>
            </a:r>
          </a:p>
          <a:p>
            <a:pPr lvl="1"/>
            <a:endParaRPr lang="en-US" altLang="zh-CN" dirty="0" smtClean="0"/>
          </a:p>
          <a:p>
            <a:pPr lvl="1"/>
            <a:endParaRPr lang="en-US" altLang="zh-CN" dirty="0" smtClean="0"/>
          </a:p>
          <a:p>
            <a:pPr lvl="1">
              <a:buNone/>
            </a:pPr>
            <a:endParaRPr lang="en-US" altLang="zh-CN" dirty="0" smtClean="0"/>
          </a:p>
          <a:p>
            <a:pPr lvl="1">
              <a:buNone/>
            </a:pPr>
            <a:endParaRPr lang="en-US" altLang="zh-CN" dirty="0" smtClean="0"/>
          </a:p>
          <a:p>
            <a:pPr lvl="1">
              <a:buNone/>
            </a:pPr>
            <a:r>
              <a:rPr lang="en-US" altLang="zh-CN" dirty="0" smtClean="0"/>
              <a:t>    </a:t>
            </a:r>
          </a:p>
          <a:p>
            <a:pPr lvl="1">
              <a:buNone/>
            </a:pPr>
            <a:r>
              <a:rPr lang="en-US" altLang="zh-CN" dirty="0" smtClean="0"/>
              <a:t>                                        output: 8                    (tip: a compile warning well be generated)</a:t>
            </a:r>
          </a:p>
        </p:txBody>
      </p:sp>
      <p:pic>
        <p:nvPicPr>
          <p:cNvPr id="6" name="图片 5" descr="企业微信截图_16229704224985.png"/>
          <p:cNvPicPr>
            <a:picLocks noChangeAspect="1"/>
          </p:cNvPicPr>
          <p:nvPr/>
        </p:nvPicPr>
        <p:blipFill>
          <a:blip r:embed="rId3"/>
          <a:stretch>
            <a:fillRect/>
          </a:stretch>
        </p:blipFill>
        <p:spPr>
          <a:xfrm>
            <a:off x="3388049" y="3349580"/>
            <a:ext cx="4734586" cy="1933845"/>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Content</a:t>
            </a:r>
            <a:endParaRPr lang="zh-CN" altLang="en-US" dirty="0"/>
          </a:p>
        </p:txBody>
      </p:sp>
      <p:sp>
        <p:nvSpPr>
          <p:cNvPr id="4" name="Content Placeholder 2"/>
          <p:cNvSpPr>
            <a:spLocks noGrp="1"/>
          </p:cNvSpPr>
          <p:nvPr>
            <p:ph idx="1"/>
          </p:nvPr>
        </p:nvSpPr>
        <p:spPr>
          <a:xfrm>
            <a:off x="838200" y="1016989"/>
            <a:ext cx="10515600" cy="5039863"/>
          </a:xfrm>
        </p:spPr>
        <p:txBody>
          <a:bodyPr>
            <a:normAutofit/>
          </a:bodyPr>
          <a:lstStyle/>
          <a:p>
            <a:r>
              <a:rPr lang="en-US" altLang="zh-CN" b="0" dirty="0" smtClean="0"/>
              <a:t>Array</a:t>
            </a:r>
          </a:p>
          <a:p>
            <a:r>
              <a:rPr lang="en-US" altLang="zh-CN" b="0" dirty="0" smtClean="0"/>
              <a:t>Pointer</a:t>
            </a:r>
          </a:p>
          <a:p>
            <a:r>
              <a:rPr lang="en-US" altLang="zh-CN" b="0" dirty="0" smtClean="0"/>
              <a:t>Structure</a:t>
            </a:r>
          </a:p>
          <a:p>
            <a:r>
              <a:rPr lang="en-US" altLang="zh-CN" b="0" dirty="0" smtClean="0"/>
              <a:t>Stack and Heap</a:t>
            </a:r>
          </a:p>
          <a:p>
            <a:endParaRPr lang="en-US" altLang="zh-CN" b="0" dirty="0" smtClean="0"/>
          </a:p>
        </p:txBody>
      </p:sp>
    </p:spTree>
    <p:extLst>
      <p:ext uri="{BB962C8B-B14F-4D97-AF65-F5344CB8AC3E}">
        <p14:creationId xmlns:p14="http://schemas.microsoft.com/office/powerpoint/2010/main" xmlns="" val="545405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Structure</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Definition</a:t>
            </a:r>
          </a:p>
          <a:p>
            <a:r>
              <a:rPr lang="en-US" altLang="zh-CN" dirty="0" smtClean="0"/>
              <a:t>Storage and Size</a:t>
            </a:r>
          </a:p>
          <a:p>
            <a:r>
              <a:rPr lang="en-US" altLang="zh-CN" dirty="0" smtClean="0"/>
              <a:t>Initialization</a:t>
            </a:r>
          </a:p>
          <a:p>
            <a:r>
              <a:rPr lang="en-US" altLang="zh-CN" dirty="0" smtClean="0"/>
              <a:t>Access to member</a:t>
            </a:r>
          </a:p>
        </p:txBody>
      </p:sp>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Structure</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Definition</a:t>
            </a:r>
          </a:p>
          <a:p>
            <a:pPr lvl="1"/>
            <a:r>
              <a:rPr lang="en-US" altLang="zh-CN" dirty="0" smtClean="0"/>
              <a:t>What is structure? </a:t>
            </a:r>
          </a:p>
          <a:p>
            <a:pPr lvl="2"/>
            <a:r>
              <a:rPr lang="en-US" altLang="zh-CN" dirty="0" smtClean="0"/>
              <a:t>Structure is a set of multiple variable of different type or same type but with different meaning</a:t>
            </a:r>
          </a:p>
          <a:p>
            <a:pPr lvl="1"/>
            <a:r>
              <a:rPr lang="en-US" altLang="zh-CN" dirty="0" smtClean="0"/>
              <a:t>Structure is defined by key word </a:t>
            </a:r>
            <a:r>
              <a:rPr lang="en-US" altLang="zh-CN" dirty="0" err="1" smtClean="0"/>
              <a:t>struct</a:t>
            </a:r>
            <a:r>
              <a:rPr lang="en-US" altLang="zh-CN" dirty="0" smtClean="0"/>
              <a:t>, it has 3 critical factor:</a:t>
            </a:r>
          </a:p>
          <a:p>
            <a:pPr lvl="2"/>
            <a:r>
              <a:rPr lang="en-US" altLang="zh-CN" dirty="0" smtClean="0"/>
              <a:t>Key word </a:t>
            </a:r>
            <a:r>
              <a:rPr lang="en-US" altLang="zh-CN" dirty="0" err="1" smtClean="0"/>
              <a:t>struct</a:t>
            </a:r>
            <a:endParaRPr lang="en-US" altLang="zh-CN" dirty="0" smtClean="0"/>
          </a:p>
          <a:p>
            <a:pPr lvl="2"/>
            <a:r>
              <a:rPr lang="en-US" altLang="zh-CN" dirty="0" smtClean="0"/>
              <a:t>Member list</a:t>
            </a:r>
          </a:p>
          <a:p>
            <a:pPr lvl="2"/>
            <a:r>
              <a:rPr lang="en-US" altLang="zh-CN" dirty="0" smtClean="0"/>
              <a:t>Structure name</a:t>
            </a:r>
          </a:p>
          <a:p>
            <a:pPr lvl="1"/>
            <a:r>
              <a:rPr lang="en-US" altLang="zh-CN" dirty="0" smtClean="0"/>
              <a:t>Structure member can be of any type, even another structure.</a:t>
            </a:r>
          </a:p>
        </p:txBody>
      </p:sp>
      <p:pic>
        <p:nvPicPr>
          <p:cNvPr id="4" name="图片 3" descr="企业微信截图_16229726536815.png"/>
          <p:cNvPicPr>
            <a:picLocks noChangeAspect="1"/>
          </p:cNvPicPr>
          <p:nvPr/>
        </p:nvPicPr>
        <p:blipFill>
          <a:blip r:embed="rId3"/>
          <a:stretch>
            <a:fillRect/>
          </a:stretch>
        </p:blipFill>
        <p:spPr>
          <a:xfrm>
            <a:off x="4451564" y="3274268"/>
            <a:ext cx="3629532" cy="1295581"/>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Structure</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Storage</a:t>
            </a:r>
          </a:p>
          <a:p>
            <a:pPr lvl="1"/>
            <a:r>
              <a:rPr lang="en-US" altLang="zh-CN" dirty="0" smtClean="0"/>
              <a:t>Each member of structure stores continuously together, but not byte to byte, each basic type member has to aligned to default alignment size which is decided by compiler, for </a:t>
            </a:r>
            <a:r>
              <a:rPr lang="en-US" altLang="zh-CN" dirty="0" err="1" smtClean="0"/>
              <a:t>gcc</a:t>
            </a:r>
            <a:r>
              <a:rPr lang="en-US" altLang="zh-CN" dirty="0" smtClean="0"/>
              <a:t>, default alignment size is 4 bytes.</a:t>
            </a:r>
          </a:p>
          <a:p>
            <a:pPr lvl="1"/>
            <a:endParaRPr lang="en-US" altLang="zh-CN" dirty="0" smtClean="0"/>
          </a:p>
          <a:p>
            <a:pPr lvl="1"/>
            <a:endParaRPr lang="en-US" altLang="zh-CN" dirty="0" smtClean="0"/>
          </a:p>
          <a:p>
            <a:pPr lvl="1"/>
            <a:endParaRPr lang="en-US" altLang="zh-CN" dirty="0" smtClean="0"/>
          </a:p>
          <a:p>
            <a:pPr lvl="1"/>
            <a:r>
              <a:rPr lang="en-US" altLang="zh-CN" dirty="0" smtClean="0"/>
              <a:t>Use </a:t>
            </a:r>
            <a:r>
              <a:rPr lang="en-US" altLang="zh-CN" dirty="0" err="1" smtClean="0"/>
              <a:t>sizeof</a:t>
            </a:r>
            <a:r>
              <a:rPr lang="en-US" altLang="zh-CN" dirty="0" smtClean="0"/>
              <a:t> to get the structure size</a:t>
            </a:r>
          </a:p>
          <a:p>
            <a:pPr lvl="1">
              <a:buNone/>
            </a:pPr>
            <a:r>
              <a:rPr lang="en-US" altLang="zh-CN" dirty="0" smtClean="0"/>
              <a:t>        In this case, the size aligned to 4 bytes, so </a:t>
            </a:r>
            <a:r>
              <a:rPr lang="en-US" altLang="zh-CN" dirty="0" err="1" smtClean="0"/>
              <a:t>sizeof</a:t>
            </a:r>
            <a:r>
              <a:rPr lang="en-US" altLang="zh-CN" dirty="0" smtClean="0"/>
              <a:t> (</a:t>
            </a:r>
            <a:r>
              <a:rPr lang="en-US" altLang="zh-CN" dirty="0" err="1" smtClean="0"/>
              <a:t>struct</a:t>
            </a:r>
            <a:r>
              <a:rPr lang="en-US" altLang="zh-CN" dirty="0" smtClean="0"/>
              <a:t> Person) results 20</a:t>
            </a:r>
          </a:p>
        </p:txBody>
      </p:sp>
      <p:pic>
        <p:nvPicPr>
          <p:cNvPr id="7" name="图片 6" descr="企业微信截图_16229801297057.png"/>
          <p:cNvPicPr>
            <a:picLocks noChangeAspect="1"/>
          </p:cNvPicPr>
          <p:nvPr/>
        </p:nvPicPr>
        <p:blipFill>
          <a:blip r:embed="rId3"/>
          <a:stretch>
            <a:fillRect/>
          </a:stretch>
        </p:blipFill>
        <p:spPr>
          <a:xfrm>
            <a:off x="1748821" y="2976164"/>
            <a:ext cx="1952898" cy="1676634"/>
          </a:xfrm>
          <a:prstGeom prst="rect">
            <a:avLst/>
          </a:prstGeom>
        </p:spPr>
      </p:pic>
      <p:pic>
        <p:nvPicPr>
          <p:cNvPr id="8" name="图片 7" descr="企业微信截图_16229803147709.png"/>
          <p:cNvPicPr>
            <a:picLocks noChangeAspect="1"/>
          </p:cNvPicPr>
          <p:nvPr/>
        </p:nvPicPr>
        <p:blipFill>
          <a:blip r:embed="rId4"/>
          <a:stretch>
            <a:fillRect/>
          </a:stretch>
        </p:blipFill>
        <p:spPr>
          <a:xfrm>
            <a:off x="3720298" y="2917593"/>
            <a:ext cx="7629020" cy="1721885"/>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Structure</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Initialization</a:t>
            </a:r>
          </a:p>
          <a:p>
            <a:pPr lvl="1"/>
            <a:r>
              <a:rPr lang="en-US" altLang="zh-CN" dirty="0" smtClean="0"/>
              <a:t>Similar to array, structure variable has three initialization methods.</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buNone/>
            </a:pPr>
            <a:r>
              <a:rPr lang="en-US" altLang="zh-CN" dirty="0" smtClean="0"/>
              <a:t>        output:   0, 0, , , </a:t>
            </a:r>
          </a:p>
          <a:p>
            <a:pPr lvl="1">
              <a:buNone/>
            </a:pPr>
            <a:r>
              <a:rPr lang="en-US" altLang="zh-CN" dirty="0" smtClean="0"/>
              <a:t>			16, 175, Bob, male, bob@verisilicon.com</a:t>
            </a:r>
          </a:p>
          <a:p>
            <a:pPr lvl="1">
              <a:buNone/>
            </a:pPr>
            <a:r>
              <a:rPr lang="en-US" altLang="zh-CN" dirty="0" smtClean="0"/>
              <a:t>			0, 0, Mary, </a:t>
            </a:r>
            <a:r>
              <a:rPr lang="en-US" altLang="zh-CN" dirty="0" err="1" smtClean="0"/>
              <a:t>famale</a:t>
            </a:r>
            <a:r>
              <a:rPr lang="en-US" altLang="zh-CN" dirty="0" smtClean="0"/>
              <a:t>, </a:t>
            </a:r>
          </a:p>
          <a:p>
            <a:pPr lvl="1">
              <a:buNone/>
            </a:pPr>
            <a:endParaRPr lang="en-US" altLang="zh-CN" dirty="0" smtClean="0"/>
          </a:p>
          <a:p>
            <a:pPr lvl="1"/>
            <a:endParaRPr lang="en-US" altLang="zh-CN" dirty="0" smtClean="0"/>
          </a:p>
        </p:txBody>
      </p:sp>
      <p:pic>
        <p:nvPicPr>
          <p:cNvPr id="6" name="图片 5" descr="企业微信截图_1622981028143.png"/>
          <p:cNvPicPr>
            <a:picLocks noChangeAspect="1"/>
          </p:cNvPicPr>
          <p:nvPr/>
        </p:nvPicPr>
        <p:blipFill>
          <a:blip r:embed="rId3"/>
          <a:stretch>
            <a:fillRect/>
          </a:stretch>
        </p:blipFill>
        <p:spPr>
          <a:xfrm>
            <a:off x="1853292" y="2203492"/>
            <a:ext cx="6315957" cy="2038635"/>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Structure</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Access to member</a:t>
            </a:r>
          </a:p>
          <a:p>
            <a:pPr lvl="1"/>
            <a:r>
              <a:rPr lang="en-US" altLang="zh-CN" dirty="0" smtClean="0"/>
              <a:t>For structure variable, use “.” to access member</a:t>
            </a:r>
          </a:p>
          <a:p>
            <a:pPr lvl="1"/>
            <a:r>
              <a:rPr lang="en-US" altLang="zh-CN" dirty="0" smtClean="0"/>
              <a:t>For structure pointer variable, use “-&gt;” to access member</a:t>
            </a:r>
          </a:p>
          <a:p>
            <a:pPr lvl="1"/>
            <a:endParaRPr lang="en-US" altLang="zh-CN" dirty="0" smtClean="0"/>
          </a:p>
          <a:p>
            <a:pPr lvl="1"/>
            <a:endParaRPr lang="en-US" altLang="zh-CN" dirty="0" smtClean="0"/>
          </a:p>
          <a:p>
            <a:pPr lvl="1"/>
            <a:endParaRPr lang="en-US" altLang="zh-CN" dirty="0" smtClean="0"/>
          </a:p>
          <a:p>
            <a:pPr lvl="1">
              <a:buNone/>
            </a:pPr>
            <a:r>
              <a:rPr lang="en-US" altLang="zh-CN" dirty="0" smtClean="0"/>
              <a:t>      output: 16, 175, Bob, male, bob@verisilicon.com</a:t>
            </a:r>
          </a:p>
        </p:txBody>
      </p:sp>
      <p:pic>
        <p:nvPicPr>
          <p:cNvPr id="4" name="图片 3" descr="企业微信截图_16229812432162.png"/>
          <p:cNvPicPr>
            <a:picLocks noChangeAspect="1"/>
          </p:cNvPicPr>
          <p:nvPr/>
        </p:nvPicPr>
        <p:blipFill>
          <a:blip r:embed="rId3"/>
          <a:stretch>
            <a:fillRect/>
          </a:stretch>
        </p:blipFill>
        <p:spPr>
          <a:xfrm>
            <a:off x="1770072" y="2779795"/>
            <a:ext cx="6554115" cy="1495634"/>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Stack and Heap</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Difference</a:t>
            </a:r>
          </a:p>
          <a:p>
            <a:pPr lvl="1"/>
            <a:r>
              <a:rPr lang="en-US" altLang="zh-CN" dirty="0" smtClean="0"/>
              <a:t>Stack is usually small, too much temporary variable may cause stack flow, but heap is much bigger</a:t>
            </a:r>
          </a:p>
          <a:p>
            <a:pPr lvl="1"/>
            <a:r>
              <a:rPr lang="en-US" altLang="zh-CN" dirty="0" smtClean="0"/>
              <a:t>Memory on stack never leak, but memory on heap may leak if programmer forget to free.</a:t>
            </a:r>
          </a:p>
          <a:p>
            <a:pPr lvl="1"/>
            <a:r>
              <a:rPr lang="en-US" altLang="zh-CN" dirty="0" smtClean="0"/>
              <a:t>Stand on data structure, the address of memory on stack grows from high to low, but on heap, the address was managed by memory management unit, there is no regular pattern.</a:t>
            </a:r>
          </a:p>
          <a:p>
            <a:endParaRPr lang="en-US" altLang="zh-CN" dirty="0" smtClean="0"/>
          </a:p>
          <a:p>
            <a:pPr lvl="1"/>
            <a:endParaRPr lang="en-US" altLang="zh-CN" dirty="0" smtClean="0"/>
          </a:p>
        </p:txBody>
      </p:sp>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C80728-2EF7-46DC-8DE7-0635CAD9043B}"/>
              </a:ext>
            </a:extLst>
          </p:cNvPr>
          <p:cNvSpPr>
            <a:spLocks noGrp="1"/>
          </p:cNvSpPr>
          <p:nvPr>
            <p:ph type="title"/>
          </p:nvPr>
        </p:nvSpPr>
        <p:spPr/>
        <p:txBody>
          <a:bodyPr/>
          <a:lstStyle/>
          <a:p>
            <a:r>
              <a:rPr lang="en-US" altLang="zh-CN" dirty="0" smtClean="0"/>
              <a:t>Stack and Heap</a:t>
            </a:r>
            <a:endParaRPr lang="zh-CN" altLang="en-US" dirty="0"/>
          </a:p>
        </p:txBody>
      </p:sp>
      <p:sp>
        <p:nvSpPr>
          <p:cNvPr id="3" name="内容占位符 2">
            <a:extLst>
              <a:ext uri="{FF2B5EF4-FFF2-40B4-BE49-F238E27FC236}">
                <a16:creationId xmlns:a16="http://schemas.microsoft.com/office/drawing/2014/main" xmlns="" id="{E9D0488A-B7E9-45FF-B866-A095BCD7BF81}"/>
              </a:ext>
            </a:extLst>
          </p:cNvPr>
          <p:cNvSpPr>
            <a:spLocks noGrp="1"/>
          </p:cNvSpPr>
          <p:nvPr>
            <p:ph idx="1"/>
          </p:nvPr>
        </p:nvSpPr>
        <p:spPr/>
        <p:txBody>
          <a:bodyPr>
            <a:normAutofit/>
          </a:bodyPr>
          <a:lstStyle/>
          <a:p>
            <a:r>
              <a:rPr lang="en-US" altLang="zh-CN" dirty="0" smtClean="0"/>
              <a:t>What is stack?</a:t>
            </a:r>
          </a:p>
          <a:p>
            <a:pPr lvl="1"/>
            <a:r>
              <a:rPr lang="en-US" altLang="zh-CN" dirty="0" smtClean="0"/>
              <a:t>Stack is a range of memory used for temporary variable storage, variables on stack is managed by CPU, programmer do not need to concern it’s allocation and release.</a:t>
            </a:r>
          </a:p>
          <a:p>
            <a:r>
              <a:rPr lang="en-US" altLang="zh-CN" dirty="0" smtClean="0"/>
              <a:t>What is Heap?</a:t>
            </a:r>
          </a:p>
          <a:p>
            <a:pPr lvl="1"/>
            <a:r>
              <a:rPr lang="en-US" altLang="zh-CN" dirty="0" smtClean="0"/>
              <a:t>Heap is a range of memory used for dynamic variables storage, variables on heap is managed by programmer, programmer must allocate and free them manually.</a:t>
            </a:r>
          </a:p>
          <a:p>
            <a:pPr lvl="1"/>
            <a:endParaRPr lang="en-US" altLang="zh-CN" dirty="0" smtClean="0"/>
          </a:p>
          <a:p>
            <a:pPr>
              <a:buNone/>
            </a:pPr>
            <a:endParaRPr lang="en-US" altLang="zh-CN" dirty="0" smtClean="0"/>
          </a:p>
          <a:p>
            <a:pPr lvl="1"/>
            <a:endParaRPr lang="en-US" altLang="zh-CN" dirty="0" smtClean="0"/>
          </a:p>
        </p:txBody>
      </p:sp>
      <p:pic>
        <p:nvPicPr>
          <p:cNvPr id="5" name="图片 4" descr="企业微信截图_16229825293064.png"/>
          <p:cNvPicPr>
            <a:picLocks noChangeAspect="1"/>
          </p:cNvPicPr>
          <p:nvPr/>
        </p:nvPicPr>
        <p:blipFill>
          <a:blip r:embed="rId3"/>
          <a:stretch>
            <a:fillRect/>
          </a:stretch>
        </p:blipFill>
        <p:spPr>
          <a:xfrm>
            <a:off x="1856889" y="4228728"/>
            <a:ext cx="6954221" cy="1305107"/>
          </a:xfrm>
          <a:prstGeom prst="rect">
            <a:avLst/>
          </a:prstGeom>
        </p:spPr>
      </p:pic>
    </p:spTree>
    <p:extLst>
      <p:ext uri="{BB962C8B-B14F-4D97-AF65-F5344CB8AC3E}">
        <p14:creationId xmlns:p14="http://schemas.microsoft.com/office/powerpoint/2010/main" xmlns="" val="3087764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lgn="ctr">
              <a:buNone/>
            </a:pPr>
            <a:endParaRPr lang="en-US" altLang="zh-CN" dirty="0" smtClean="0"/>
          </a:p>
          <a:p>
            <a:pPr algn="ctr">
              <a:buNone/>
            </a:pPr>
            <a:endParaRPr lang="en-US" altLang="zh-CN" dirty="0" smtClean="0"/>
          </a:p>
          <a:p>
            <a:pPr algn="ctr">
              <a:buNone/>
            </a:pPr>
            <a:endParaRPr lang="en-US" altLang="zh-CN" dirty="0" smtClean="0"/>
          </a:p>
          <a:p>
            <a:pPr algn="ctr">
              <a:buNone/>
            </a:pPr>
            <a:r>
              <a:rPr lang="en-US" altLang="zh-CN" sz="5400" b="0" dirty="0" smtClean="0">
                <a:solidFill>
                  <a:schemeClr val="accent1">
                    <a:lumMod val="60000"/>
                    <a:lumOff val="40000"/>
                  </a:schemeClr>
                </a:solidFill>
              </a:rPr>
              <a:t>Questions?</a:t>
            </a:r>
            <a:endParaRPr lang="zh-CN" altLang="en-US" sz="5400" b="0" dirty="0">
              <a:solidFill>
                <a:schemeClr val="accent1">
                  <a:lumMod val="60000"/>
                  <a:lumOff val="40000"/>
                </a:schemeClr>
              </a:solidFill>
            </a:endParaRPr>
          </a:p>
        </p:txBody>
      </p:sp>
    </p:spTree>
    <p:extLst>
      <p:ext uri="{BB962C8B-B14F-4D97-AF65-F5344CB8AC3E}">
        <p14:creationId xmlns:p14="http://schemas.microsoft.com/office/powerpoint/2010/main" xmlns="" val="545405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64556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645767-68E5-4557-85C7-880C660784CA}"/>
              </a:ext>
            </a:extLst>
          </p:cNvPr>
          <p:cNvSpPr>
            <a:spLocks noGrp="1"/>
          </p:cNvSpPr>
          <p:nvPr>
            <p:ph type="title"/>
          </p:nvPr>
        </p:nvSpPr>
        <p:spPr/>
        <p:txBody>
          <a:bodyPr/>
          <a:lstStyle/>
          <a:p>
            <a:r>
              <a:rPr lang="en-US" altLang="zh-CN" dirty="0" smtClean="0"/>
              <a:t>Array</a:t>
            </a:r>
            <a:endParaRPr lang="zh-CN" altLang="en-US" dirty="0"/>
          </a:p>
        </p:txBody>
      </p:sp>
      <p:sp>
        <p:nvSpPr>
          <p:cNvPr id="9" name="内容占位符 8">
            <a:extLst>
              <a:ext uri="{FF2B5EF4-FFF2-40B4-BE49-F238E27FC236}">
                <a16:creationId xmlns:a16="http://schemas.microsoft.com/office/drawing/2014/main" xmlns="" id="{F985F5ED-5414-4D49-9A0A-34404583BB2E}"/>
              </a:ext>
            </a:extLst>
          </p:cNvPr>
          <p:cNvSpPr>
            <a:spLocks noGrp="1"/>
          </p:cNvSpPr>
          <p:nvPr>
            <p:ph idx="1"/>
          </p:nvPr>
        </p:nvSpPr>
        <p:spPr/>
        <p:txBody>
          <a:bodyPr/>
          <a:lstStyle/>
          <a:p>
            <a:r>
              <a:rPr lang="en-US" altLang="zh-CN" b="0" i="0" dirty="0" smtClean="0">
                <a:solidFill>
                  <a:srgbClr val="333333"/>
                </a:solidFill>
                <a:effectLst/>
                <a:latin typeface="+mn-lt"/>
              </a:rPr>
              <a:t>Declaration</a:t>
            </a:r>
          </a:p>
          <a:p>
            <a:r>
              <a:rPr lang="en-US" altLang="zh-CN" b="0" i="0" dirty="0" smtClean="0">
                <a:solidFill>
                  <a:srgbClr val="333333"/>
                </a:solidFill>
                <a:effectLst/>
                <a:latin typeface="+mn-lt"/>
              </a:rPr>
              <a:t>Initialization</a:t>
            </a:r>
          </a:p>
          <a:p>
            <a:r>
              <a:rPr lang="en-US" altLang="zh-CN" b="0" dirty="0" smtClean="0">
                <a:solidFill>
                  <a:srgbClr val="333333"/>
                </a:solidFill>
                <a:latin typeface="+mn-lt"/>
              </a:rPr>
              <a:t>Length &amp; Size</a:t>
            </a:r>
            <a:endParaRPr lang="en-US" altLang="zh-CN" b="0" i="0" dirty="0" smtClean="0">
              <a:solidFill>
                <a:srgbClr val="333333"/>
              </a:solidFill>
              <a:effectLst/>
              <a:latin typeface="+mn-lt"/>
            </a:endParaRPr>
          </a:p>
          <a:p>
            <a:r>
              <a:rPr lang="en-US" altLang="zh-CN" b="0" i="0" dirty="0" smtClean="0">
                <a:solidFill>
                  <a:srgbClr val="333333"/>
                </a:solidFill>
                <a:effectLst/>
                <a:latin typeface="+mn-lt"/>
              </a:rPr>
              <a:t>Access</a:t>
            </a:r>
          </a:p>
          <a:p>
            <a:r>
              <a:rPr lang="en-US" altLang="zh-CN" b="0" dirty="0" smtClean="0">
                <a:solidFill>
                  <a:srgbClr val="333333"/>
                </a:solidFill>
                <a:latin typeface="+mn-lt"/>
              </a:rPr>
              <a:t>Multiple Array</a:t>
            </a:r>
            <a:endParaRPr lang="en-US" altLang="zh-CN" b="0" i="0" dirty="0" smtClean="0">
              <a:solidFill>
                <a:srgbClr val="333333"/>
              </a:solidFill>
              <a:effectLst/>
              <a:latin typeface="+mn-lt"/>
            </a:endParaRPr>
          </a:p>
          <a:p>
            <a:endParaRPr lang="en-US" altLang="zh-CN" b="0" i="0" dirty="0" smtClean="0">
              <a:solidFill>
                <a:srgbClr val="333333"/>
              </a:solidFill>
              <a:effectLst/>
              <a:latin typeface="+mn-lt"/>
            </a:endParaRPr>
          </a:p>
          <a:p>
            <a:endParaRPr lang="en-US" altLang="zh-CN" b="0" i="0" dirty="0">
              <a:solidFill>
                <a:srgbClr val="333333"/>
              </a:solidFill>
              <a:effectLst/>
              <a:latin typeface="+mn-lt"/>
            </a:endParaRPr>
          </a:p>
        </p:txBody>
      </p:sp>
    </p:spTree>
    <p:extLst>
      <p:ext uri="{BB962C8B-B14F-4D97-AF65-F5344CB8AC3E}">
        <p14:creationId xmlns:p14="http://schemas.microsoft.com/office/powerpoint/2010/main" xmlns="" val="2004249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711763-E447-4888-910F-89C392B1CA38}"/>
              </a:ext>
            </a:extLst>
          </p:cNvPr>
          <p:cNvSpPr>
            <a:spLocks noGrp="1"/>
          </p:cNvSpPr>
          <p:nvPr>
            <p:ph type="title"/>
          </p:nvPr>
        </p:nvSpPr>
        <p:spPr/>
        <p:txBody>
          <a:bodyPr/>
          <a:lstStyle/>
          <a:p>
            <a:r>
              <a:rPr lang="en-US" altLang="zh-CN" dirty="0" smtClean="0"/>
              <a:t>Array</a:t>
            </a:r>
            <a:endParaRPr lang="zh-CN" altLang="en-US" dirty="0"/>
          </a:p>
        </p:txBody>
      </p:sp>
      <p:sp>
        <p:nvSpPr>
          <p:cNvPr id="3" name="内容占位符 2">
            <a:extLst>
              <a:ext uri="{FF2B5EF4-FFF2-40B4-BE49-F238E27FC236}">
                <a16:creationId xmlns:a16="http://schemas.microsoft.com/office/drawing/2014/main" xmlns="" id="{E1887691-BF7D-493D-BF52-463D89F653B3}"/>
              </a:ext>
            </a:extLst>
          </p:cNvPr>
          <p:cNvSpPr>
            <a:spLocks noGrp="1"/>
          </p:cNvSpPr>
          <p:nvPr>
            <p:ph idx="1"/>
          </p:nvPr>
        </p:nvSpPr>
        <p:spPr/>
        <p:txBody>
          <a:bodyPr>
            <a:noAutofit/>
          </a:bodyPr>
          <a:lstStyle/>
          <a:p>
            <a:pPr>
              <a:buNone/>
            </a:pPr>
            <a:r>
              <a:rPr lang="en-US" altLang="zh-CN" sz="1400" dirty="0" smtClean="0">
                <a:solidFill>
                  <a:srgbClr val="333333"/>
                </a:solidFill>
                <a:latin typeface="+mn-lt"/>
              </a:rPr>
              <a:t>What Is Array?</a:t>
            </a:r>
          </a:p>
          <a:p>
            <a:pPr>
              <a:buNone/>
            </a:pPr>
            <a:r>
              <a:rPr lang="en-US" altLang="zh-CN" sz="1400" b="1" i="0" dirty="0" smtClean="0">
                <a:solidFill>
                  <a:srgbClr val="333333"/>
                </a:solidFill>
                <a:effectLst/>
                <a:latin typeface="+mn-lt"/>
              </a:rPr>
              <a:t>	</a:t>
            </a:r>
            <a:r>
              <a:rPr lang="en-US" sz="1400" b="0" dirty="0" smtClean="0"/>
              <a:t> 	An array is a set which has multiple values with the same type and which has same meaning. The values of array store sequentially in memory, without </a:t>
            </a:r>
            <a:r>
              <a:rPr lang="en-US" altLang="zh-CN" sz="1400" b="0" dirty="0" smtClean="0"/>
              <a:t>any space between each other.</a:t>
            </a:r>
          </a:p>
          <a:p>
            <a:r>
              <a:rPr lang="en-US" altLang="zh-CN" sz="1400" dirty="0" smtClean="0">
                <a:solidFill>
                  <a:srgbClr val="333333"/>
                </a:solidFill>
                <a:latin typeface="+mn-lt"/>
              </a:rPr>
              <a:t>Declaration</a:t>
            </a:r>
          </a:p>
          <a:p>
            <a:pPr>
              <a:buNone/>
            </a:pPr>
            <a:r>
              <a:rPr lang="en-US" altLang="zh-CN" sz="1400" dirty="0" smtClean="0">
                <a:solidFill>
                  <a:srgbClr val="333333"/>
                </a:solidFill>
                <a:latin typeface="+mn-lt"/>
              </a:rPr>
              <a:t>		</a:t>
            </a:r>
            <a:r>
              <a:rPr lang="en-US" altLang="zh-CN" sz="1400" b="0" dirty="0" smtClean="0"/>
              <a:t>format: </a:t>
            </a:r>
            <a:r>
              <a:rPr lang="en-US" altLang="zh-CN" sz="1400" dirty="0" smtClean="0">
                <a:solidFill>
                  <a:srgbClr val="333333"/>
                </a:solidFill>
                <a:latin typeface="+mn-lt"/>
              </a:rPr>
              <a:t>	</a:t>
            </a:r>
            <a:endParaRPr lang="en-US" sz="1400" b="0" dirty="0" smtClean="0"/>
          </a:p>
          <a:p>
            <a:pPr>
              <a:buNone/>
            </a:pPr>
            <a:r>
              <a:rPr lang="en-US" altLang="zh-CN" sz="1400" dirty="0" smtClean="0">
                <a:solidFill>
                  <a:srgbClr val="333333"/>
                </a:solidFill>
                <a:latin typeface="+mn-lt"/>
              </a:rPr>
              <a:t>		</a:t>
            </a:r>
            <a:r>
              <a:rPr lang="en-US" altLang="zh-CN" sz="1400" b="0" dirty="0" smtClean="0"/>
              <a:t>type can be either built-in data type or customized structure, union, enumerate and so on.</a:t>
            </a:r>
          </a:p>
          <a:p>
            <a:pPr>
              <a:buNone/>
            </a:pPr>
            <a:r>
              <a:rPr lang="en-US" altLang="zh-CN" sz="1400" b="0" dirty="0" smtClean="0"/>
              <a:t>		length better to be constant, not a variant, even though C99 has supported for variant array.</a:t>
            </a:r>
          </a:p>
          <a:p>
            <a:pPr>
              <a:buNone/>
            </a:pPr>
            <a:r>
              <a:rPr lang="en-US" altLang="zh-CN" sz="1400" b="0" i="0" dirty="0" smtClean="0">
                <a:solidFill>
                  <a:srgbClr val="333333"/>
                </a:solidFill>
                <a:effectLst/>
                <a:latin typeface="+mn-lt"/>
              </a:rPr>
              <a:t>		for </a:t>
            </a:r>
            <a:r>
              <a:rPr lang="en-US" altLang="zh-CN" sz="1400" b="0" dirty="0" smtClean="0"/>
              <a:t>example:   </a:t>
            </a:r>
          </a:p>
        </p:txBody>
      </p:sp>
      <p:pic>
        <p:nvPicPr>
          <p:cNvPr id="5" name="图片 4" descr="1622946892(1).png"/>
          <p:cNvPicPr>
            <a:picLocks noChangeAspect="1"/>
          </p:cNvPicPr>
          <p:nvPr/>
        </p:nvPicPr>
        <p:blipFill>
          <a:blip r:embed="rId3"/>
          <a:stretch>
            <a:fillRect/>
          </a:stretch>
        </p:blipFill>
        <p:spPr>
          <a:xfrm>
            <a:off x="2688846" y="2727785"/>
            <a:ext cx="1943371" cy="400106"/>
          </a:xfrm>
          <a:prstGeom prst="rect">
            <a:avLst/>
          </a:prstGeom>
        </p:spPr>
      </p:pic>
      <p:pic>
        <p:nvPicPr>
          <p:cNvPr id="8" name="图片 7" descr="企业微信截图_16229490924716.png"/>
          <p:cNvPicPr>
            <a:picLocks noChangeAspect="1"/>
          </p:cNvPicPr>
          <p:nvPr/>
        </p:nvPicPr>
        <p:blipFill>
          <a:blip r:embed="rId4"/>
          <a:stretch>
            <a:fillRect/>
          </a:stretch>
        </p:blipFill>
        <p:spPr>
          <a:xfrm>
            <a:off x="2959389" y="4071424"/>
            <a:ext cx="4620270" cy="2038635"/>
          </a:xfrm>
          <a:prstGeom prst="rect">
            <a:avLst/>
          </a:prstGeom>
        </p:spPr>
      </p:pic>
    </p:spTree>
    <p:extLst>
      <p:ext uri="{BB962C8B-B14F-4D97-AF65-F5344CB8AC3E}">
        <p14:creationId xmlns:p14="http://schemas.microsoft.com/office/powerpoint/2010/main" xmlns="" val="148015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4E9672-171F-4DF6-A256-0FF1E4F252C2}"/>
              </a:ext>
            </a:extLst>
          </p:cNvPr>
          <p:cNvSpPr>
            <a:spLocks noGrp="1"/>
          </p:cNvSpPr>
          <p:nvPr>
            <p:ph type="title"/>
          </p:nvPr>
        </p:nvSpPr>
        <p:spPr/>
        <p:txBody>
          <a:bodyPr/>
          <a:lstStyle/>
          <a:p>
            <a:r>
              <a:rPr lang="en-US" altLang="zh-CN" dirty="0" smtClean="0"/>
              <a:t>Array</a:t>
            </a:r>
            <a:endParaRPr lang="zh-CN" altLang="en-US" dirty="0"/>
          </a:p>
        </p:txBody>
      </p:sp>
      <p:sp>
        <p:nvSpPr>
          <p:cNvPr id="3" name="内容占位符 2">
            <a:extLst>
              <a:ext uri="{FF2B5EF4-FFF2-40B4-BE49-F238E27FC236}">
                <a16:creationId xmlns:a16="http://schemas.microsoft.com/office/drawing/2014/main" xmlns="" id="{8B83758B-07DB-45CD-8FA4-F2E60BD237B2}"/>
              </a:ext>
            </a:extLst>
          </p:cNvPr>
          <p:cNvSpPr>
            <a:spLocks noGrp="1"/>
          </p:cNvSpPr>
          <p:nvPr>
            <p:ph idx="1"/>
          </p:nvPr>
        </p:nvSpPr>
        <p:spPr/>
        <p:txBody>
          <a:bodyPr>
            <a:normAutofit fontScale="92500" lnSpcReduction="10000"/>
          </a:bodyPr>
          <a:lstStyle/>
          <a:p>
            <a:pPr>
              <a:lnSpc>
                <a:spcPct val="100000"/>
              </a:lnSpc>
            </a:pPr>
            <a:r>
              <a:rPr lang="en-US" altLang="zh-CN" sz="1800" dirty="0" smtClean="0">
                <a:solidFill>
                  <a:srgbClr val="333333"/>
                </a:solidFill>
              </a:rPr>
              <a:t>Initialization</a:t>
            </a:r>
          </a:p>
          <a:p>
            <a:pPr>
              <a:lnSpc>
                <a:spcPct val="100000"/>
              </a:lnSpc>
              <a:buNone/>
            </a:pPr>
            <a:r>
              <a:rPr lang="en-US" altLang="zh-CN" sz="1800" dirty="0" smtClean="0">
                <a:solidFill>
                  <a:srgbClr val="333333"/>
                </a:solidFill>
              </a:rPr>
              <a:t>	</a:t>
            </a:r>
            <a:r>
              <a:rPr lang="en-US" altLang="zh-CN" sz="1400" b="0" dirty="0" smtClean="0">
                <a:solidFill>
                  <a:srgbClr val="333333"/>
                </a:solidFill>
              </a:rPr>
              <a:t>	</a:t>
            </a:r>
            <a:r>
              <a:rPr lang="en-US" altLang="zh-CN" sz="1400" b="0" dirty="0" smtClean="0"/>
              <a:t>partial initialize:</a:t>
            </a:r>
          </a:p>
          <a:p>
            <a:pPr>
              <a:lnSpc>
                <a:spcPct val="100000"/>
              </a:lnSpc>
              <a:buNone/>
            </a:pPr>
            <a:r>
              <a:rPr lang="en-US" altLang="zh-CN" sz="1400" b="0" dirty="0" smtClean="0"/>
              <a:t>			</a:t>
            </a:r>
          </a:p>
          <a:p>
            <a:pPr>
              <a:lnSpc>
                <a:spcPct val="100000"/>
              </a:lnSpc>
              <a:buNone/>
            </a:pPr>
            <a:endParaRPr lang="en-US" altLang="zh-CN" sz="1400" b="0" dirty="0" smtClean="0"/>
          </a:p>
          <a:p>
            <a:pPr>
              <a:lnSpc>
                <a:spcPct val="100000"/>
              </a:lnSpc>
              <a:buNone/>
            </a:pPr>
            <a:r>
              <a:rPr lang="en-US" altLang="zh-CN" sz="1400" b="0" dirty="0" smtClean="0"/>
              <a:t>			</a:t>
            </a:r>
          </a:p>
          <a:p>
            <a:pPr>
              <a:lnSpc>
                <a:spcPct val="100000"/>
              </a:lnSpc>
              <a:buNone/>
            </a:pPr>
            <a:r>
              <a:rPr lang="en-US" altLang="zh-CN" sz="1400" b="0" dirty="0" smtClean="0"/>
              <a:t>			output: 0 1 2 3 4 5 0 0 0 0</a:t>
            </a:r>
          </a:p>
          <a:p>
            <a:pPr>
              <a:lnSpc>
                <a:spcPct val="100000"/>
              </a:lnSpc>
              <a:buNone/>
            </a:pPr>
            <a:r>
              <a:rPr lang="en-US" altLang="zh-CN" sz="1400" b="0" dirty="0" smtClean="0"/>
              <a:t>		all to zero:</a:t>
            </a:r>
          </a:p>
          <a:p>
            <a:pPr>
              <a:lnSpc>
                <a:spcPct val="100000"/>
              </a:lnSpc>
              <a:buNone/>
            </a:pPr>
            <a:endParaRPr lang="en-US" altLang="zh-CN" sz="1400" b="0" dirty="0" smtClean="0"/>
          </a:p>
          <a:p>
            <a:pPr>
              <a:lnSpc>
                <a:spcPct val="100000"/>
              </a:lnSpc>
              <a:buNone/>
            </a:pPr>
            <a:endParaRPr lang="en-US" altLang="zh-CN" sz="1400" b="0" dirty="0" smtClean="0"/>
          </a:p>
          <a:p>
            <a:pPr>
              <a:lnSpc>
                <a:spcPct val="100000"/>
              </a:lnSpc>
              <a:buNone/>
            </a:pPr>
            <a:r>
              <a:rPr lang="en-US" altLang="zh-CN" sz="1400" b="0" dirty="0" smtClean="0"/>
              <a:t>			 </a:t>
            </a:r>
          </a:p>
          <a:p>
            <a:pPr>
              <a:lnSpc>
                <a:spcPct val="100000"/>
              </a:lnSpc>
              <a:buNone/>
            </a:pPr>
            <a:r>
              <a:rPr lang="en-US" altLang="zh-CN" sz="1400" b="0" dirty="0" smtClean="0"/>
              <a:t>			output: 0 0 0 0 0 0 0 0 0 0</a:t>
            </a:r>
          </a:p>
          <a:p>
            <a:pPr>
              <a:lnSpc>
                <a:spcPct val="100000"/>
              </a:lnSpc>
              <a:buNone/>
            </a:pPr>
            <a:r>
              <a:rPr lang="en-US" altLang="zh-CN" sz="1400" b="0" dirty="0" smtClean="0"/>
              <a:t>		specify initialize:</a:t>
            </a:r>
          </a:p>
          <a:p>
            <a:pPr>
              <a:lnSpc>
                <a:spcPct val="100000"/>
              </a:lnSpc>
              <a:buNone/>
            </a:pPr>
            <a:endParaRPr lang="en-US" altLang="zh-CN" sz="1400" b="0" dirty="0" smtClean="0"/>
          </a:p>
          <a:p>
            <a:pPr>
              <a:lnSpc>
                <a:spcPct val="100000"/>
              </a:lnSpc>
              <a:buNone/>
            </a:pPr>
            <a:endParaRPr lang="en-US" altLang="zh-CN" sz="1400" b="0" dirty="0" smtClean="0"/>
          </a:p>
          <a:p>
            <a:pPr>
              <a:lnSpc>
                <a:spcPct val="100000"/>
              </a:lnSpc>
              <a:buNone/>
            </a:pPr>
            <a:endParaRPr lang="en-US" altLang="zh-CN" sz="1400" b="0" dirty="0" smtClean="0"/>
          </a:p>
          <a:p>
            <a:pPr>
              <a:lnSpc>
                <a:spcPct val="100000"/>
              </a:lnSpc>
              <a:buNone/>
            </a:pPr>
            <a:r>
              <a:rPr lang="en-US" altLang="zh-CN" sz="1400" b="0" dirty="0" smtClean="0"/>
              <a:t>			output: 0 1 0 0 0 5 0 0 0 9                                                                                                 tip: C++ don’t support specify initialization</a:t>
            </a:r>
          </a:p>
          <a:p>
            <a:pPr>
              <a:lnSpc>
                <a:spcPct val="100000"/>
              </a:lnSpc>
              <a:buNone/>
            </a:pPr>
            <a:endParaRPr lang="en-US" altLang="zh-CN" sz="1400" b="0" dirty="0" smtClean="0"/>
          </a:p>
        </p:txBody>
      </p:sp>
      <p:pic>
        <p:nvPicPr>
          <p:cNvPr id="9" name="图片 8" descr="企业微信截图_16229509492275.png"/>
          <p:cNvPicPr>
            <a:picLocks noChangeAspect="1"/>
          </p:cNvPicPr>
          <p:nvPr/>
        </p:nvPicPr>
        <p:blipFill>
          <a:blip r:embed="rId2"/>
          <a:stretch>
            <a:fillRect/>
          </a:stretch>
        </p:blipFill>
        <p:spPr>
          <a:xfrm>
            <a:off x="3385478" y="1415479"/>
            <a:ext cx="4172533" cy="1143160"/>
          </a:xfrm>
          <a:prstGeom prst="rect">
            <a:avLst/>
          </a:prstGeom>
        </p:spPr>
      </p:pic>
      <p:pic>
        <p:nvPicPr>
          <p:cNvPr id="10" name="图片 9" descr="企业微信截图_16229510205039.png"/>
          <p:cNvPicPr>
            <a:picLocks noChangeAspect="1"/>
          </p:cNvPicPr>
          <p:nvPr/>
        </p:nvPicPr>
        <p:blipFill>
          <a:blip r:embed="rId3"/>
          <a:stretch>
            <a:fillRect/>
          </a:stretch>
        </p:blipFill>
        <p:spPr>
          <a:xfrm>
            <a:off x="3374526" y="2941310"/>
            <a:ext cx="3543795" cy="1133633"/>
          </a:xfrm>
          <a:prstGeom prst="rect">
            <a:avLst/>
          </a:prstGeom>
        </p:spPr>
      </p:pic>
      <p:pic>
        <p:nvPicPr>
          <p:cNvPr id="11" name="图片 10" descr="企业微信截图_16229513122630.png"/>
          <p:cNvPicPr>
            <a:picLocks noChangeAspect="1"/>
          </p:cNvPicPr>
          <p:nvPr/>
        </p:nvPicPr>
        <p:blipFill>
          <a:blip r:embed="rId4"/>
          <a:stretch>
            <a:fillRect/>
          </a:stretch>
        </p:blipFill>
        <p:spPr>
          <a:xfrm>
            <a:off x="3357276" y="4483254"/>
            <a:ext cx="4105848" cy="1162212"/>
          </a:xfrm>
          <a:prstGeom prst="rect">
            <a:avLst/>
          </a:prstGeom>
        </p:spPr>
      </p:pic>
    </p:spTree>
    <p:extLst>
      <p:ext uri="{BB962C8B-B14F-4D97-AF65-F5344CB8AC3E}">
        <p14:creationId xmlns:p14="http://schemas.microsoft.com/office/powerpoint/2010/main" xmlns="" val="1689202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711763-E447-4888-910F-89C392B1CA38}"/>
              </a:ext>
            </a:extLst>
          </p:cNvPr>
          <p:cNvSpPr>
            <a:spLocks noGrp="1"/>
          </p:cNvSpPr>
          <p:nvPr>
            <p:ph type="title"/>
          </p:nvPr>
        </p:nvSpPr>
        <p:spPr/>
        <p:txBody>
          <a:bodyPr/>
          <a:lstStyle/>
          <a:p>
            <a:r>
              <a:rPr lang="en-US" altLang="zh-CN" dirty="0" smtClean="0"/>
              <a:t>Array</a:t>
            </a:r>
            <a:endParaRPr lang="zh-CN" altLang="en-US" dirty="0"/>
          </a:p>
        </p:txBody>
      </p:sp>
      <p:sp>
        <p:nvSpPr>
          <p:cNvPr id="3" name="内容占位符 2">
            <a:extLst>
              <a:ext uri="{FF2B5EF4-FFF2-40B4-BE49-F238E27FC236}">
                <a16:creationId xmlns:a16="http://schemas.microsoft.com/office/drawing/2014/main" xmlns="" id="{E1887691-BF7D-493D-BF52-463D89F653B3}"/>
              </a:ext>
            </a:extLst>
          </p:cNvPr>
          <p:cNvSpPr>
            <a:spLocks noGrp="1"/>
          </p:cNvSpPr>
          <p:nvPr>
            <p:ph idx="1"/>
          </p:nvPr>
        </p:nvSpPr>
        <p:spPr/>
        <p:txBody>
          <a:bodyPr>
            <a:noAutofit/>
          </a:bodyPr>
          <a:lstStyle/>
          <a:p>
            <a:r>
              <a:rPr lang="en-US" altLang="zh-CN" sz="1400" dirty="0" smtClean="0">
                <a:solidFill>
                  <a:srgbClr val="333333"/>
                </a:solidFill>
                <a:latin typeface="+mn-lt"/>
              </a:rPr>
              <a:t>Length</a:t>
            </a:r>
          </a:p>
          <a:p>
            <a:pPr lvl="1"/>
            <a:r>
              <a:rPr lang="en-US" altLang="zh-CN" sz="1200" dirty="0" smtClean="0">
                <a:solidFill>
                  <a:srgbClr val="333333"/>
                </a:solidFill>
                <a:latin typeface="+mn-lt"/>
              </a:rPr>
              <a:t>In ordinary situation, we declare a dedicated length array, it’s easy to get the length, but we may declare and initialize an array without length likes:</a:t>
            </a:r>
          </a:p>
          <a:p>
            <a:pPr lvl="2">
              <a:buNone/>
            </a:pPr>
            <a:r>
              <a:rPr lang="en-US" altLang="zh-CN" sz="1000" dirty="0" err="1" smtClean="0">
                <a:solidFill>
                  <a:srgbClr val="333333"/>
                </a:solidFill>
                <a:latin typeface="+mn-lt"/>
              </a:rPr>
              <a:t>int</a:t>
            </a:r>
            <a:r>
              <a:rPr lang="en-US" altLang="zh-CN" sz="1000" dirty="0" smtClean="0">
                <a:solidFill>
                  <a:srgbClr val="333333"/>
                </a:solidFill>
                <a:latin typeface="+mn-lt"/>
              </a:rPr>
              <a:t> a[] = { 1, 3, 4, 7, 0, 2, 9, 0, 5, 1};</a:t>
            </a:r>
          </a:p>
          <a:p>
            <a:pPr lvl="2">
              <a:buNone/>
            </a:pPr>
            <a:r>
              <a:rPr lang="en-US" altLang="zh-CN" sz="1000" dirty="0" smtClean="0">
                <a:solidFill>
                  <a:srgbClr val="333333"/>
                </a:solidFill>
                <a:latin typeface="+mn-lt"/>
              </a:rPr>
              <a:t>How to get the length of a? </a:t>
            </a:r>
          </a:p>
          <a:p>
            <a:r>
              <a:rPr lang="en-US" altLang="zh-CN" sz="1400" dirty="0" smtClean="0">
                <a:solidFill>
                  <a:srgbClr val="333333"/>
                </a:solidFill>
                <a:latin typeface="+mn-lt"/>
              </a:rPr>
              <a:t>Size</a:t>
            </a:r>
          </a:p>
          <a:p>
            <a:pPr lvl="1"/>
            <a:r>
              <a:rPr lang="en-US" altLang="zh-CN" sz="1200" dirty="0" smtClean="0">
                <a:solidFill>
                  <a:srgbClr val="333333"/>
                </a:solidFill>
                <a:latin typeface="+mn-lt"/>
              </a:rPr>
              <a:t>Size of an array not means the array length, but the memory occupy size, it is equal to the element size multiplied by the array length. We commonly use the key word “</a:t>
            </a:r>
            <a:r>
              <a:rPr lang="en-US" altLang="zh-CN" sz="1200" dirty="0" err="1" smtClean="0">
                <a:solidFill>
                  <a:srgbClr val="333333"/>
                </a:solidFill>
                <a:latin typeface="+mn-lt"/>
              </a:rPr>
              <a:t>sizeof</a:t>
            </a:r>
            <a:r>
              <a:rPr lang="en-US" altLang="zh-CN" sz="1200" dirty="0" smtClean="0">
                <a:solidFill>
                  <a:srgbClr val="333333"/>
                </a:solidFill>
                <a:latin typeface="+mn-lt"/>
              </a:rPr>
              <a:t>“ to get the array size.</a:t>
            </a:r>
          </a:p>
          <a:p>
            <a:pPr lvl="1">
              <a:buNone/>
            </a:pPr>
            <a:endParaRPr lang="en-US" altLang="zh-CN" sz="1200" dirty="0" smtClean="0">
              <a:solidFill>
                <a:srgbClr val="333333"/>
              </a:solidFill>
              <a:latin typeface="+mn-lt"/>
            </a:endParaRPr>
          </a:p>
          <a:p>
            <a:pPr lvl="1">
              <a:buNone/>
            </a:pPr>
            <a:endParaRPr lang="en-US" altLang="zh-CN" sz="1200" dirty="0" smtClean="0">
              <a:solidFill>
                <a:srgbClr val="333333"/>
              </a:solidFill>
              <a:latin typeface="+mn-lt"/>
            </a:endParaRPr>
          </a:p>
          <a:p>
            <a:pPr lvl="1">
              <a:buNone/>
            </a:pPr>
            <a:endParaRPr lang="en-US" altLang="zh-CN" sz="1200" dirty="0" smtClean="0">
              <a:solidFill>
                <a:srgbClr val="333333"/>
              </a:solidFill>
              <a:latin typeface="+mn-lt"/>
            </a:endParaRPr>
          </a:p>
          <a:p>
            <a:pPr lvl="1">
              <a:buNone/>
            </a:pPr>
            <a:endParaRPr lang="en-US" altLang="zh-CN" sz="1200" dirty="0" smtClean="0">
              <a:solidFill>
                <a:srgbClr val="333333"/>
              </a:solidFill>
              <a:latin typeface="+mn-lt"/>
            </a:endParaRPr>
          </a:p>
          <a:p>
            <a:pPr lvl="1">
              <a:buNone/>
            </a:pPr>
            <a:r>
              <a:rPr lang="en-US" altLang="zh-CN" sz="1200" dirty="0" smtClean="0">
                <a:solidFill>
                  <a:srgbClr val="333333"/>
                </a:solidFill>
                <a:latin typeface="+mn-lt"/>
              </a:rPr>
              <a:t>	output: 40, 5, 20</a:t>
            </a:r>
          </a:p>
          <a:p>
            <a:pPr lvl="1"/>
            <a:r>
              <a:rPr lang="en-US" altLang="zh-CN" sz="1200" dirty="0" smtClean="0">
                <a:solidFill>
                  <a:srgbClr val="333333"/>
                </a:solidFill>
                <a:latin typeface="+mn-lt"/>
              </a:rPr>
              <a:t>Back to the problem, we can easily get the total size , how about element size? Easy too, it is </a:t>
            </a:r>
            <a:r>
              <a:rPr lang="en-US" altLang="zh-CN" sz="1200" dirty="0" err="1" smtClean="0">
                <a:solidFill>
                  <a:srgbClr val="333333"/>
                </a:solidFill>
                <a:latin typeface="+mn-lt"/>
              </a:rPr>
              <a:t>sizeof</a:t>
            </a:r>
            <a:r>
              <a:rPr lang="en-US" altLang="zh-CN" sz="1200" dirty="0" smtClean="0">
                <a:solidFill>
                  <a:srgbClr val="333333"/>
                </a:solidFill>
                <a:latin typeface="+mn-lt"/>
              </a:rPr>
              <a:t>(element[0]), so we can get the length of array c by the code: </a:t>
            </a:r>
            <a:r>
              <a:rPr lang="en-US" altLang="zh-CN" sz="1200" dirty="0" err="1" smtClean="0">
                <a:solidFill>
                  <a:srgbClr val="333333"/>
                </a:solidFill>
                <a:latin typeface="+mn-lt"/>
              </a:rPr>
              <a:t>sizeof</a:t>
            </a:r>
            <a:r>
              <a:rPr lang="en-US" altLang="zh-CN" sz="1200" dirty="0" smtClean="0">
                <a:solidFill>
                  <a:srgbClr val="333333"/>
                </a:solidFill>
                <a:latin typeface="+mn-lt"/>
              </a:rPr>
              <a:t>(c)/</a:t>
            </a:r>
            <a:r>
              <a:rPr lang="en-US" altLang="zh-CN" sz="1200" dirty="0" err="1" smtClean="0">
                <a:solidFill>
                  <a:srgbClr val="333333"/>
                </a:solidFill>
                <a:latin typeface="+mn-lt"/>
              </a:rPr>
              <a:t>sizeof</a:t>
            </a:r>
            <a:r>
              <a:rPr lang="en-US" altLang="zh-CN" sz="1200" dirty="0" smtClean="0">
                <a:solidFill>
                  <a:srgbClr val="333333"/>
                </a:solidFill>
                <a:latin typeface="+mn-lt"/>
              </a:rPr>
              <a:t>(c[0])</a:t>
            </a:r>
          </a:p>
          <a:p>
            <a:pPr lvl="1">
              <a:buNone/>
            </a:pPr>
            <a:r>
              <a:rPr lang="en-US" altLang="zh-CN" sz="1200" dirty="0" smtClean="0">
                <a:solidFill>
                  <a:srgbClr val="333333"/>
                </a:solidFill>
                <a:latin typeface="+mn-lt"/>
              </a:rPr>
              <a:t>			</a:t>
            </a:r>
          </a:p>
          <a:p>
            <a:pPr>
              <a:buNone/>
            </a:pPr>
            <a:r>
              <a:rPr lang="en-US" altLang="zh-CN" sz="1400" dirty="0" smtClean="0">
                <a:solidFill>
                  <a:srgbClr val="333333"/>
                </a:solidFill>
                <a:latin typeface="+mn-lt"/>
              </a:rPr>
              <a:t>		</a:t>
            </a:r>
            <a:endParaRPr lang="en-US" altLang="zh-CN" sz="1400" b="0" dirty="0" smtClean="0"/>
          </a:p>
        </p:txBody>
      </p:sp>
      <p:pic>
        <p:nvPicPr>
          <p:cNvPr id="7" name="图片 6" descr="企业微信截图_16229532759401.png"/>
          <p:cNvPicPr>
            <a:picLocks noChangeAspect="1"/>
          </p:cNvPicPr>
          <p:nvPr/>
        </p:nvPicPr>
        <p:blipFill>
          <a:blip r:embed="rId3"/>
          <a:stretch>
            <a:fillRect/>
          </a:stretch>
        </p:blipFill>
        <p:spPr>
          <a:xfrm>
            <a:off x="3408856" y="3368810"/>
            <a:ext cx="5163271" cy="1562318"/>
          </a:xfrm>
          <a:prstGeom prst="rect">
            <a:avLst/>
          </a:prstGeom>
        </p:spPr>
      </p:pic>
    </p:spTree>
    <p:extLst>
      <p:ext uri="{BB962C8B-B14F-4D97-AF65-F5344CB8AC3E}">
        <p14:creationId xmlns:p14="http://schemas.microsoft.com/office/powerpoint/2010/main" xmlns="" val="1480159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711763-E447-4888-910F-89C392B1CA38}"/>
              </a:ext>
            </a:extLst>
          </p:cNvPr>
          <p:cNvSpPr>
            <a:spLocks noGrp="1"/>
          </p:cNvSpPr>
          <p:nvPr>
            <p:ph type="title"/>
          </p:nvPr>
        </p:nvSpPr>
        <p:spPr/>
        <p:txBody>
          <a:bodyPr/>
          <a:lstStyle/>
          <a:p>
            <a:r>
              <a:rPr lang="en-US" altLang="zh-CN" dirty="0" smtClean="0"/>
              <a:t>Array</a:t>
            </a:r>
            <a:endParaRPr lang="zh-CN" altLang="en-US" dirty="0"/>
          </a:p>
        </p:txBody>
      </p:sp>
      <p:sp>
        <p:nvSpPr>
          <p:cNvPr id="3" name="内容占位符 2">
            <a:extLst>
              <a:ext uri="{FF2B5EF4-FFF2-40B4-BE49-F238E27FC236}">
                <a16:creationId xmlns:a16="http://schemas.microsoft.com/office/drawing/2014/main" xmlns="" id="{E1887691-BF7D-493D-BF52-463D89F653B3}"/>
              </a:ext>
            </a:extLst>
          </p:cNvPr>
          <p:cNvSpPr>
            <a:spLocks noGrp="1"/>
          </p:cNvSpPr>
          <p:nvPr>
            <p:ph idx="1"/>
          </p:nvPr>
        </p:nvSpPr>
        <p:spPr/>
        <p:txBody>
          <a:bodyPr>
            <a:noAutofit/>
          </a:bodyPr>
          <a:lstStyle/>
          <a:p>
            <a:r>
              <a:rPr lang="en-US" altLang="zh-CN" sz="1400" dirty="0" smtClean="0">
                <a:solidFill>
                  <a:srgbClr val="333333"/>
                </a:solidFill>
                <a:latin typeface="+mn-lt"/>
              </a:rPr>
              <a:t>Access</a:t>
            </a:r>
          </a:p>
          <a:p>
            <a:pPr lvl="1"/>
            <a:r>
              <a:rPr lang="en-US" altLang="zh-CN" sz="1200" dirty="0" smtClean="0">
                <a:solidFill>
                  <a:srgbClr val="333333"/>
                </a:solidFill>
                <a:latin typeface="+mn-lt"/>
              </a:rPr>
              <a:t>Index is used to access the element in an array which is started from 0.</a:t>
            </a:r>
          </a:p>
          <a:p>
            <a:pPr lvl="1"/>
            <a:r>
              <a:rPr lang="en-US" altLang="zh-CN" sz="1200" dirty="0" smtClean="0">
                <a:solidFill>
                  <a:srgbClr val="333333"/>
                </a:solidFill>
                <a:latin typeface="+mn-lt"/>
              </a:rPr>
              <a:t>Max valid index is the array length – 1,  access exceed length – 1 has non sense and may cause unknown error.</a:t>
            </a:r>
          </a:p>
          <a:p>
            <a:pPr lvl="1"/>
            <a:r>
              <a:rPr lang="en-US" altLang="zh-CN" sz="1200" dirty="0" smtClean="0">
                <a:solidFill>
                  <a:srgbClr val="333333"/>
                </a:solidFill>
                <a:latin typeface="+mn-lt"/>
              </a:rPr>
              <a:t>“for” or “while” loop is used to access each element. </a:t>
            </a:r>
          </a:p>
          <a:p>
            <a:pPr lvl="1">
              <a:buNone/>
            </a:pPr>
            <a:endParaRPr lang="en-US" altLang="zh-CN" sz="1200" dirty="0" smtClean="0">
              <a:solidFill>
                <a:srgbClr val="333333"/>
              </a:solidFill>
              <a:latin typeface="+mn-lt"/>
            </a:endParaRPr>
          </a:p>
          <a:p>
            <a:pPr lvl="1">
              <a:buNone/>
            </a:pPr>
            <a:endParaRPr lang="en-US" altLang="zh-CN" sz="1200" dirty="0" smtClean="0">
              <a:solidFill>
                <a:srgbClr val="333333"/>
              </a:solidFill>
              <a:latin typeface="+mn-lt"/>
            </a:endParaRPr>
          </a:p>
          <a:p>
            <a:pPr lvl="1">
              <a:buNone/>
            </a:pPr>
            <a:endParaRPr lang="en-US" altLang="zh-CN" sz="1200" dirty="0" smtClean="0">
              <a:solidFill>
                <a:srgbClr val="333333"/>
              </a:solidFill>
              <a:latin typeface="+mn-lt"/>
            </a:endParaRPr>
          </a:p>
        </p:txBody>
      </p:sp>
      <p:pic>
        <p:nvPicPr>
          <p:cNvPr id="5" name="图片 4" descr="企业微信截图_16229602053106.png"/>
          <p:cNvPicPr>
            <a:picLocks noChangeAspect="1"/>
          </p:cNvPicPr>
          <p:nvPr/>
        </p:nvPicPr>
        <p:blipFill>
          <a:blip r:embed="rId3"/>
          <a:stretch>
            <a:fillRect/>
          </a:stretch>
        </p:blipFill>
        <p:spPr>
          <a:xfrm>
            <a:off x="1428416" y="2515174"/>
            <a:ext cx="4763165" cy="2267267"/>
          </a:xfrm>
          <a:prstGeom prst="rect">
            <a:avLst/>
          </a:prstGeom>
        </p:spPr>
      </p:pic>
    </p:spTree>
    <p:extLst>
      <p:ext uri="{BB962C8B-B14F-4D97-AF65-F5344CB8AC3E}">
        <p14:creationId xmlns:p14="http://schemas.microsoft.com/office/powerpoint/2010/main" xmlns="" val="1480159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Array</a:t>
            </a:r>
            <a:endParaRPr lang="zh-CN" altLang="en-US" dirty="0"/>
          </a:p>
        </p:txBody>
      </p:sp>
      <p:sp>
        <p:nvSpPr>
          <p:cNvPr id="4" name="Content Placeholder 2"/>
          <p:cNvSpPr>
            <a:spLocks noGrp="1"/>
          </p:cNvSpPr>
          <p:nvPr>
            <p:ph idx="1"/>
          </p:nvPr>
        </p:nvSpPr>
        <p:spPr>
          <a:xfrm>
            <a:off x="838200" y="1016989"/>
            <a:ext cx="10515600" cy="5039863"/>
          </a:xfrm>
        </p:spPr>
        <p:txBody>
          <a:bodyPr>
            <a:normAutofit/>
          </a:bodyPr>
          <a:lstStyle/>
          <a:p>
            <a:r>
              <a:rPr lang="en-US" altLang="zh-CN" sz="2400" dirty="0" smtClean="0">
                <a:solidFill>
                  <a:srgbClr val="333333"/>
                </a:solidFill>
              </a:rPr>
              <a:t>Multiple  Array</a:t>
            </a:r>
          </a:p>
          <a:p>
            <a:pPr lvl="1"/>
            <a:r>
              <a:rPr lang="en-US" altLang="zh-CN" dirty="0" smtClean="0">
                <a:solidFill>
                  <a:srgbClr val="333333"/>
                </a:solidFill>
              </a:rPr>
              <a:t>Initialization:</a:t>
            </a:r>
          </a:p>
          <a:p>
            <a:pPr lvl="1">
              <a:buNone/>
            </a:pPr>
            <a:endParaRPr lang="en-US" altLang="zh-CN" dirty="0" smtClean="0">
              <a:solidFill>
                <a:srgbClr val="333333"/>
              </a:solidFill>
            </a:endParaRPr>
          </a:p>
          <a:p>
            <a:pPr lvl="1">
              <a:buNone/>
            </a:pPr>
            <a:r>
              <a:rPr lang="en-US" altLang="zh-CN" dirty="0" smtClean="0">
                <a:solidFill>
                  <a:srgbClr val="333333"/>
                </a:solidFill>
              </a:rPr>
              <a:t> Storage in memory:</a:t>
            </a:r>
          </a:p>
          <a:p>
            <a:pPr lvl="1">
              <a:buNone/>
            </a:pPr>
            <a:endParaRPr lang="en-US" altLang="zh-CN" dirty="0" smtClean="0">
              <a:solidFill>
                <a:srgbClr val="333333"/>
              </a:solidFill>
            </a:endParaRPr>
          </a:p>
          <a:p>
            <a:pPr>
              <a:buNone/>
            </a:pPr>
            <a:r>
              <a:rPr lang="en-US" altLang="zh-CN" dirty="0" smtClean="0"/>
              <a:t>		</a:t>
            </a:r>
            <a:endParaRPr lang="en-US" altLang="zh-CN" dirty="0"/>
          </a:p>
        </p:txBody>
      </p:sp>
      <p:pic>
        <p:nvPicPr>
          <p:cNvPr id="5" name="图片 4" descr="企业微信截图_16229607165768.png"/>
          <p:cNvPicPr>
            <a:picLocks noChangeAspect="1"/>
          </p:cNvPicPr>
          <p:nvPr/>
        </p:nvPicPr>
        <p:blipFill>
          <a:blip r:embed="rId2"/>
          <a:stretch>
            <a:fillRect/>
          </a:stretch>
        </p:blipFill>
        <p:spPr>
          <a:xfrm>
            <a:off x="3238229" y="1923265"/>
            <a:ext cx="3886743" cy="7430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68175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213927-C2B2-454D-9511-11D737F1124E}"/>
              </a:ext>
            </a:extLst>
          </p:cNvPr>
          <p:cNvSpPr>
            <a:spLocks noGrp="1"/>
          </p:cNvSpPr>
          <p:nvPr>
            <p:ph type="title"/>
          </p:nvPr>
        </p:nvSpPr>
        <p:spPr/>
        <p:txBody>
          <a:bodyPr/>
          <a:lstStyle/>
          <a:p>
            <a:r>
              <a:rPr lang="en-US" altLang="zh-CN" dirty="0" smtClean="0"/>
              <a:t>Pointer</a:t>
            </a:r>
            <a:endParaRPr lang="zh-CN" altLang="en-US" dirty="0"/>
          </a:p>
        </p:txBody>
      </p:sp>
      <p:sp>
        <p:nvSpPr>
          <p:cNvPr id="3" name="内容占位符 2">
            <a:extLst>
              <a:ext uri="{FF2B5EF4-FFF2-40B4-BE49-F238E27FC236}">
                <a16:creationId xmlns:a16="http://schemas.microsoft.com/office/drawing/2014/main" xmlns="" id="{8E84ED16-D419-43AE-BBD7-9764478353FB}"/>
              </a:ext>
            </a:extLst>
          </p:cNvPr>
          <p:cNvSpPr>
            <a:spLocks noGrp="1"/>
          </p:cNvSpPr>
          <p:nvPr>
            <p:ph idx="1"/>
          </p:nvPr>
        </p:nvSpPr>
        <p:spPr/>
        <p:txBody>
          <a:bodyPr/>
          <a:lstStyle/>
          <a:p>
            <a:r>
              <a:rPr lang="en-US" altLang="zh-CN" dirty="0" smtClean="0"/>
              <a:t>What is Pointer</a:t>
            </a:r>
          </a:p>
          <a:p>
            <a:r>
              <a:rPr lang="en-US" altLang="zh-CN" dirty="0" smtClean="0"/>
              <a:t>Pointer variable</a:t>
            </a:r>
          </a:p>
          <a:p>
            <a:r>
              <a:rPr lang="en-US" altLang="zh-CN" dirty="0" smtClean="0"/>
              <a:t>Pointer calculation</a:t>
            </a:r>
          </a:p>
          <a:p>
            <a:r>
              <a:rPr lang="en-US" altLang="zh-CN" dirty="0" smtClean="0"/>
              <a:t>Pointer and array</a:t>
            </a:r>
          </a:p>
          <a:p>
            <a:r>
              <a:rPr lang="en-US" altLang="zh-CN" dirty="0" smtClean="0"/>
              <a:t>Pointer and function</a:t>
            </a:r>
            <a:endParaRPr lang="zh-CN" altLang="en-US" dirty="0"/>
          </a:p>
        </p:txBody>
      </p:sp>
    </p:spTree>
    <p:extLst>
      <p:ext uri="{BB962C8B-B14F-4D97-AF65-F5344CB8AC3E}">
        <p14:creationId xmlns:p14="http://schemas.microsoft.com/office/powerpoint/2010/main" xmlns="" val="2584416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4">
      <a:dk1>
        <a:sysClr val="windowText" lastClr="000000"/>
      </a:dk1>
      <a:lt1>
        <a:sysClr val="window" lastClr="C7EDCC"/>
      </a:lt1>
      <a:dk2>
        <a:srgbClr val="44546A"/>
      </a:dk2>
      <a:lt2>
        <a:srgbClr val="E7E6E6"/>
      </a:lt2>
      <a:accent1>
        <a:srgbClr val="B60005"/>
      </a:accent1>
      <a:accent2>
        <a:srgbClr val="FFCFC9"/>
      </a:accent2>
      <a:accent3>
        <a:srgbClr val="B2B2B2"/>
      </a:accent3>
      <a:accent4>
        <a:srgbClr val="A3E0E0"/>
      </a:accent4>
      <a:accent5>
        <a:srgbClr val="FFC165"/>
      </a:accent5>
      <a:accent6>
        <a:srgbClr val="C490AA"/>
      </a:accent6>
      <a:hlink>
        <a:srgbClr val="8496B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8422</TotalTime>
  <Words>1149</Words>
  <Application>Microsoft Office PowerPoint</Application>
  <PresentationFormat>自定义</PresentationFormat>
  <Paragraphs>233</Paragraphs>
  <Slides>28</Slides>
  <Notes>17</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1_Office Theme</vt:lpstr>
      <vt:lpstr>SPSD Training For New Staff  C Practice 2</vt:lpstr>
      <vt:lpstr>Content</vt:lpstr>
      <vt:lpstr>Array</vt:lpstr>
      <vt:lpstr>Array</vt:lpstr>
      <vt:lpstr>Array</vt:lpstr>
      <vt:lpstr>Array</vt:lpstr>
      <vt:lpstr>Array</vt:lpstr>
      <vt:lpstr>Array</vt:lpstr>
      <vt:lpstr>Pointer</vt:lpstr>
      <vt:lpstr>Pointer</vt:lpstr>
      <vt:lpstr>Pointer</vt:lpstr>
      <vt:lpstr>Pointer</vt:lpstr>
      <vt:lpstr>Pointer</vt:lpstr>
      <vt:lpstr>Pointer</vt:lpstr>
      <vt:lpstr>Pointer</vt:lpstr>
      <vt:lpstr>Pointer</vt:lpstr>
      <vt:lpstr>Pointer</vt:lpstr>
      <vt:lpstr>Pointer</vt:lpstr>
      <vt:lpstr>Pointer</vt:lpstr>
      <vt:lpstr>Structure</vt:lpstr>
      <vt:lpstr>Structure</vt:lpstr>
      <vt:lpstr>Structure</vt:lpstr>
      <vt:lpstr>Structure</vt:lpstr>
      <vt:lpstr>Structure</vt:lpstr>
      <vt:lpstr>Stack and Heap</vt:lpstr>
      <vt:lpstr>Stack and Heap</vt:lpstr>
      <vt:lpstr>幻灯片 27</vt:lpstr>
      <vt:lpstr>幻灯片 28</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Cao, Teeny</dc:creator>
  <cp:lastModifiedBy>cn1264</cp:lastModifiedBy>
  <cp:revision>950</cp:revision>
  <dcterms:created xsi:type="dcterms:W3CDTF">2015-11-22T03:10:36Z</dcterms:created>
  <dcterms:modified xsi:type="dcterms:W3CDTF">2021-06-06T12:35:45Z</dcterms:modified>
</cp:coreProperties>
</file>