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260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5AA9-B86D-4B0C-8ECC-B0A69843A9AF}" type="datetimeFigureOut">
              <a:rPr lang="zh-CN" altLang="en-US" smtClean="0"/>
              <a:pPr/>
              <a:t>2014-2-19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A6F7-CCFB-4A3F-98BD-AEF892199B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H.265/HEVC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H.264/AVC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区别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/>
          <a:p>
            <a:r>
              <a:rPr lang="en-US" altLang="zh-CN" dirty="0" smtClean="0"/>
              <a:t>Video Codec</a:t>
            </a:r>
            <a:r>
              <a:rPr lang="zh-CN" altLang="en-US" dirty="0"/>
              <a:t> </a:t>
            </a:r>
            <a:r>
              <a:rPr lang="en-US" altLang="zh-CN" dirty="0" smtClean="0"/>
              <a:t>Team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去块滤波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               本质上</a:t>
            </a:r>
            <a:r>
              <a:rPr lang="en-US" altLang="zh-CN" sz="2000" dirty="0" smtClean="0"/>
              <a:t>H.265</a:t>
            </a:r>
            <a:r>
              <a:rPr lang="zh-CN" altLang="en-US" sz="2000" dirty="0" smtClean="0"/>
              <a:t>的去块滤波与</a:t>
            </a:r>
            <a:r>
              <a:rPr lang="en-US" altLang="zh-CN" sz="2000" dirty="0" smtClean="0"/>
              <a:t>H.264</a:t>
            </a:r>
            <a:r>
              <a:rPr lang="zh-CN" altLang="en-US" sz="2000" dirty="0" smtClean="0"/>
              <a:t>的去块滤波及流程是一致的，做了如下最显著的改变：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b="1" dirty="0" smtClean="0"/>
              <a:t>滤波边界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H.264</a:t>
            </a:r>
            <a:r>
              <a:rPr lang="zh-CN" altLang="en-US" sz="2000" dirty="0" smtClean="0"/>
              <a:t>最小到</a:t>
            </a:r>
            <a:r>
              <a:rPr lang="en-US" altLang="zh-CN" sz="2000" dirty="0" smtClean="0"/>
              <a:t>4x4</a:t>
            </a:r>
            <a:r>
              <a:rPr lang="zh-CN" altLang="en-US" sz="2000" dirty="0" smtClean="0"/>
              <a:t>边界滤波；而</a:t>
            </a:r>
            <a:r>
              <a:rPr lang="en-US" altLang="zh-CN" sz="2000" dirty="0" smtClean="0"/>
              <a:t>H.265</a:t>
            </a:r>
            <a:r>
              <a:rPr lang="zh-CN" altLang="en-US" sz="2000" dirty="0" smtClean="0"/>
              <a:t>适应</a:t>
            </a:r>
            <a:r>
              <a:rPr lang="zh-CN" altLang="en-US" sz="2000" dirty="0"/>
              <a:t>最新的</a:t>
            </a:r>
            <a:r>
              <a:rPr lang="en-US" altLang="zh-CN" sz="2000" dirty="0"/>
              <a:t>CU</a:t>
            </a:r>
            <a:r>
              <a:rPr lang="zh-CN" altLang="en-US" sz="2000" dirty="0"/>
              <a:t>、</a:t>
            </a:r>
            <a:r>
              <a:rPr lang="en-US" altLang="zh-CN" sz="2000" dirty="0"/>
              <a:t>PU</a:t>
            </a:r>
            <a:r>
              <a:rPr lang="zh-CN" altLang="en-US" sz="2000" dirty="0"/>
              <a:t>和</a:t>
            </a:r>
            <a:r>
              <a:rPr lang="en-US" altLang="zh-CN" sz="2000" dirty="0"/>
              <a:t>TU</a:t>
            </a:r>
            <a:r>
              <a:rPr lang="zh-CN" altLang="en-US" sz="2000" dirty="0"/>
              <a:t>划分结构的滤波</a:t>
            </a:r>
            <a:r>
              <a:rPr lang="zh-CN" altLang="en-US" sz="2000" dirty="0" smtClean="0"/>
              <a:t>边缘，最小滤波边界为</a:t>
            </a:r>
            <a:r>
              <a:rPr lang="en-US" altLang="zh-CN" sz="2000" dirty="0" smtClean="0"/>
              <a:t>8x8</a:t>
            </a:r>
            <a:r>
              <a:rPr lang="zh-CN" altLang="en-US" sz="2000" dirty="0" smtClean="0"/>
              <a:t>，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滤波顺序：</a:t>
            </a:r>
            <a:r>
              <a:rPr lang="en-US" altLang="zh-CN" sz="2000" dirty="0" smtClean="0"/>
              <a:t>H264</a:t>
            </a:r>
            <a:r>
              <a:rPr lang="zh-CN" altLang="en-US" sz="2000" dirty="0" smtClean="0"/>
              <a:t>先宏块内采用垂直边界，再当前宏块内水平边界；而</a:t>
            </a:r>
            <a:r>
              <a:rPr lang="en-US" altLang="zh-CN" sz="2000" dirty="0" smtClean="0"/>
              <a:t>H.265</a:t>
            </a:r>
            <a:r>
              <a:rPr lang="zh-CN" altLang="en-US" sz="2000" dirty="0" smtClean="0"/>
              <a:t>先整帧的垂直边界，再整帧的水平边界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.SAO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57158" y="1571612"/>
            <a:ext cx="8286808" cy="1071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dirty="0" smtClean="0">
                <a:latin typeface="+mn-ea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SAO(sample adaptive offset)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滤波其实就是对去块滤波后的重建像素按照不同的模板进行分类，并对每一种分类像素进行补偿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分类模板分为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BO(Band offset)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EO(Edge offset)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。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" name="图片 4" descr="C:\Documents and Settings\21456\桌面\untitled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214950"/>
            <a:ext cx="5786438" cy="1214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28794" y="3143248"/>
          <a:ext cx="6929438" cy="1784350"/>
        </p:xfrm>
        <a:graphic>
          <a:graphicData uri="http://schemas.openxmlformats.org/presentationml/2006/ole">
            <p:oleObj spid="_x0000_s22530" name="Visio" r:id="rId4" imgW="3028950" imgH="778764" progId="">
              <p:embed/>
            </p:oleObj>
          </a:graphicData>
        </a:graphic>
      </p:graphicFrame>
      <p:sp>
        <p:nvSpPr>
          <p:cNvPr id="7" name="圆角矩形 6"/>
          <p:cNvSpPr/>
          <p:nvPr/>
        </p:nvSpPr>
        <p:spPr>
          <a:xfrm>
            <a:off x="714348" y="3429000"/>
            <a:ext cx="1214438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BO</a:t>
            </a:r>
            <a:r>
              <a:rPr lang="zh-CN" altLang="en-US" dirty="0"/>
              <a:t>分类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42910" y="5000636"/>
            <a:ext cx="1285875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EO</a:t>
            </a:r>
            <a:r>
              <a:rPr lang="zh-CN" altLang="en-US" dirty="0"/>
              <a:t>分类模板：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000125"/>
          </a:xfrm>
        </p:spPr>
        <p:txBody>
          <a:bodyPr/>
          <a:lstStyle/>
          <a:p>
            <a:r>
              <a:rPr lang="en-US" altLang="zh-CN" sz="4800" b="1" dirty="0" smtClean="0">
                <a:latin typeface="BatangChe" pitchFamily="49" charset="-127"/>
                <a:ea typeface="BatangChe" pitchFamily="49" charset="-127"/>
              </a:rPr>
              <a:t>9</a:t>
            </a:r>
            <a:r>
              <a:rPr lang="en-US" altLang="zh-CN" sz="4800" b="1" dirty="0" smtClean="0">
                <a:latin typeface="BatangChe" pitchFamily="49" charset="-127"/>
                <a:ea typeface="BatangChe" pitchFamily="49" charset="-127"/>
              </a:rPr>
              <a:t>.Tile</a:t>
            </a:r>
            <a:endParaRPr lang="zh-CN" altLang="en-US" sz="4800" b="1" dirty="0" smtClean="0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7643812" cy="15001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Tile</a:t>
            </a:r>
            <a:r>
              <a:rPr lang="zh-CN" altLang="en-US" sz="2400" b="1" dirty="0" smtClean="0">
                <a:latin typeface="+mn-ea"/>
              </a:rPr>
              <a:t>：  将图像分割为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矩形区域</a:t>
            </a:r>
            <a:r>
              <a:rPr lang="zh-CN" altLang="en-US" sz="2400" b="1" dirty="0" smtClean="0">
                <a:latin typeface="+mn-ea"/>
              </a:rPr>
              <a:t>。其主要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目的</a:t>
            </a:r>
            <a:r>
              <a:rPr lang="zh-CN" altLang="en-US" sz="2400" b="1" dirty="0" smtClean="0">
                <a:latin typeface="+mn-ea"/>
              </a:rPr>
              <a:t>增强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并行处理</a:t>
            </a:r>
            <a:r>
              <a:rPr lang="zh-CN" altLang="en-US" sz="2400" b="1" dirty="0" smtClean="0">
                <a:latin typeface="+mn-ea"/>
              </a:rPr>
              <a:t>性能。每个</a:t>
            </a:r>
            <a:r>
              <a:rPr lang="en-US" altLang="zh-CN" sz="2400" b="1" dirty="0" smtClean="0">
                <a:latin typeface="+mn-ea"/>
              </a:rPr>
              <a:t>tile</a:t>
            </a:r>
            <a:r>
              <a:rPr lang="zh-CN" altLang="en-US" sz="2400" b="1" dirty="0" smtClean="0">
                <a:latin typeface="+mn-ea"/>
              </a:rPr>
              <a:t>区域相当于一幅子图像，可以独立的以</a:t>
            </a:r>
            <a:r>
              <a:rPr lang="en-US" altLang="zh-CN" sz="2400" b="1" dirty="0" smtClean="0">
                <a:latin typeface="+mn-ea"/>
              </a:rPr>
              <a:t>LCU</a:t>
            </a:r>
            <a:r>
              <a:rPr lang="zh-CN" altLang="en-US" sz="2400" b="1" dirty="0" smtClean="0">
                <a:latin typeface="+mn-ea"/>
              </a:rPr>
              <a:t>块为单位进行编解码。一个</a:t>
            </a:r>
            <a:r>
              <a:rPr lang="en-US" altLang="zh-CN" sz="2400" b="1" dirty="0" smtClean="0">
                <a:latin typeface="+mn-ea"/>
              </a:rPr>
              <a:t>Tile</a:t>
            </a:r>
            <a:r>
              <a:rPr lang="zh-CN" altLang="en-US" sz="2400" b="1" dirty="0" smtClean="0">
                <a:latin typeface="+mn-ea"/>
              </a:rPr>
              <a:t>块为基本的并行单元，每个</a:t>
            </a:r>
            <a:r>
              <a:rPr lang="en-US" altLang="zh-CN" sz="2400" b="1" dirty="0" smtClean="0">
                <a:latin typeface="+mn-ea"/>
              </a:rPr>
              <a:t>Tile</a:t>
            </a:r>
            <a:r>
              <a:rPr lang="zh-CN" altLang="en-US" sz="2400" b="1" dirty="0" smtClean="0">
                <a:latin typeface="+mn-ea"/>
              </a:rPr>
              <a:t>为一个子码流</a:t>
            </a:r>
          </a:p>
        </p:txBody>
      </p:sp>
      <p:pic>
        <p:nvPicPr>
          <p:cNvPr id="300035" name="Picture 3" descr="\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357562"/>
            <a:ext cx="6197600" cy="2857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928687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10.WPP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14348" y="1285860"/>
            <a:ext cx="7662862" cy="1285884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WPP</a:t>
            </a:r>
            <a:r>
              <a:rPr lang="en-US" altLang="zh-CN" sz="2000" dirty="0" smtClean="0">
                <a:solidFill>
                  <a:srgbClr val="FF0000"/>
                </a:solidFill>
              </a:rPr>
              <a:t>:   </a:t>
            </a:r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全称为</a:t>
            </a:r>
            <a:r>
              <a:rPr lang="en-US" altLang="zh-CN" sz="2000" b="1" dirty="0" err="1" smtClean="0">
                <a:latin typeface="华文仿宋" pitchFamily="2" charset="-122"/>
                <a:ea typeface="华文仿宋" pitchFamily="2" charset="-122"/>
              </a:rPr>
              <a:t>wavefront</a:t>
            </a:r>
            <a:r>
              <a:rPr lang="en-US" altLang="zh-CN" sz="2000" b="1" dirty="0" smtClean="0">
                <a:latin typeface="华文仿宋" pitchFamily="2" charset="-122"/>
                <a:ea typeface="华文仿宋" pitchFamily="2" charset="-122"/>
              </a:rPr>
              <a:t>  parallel process</a:t>
            </a:r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，以</a:t>
            </a:r>
            <a:r>
              <a:rPr lang="en-US" altLang="zh-CN" sz="2000" b="1" dirty="0" smtClean="0">
                <a:latin typeface="华文仿宋" pitchFamily="2" charset="-122"/>
                <a:ea typeface="华文仿宋" pitchFamily="2" charset="-122"/>
              </a:rPr>
              <a:t>LCU</a:t>
            </a:r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行为基本的编码单位。以一行</a:t>
            </a:r>
            <a:r>
              <a:rPr lang="en-US" altLang="zh-CN" sz="2000" b="1" dirty="0" smtClean="0">
                <a:latin typeface="华文仿宋" pitchFamily="2" charset="-122"/>
                <a:ea typeface="华文仿宋" pitchFamily="2" charset="-122"/>
              </a:rPr>
              <a:t>LCU</a:t>
            </a:r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块为基本的并行单元，每一行</a:t>
            </a:r>
            <a:r>
              <a:rPr lang="en-US" altLang="zh-CN" sz="2000" b="1" dirty="0" smtClean="0">
                <a:latin typeface="华文仿宋" pitchFamily="2" charset="-122"/>
                <a:ea typeface="华文仿宋" pitchFamily="2" charset="-122"/>
              </a:rPr>
              <a:t>LCU</a:t>
            </a:r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为一个子码流</a:t>
            </a:r>
            <a:endParaRPr lang="en-US" altLang="zh-CN" sz="20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01058" name="Picture 2" descr="\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6286500" cy="3146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915988"/>
          </a:xfrm>
        </p:spPr>
        <p:txBody>
          <a:bodyPr/>
          <a:lstStyle/>
          <a:p>
            <a:r>
              <a:rPr lang="en-US" altLang="zh-CN" dirty="0" smtClean="0"/>
              <a:t>11.Dependent </a:t>
            </a:r>
            <a:r>
              <a:rPr lang="en-US" altLang="zh-CN" dirty="0" smtClean="0"/>
              <a:t>slice </a:t>
            </a:r>
            <a:endParaRPr lang="zh-CN" altLang="en-US" dirty="0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714375" y="1714488"/>
            <a:ext cx="7688263" cy="14287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Dependent slice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该技术可以理解为对原先</a:t>
            </a:r>
            <a:r>
              <a:rPr lang="en-US" sz="2000" dirty="0" smtClean="0"/>
              <a:t>Slice NALU</a:t>
            </a:r>
            <a:r>
              <a:rPr lang="zh-CN" altLang="en-US" sz="2000" dirty="0" smtClean="0"/>
              <a:t>的数据划分，使其可以适合更加灵活的打包方式。</a:t>
            </a:r>
            <a:r>
              <a:rPr lang="en-US" sz="2000" dirty="0" smtClean="0"/>
              <a:t>Slice 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dependent slice </a:t>
            </a:r>
            <a:r>
              <a:rPr lang="zh-CN" altLang="en-US" sz="2000" dirty="0" smtClean="0"/>
              <a:t>的示意图如下</a:t>
            </a:r>
            <a:endParaRPr lang="zh-CN" altLang="en-US" sz="2000" b="1" dirty="0" smtClean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357290" y="3286124"/>
          <a:ext cx="7072312" cy="3397250"/>
        </p:xfrm>
        <a:graphic>
          <a:graphicData uri="http://schemas.openxmlformats.org/presentationml/2006/ole">
            <p:oleObj spid="_x0000_s43010" name="Visio" r:id="rId3" imgW="7319363" imgH="33256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928688"/>
          </a:xfrm>
        </p:spPr>
        <p:txBody>
          <a:bodyPr/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12.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其他相关技术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642938" y="2286000"/>
            <a:ext cx="77152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err="1" smtClean="0"/>
              <a:t>Transform_skip</a:t>
            </a:r>
            <a:r>
              <a:rPr lang="zh-CN" altLang="en-US" dirty="0"/>
              <a:t>模式：</a:t>
            </a:r>
            <a:r>
              <a:rPr lang="en-US" altLang="zh-CN" dirty="0" err="1"/>
              <a:t>transform_skip_flag</a:t>
            </a:r>
            <a:r>
              <a:rPr lang="zh-CN" altLang="en-US" dirty="0"/>
              <a:t>，该模式不进行变换，但是要进行</a:t>
            </a:r>
            <a:r>
              <a:rPr lang="zh-CN" altLang="en-US" dirty="0" smtClean="0"/>
              <a:t>量化，该模式对文本桌面视频有较好效果</a:t>
            </a:r>
            <a:endParaRPr lang="en-US" altLang="zh-CN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内部比特深度增加：为了保证中间预测、变换以及量化过程中的内部比特精度，以达到更好的压缩性能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编解码框架差异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压缩性能比较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各模块技术差异汇总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块划分结构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帧内预测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帧间预测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去块滤波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SAO</a:t>
            </a:r>
            <a:r>
              <a:rPr lang="zh-CN" altLang="en-US" sz="2800" dirty="0" smtClean="0">
                <a:latin typeface="+mn-ea"/>
              </a:rPr>
              <a:t>滤波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Tile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WPP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+mn-ea"/>
              </a:rPr>
              <a:t>Dependent slice 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其他技术</a:t>
            </a:r>
            <a:endParaRPr lang="en-US" altLang="zh-CN" sz="2800" dirty="0" smtClean="0">
              <a:latin typeface="+mn-ea"/>
            </a:endParaRPr>
          </a:p>
          <a:p>
            <a:pPr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4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编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解码框架差异</a:t>
            </a:r>
          </a:p>
        </p:txBody>
      </p:sp>
      <p:pic>
        <p:nvPicPr>
          <p:cNvPr id="10243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58"/>
            <a:ext cx="647067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3857620" y="5429270"/>
            <a:ext cx="1143008" cy="571498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7143768" y="4929198"/>
            <a:ext cx="1214463" cy="1000124"/>
          </a:xfrm>
          <a:prstGeom prst="wedgeRoundRectCallout">
            <a:avLst>
              <a:gd name="adj1" fmla="val -227005"/>
              <a:gd name="adj2" fmla="val 15552"/>
              <a:gd name="adj3" fmla="val 16667"/>
            </a:avLst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</a:rPr>
              <a:t>H.264</a:t>
            </a:r>
            <a:r>
              <a:rPr lang="zh-CN" altLang="en-US" sz="1600" dirty="0">
                <a:solidFill>
                  <a:schemeClr val="tx1"/>
                </a:solidFill>
              </a:rPr>
              <a:t>基础上增加了</a:t>
            </a:r>
            <a:r>
              <a:rPr lang="en-US" altLang="zh-CN" sz="1600" dirty="0">
                <a:solidFill>
                  <a:schemeClr val="tx1"/>
                </a:solidFill>
              </a:rPr>
              <a:t>SAO</a:t>
            </a:r>
            <a:r>
              <a:rPr lang="zh-CN" altLang="en-US" sz="1600" dirty="0">
                <a:solidFill>
                  <a:schemeClr val="tx1"/>
                </a:solidFill>
              </a:rPr>
              <a:t>滤波器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714356"/>
            <a:ext cx="737237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 smtClean="0">
                <a:latin typeface="+mn-ea"/>
                <a:cs typeface="+mj-cs"/>
              </a:rPr>
              <a:t>H</a:t>
            </a:r>
            <a:r>
              <a:rPr lang="en-US" altLang="zh-CN" sz="1600" dirty="0">
                <a:latin typeface="+mn-ea"/>
                <a:cs typeface="+mj-cs"/>
              </a:rPr>
              <a:t>.</a:t>
            </a:r>
            <a:r>
              <a:rPr lang="en-US" altLang="zh-CN" sz="1600" dirty="0" smtClean="0">
                <a:latin typeface="+mn-ea"/>
                <a:cs typeface="+mj-cs"/>
              </a:rPr>
              <a:t>265</a:t>
            </a:r>
            <a:r>
              <a:rPr lang="zh-CN" altLang="en-US" sz="1600" dirty="0">
                <a:latin typeface="+mn-ea"/>
                <a:cs typeface="+mj-cs"/>
              </a:rPr>
              <a:t>仍然</a:t>
            </a:r>
            <a:r>
              <a:rPr lang="zh-CN" altLang="en-US" sz="1600" dirty="0" smtClean="0">
                <a:latin typeface="+mn-ea"/>
                <a:cs typeface="+mj-cs"/>
              </a:rPr>
              <a:t>采用混合编解码，</a:t>
            </a:r>
            <a:r>
              <a:rPr lang="zh-CN" altLang="en-US" sz="1600" dirty="0">
                <a:latin typeface="+mn-ea"/>
                <a:cs typeface="+mj-cs"/>
              </a:rPr>
              <a:t>编</a:t>
            </a:r>
            <a:r>
              <a:rPr lang="zh-CN" altLang="en-US" sz="1600" dirty="0" smtClean="0">
                <a:latin typeface="+mn-ea"/>
                <a:cs typeface="+mj-cs"/>
              </a:rPr>
              <a:t>解码结构域</a:t>
            </a:r>
            <a:r>
              <a:rPr lang="en-US" altLang="zh-CN" sz="1600" dirty="0" smtClean="0">
                <a:latin typeface="+mn-ea"/>
                <a:cs typeface="+mj-cs"/>
              </a:rPr>
              <a:t>H.264</a:t>
            </a:r>
            <a:r>
              <a:rPr lang="zh-CN" altLang="en-US" sz="1600" dirty="0" smtClean="0">
                <a:latin typeface="+mn-ea"/>
                <a:cs typeface="+mj-cs"/>
              </a:rPr>
              <a:t>基本一致，主要</a:t>
            </a:r>
            <a:r>
              <a:rPr lang="zh-CN" altLang="en-US" sz="1600" dirty="0">
                <a:latin typeface="+mn-ea"/>
                <a:cs typeface="+mj-cs"/>
              </a:rPr>
              <a:t>的不同</a:t>
            </a:r>
            <a:r>
              <a:rPr lang="zh-CN" altLang="en-US" sz="1600" dirty="0" smtClean="0">
                <a:latin typeface="+mn-ea"/>
                <a:cs typeface="+mj-cs"/>
              </a:rPr>
              <a:t>在于：</a:t>
            </a:r>
            <a:endParaRPr lang="en-US" altLang="zh-CN" sz="1600" dirty="0" smtClean="0">
              <a:latin typeface="+mn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编码块划分结构：采用</a:t>
            </a:r>
            <a:r>
              <a:rPr lang="en-US" altLang="zh-CN" sz="1600" dirty="0" smtClean="0">
                <a:latin typeface="+mn-ea"/>
              </a:rPr>
              <a:t>CU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PU</a:t>
            </a:r>
            <a:r>
              <a:rPr lang="zh-CN" altLang="en-US" sz="1600" dirty="0" smtClean="0">
                <a:latin typeface="+mn-ea"/>
              </a:rPr>
              <a:t>及</a:t>
            </a:r>
            <a:r>
              <a:rPr lang="en-US" altLang="zh-CN" sz="1600" dirty="0" smtClean="0">
                <a:latin typeface="+mn-ea"/>
              </a:rPr>
              <a:t>TU</a:t>
            </a:r>
            <a:r>
              <a:rPr lang="zh-CN" altLang="en-US" sz="1600" dirty="0" smtClean="0">
                <a:latin typeface="+mn-ea"/>
              </a:rPr>
              <a:t>的递归结构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</a:rPr>
              <a:t>并行工具：增加</a:t>
            </a:r>
            <a:r>
              <a:rPr lang="zh-CN" altLang="en-US" sz="1600" dirty="0">
                <a:latin typeface="+mn-ea"/>
              </a:rPr>
              <a:t>了</a:t>
            </a:r>
            <a:r>
              <a:rPr lang="en-US" altLang="zh-CN" sz="1600" dirty="0">
                <a:latin typeface="+mn-ea"/>
              </a:rPr>
              <a:t>Tile</a:t>
            </a:r>
            <a:r>
              <a:rPr lang="zh-CN" altLang="en-US" sz="1600" dirty="0">
                <a:latin typeface="+mn-ea"/>
              </a:rPr>
              <a:t>以及</a:t>
            </a:r>
            <a:r>
              <a:rPr lang="en-US" altLang="zh-CN" sz="1600" dirty="0">
                <a:latin typeface="+mn-ea"/>
              </a:rPr>
              <a:t>WPP</a:t>
            </a:r>
            <a:r>
              <a:rPr lang="zh-CN" altLang="en-US" sz="1600" dirty="0">
                <a:latin typeface="+mn-ea"/>
              </a:rPr>
              <a:t>等并行工具集以提高编码</a:t>
            </a:r>
            <a:r>
              <a:rPr lang="zh-CN" altLang="en-US" sz="1600" dirty="0" smtClean="0">
                <a:latin typeface="+mn-ea"/>
              </a:rPr>
              <a:t>速度</a:t>
            </a:r>
            <a:endParaRPr lang="en-US" altLang="zh-CN" sz="1600" dirty="0" smtClean="0">
              <a:latin typeface="+mn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  <a:cs typeface="+mj-cs"/>
              </a:rPr>
              <a:t>基本细节：各</a:t>
            </a:r>
            <a:r>
              <a:rPr lang="zh-CN" altLang="en-US" sz="1600" dirty="0">
                <a:latin typeface="+mn-ea"/>
                <a:cs typeface="+mj-cs"/>
              </a:rPr>
              <a:t>功能块的内部</a:t>
            </a:r>
            <a:r>
              <a:rPr lang="zh-CN" altLang="en-US" sz="1600" dirty="0" smtClean="0">
                <a:latin typeface="+mn-ea"/>
                <a:cs typeface="+mj-cs"/>
              </a:rPr>
              <a:t>细节有很多差异</a:t>
            </a:r>
            <a:endParaRPr lang="en-US" altLang="zh-CN" sz="1600" dirty="0" smtClean="0">
              <a:latin typeface="+mn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+mn-ea"/>
                <a:cs typeface="+mj-cs"/>
              </a:rPr>
              <a:t>滤波器：</a:t>
            </a:r>
            <a:r>
              <a:rPr lang="zh-CN" altLang="en-US" sz="1600" dirty="0">
                <a:latin typeface="+mn-ea"/>
              </a:rPr>
              <a:t>在去块滤波之后</a:t>
            </a:r>
            <a:r>
              <a:rPr lang="zh-CN" altLang="en-US" sz="1600" dirty="0" smtClean="0">
                <a:latin typeface="+mn-ea"/>
                <a:cs typeface="+mj-cs"/>
              </a:rPr>
              <a:t>增加</a:t>
            </a:r>
            <a:r>
              <a:rPr lang="zh-CN" altLang="en-US" sz="1600" dirty="0">
                <a:latin typeface="+mn-ea"/>
                <a:cs typeface="+mj-cs"/>
              </a:rPr>
              <a:t>了</a:t>
            </a:r>
            <a:r>
              <a:rPr lang="en-US" altLang="en-US" sz="1600" dirty="0">
                <a:latin typeface="+mn-ea"/>
                <a:cs typeface="+mj-cs"/>
              </a:rPr>
              <a:t>SAO</a:t>
            </a:r>
            <a:r>
              <a:rPr lang="zh-CN" altLang="en-US" sz="1600" dirty="0">
                <a:latin typeface="+mn-ea"/>
                <a:cs typeface="+mj-cs"/>
              </a:rPr>
              <a:t>（</a:t>
            </a:r>
            <a:r>
              <a:rPr lang="en-US" altLang="en-US" sz="1600" dirty="0" smtClean="0">
                <a:latin typeface="+mn-ea"/>
                <a:cs typeface="+mj-cs"/>
              </a:rPr>
              <a:t>sample </a:t>
            </a:r>
            <a:r>
              <a:rPr lang="en-US" altLang="en-US" sz="1600" dirty="0">
                <a:latin typeface="+mn-ea"/>
                <a:cs typeface="+mj-cs"/>
              </a:rPr>
              <a:t>adaptive offset</a:t>
            </a:r>
            <a:r>
              <a:rPr lang="zh-CN" altLang="en-US" sz="1600" dirty="0">
                <a:latin typeface="+mn-ea"/>
                <a:cs typeface="+mj-cs"/>
              </a:rPr>
              <a:t>）滤波</a:t>
            </a:r>
            <a:r>
              <a:rPr lang="zh-CN" altLang="en-US" sz="1600" dirty="0" smtClean="0">
                <a:latin typeface="+mn-ea"/>
                <a:cs typeface="+mj-cs"/>
              </a:rPr>
              <a:t>模块</a:t>
            </a:r>
            <a:endParaRPr lang="en-US" altLang="zh-CN" sz="1600" dirty="0" smtClean="0"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91598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压缩性能比较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7572375" cy="3724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PSNR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计算方式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defRPr/>
            </a:pPr>
            <a:endParaRPr lang="en-US" altLang="zh-CN" sz="2400" dirty="0"/>
          </a:p>
          <a:p>
            <a:pPr algn="l">
              <a:defRPr/>
            </a:pPr>
            <a:endParaRPr lang="en-US" altLang="zh-CN" sz="2400" dirty="0"/>
          </a:p>
          <a:p>
            <a:pPr algn="l">
              <a:lnSpc>
                <a:spcPct val="150000"/>
              </a:lnSpc>
              <a:defRPr/>
            </a:pPr>
            <a:r>
              <a:rPr lang="en-US" altLang="zh-CN" sz="2400" dirty="0" smtClean="0"/>
              <a:t>H.265/HEVC  </a:t>
            </a:r>
            <a:r>
              <a:rPr lang="en-US" altLang="zh-CN" sz="2400" dirty="0"/>
              <a:t>HM-9.0 </a:t>
            </a:r>
            <a:r>
              <a:rPr lang="zh-CN" altLang="en-US" sz="2400" dirty="0"/>
              <a:t>和</a:t>
            </a:r>
            <a:r>
              <a:rPr lang="en-US" altLang="zh-CN" sz="2400" dirty="0"/>
              <a:t>H.264  JM-18.4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BD-rate </a:t>
            </a:r>
            <a:r>
              <a:rPr lang="zh-CN" altLang="en-US" sz="2400" dirty="0"/>
              <a:t>比较：</a:t>
            </a:r>
            <a:endParaRPr lang="en-US" altLang="zh-CN" sz="2400" dirty="0"/>
          </a:p>
          <a:p>
            <a:pPr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 All Intra case:           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22</a:t>
            </a:r>
            <a:r>
              <a:rPr lang="en-US" altLang="zh-CN" sz="2400" dirty="0">
                <a:solidFill>
                  <a:srgbClr val="FF0000"/>
                </a:solidFill>
              </a:rPr>
              <a:t>%</a:t>
            </a:r>
            <a:r>
              <a:rPr lang="en-US" altLang="zh-CN" sz="2400" dirty="0"/>
              <a:t>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 Random Access case:       </a:t>
            </a:r>
            <a:r>
              <a:rPr lang="en-US" altLang="zh-CN" sz="2400" dirty="0">
                <a:solidFill>
                  <a:srgbClr val="FF0000"/>
                </a:solidFill>
              </a:rPr>
              <a:t>34%</a:t>
            </a:r>
            <a:r>
              <a:rPr lang="en-US" altLang="zh-CN" sz="2400" dirty="0"/>
              <a:t>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 Low Delay case:           </a:t>
            </a: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37</a:t>
            </a:r>
            <a:r>
              <a:rPr lang="en-US" altLang="zh-CN" sz="2400" dirty="0">
                <a:solidFill>
                  <a:srgbClr val="FF0000"/>
                </a:solidFill>
              </a:rPr>
              <a:t>%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algn="l">
              <a:defRPr/>
            </a:pPr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85813" y="2500306"/>
          <a:ext cx="7161212" cy="571500"/>
        </p:xfrm>
        <a:graphic>
          <a:graphicData uri="http://schemas.openxmlformats.org/presentationml/2006/ole">
            <p:oleObj spid="_x0000_s44034" name="公式" r:id="rId3" imgW="24003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各模块技术差异汇总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57158" y="1450382"/>
          <a:ext cx="8429682" cy="4510466"/>
        </p:xfrm>
        <a:graphic>
          <a:graphicData uri="http://schemas.openxmlformats.org/drawingml/2006/table">
            <a:tbl>
              <a:tblPr/>
              <a:tblGrid>
                <a:gridCol w="2809894"/>
                <a:gridCol w="2809894"/>
                <a:gridCol w="2809894"/>
              </a:tblGrid>
              <a:tr h="214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H.264</a:t>
                      </a:r>
                      <a:endParaRPr lang="zh-CN" sz="1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H.265</a:t>
                      </a:r>
                      <a:endParaRPr lang="zh-CN" sz="12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MB/CU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大小</a:t>
                      </a: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4×4~~16×16</a:t>
                      </a: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4×4~~64×64</a:t>
                      </a: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Inter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插值</a:t>
                      </a: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Luma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为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抽头系数插值</a:t>
                      </a:r>
                      <a:endParaRPr lang="en-US" altLang="zh-CN" sz="1400" kern="0" dirty="0" smtClean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0" dirty="0" err="1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Chroma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双线性插值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Luma-1/2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像素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采用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抽头插值滤波</a:t>
                      </a: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Luma-1/4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像素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采用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抽头插值滤波器</a:t>
                      </a:r>
                      <a:endParaRPr lang="en-US" altLang="zh-CN" sz="1400" kern="0" dirty="0" smtClean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0" dirty="0" err="1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Chroma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所有分数像素点采用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抽头系数插值</a:t>
                      </a:r>
                      <a:endParaRPr lang="zh-CN" sz="1400" kern="0" dirty="0">
                        <a:solidFill>
                          <a:srgbClr val="333333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Inter MVP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预测方法</a:t>
                      </a: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空域中值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MVP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预测</a:t>
                      </a: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空域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时域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MVP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预测候选列表（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AMVP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）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空域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时域的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Merge/Skip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的候选列表</a:t>
                      </a:r>
                    </a:p>
                  </a:txBody>
                  <a:tcPr marL="7072" marR="7072" marT="7072" marB="7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5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Intra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预测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亮度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4x4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块：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种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模式</a:t>
                      </a:r>
                      <a:endParaRPr lang="en-US" altLang="zh-CN" sz="1400" kern="100" dirty="0" smtClean="0">
                        <a:solidFill>
                          <a:srgbClr val="333333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亮度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8x8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块：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种预测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模式</a:t>
                      </a:r>
                      <a:endParaRPr lang="en-US" altLang="zh-CN" sz="1400" kern="100" dirty="0" smtClean="0">
                        <a:solidFill>
                          <a:srgbClr val="333333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亮度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16x16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块：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种预测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模式</a:t>
                      </a:r>
                      <a:endParaRPr lang="en-US" altLang="zh-CN" sz="1400" kern="0" dirty="0" smtClean="0">
                        <a:solidFill>
                          <a:srgbClr val="333333"/>
                        </a:solidFill>
                        <a:latin typeface="Arial"/>
                        <a:ea typeface="宋体"/>
                        <a:cs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色度：</a:t>
                      </a:r>
                      <a:r>
                        <a:rPr lang="en-US" altLang="zh-CN" sz="1400" kern="100" dirty="0" smtClean="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alt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种预测模式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亮度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所有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尺寸的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CU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块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：总共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Times New Roman"/>
                        </a:rPr>
                        <a:t>35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种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预测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模式</a:t>
                      </a:r>
                      <a:endParaRPr lang="en-US" altLang="zh-CN" sz="1400" kern="0" dirty="0" smtClean="0">
                        <a:solidFill>
                          <a:srgbClr val="333333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色度所有尺寸的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CU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块：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Calibri"/>
                          <a:ea typeface="宋体"/>
                          <a:cs typeface="Times New Roman"/>
                        </a:rPr>
                        <a:t>种预测模式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各模块技术差异汇总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1473" y="1500174"/>
          <a:ext cx="8001054" cy="3140334"/>
        </p:xfrm>
        <a:graphic>
          <a:graphicData uri="http://schemas.openxmlformats.org/drawingml/2006/table">
            <a:tbl>
              <a:tblPr/>
              <a:tblGrid>
                <a:gridCol w="2667018"/>
                <a:gridCol w="2667018"/>
                <a:gridCol w="2667018"/>
              </a:tblGrid>
              <a:tr h="929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变换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DCT 4×4/8×8 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DCT 4×4/8×8/16×16/32×32   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6699"/>
                          </a:solidFill>
                          <a:latin typeface="Arial"/>
                          <a:ea typeface="宋体"/>
                          <a:cs typeface="Times New Roman"/>
                        </a:rPr>
                        <a:t>DST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 4×4 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滤波器</a:t>
                      </a:r>
                      <a:endParaRPr lang="zh-CN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4×4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和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8×8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边界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去块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滤波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8x8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及以上的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CU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PU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TU</a:t>
                      </a:r>
                      <a:r>
                        <a:rPr lang="zh-CN" altLang="en-US" sz="1400" kern="0" dirty="0" smtClean="0">
                          <a:solidFill>
                            <a:srgbClr val="333333"/>
                          </a:solidFill>
                          <a:latin typeface="宋体"/>
                          <a:ea typeface="宋体"/>
                          <a:cs typeface="Arial"/>
                        </a:rPr>
                        <a:t>边界去块滤波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宋体"/>
                          <a:ea typeface="Arial"/>
                          <a:cs typeface="Times New Roman"/>
                        </a:rPr>
                        <a:t> 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l"/>
                      </a:pP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SAO</a:t>
                      </a:r>
                      <a:r>
                        <a:rPr 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滤波器</a:t>
                      </a:r>
                      <a:r>
                        <a:rPr lang="en-US" altLang="zh-CN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(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Sample 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Adaptive </a:t>
                      </a:r>
                      <a:r>
                        <a:rPr lang="en-US" sz="1400" kern="0" dirty="0" smtClea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Offset)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熵编解码技术</a:t>
                      </a:r>
                      <a:endParaRPr lang="zh-CN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CAVLC</a:t>
                      </a:r>
                      <a:r>
                        <a:rPr lang="zh-CN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及</a:t>
                      </a:r>
                      <a:r>
                        <a:rPr lang="en-US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CABAC</a:t>
                      </a:r>
                      <a:endParaRPr lang="zh-CN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CABAC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其他技术</a:t>
                      </a:r>
                      <a:endParaRPr lang="zh-CN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FMO</a:t>
                      </a:r>
                      <a:r>
                        <a:rPr lang="zh-CN" sz="1400" kern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映射关系等</a:t>
                      </a:r>
                      <a:endParaRPr lang="zh-CN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Tile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、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WPP</a:t>
                      </a:r>
                      <a:r>
                        <a:rPr lang="zh-CN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Arial"/>
                        </a:rPr>
                        <a:t>以及</a:t>
                      </a:r>
                      <a:r>
                        <a:rPr lang="en-US" sz="1400" kern="0" dirty="0">
                          <a:solidFill>
                            <a:srgbClr val="333333"/>
                          </a:solidFill>
                          <a:latin typeface="Arial"/>
                          <a:ea typeface="宋体"/>
                          <a:cs typeface="Times New Roman"/>
                        </a:rPr>
                        <a:t>dependent Slice</a:t>
                      </a:r>
                      <a:endParaRPr lang="zh-CN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4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块划分结构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采用</a:t>
            </a:r>
            <a:r>
              <a:rPr lang="en-US" altLang="zh-CN" sz="2000" dirty="0" smtClean="0"/>
              <a:t>CU (Coding Unit)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PU(Prediction Unit)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TU(Transform Unit)</a:t>
            </a:r>
            <a:r>
              <a:rPr lang="zh-CN" altLang="en-US" sz="2000" dirty="0" smtClean="0"/>
              <a:t>的块划分结构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这三者之间的关系主要是以</a:t>
            </a:r>
            <a:r>
              <a:rPr lang="en-US" altLang="zh-CN" sz="2000" dirty="0" smtClean="0"/>
              <a:t>LCU</a:t>
            </a:r>
            <a:r>
              <a:rPr lang="zh-CN" altLang="en-US" sz="2000" dirty="0" smtClean="0"/>
              <a:t>为基本编码单元，在</a:t>
            </a:r>
            <a:r>
              <a:rPr lang="en-US" altLang="zh-CN" sz="2000" dirty="0" smtClean="0"/>
              <a:t>LCU</a:t>
            </a:r>
            <a:r>
              <a:rPr lang="zh-CN" altLang="en-US" sz="2000" dirty="0" smtClean="0"/>
              <a:t>递归划分为</a:t>
            </a:r>
            <a:r>
              <a:rPr lang="en-US" altLang="zh-CN" sz="2000" dirty="0" smtClean="0"/>
              <a:t>CU</a:t>
            </a:r>
            <a:r>
              <a:rPr lang="zh-CN" altLang="en-US" sz="2000" dirty="0" smtClean="0"/>
              <a:t>块，每个</a:t>
            </a:r>
            <a:r>
              <a:rPr lang="en-US" altLang="zh-CN" sz="2000" dirty="0" smtClean="0"/>
              <a:t>CU</a:t>
            </a:r>
            <a:r>
              <a:rPr lang="zh-CN" altLang="en-US" sz="2000" dirty="0" smtClean="0"/>
              <a:t>块可以划分成不同的</a:t>
            </a:r>
            <a:r>
              <a:rPr lang="en-US" altLang="zh-CN" sz="2000" dirty="0" smtClean="0"/>
              <a:t>PU</a:t>
            </a:r>
            <a:r>
              <a:rPr lang="zh-CN" altLang="en-US" sz="2000" dirty="0" smtClean="0"/>
              <a:t>块，同时也在</a:t>
            </a:r>
            <a:r>
              <a:rPr lang="en-US" altLang="zh-CN" sz="2000" dirty="0" smtClean="0"/>
              <a:t>CU</a:t>
            </a:r>
            <a:r>
              <a:rPr lang="zh-CN" altLang="en-US" sz="2000" dirty="0" smtClean="0"/>
              <a:t>的基础上可以进行</a:t>
            </a:r>
            <a:r>
              <a:rPr lang="en-US" altLang="zh-CN" sz="2000" dirty="0" smtClean="0"/>
              <a:t>TU</a:t>
            </a:r>
            <a:r>
              <a:rPr lang="zh-CN" altLang="en-US" sz="2000" dirty="0" smtClean="0"/>
              <a:t>块的递归划分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96398" y="3357562"/>
            <a:ext cx="7718916" cy="307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5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帧内预测模式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358246" cy="125729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900" dirty="0" smtClean="0"/>
              <a:t>本质上</a:t>
            </a:r>
            <a:r>
              <a:rPr lang="en-US" altLang="zh-CN" sz="1900" dirty="0" smtClean="0"/>
              <a:t>H.265</a:t>
            </a:r>
            <a:r>
              <a:rPr lang="zh-CN" altLang="en-US" sz="1900" dirty="0" smtClean="0"/>
              <a:t>是在</a:t>
            </a:r>
            <a:r>
              <a:rPr lang="en-US" altLang="zh-CN" sz="1900" dirty="0" smtClean="0"/>
              <a:t>H.264</a:t>
            </a:r>
            <a:r>
              <a:rPr lang="zh-CN" altLang="en-US" sz="1900" dirty="0" smtClean="0"/>
              <a:t>的预测方向基础上增加了更多的预测方向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900" dirty="0" smtClean="0"/>
              <a:t>H.265</a:t>
            </a:r>
            <a:r>
              <a:rPr lang="zh-CN" altLang="en-US" sz="1900" dirty="0" smtClean="0"/>
              <a:t>：所有尺寸的</a:t>
            </a:r>
            <a:r>
              <a:rPr lang="en-US" altLang="zh-CN" sz="1900" dirty="0" smtClean="0"/>
              <a:t>CU</a:t>
            </a:r>
            <a:r>
              <a:rPr lang="zh-CN" altLang="en-US" sz="1900" dirty="0" smtClean="0"/>
              <a:t>块，亮度有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种预测方向，色度有</a:t>
            </a:r>
            <a:r>
              <a:rPr lang="en-US" altLang="zh-CN" sz="1900" dirty="0" smtClean="0"/>
              <a:t>5</a:t>
            </a:r>
            <a:r>
              <a:rPr lang="zh-CN" altLang="en-US" sz="1900" dirty="0" smtClean="0"/>
              <a:t>种预测方向</a:t>
            </a:r>
            <a:endParaRPr lang="en-US" altLang="zh-CN" sz="19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900" dirty="0" smtClean="0"/>
              <a:t>H.264</a:t>
            </a:r>
            <a:r>
              <a:rPr lang="zh-CN" altLang="en-US" sz="1900" dirty="0" smtClean="0"/>
              <a:t>：亮度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 4x4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cs typeface="Arial"/>
              </a:rPr>
              <a:t>块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9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ea typeface="宋体"/>
                <a:cs typeface="Arial"/>
              </a:rPr>
              <a:t>个方向，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8x8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cs typeface="Arial"/>
              </a:rPr>
              <a:t>块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9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ea typeface="宋体"/>
                <a:cs typeface="Arial"/>
              </a:rPr>
              <a:t>个方向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1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，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6x16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cs typeface="Arial"/>
              </a:rPr>
              <a:t>块</a:t>
            </a:r>
            <a:r>
              <a:rPr lang="en-US" sz="1900" kern="0" dirty="0" smtClean="0">
                <a:solidFill>
                  <a:srgbClr val="333333"/>
                </a:solidFill>
                <a:latin typeface="Arial"/>
                <a:ea typeface="宋体"/>
                <a:cs typeface="Times New Roman"/>
              </a:rPr>
              <a:t>4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cs typeface="Arial"/>
              </a:rPr>
              <a:t>种方向，色度</a:t>
            </a:r>
            <a:r>
              <a:rPr lang="en-US" altLang="zh-CN" sz="1900" kern="0" dirty="0" smtClean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lang="zh-CN" altLang="en-US" sz="1900" kern="0" dirty="0" smtClean="0">
                <a:solidFill>
                  <a:srgbClr val="333333"/>
                </a:solidFill>
                <a:latin typeface="Arial"/>
                <a:cs typeface="Arial"/>
              </a:rPr>
              <a:t>种方向</a:t>
            </a:r>
            <a:endParaRPr lang="zh-CN" altLang="en-US" sz="1900" kern="100" dirty="0">
              <a:latin typeface="宋体"/>
              <a:cs typeface="Times New Roman"/>
            </a:endParaRPr>
          </a:p>
          <a:p>
            <a:endParaRPr lang="zh-CN" altLang="en-US" dirty="0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785786" y="2928934"/>
          <a:ext cx="2952750" cy="3024188"/>
        </p:xfrm>
        <a:graphic>
          <a:graphicData uri="http://schemas.openxmlformats.org/presentationml/2006/ole">
            <p:oleObj spid="_x0000_s20482" name="Visio" r:id="rId3" imgW="2510893" imgH="2543108" progId="">
              <p:embed/>
            </p:oleObj>
          </a:graphicData>
        </a:graphic>
      </p:graphicFrame>
      <p:graphicFrame>
        <p:nvGraphicFramePr>
          <p:cNvPr id="20483" name="Object 9"/>
          <p:cNvGraphicFramePr>
            <a:graphicFrameLocks noChangeAspect="1"/>
          </p:cNvGraphicFramePr>
          <p:nvPr/>
        </p:nvGraphicFramePr>
        <p:xfrm>
          <a:off x="4214810" y="2857500"/>
          <a:ext cx="4429125" cy="4000500"/>
        </p:xfrm>
        <a:graphic>
          <a:graphicData uri="http://schemas.openxmlformats.org/presentationml/2006/ole">
            <p:oleObj spid="_x0000_s20483" name="Visio" r:id="rId4" imgW="6739277" imgH="6141960" progId="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gray">
          <a:xfrm>
            <a:off x="1428728" y="2501896"/>
            <a:ext cx="25717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ea typeface="仿宋_GB2312" pitchFamily="49" charset="-122"/>
              </a:rPr>
              <a:t>H.264</a:t>
            </a:r>
            <a:r>
              <a:rPr lang="zh-CN" altLang="en-US" sz="2200" dirty="0" smtClean="0">
                <a:solidFill>
                  <a:srgbClr val="FF0000"/>
                </a:solidFill>
                <a:ea typeface="仿宋_GB2312" pitchFamily="49" charset="-122"/>
              </a:rPr>
              <a:t>帧内预测方向</a:t>
            </a:r>
            <a:endParaRPr lang="en-US" altLang="zh-CN" sz="22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gray">
          <a:xfrm>
            <a:off x="4578359" y="2428868"/>
            <a:ext cx="299403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ea typeface="仿宋_GB2312" pitchFamily="49" charset="-122"/>
              </a:rPr>
              <a:t>H.265</a:t>
            </a:r>
            <a:r>
              <a:rPr lang="zh-CN" altLang="en-US" sz="2200" dirty="0" smtClean="0">
                <a:solidFill>
                  <a:srgbClr val="FF0000"/>
                </a:solidFill>
                <a:ea typeface="仿宋_GB2312" pitchFamily="49" charset="-122"/>
              </a:rPr>
              <a:t>帧内预测方向</a:t>
            </a:r>
            <a:endParaRPr lang="en-US" altLang="zh-CN" sz="2200" dirty="0">
              <a:solidFill>
                <a:srgbClr val="FF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帧间预测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/>
              <a:t>本质</a:t>
            </a:r>
            <a:r>
              <a:rPr lang="zh-CN" altLang="en-US" sz="2000" dirty="0" smtClean="0"/>
              <a:t>上</a:t>
            </a:r>
            <a:r>
              <a:rPr lang="en-US" altLang="zh-CN" sz="2000" dirty="0" smtClean="0"/>
              <a:t>H.265</a:t>
            </a:r>
            <a:r>
              <a:rPr lang="zh-CN" altLang="en-US" sz="2000" dirty="0" smtClean="0"/>
              <a:t>是在</a:t>
            </a:r>
            <a:r>
              <a:rPr lang="en-US" altLang="zh-CN" sz="2000" dirty="0" smtClean="0"/>
              <a:t>H.264</a:t>
            </a:r>
            <a:r>
              <a:rPr lang="zh-CN" altLang="en-US" sz="2000" dirty="0" smtClean="0"/>
              <a:t>基础上增加插值的抽头系数个数，改变抽头系数值以及增加运动矢量预测值的候选个数，以达到减少预测残差的目的。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H.265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H.264</a:t>
            </a:r>
            <a:r>
              <a:rPr lang="zh-CN" altLang="en-US" sz="2000" dirty="0" smtClean="0"/>
              <a:t>一样插值精度都是亮度到</a:t>
            </a:r>
            <a:r>
              <a:rPr lang="en-US" altLang="zh-CN" sz="2000" dirty="0" smtClean="0"/>
              <a:t>1/4</a:t>
            </a:r>
            <a:r>
              <a:rPr lang="zh-CN" altLang="en-US" sz="2000" dirty="0" smtClean="0"/>
              <a:t>，色度到</a:t>
            </a:r>
            <a:r>
              <a:rPr lang="en-US" altLang="zh-CN" sz="2000" dirty="0" smtClean="0"/>
              <a:t>1/8</a:t>
            </a:r>
            <a:r>
              <a:rPr lang="zh-CN" altLang="en-US" sz="2000" dirty="0" smtClean="0"/>
              <a:t>精度，但插值滤波器抽头长度和系数不同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H.265</a:t>
            </a:r>
            <a:r>
              <a:rPr lang="zh-CN" altLang="en-US" sz="2000" dirty="0" smtClean="0"/>
              <a:t>的增加了运动矢量预测值候选的个数，而</a:t>
            </a:r>
            <a:r>
              <a:rPr lang="en-US" altLang="zh-CN" sz="2000" dirty="0" smtClean="0"/>
              <a:t>H.264</a:t>
            </a:r>
            <a:r>
              <a:rPr lang="zh-CN" altLang="en-US" sz="2000" dirty="0" smtClean="0"/>
              <a:t>预测值只有一个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zh-CN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072198" y="4500570"/>
            <a:ext cx="1714806" cy="1357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gray">
          <a:xfrm>
            <a:off x="1214414" y="3651719"/>
            <a:ext cx="299403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ea typeface="仿宋_GB2312" pitchFamily="49" charset="-122"/>
              </a:rPr>
              <a:t>H.265</a:t>
            </a:r>
            <a:r>
              <a:rPr lang="zh-CN" altLang="en-US" sz="2200" dirty="0" smtClean="0">
                <a:solidFill>
                  <a:srgbClr val="FF0000"/>
                </a:solidFill>
                <a:ea typeface="仿宋_GB2312" pitchFamily="49" charset="-122"/>
              </a:rPr>
              <a:t>空域候选项</a:t>
            </a:r>
            <a:endParaRPr lang="en-US" altLang="zh-CN" sz="22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gray">
          <a:xfrm>
            <a:off x="5214942" y="3714752"/>
            <a:ext cx="299403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ea typeface="仿宋_GB2312" pitchFamily="49" charset="-122"/>
              </a:rPr>
              <a:t>H.265</a:t>
            </a:r>
            <a:r>
              <a:rPr lang="zh-CN" altLang="en-US" sz="2200" dirty="0" smtClean="0">
                <a:solidFill>
                  <a:srgbClr val="FF0000"/>
                </a:solidFill>
                <a:ea typeface="仿宋_GB2312" pitchFamily="49" charset="-122"/>
              </a:rPr>
              <a:t>时域共同位置候选项</a:t>
            </a:r>
            <a:endParaRPr lang="en-US" altLang="zh-CN" sz="2200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1214414" y="4214818"/>
          <a:ext cx="2500330" cy="2206173"/>
        </p:xfrm>
        <a:graphic>
          <a:graphicData uri="http://schemas.openxmlformats.org/presentationml/2006/ole">
            <p:oleObj spid="_x0000_s63489" name="Visio" r:id="rId4" imgW="1406333" imgH="140616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937</Words>
  <Application>Microsoft Office PowerPoint</Application>
  <PresentationFormat>全屏显示(4:3)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</vt:lpstr>
      <vt:lpstr>公式</vt:lpstr>
      <vt:lpstr>Visio</vt:lpstr>
      <vt:lpstr>H.265/HEVC和H.264/AVC区别</vt:lpstr>
      <vt:lpstr>目录 </vt:lpstr>
      <vt:lpstr>1. 编解码框架差异</vt:lpstr>
      <vt:lpstr>2. 压缩性能比较</vt:lpstr>
      <vt:lpstr>3. 各模块技术差异汇总</vt:lpstr>
      <vt:lpstr>3.各模块技术差异汇总(续)</vt:lpstr>
      <vt:lpstr>4. 块划分结构</vt:lpstr>
      <vt:lpstr>5.帧内预测模式</vt:lpstr>
      <vt:lpstr>6.帧间预测</vt:lpstr>
      <vt:lpstr>7.去块滤波</vt:lpstr>
      <vt:lpstr>8.SAO滤波</vt:lpstr>
      <vt:lpstr>9.Tile</vt:lpstr>
      <vt:lpstr>10.WPP</vt:lpstr>
      <vt:lpstr>11.Dependent slice </vt:lpstr>
      <vt:lpstr>12. 其他相关技术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H.265/HEVC和H.264/AVC区别</dc:title>
  <dc:creator>User</dc:creator>
  <cp:lastModifiedBy>User</cp:lastModifiedBy>
  <cp:revision>150</cp:revision>
  <dcterms:created xsi:type="dcterms:W3CDTF">2014-02-19T01:25:07Z</dcterms:created>
  <dcterms:modified xsi:type="dcterms:W3CDTF">2014-02-19T08:28:33Z</dcterms:modified>
</cp:coreProperties>
</file>