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4" r:id="rId5"/>
    <p:sldId id="276" r:id="rId6"/>
    <p:sldId id="275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98157-852B-4C5E-8729-EF04019B2523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8B96E-DFA7-41EB-A16D-4572326A6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3. Mối quan hệ với các môn khoa học Mác – Lênin  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(Tham khảo GT)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32F77-38FF-4B03-9A49-610168850CB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pPr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672661" y="1712539"/>
            <a:ext cx="1049983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CHƯƠNG</a:t>
            </a:r>
            <a:r>
              <a:rPr kumimoji="0" lang="vi-V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KHÁI NIỆM, ĐỐI TƯỢNG, PHƯƠNG PHÁP NGHIÊN CỨU VÀ Ý NGHĨA HỌC TẬP MÔN TƯ TƯỞNG </a:t>
            </a:r>
            <a:r>
              <a:rPr kumimoji="0" lang="de-DE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HỒ CHÍ MINH </a:t>
            </a:r>
            <a:endParaRPr kumimoji="0" 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6" descr="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2400" y="5200650"/>
            <a:ext cx="3149600" cy="165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609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449" y="581992"/>
            <a:ext cx="904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1.1. </a:t>
            </a:r>
            <a:r>
              <a:rPr lang="vi-VN" sz="24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Khái niệm Tư tưởng Hồ Chí Minh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8806" y="1943905"/>
            <a:ext cx="5905541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 Nam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Lênin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tuệ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200" i="1" u="sng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”.</a:t>
            </a:r>
          </a:p>
        </p:txBody>
      </p:sp>
      <p:pic>
        <p:nvPicPr>
          <p:cNvPr id="14337" name="Picture 1" descr="C:\Users\TitMit\Desktop\Bo GD_DT\download (8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309" y="2060025"/>
            <a:ext cx="4992414" cy="447740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7977" y="491829"/>
            <a:ext cx="876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1.2. </a:t>
            </a:r>
            <a:r>
              <a:rPr lang="vi-VN" sz="24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Đối tượng nghiên cứu môn học Tư tưởng Hồ Chí Minh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810" y="1547511"/>
            <a:ext cx="8858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Minh</a:t>
            </a:r>
          </a:p>
          <a:p>
            <a:pPr algn="just"/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CMVN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5255" y="2804086"/>
            <a:ext cx="780918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vi-VN" dirty="0">
                <a:solidFill>
                  <a:schemeClr val="accent1"/>
                </a:solidFill>
              </a:rPr>
              <a:t>ơ sở, quá trình hình thành và phát triển Tư tưởng Hồ Chí Minh</a:t>
            </a:r>
            <a:endParaRPr lang="en-US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vi-VN" dirty="0">
                <a:solidFill>
                  <a:schemeClr val="accent1"/>
                </a:solidFill>
              </a:rPr>
              <a:t>Tư tưởng Hồ Chí Minh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vi-VN" dirty="0">
                <a:solidFill>
                  <a:schemeClr val="accent1"/>
                </a:solidFill>
              </a:rPr>
              <a:t>về độc lập dân tộc và chủ nghĩa xã hội</a:t>
            </a:r>
            <a:endParaRPr lang="en-US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vi-VN" dirty="0">
                <a:solidFill>
                  <a:schemeClr val="accent1"/>
                </a:solidFill>
              </a:rPr>
              <a:t>Tư tưởng Hồ Chí Minh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vi-VN" dirty="0">
                <a:solidFill>
                  <a:schemeClr val="accent1"/>
                </a:solidFill>
              </a:rPr>
              <a:t>về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vi-VN" dirty="0">
                <a:solidFill>
                  <a:schemeClr val="accent1"/>
                </a:solidFill>
              </a:rPr>
              <a:t>Đảng Cộng sản Việt Nam và nhà nước của nhân dân, do nhân dân, vì nhân dân</a:t>
            </a:r>
            <a:endParaRPr lang="en-US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vi-VN" dirty="0">
                <a:solidFill>
                  <a:schemeClr val="accent1"/>
                </a:solidFill>
              </a:rPr>
              <a:t>Tư tưởng Hồ Chí Minh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vi-VN" dirty="0">
                <a:solidFill>
                  <a:schemeClr val="accent1"/>
                </a:solidFill>
              </a:rPr>
              <a:t>về về đại đoàn kết toàn dân tộc và đoàn kết quốc tế</a:t>
            </a:r>
            <a:endParaRPr lang="en-US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vi-VN" dirty="0">
                <a:solidFill>
                  <a:schemeClr val="accent1"/>
                </a:solidFill>
              </a:rPr>
              <a:t>Tư tưởng Hồ Chí Minh</a:t>
            </a:r>
            <a:r>
              <a:rPr lang="en-US" dirty="0">
                <a:solidFill>
                  <a:schemeClr val="accent1"/>
                </a:solidFill>
              </a:rPr>
              <a:t> v</a:t>
            </a:r>
            <a:r>
              <a:rPr lang="vi-VN" dirty="0">
                <a:solidFill>
                  <a:schemeClr val="accent1"/>
                </a:solidFill>
              </a:rPr>
              <a:t>ề văn hoá, con người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và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vi-VN" dirty="0">
                <a:solidFill>
                  <a:schemeClr val="accent1"/>
                </a:solidFill>
              </a:rPr>
              <a:t>đạo đức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3313" name="Picture 1" descr="C:\Users\TitMit\Desktop\Bo GD_DT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290" y="2538413"/>
            <a:ext cx="3436882" cy="387289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1664" y="502840"/>
            <a:ext cx="8191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1.3. </a:t>
            </a:r>
            <a:r>
              <a:rPr lang="vi-VN" sz="24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Phương pháp nghiên cứu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7986" y="1019503"/>
            <a:ext cx="783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1.3.1.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TT HCM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96870" y="1443833"/>
            <a:ext cx="9472438" cy="4635061"/>
            <a:chOff x="817190" y="2225550"/>
            <a:chExt cx="7086600" cy="3833813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gray">
            <a:xfrm>
              <a:off x="817190" y="2225550"/>
              <a:ext cx="3833813" cy="3833813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60784"/>
                    <a:invGamma/>
                    <a:alpha val="12000"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60784"/>
                    <a:invGamma/>
                    <a:alpha val="12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  <a:cs typeface="+mn-cs"/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gray">
            <a:xfrm>
              <a:off x="1121990" y="2530350"/>
              <a:ext cx="3200400" cy="3200400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56471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28575" algn="ctr">
              <a:solidFill>
                <a:srgbClr val="FFFFFF"/>
              </a:solidFill>
              <a:round/>
              <a:headEnd/>
              <a:tailEnd/>
            </a:ln>
            <a:effectLst/>
            <a:scene3d>
              <a:camera prst="orthographicFront"/>
              <a:lightRig rig="flat" dir="t">
                <a:rot lat="0" lon="0" rev="2400000"/>
              </a:lightRig>
            </a:scene3d>
            <a:sp3d prstMaterial="softEdge">
              <a:bevelT w="762000" h="965200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  <a:cs typeface="+mn-cs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3527053" y="2555750"/>
              <a:ext cx="3781425" cy="50006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5882"/>
                    <a:invGamma/>
                  </a:schemeClr>
                </a:gs>
              </a:gsLst>
              <a:lin ang="0" scaled="1"/>
            </a:gra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Thống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nhất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tính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đảng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và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tính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khoa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học</a:t>
              </a:r>
              <a:endParaRPr lang="en-US" b="1" i="1" dirty="0">
                <a:solidFill>
                  <a:srgbClr val="0A2068"/>
                </a:solidFill>
                <a:latin typeface="+mn-lt"/>
                <a:cs typeface="+mn-cs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3857253" y="3217738"/>
              <a:ext cx="3781425" cy="49847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5882"/>
                    <a:invGamma/>
                  </a:schemeClr>
                </a:gs>
              </a:gsLst>
              <a:lin ang="0" scaled="1"/>
            </a:gra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Thống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nhất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giữa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lý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luận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và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thực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tiễn</a:t>
              </a:r>
              <a:endParaRPr lang="en-US" b="1" i="1" dirty="0">
                <a:solidFill>
                  <a:srgbClr val="0A2068"/>
                </a:solidFill>
                <a:latin typeface="+mn-lt"/>
                <a:cs typeface="+mn-cs"/>
              </a:endParaRP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gray">
            <a:xfrm>
              <a:off x="4123953" y="3878138"/>
              <a:ext cx="3779837" cy="5000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5882"/>
                    <a:invGamma/>
                  </a:schemeClr>
                </a:gs>
              </a:gsLst>
              <a:lin ang="0" scaled="1"/>
            </a:gra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b="1" i="1" dirty="0" err="1">
                  <a:solidFill>
                    <a:srgbClr val="0A2068"/>
                  </a:solidFill>
                </a:rPr>
                <a:t>Quan</a:t>
              </a:r>
              <a:r>
                <a:rPr lang="en-US" b="1" i="1" dirty="0">
                  <a:solidFill>
                    <a:srgbClr val="0A2068"/>
                  </a:solidFill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</a:rPr>
                <a:t>điểm</a:t>
              </a:r>
              <a:r>
                <a:rPr lang="en-US" b="1" i="1" dirty="0">
                  <a:solidFill>
                    <a:srgbClr val="0A2068"/>
                  </a:solidFill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</a:rPr>
                <a:t>lịch</a:t>
              </a:r>
              <a:r>
                <a:rPr lang="en-US" b="1" i="1" dirty="0">
                  <a:solidFill>
                    <a:srgbClr val="0A2068"/>
                  </a:solidFill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</a:rPr>
                <a:t>sử</a:t>
              </a:r>
              <a:r>
                <a:rPr lang="en-US" b="1" i="1" dirty="0">
                  <a:solidFill>
                    <a:srgbClr val="0A2068"/>
                  </a:solidFill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</a:rPr>
                <a:t>cụ</a:t>
              </a:r>
              <a:r>
                <a:rPr lang="en-US" b="1" i="1" dirty="0">
                  <a:solidFill>
                    <a:srgbClr val="0A2068"/>
                  </a:solidFill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</a:rPr>
                <a:t>thể</a:t>
              </a:r>
              <a:endParaRPr lang="en-US" b="1" i="1" dirty="0">
                <a:solidFill>
                  <a:srgbClr val="0A2068"/>
                </a:solidFill>
                <a:latin typeface="+mn-lt"/>
                <a:cs typeface="+mn-cs"/>
              </a:endParaRP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3857253" y="4538538"/>
              <a:ext cx="3781425" cy="5000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5882"/>
                    <a:invGamma/>
                  </a:schemeClr>
                </a:gs>
              </a:gsLst>
              <a:lin ang="0" scaled="1"/>
            </a:gra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b="1" i="1" dirty="0" err="1">
                  <a:solidFill>
                    <a:srgbClr val="0A2068"/>
                  </a:solidFill>
                </a:rPr>
                <a:t>Quan</a:t>
              </a:r>
              <a:r>
                <a:rPr lang="en-US" b="1" i="1" dirty="0">
                  <a:solidFill>
                    <a:srgbClr val="0A2068"/>
                  </a:solidFill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</a:rPr>
                <a:t>điểm</a:t>
              </a:r>
              <a:r>
                <a:rPr lang="en-US" b="1" i="1" dirty="0">
                  <a:solidFill>
                    <a:srgbClr val="0A2068"/>
                  </a:solidFill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</a:rPr>
                <a:t>toàn</a:t>
              </a:r>
              <a:r>
                <a:rPr lang="en-US" b="1" i="1" dirty="0">
                  <a:solidFill>
                    <a:srgbClr val="0A2068"/>
                  </a:solidFill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</a:rPr>
                <a:t>diện</a:t>
              </a:r>
              <a:r>
                <a:rPr lang="en-US" b="1" i="1" dirty="0">
                  <a:solidFill>
                    <a:srgbClr val="0A2068"/>
                  </a:solidFill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</a:rPr>
                <a:t>và</a:t>
              </a:r>
              <a:r>
                <a:rPr lang="en-US" b="1" i="1" dirty="0">
                  <a:solidFill>
                    <a:srgbClr val="0A2068"/>
                  </a:solidFill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</a:rPr>
                <a:t>hệ</a:t>
              </a:r>
              <a:r>
                <a:rPr lang="en-US" b="1" i="1" dirty="0">
                  <a:solidFill>
                    <a:srgbClr val="0A2068"/>
                  </a:solidFill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</a:rPr>
                <a:t>thống</a:t>
              </a:r>
              <a:endParaRPr lang="en-US" b="1" i="1" dirty="0">
                <a:solidFill>
                  <a:srgbClr val="0A2068"/>
                </a:solidFill>
                <a:latin typeface="+mn-lt"/>
                <a:cs typeface="+mn-cs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3527053" y="5200525"/>
              <a:ext cx="3781425" cy="50006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5882"/>
                    <a:invGamma/>
                  </a:schemeClr>
                </a:gs>
              </a:gsLst>
              <a:lin ang="0" scaled="1"/>
            </a:gra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Quan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điểm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kế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thừa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và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phát</a:t>
              </a:r>
              <a:r>
                <a:rPr lang="en-US" b="1" i="1" dirty="0">
                  <a:solidFill>
                    <a:srgbClr val="0A2068"/>
                  </a:solidFill>
                  <a:latin typeface="+mn-lt"/>
                  <a:cs typeface="+mn-cs"/>
                </a:rPr>
                <a:t> </a:t>
              </a:r>
              <a:r>
                <a:rPr lang="en-US" b="1" i="1" dirty="0" err="1">
                  <a:solidFill>
                    <a:srgbClr val="0A2068"/>
                  </a:solidFill>
                  <a:latin typeface="+mn-lt"/>
                  <a:cs typeface="+mn-cs"/>
                </a:rPr>
                <a:t>triển</a:t>
              </a:r>
              <a:endParaRPr lang="en-US" b="1" i="1" dirty="0">
                <a:solidFill>
                  <a:srgbClr val="0A2068"/>
                </a:solidFill>
                <a:latin typeface="+mn-lt"/>
                <a:cs typeface="+mn-cs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gray">
            <a:xfrm>
              <a:off x="1212478" y="3597150"/>
              <a:ext cx="2992437" cy="107721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3200" b="1" i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+mn-cs"/>
                </a:rPr>
                <a:t>Phương</a:t>
              </a:r>
              <a:r>
                <a:rPr lang="en-US" sz="3200" b="1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+mn-cs"/>
                </a:rPr>
                <a:t> </a:t>
              </a:r>
              <a:r>
                <a:rPr lang="en-US" sz="3200" b="1" i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+mn-cs"/>
                </a:rPr>
                <a:t>pháp</a:t>
              </a:r>
              <a:r>
                <a:rPr lang="en-US" sz="3200" b="1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+mn-cs"/>
                </a:rPr>
                <a:t> </a:t>
              </a:r>
              <a:r>
                <a:rPr lang="en-US" sz="3200" b="1" i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+mn-cs"/>
                </a:rPr>
                <a:t>luận</a:t>
              </a:r>
              <a:endParaRPr lang="en-US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8497" y="493986"/>
            <a:ext cx="7830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1.3.1.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thể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463423" y="1732333"/>
            <a:ext cx="6302204" cy="4316102"/>
            <a:chOff x="2473934" y="1763864"/>
            <a:chExt cx="5615562" cy="4316102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473934" y="1763864"/>
              <a:ext cx="5615562" cy="1471282"/>
              <a:chOff x="912" y="1008"/>
              <a:chExt cx="3984" cy="1077"/>
            </a:xfrm>
          </p:grpSpPr>
          <p:sp>
            <p:nvSpPr>
              <p:cNvPr id="4" name="AutoShape 4"/>
              <p:cNvSpPr>
                <a:spLocks noChangeArrowheads="1"/>
              </p:cNvSpPr>
              <p:nvPr/>
            </p:nvSpPr>
            <p:spPr bwMode="gray">
              <a:xfrm>
                <a:off x="912" y="1008"/>
                <a:ext cx="3984" cy="912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36471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999" y="1092"/>
                <a:ext cx="768" cy="746"/>
                <a:chOff x="999" y="1092"/>
                <a:chExt cx="768" cy="746"/>
              </a:xfrm>
            </p:grpSpPr>
            <p:sp>
              <p:nvSpPr>
                <p:cNvPr id="7" name="AutoShape 6"/>
                <p:cNvSpPr>
                  <a:spLocks noChangeArrowheads="1"/>
                </p:cNvSpPr>
                <p:nvPr/>
              </p:nvSpPr>
              <p:spPr bwMode="gray">
                <a:xfrm>
                  <a:off x="999" y="1092"/>
                  <a:ext cx="768" cy="746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" name="Freeform 7"/>
                <p:cNvSpPr>
                  <a:spLocks/>
                </p:cNvSpPr>
                <p:nvPr/>
              </p:nvSpPr>
              <p:spPr bwMode="gray">
                <a:xfrm>
                  <a:off x="1047" y="1140"/>
                  <a:ext cx="383" cy="373"/>
                </a:xfrm>
                <a:custGeom>
                  <a:avLst/>
                  <a:gdLst>
                    <a:gd name="T0" fmla="*/ 118 w 596"/>
                    <a:gd name="T1" fmla="*/ 0 h 598"/>
                    <a:gd name="T2" fmla="*/ 0 w 596"/>
                    <a:gd name="T3" fmla="*/ 118 h 598"/>
                    <a:gd name="T4" fmla="*/ 0 w 596"/>
                    <a:gd name="T5" fmla="*/ 589 h 598"/>
                    <a:gd name="T6" fmla="*/ 161 w 596"/>
                    <a:gd name="T7" fmla="*/ 174 h 598"/>
                    <a:gd name="T8" fmla="*/ 589 w 596"/>
                    <a:gd name="T9" fmla="*/ 0 h 598"/>
                    <a:gd name="T10" fmla="*/ 118 w 596"/>
                    <a:gd name="T11" fmla="*/ 0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4510"/>
                        <a:invGamma/>
                      </a:schemeClr>
                    </a:gs>
                    <a:gs pos="5000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5451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" name="Text Box 8"/>
                <p:cNvSpPr txBox="1">
                  <a:spLocks noChangeArrowheads="1"/>
                </p:cNvSpPr>
                <p:nvPr/>
              </p:nvSpPr>
              <p:spPr bwMode="gray">
                <a:xfrm>
                  <a:off x="1264" y="1295"/>
                  <a:ext cx="222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6" name="Text Box 9"/>
              <p:cNvSpPr txBox="1">
                <a:spLocks noChangeArrowheads="1"/>
              </p:cNvSpPr>
              <p:nvPr/>
            </p:nvSpPr>
            <p:spPr bwMode="gray">
              <a:xfrm>
                <a:off x="1872" y="1342"/>
                <a:ext cx="2928" cy="7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 b="1" i="1" dirty="0" err="1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000" b="1" i="1" dirty="0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pháp</a:t>
                </a:r>
                <a:r>
                  <a:rPr lang="en-US" sz="2000" b="1" i="1" dirty="0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 logic, </a:t>
                </a:r>
                <a:r>
                  <a:rPr lang="en-US" sz="2000" b="1" i="1" dirty="0" err="1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000" b="1" i="1" dirty="0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pháp</a:t>
                </a:r>
                <a:r>
                  <a:rPr lang="en-US" sz="2000" b="1" i="1" dirty="0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lịch</a:t>
                </a:r>
                <a:r>
                  <a:rPr lang="en-US" sz="2000" b="1" i="1" dirty="0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sử</a:t>
                </a:r>
                <a:r>
                  <a:rPr lang="en-US" sz="2000" b="1" i="1" dirty="0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000" b="1" i="1" dirty="0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sự</a:t>
                </a:r>
                <a:r>
                  <a:rPr lang="en-US" sz="2000" b="1" i="1" dirty="0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kết</a:t>
                </a:r>
                <a:r>
                  <a:rPr lang="en-US" sz="2000" b="1" i="1" dirty="0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hợp</a:t>
                </a:r>
                <a:r>
                  <a:rPr lang="en-US" sz="2000" b="1" i="1" dirty="0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 2 </a:t>
                </a:r>
                <a:r>
                  <a:rPr lang="en-US" sz="2000" b="1" i="1" dirty="0" err="1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000" b="1" i="1" dirty="0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pháp</a:t>
                </a:r>
                <a:r>
                  <a:rPr lang="en-US" sz="2000" b="1" i="1" dirty="0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rgbClr val="5D8223"/>
                    </a:solidFill>
                    <a:latin typeface="Times New Roman" pitchFamily="18" charset="0"/>
                    <a:cs typeface="Times New Roman" pitchFamily="18" charset="0"/>
                  </a:rPr>
                  <a:t>này</a:t>
                </a:r>
                <a:endParaRPr lang="en-US" sz="2000" b="1" i="1" dirty="0">
                  <a:solidFill>
                    <a:srgbClr val="5D8223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2473934" y="3294214"/>
              <a:ext cx="5615562" cy="1245877"/>
              <a:chOff x="912" y="2016"/>
              <a:chExt cx="3984" cy="912"/>
            </a:xfrm>
          </p:grpSpPr>
          <p:sp>
            <p:nvSpPr>
              <p:cNvPr id="11" name="AutoShape 11"/>
              <p:cNvSpPr>
                <a:spLocks noChangeArrowheads="1"/>
              </p:cNvSpPr>
              <p:nvPr/>
            </p:nvSpPr>
            <p:spPr bwMode="gray">
              <a:xfrm>
                <a:off x="912" y="2016"/>
                <a:ext cx="3984" cy="912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39216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999" y="2100"/>
                <a:ext cx="768" cy="746"/>
                <a:chOff x="999" y="2100"/>
                <a:chExt cx="768" cy="746"/>
              </a:xfrm>
            </p:grpSpPr>
            <p:sp>
              <p:nvSpPr>
                <p:cNvPr id="14" name="AutoShape 13"/>
                <p:cNvSpPr>
                  <a:spLocks noChangeArrowheads="1"/>
                </p:cNvSpPr>
                <p:nvPr/>
              </p:nvSpPr>
              <p:spPr bwMode="gray">
                <a:xfrm>
                  <a:off x="999" y="2100"/>
                  <a:ext cx="768" cy="746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tint val="72549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5" name="Freeform 14"/>
                <p:cNvSpPr>
                  <a:spLocks/>
                </p:cNvSpPr>
                <p:nvPr/>
              </p:nvSpPr>
              <p:spPr bwMode="gray">
                <a:xfrm>
                  <a:off x="1047" y="2148"/>
                  <a:ext cx="383" cy="373"/>
                </a:xfrm>
                <a:custGeom>
                  <a:avLst/>
                  <a:gdLst>
                    <a:gd name="T0" fmla="*/ 118 w 596"/>
                    <a:gd name="T1" fmla="*/ 0 h 598"/>
                    <a:gd name="T2" fmla="*/ 0 w 596"/>
                    <a:gd name="T3" fmla="*/ 118 h 598"/>
                    <a:gd name="T4" fmla="*/ 0 w 596"/>
                    <a:gd name="T5" fmla="*/ 589 h 598"/>
                    <a:gd name="T6" fmla="*/ 161 w 596"/>
                    <a:gd name="T7" fmla="*/ 174 h 598"/>
                    <a:gd name="T8" fmla="*/ 589 w 596"/>
                    <a:gd name="T9" fmla="*/ 0 h 598"/>
                    <a:gd name="T10" fmla="*/ 118 w 596"/>
                    <a:gd name="T11" fmla="*/ 0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2353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" name="Text Box 15"/>
                <p:cNvSpPr txBox="1">
                  <a:spLocks noChangeArrowheads="1"/>
                </p:cNvSpPr>
                <p:nvPr/>
              </p:nvSpPr>
              <p:spPr bwMode="gray">
                <a:xfrm>
                  <a:off x="1264" y="2304"/>
                  <a:ext cx="222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</p:grpSp>
          <p:sp>
            <p:nvSpPr>
              <p:cNvPr id="13" name="Text Box 16"/>
              <p:cNvSpPr txBox="1">
                <a:spLocks noChangeArrowheads="1"/>
              </p:cNvSpPr>
              <p:nvPr/>
            </p:nvSpPr>
            <p:spPr bwMode="gray">
              <a:xfrm>
                <a:off x="1857" y="2182"/>
                <a:ext cx="2928" cy="7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 b="1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000" b="1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pháp</a:t>
                </a:r>
                <a:r>
                  <a:rPr lang="en-US" sz="2000" b="1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phân</a:t>
                </a:r>
                <a:r>
                  <a:rPr lang="en-US" sz="2000" b="1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tích</a:t>
                </a:r>
                <a:r>
                  <a:rPr lang="en-US" sz="2000" b="1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văn</a:t>
                </a:r>
                <a:r>
                  <a:rPr lang="en-US" sz="2000" b="1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bản</a:t>
                </a:r>
                <a:r>
                  <a:rPr lang="en-US" sz="2000" b="1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000" b="1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kết</a:t>
                </a:r>
                <a:r>
                  <a:rPr lang="en-US" sz="2000" b="1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hợp</a:t>
                </a:r>
                <a:r>
                  <a:rPr lang="en-US" sz="2000" b="1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000" b="1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nghiên</a:t>
                </a:r>
                <a:r>
                  <a:rPr lang="en-US" sz="2000" b="1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cứu</a:t>
                </a:r>
                <a:r>
                  <a:rPr lang="en-US" sz="2000" b="1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hoạt</a:t>
                </a:r>
                <a:r>
                  <a:rPr lang="en-US" sz="2000" b="1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động</a:t>
                </a:r>
                <a:r>
                  <a:rPr lang="en-US" sz="2000" b="1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thực</a:t>
                </a:r>
                <a:r>
                  <a:rPr lang="en-US" sz="2000" b="1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tiễn</a:t>
                </a:r>
                <a:r>
                  <a:rPr lang="en-US" sz="2000" b="1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000" b="1" i="1" dirty="0">
                    <a:solidFill>
                      <a:schemeClr val="accent3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HCM</a:t>
                </a:r>
              </a:p>
            </p:txBody>
          </p:sp>
        </p:grpSp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2473934" y="4834089"/>
              <a:ext cx="5615562" cy="1245877"/>
              <a:chOff x="912" y="3036"/>
              <a:chExt cx="3984" cy="912"/>
            </a:xfrm>
          </p:grpSpPr>
          <p:sp>
            <p:nvSpPr>
              <p:cNvPr id="18" name="AutoShape 18"/>
              <p:cNvSpPr>
                <a:spLocks noChangeArrowheads="1"/>
              </p:cNvSpPr>
              <p:nvPr/>
            </p:nvSpPr>
            <p:spPr bwMode="gray">
              <a:xfrm>
                <a:off x="912" y="3036"/>
                <a:ext cx="3984" cy="912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48627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 sz="20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9" name="Group 19"/>
              <p:cNvGrpSpPr>
                <a:grpSpLocks/>
              </p:cNvGrpSpPr>
              <p:nvPr/>
            </p:nvGrpSpPr>
            <p:grpSpPr bwMode="auto">
              <a:xfrm>
                <a:off x="999" y="3120"/>
                <a:ext cx="768" cy="746"/>
                <a:chOff x="999" y="3120"/>
                <a:chExt cx="768" cy="746"/>
              </a:xfrm>
            </p:grpSpPr>
            <p:sp>
              <p:nvSpPr>
                <p:cNvPr id="21" name="AutoShape 20"/>
                <p:cNvSpPr>
                  <a:spLocks noChangeArrowheads="1"/>
                </p:cNvSpPr>
                <p:nvPr/>
              </p:nvSpPr>
              <p:spPr bwMode="gray">
                <a:xfrm>
                  <a:off x="999" y="3120"/>
                  <a:ext cx="768" cy="746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chemeClr val="folHlink">
                        <a:gamma/>
                        <a:tint val="63529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" name="Freeform 21"/>
                <p:cNvSpPr>
                  <a:spLocks/>
                </p:cNvSpPr>
                <p:nvPr/>
              </p:nvSpPr>
              <p:spPr bwMode="gray">
                <a:xfrm>
                  <a:off x="1047" y="3168"/>
                  <a:ext cx="383" cy="373"/>
                </a:xfrm>
                <a:custGeom>
                  <a:avLst/>
                  <a:gdLst>
                    <a:gd name="T0" fmla="*/ 118 w 596"/>
                    <a:gd name="T1" fmla="*/ 0 h 598"/>
                    <a:gd name="T2" fmla="*/ 0 w 596"/>
                    <a:gd name="T3" fmla="*/ 118 h 598"/>
                    <a:gd name="T4" fmla="*/ 0 w 596"/>
                    <a:gd name="T5" fmla="*/ 589 h 598"/>
                    <a:gd name="T6" fmla="*/ 161 w 596"/>
                    <a:gd name="T7" fmla="*/ 174 h 598"/>
                    <a:gd name="T8" fmla="*/ 589 w 596"/>
                    <a:gd name="T9" fmla="*/ 0 h 598"/>
                    <a:gd name="T10" fmla="*/ 118 w 596"/>
                    <a:gd name="T11" fmla="*/ 0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48627"/>
                        <a:invGamma/>
                      </a:schemeClr>
                    </a:gs>
                    <a:gs pos="100000">
                      <a:schemeClr val="folHlink">
                        <a:alpha val="0"/>
                      </a:scheme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" name="Text Box 22"/>
                <p:cNvSpPr txBox="1">
                  <a:spLocks noChangeArrowheads="1"/>
                </p:cNvSpPr>
                <p:nvPr/>
              </p:nvSpPr>
              <p:spPr bwMode="gray">
                <a:xfrm>
                  <a:off x="1264" y="3324"/>
                  <a:ext cx="222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</p:grpSp>
          <p:sp>
            <p:nvSpPr>
              <p:cNvPr id="20" name="Text Box 23"/>
              <p:cNvSpPr txBox="1">
                <a:spLocks noChangeArrowheads="1"/>
              </p:cNvSpPr>
              <p:nvPr/>
            </p:nvSpPr>
            <p:spPr bwMode="gray">
              <a:xfrm>
                <a:off x="1872" y="3371"/>
                <a:ext cx="2928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 b="1" i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000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pháp</a:t>
                </a:r>
                <a:r>
                  <a:rPr lang="en-US" sz="2000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chuyên</a:t>
                </a:r>
                <a:r>
                  <a:rPr lang="en-US" sz="2000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nghành</a:t>
                </a:r>
                <a:r>
                  <a:rPr lang="en-US" sz="2000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000" b="1" i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000" b="1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i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nghành</a:t>
                </a:r>
                <a:endParaRPr lang="en-US" sz="2000" b="1" i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558" y="1427087"/>
            <a:ext cx="68527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1.4.1.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Góp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Bồi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dưỡng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củng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mạng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Kiên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liền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CNXH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phê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phán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lệch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TT. HCM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sống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7812" y="564196"/>
            <a:ext cx="7729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1.4. </a:t>
            </a:r>
            <a:r>
              <a:rPr lang="vi-VN" sz="24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Ý nghĩa của việc học tập môn Tư tưởng Hồ Chí Minh</a:t>
            </a:r>
            <a:endParaRPr lang="vi-V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3" name="Picture 1" descr="C:\Users\TitMit\Desktop\Bo GD_DT\images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7375" y="3072470"/>
            <a:ext cx="2619375" cy="1743075"/>
          </a:xfrm>
          <a:prstGeom prst="rect">
            <a:avLst/>
          </a:prstGeom>
          <a:noFill/>
        </p:spPr>
      </p:pic>
      <p:pic>
        <p:nvPicPr>
          <p:cNvPr id="8194" name="Picture 2" descr="C:\Users\TitMit\Desktop\Bo GD_DT\download (5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0941" y="4922126"/>
            <a:ext cx="2800350" cy="1638300"/>
          </a:xfrm>
          <a:prstGeom prst="rect">
            <a:avLst/>
          </a:prstGeom>
          <a:noFill/>
        </p:spPr>
      </p:pic>
      <p:pic>
        <p:nvPicPr>
          <p:cNvPr id="8195" name="Picture 3" descr="C:\Users\TitMit\Desktop\Bo GD_DT\download (6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541" y="4887311"/>
            <a:ext cx="2263323" cy="1637480"/>
          </a:xfrm>
          <a:prstGeom prst="rect">
            <a:avLst/>
          </a:prstGeom>
          <a:noFill/>
        </p:spPr>
      </p:pic>
      <p:pic>
        <p:nvPicPr>
          <p:cNvPr id="8196" name="Picture 4" descr="C:\Users\TitMit\Desktop\Bo GD_DT\download (7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39214" y="1357147"/>
            <a:ext cx="2847975" cy="1600200"/>
          </a:xfrm>
          <a:prstGeom prst="rect">
            <a:avLst/>
          </a:prstGeom>
          <a:noFill/>
        </p:spPr>
      </p:pic>
      <p:pic>
        <p:nvPicPr>
          <p:cNvPr id="8197" name="Picture 5" descr="C:\Users\TitMit\Desktop\Bo GD_DT\images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67554" y="4887310"/>
            <a:ext cx="2514600" cy="166901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645" y="379189"/>
            <a:ext cx="902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1.4.2.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củng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niềm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liền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trau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dồi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bồi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dưỡng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6345" y="2183241"/>
            <a:ext cx="8342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ghét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xấu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ác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hào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Bác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ĐCS,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Nam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nguyện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gương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Bác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vĩ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cuộc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dưỡng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rèn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góp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CM.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645" y="379189"/>
            <a:ext cx="902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1.4.2.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rèn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tác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724807" y="1555526"/>
            <a:ext cx="7354614" cy="4382814"/>
            <a:chOff x="2724807" y="1840132"/>
            <a:chExt cx="7354614" cy="3538537"/>
          </a:xfrm>
        </p:grpSpPr>
        <p:grpSp>
          <p:nvGrpSpPr>
            <p:cNvPr id="13" name="Group 12"/>
            <p:cNvGrpSpPr/>
            <p:nvPr/>
          </p:nvGrpSpPr>
          <p:grpSpPr>
            <a:xfrm>
              <a:off x="2724807" y="1840132"/>
              <a:ext cx="4343400" cy="3538537"/>
              <a:chOff x="2724807" y="1840132"/>
              <a:chExt cx="4343400" cy="3538537"/>
            </a:xfrm>
          </p:grpSpPr>
          <p:sp>
            <p:nvSpPr>
              <p:cNvPr id="3" name="AutoShape 71"/>
              <p:cNvSpPr>
                <a:spLocks noChangeArrowheads="1"/>
              </p:cNvSpPr>
              <p:nvPr/>
            </p:nvSpPr>
            <p:spPr bwMode="gray">
              <a:xfrm>
                <a:off x="2724807" y="1840132"/>
                <a:ext cx="4343400" cy="4572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2">
                      <a:gamma/>
                      <a:tint val="21176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12700" algn="ctr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4" name="Text Box 73"/>
              <p:cNvSpPr txBox="1">
                <a:spLocks noChangeArrowheads="1"/>
              </p:cNvSpPr>
              <p:nvPr/>
            </p:nvSpPr>
            <p:spPr bwMode="gray">
              <a:xfrm>
                <a:off x="3182007" y="1895694"/>
                <a:ext cx="3429000" cy="323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Phong</a:t>
                </a: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cách</a:t>
                </a: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tư</a:t>
                </a: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duy</a:t>
                </a:r>
                <a:endPara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" name="AutoShape 76"/>
              <p:cNvSpPr>
                <a:spLocks noChangeArrowheads="1"/>
              </p:cNvSpPr>
              <p:nvPr/>
            </p:nvSpPr>
            <p:spPr bwMode="gray">
              <a:xfrm>
                <a:off x="2724807" y="2602132"/>
                <a:ext cx="4343400" cy="4572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1"/>
              </a:gradFill>
              <a:ln w="12700" algn="ctr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6" name="AutoShape 81"/>
              <p:cNvSpPr>
                <a:spLocks noChangeArrowheads="1"/>
              </p:cNvSpPr>
              <p:nvPr/>
            </p:nvSpPr>
            <p:spPr bwMode="gray">
              <a:xfrm>
                <a:off x="2724807" y="3364132"/>
                <a:ext cx="4343400" cy="4572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2">
                      <a:gamma/>
                      <a:tint val="21176"/>
                      <a:invGamma/>
                    </a:schemeClr>
                  </a:gs>
                  <a:gs pos="100000">
                    <a:schemeClr val="bg2"/>
                  </a:gs>
                </a:gsLst>
                <a:lin ang="0" scaled="1"/>
              </a:gradFill>
              <a:ln w="12700" algn="ctr">
                <a:solidFill>
                  <a:schemeClr val="bg2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7" name="AutoShape 90"/>
              <p:cNvSpPr>
                <a:spLocks noChangeArrowheads="1"/>
              </p:cNvSpPr>
              <p:nvPr/>
            </p:nvSpPr>
            <p:spPr bwMode="gray">
              <a:xfrm>
                <a:off x="2724807" y="4159469"/>
                <a:ext cx="4343400" cy="4572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2">
                      <a:gamma/>
                      <a:tint val="21176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12700" algn="ctr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8" name="AutoShape 92"/>
              <p:cNvSpPr>
                <a:spLocks noChangeArrowheads="1"/>
              </p:cNvSpPr>
              <p:nvPr/>
            </p:nvSpPr>
            <p:spPr bwMode="gray">
              <a:xfrm>
                <a:off x="2724807" y="4921469"/>
                <a:ext cx="4343400" cy="4572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1"/>
              </a:gradFill>
              <a:ln w="12700" algn="ctr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9" name="Text Box 73"/>
              <p:cNvSpPr txBox="1">
                <a:spLocks noChangeArrowheads="1"/>
              </p:cNvSpPr>
              <p:nvPr/>
            </p:nvSpPr>
            <p:spPr bwMode="gray">
              <a:xfrm>
                <a:off x="3182007" y="2647375"/>
                <a:ext cx="3429000" cy="323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 b="1" dirty="0" err="1"/>
                  <a:t>Phong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cách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diễn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đạt</a:t>
                </a:r>
                <a:endParaRPr lang="en-US" sz="2000" b="1" dirty="0"/>
              </a:p>
            </p:txBody>
          </p:sp>
          <p:sp>
            <p:nvSpPr>
              <p:cNvPr id="10" name="Text Box 73"/>
              <p:cNvSpPr txBox="1">
                <a:spLocks noChangeArrowheads="1"/>
              </p:cNvSpPr>
              <p:nvPr/>
            </p:nvSpPr>
            <p:spPr bwMode="gray">
              <a:xfrm>
                <a:off x="3182007" y="3409375"/>
                <a:ext cx="3429000" cy="323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 b="1" dirty="0" err="1">
                    <a:solidFill>
                      <a:srgbClr val="397B0D"/>
                    </a:solidFill>
                  </a:rPr>
                  <a:t>Phong</a:t>
                </a:r>
                <a:r>
                  <a:rPr lang="en-US" sz="2000" b="1" dirty="0">
                    <a:solidFill>
                      <a:srgbClr val="397B0D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397B0D"/>
                    </a:solidFill>
                  </a:rPr>
                  <a:t>cách</a:t>
                </a:r>
                <a:r>
                  <a:rPr lang="en-US" sz="2000" b="1" dirty="0">
                    <a:solidFill>
                      <a:srgbClr val="397B0D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397B0D"/>
                    </a:solidFill>
                  </a:rPr>
                  <a:t>làm</a:t>
                </a:r>
                <a:r>
                  <a:rPr lang="en-US" sz="2000" b="1" dirty="0">
                    <a:solidFill>
                      <a:srgbClr val="397B0D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397B0D"/>
                    </a:solidFill>
                  </a:rPr>
                  <a:t>việc</a:t>
                </a:r>
                <a:endParaRPr lang="en-US" sz="2000" b="1" dirty="0">
                  <a:solidFill>
                    <a:srgbClr val="397B0D"/>
                  </a:solidFill>
                </a:endParaRPr>
              </a:p>
            </p:txBody>
          </p:sp>
          <p:sp>
            <p:nvSpPr>
              <p:cNvPr id="11" name="Text Box 73"/>
              <p:cNvSpPr txBox="1">
                <a:spLocks noChangeArrowheads="1"/>
              </p:cNvSpPr>
              <p:nvPr/>
            </p:nvSpPr>
            <p:spPr bwMode="gray">
              <a:xfrm>
                <a:off x="3182007" y="4204712"/>
                <a:ext cx="3429000" cy="323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Phong</a:t>
                </a: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cách</a:t>
                </a: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ứng</a:t>
                </a:r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xử</a:t>
                </a:r>
                <a:endPara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" name="Text Box 73"/>
              <p:cNvSpPr txBox="1">
                <a:spLocks noChangeArrowheads="1"/>
              </p:cNvSpPr>
              <p:nvPr/>
            </p:nvSpPr>
            <p:spPr bwMode="gray">
              <a:xfrm>
                <a:off x="3182007" y="4966712"/>
                <a:ext cx="3429000" cy="323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000" b="1" dirty="0" err="1"/>
                  <a:t>Phong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cách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sinh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hoạt</a:t>
                </a:r>
                <a:endParaRPr lang="en-US" sz="2000" b="1" dirty="0"/>
              </a:p>
            </p:txBody>
          </p:sp>
        </p:grpSp>
        <p:sp>
          <p:nvSpPr>
            <p:cNvPr id="14" name="Right Arrow 13"/>
            <p:cNvSpPr/>
            <p:nvPr/>
          </p:nvSpPr>
          <p:spPr>
            <a:xfrm>
              <a:off x="7220607" y="3205655"/>
              <a:ext cx="1608083" cy="8618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828690" y="2438400"/>
              <a:ext cx="1250731" cy="24594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/>
                <a:t>Dĩ</a:t>
              </a:r>
              <a:r>
                <a:rPr lang="en-US" sz="2800" b="1" dirty="0"/>
                <a:t> </a:t>
              </a:r>
              <a:r>
                <a:rPr lang="en-US" sz="2800" b="1" dirty="0" err="1"/>
                <a:t>bất</a:t>
              </a:r>
              <a:r>
                <a:rPr lang="en-US" sz="2800" b="1" dirty="0"/>
                <a:t> </a:t>
              </a:r>
              <a:r>
                <a:rPr lang="en-US" sz="2800" b="1" dirty="0" err="1"/>
                <a:t>biến</a:t>
              </a:r>
              <a:r>
                <a:rPr lang="en-US" sz="2800" b="1" dirty="0"/>
                <a:t>, </a:t>
              </a:r>
              <a:r>
                <a:rPr lang="en-US" sz="2800" b="1" dirty="0" err="1"/>
                <a:t>ứng</a:t>
              </a:r>
              <a:r>
                <a:rPr lang="en-US" sz="2800" b="1" dirty="0"/>
                <a:t> </a:t>
              </a:r>
              <a:r>
                <a:rPr lang="en-US" sz="2800" b="1" dirty="0" err="1"/>
                <a:t>vạn</a:t>
              </a:r>
              <a:r>
                <a:rPr lang="en-US" sz="2800" b="1" dirty="0"/>
                <a:t> </a:t>
              </a:r>
              <a:r>
                <a:rPr lang="en-US" sz="2800" b="1" dirty="0" err="1"/>
                <a:t>biến</a:t>
              </a:r>
              <a:endParaRPr lang="en-US" sz="2800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639</Words>
  <Application>Microsoft Macintosh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MacBook</cp:lastModifiedBy>
  <cp:revision>13</cp:revision>
  <dcterms:created xsi:type="dcterms:W3CDTF">2020-05-27T05:21:30Z</dcterms:created>
  <dcterms:modified xsi:type="dcterms:W3CDTF">2024-03-20T14:22:58Z</dcterms:modified>
</cp:coreProperties>
</file>