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68" r:id="rId6"/>
    <p:sldId id="270" r:id="rId7"/>
    <p:sldId id="272" r:id="rId8"/>
    <p:sldId id="266" r:id="rId9"/>
    <p:sldId id="267" r:id="rId10"/>
    <p:sldId id="269" r:id="rId11"/>
    <p:sldId id="271" r:id="rId12"/>
    <p:sldId id="273" r:id="rId13"/>
    <p:sldId id="265" r:id="rId14"/>
    <p:sldId id="263" r:id="rId15"/>
    <p:sldId id="264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A0CF5-969B-4136-9077-61A114FC0DD0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A0C16-609B-481D-9D71-19E18F66F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55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476672"/>
            <a:ext cx="8432936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</a:rPr>
              <a:t>web</a:t>
            </a:r>
            <a:r>
              <a:rPr lang="zh-CN" altLang="en-US" sz="2000" dirty="0" smtClean="0">
                <a:solidFill>
                  <a:schemeClr val="tx1"/>
                </a:solidFill>
              </a:rPr>
              <a:t>上呈現個人信息資料，</a:t>
            </a:r>
            <a:r>
              <a:rPr lang="zh-TW" altLang="en-US" sz="2000" dirty="0" smtClean="0">
                <a:solidFill>
                  <a:schemeClr val="tx1"/>
                </a:solidFill>
              </a:rPr>
              <a:t>以</a:t>
            </a:r>
            <a:r>
              <a:rPr lang="zh-TW" altLang="en-US" sz="2000" dirty="0">
                <a:solidFill>
                  <a:schemeClr val="tx1"/>
                </a:solidFill>
              </a:rPr>
              <a:t>工</a:t>
            </a:r>
            <a:r>
              <a:rPr lang="zh-TW" altLang="en-US" sz="2000" dirty="0" smtClean="0">
                <a:solidFill>
                  <a:schemeClr val="tx1"/>
                </a:solidFill>
              </a:rPr>
              <a:t>號</a:t>
            </a:r>
            <a:r>
              <a:rPr lang="en-US" altLang="zh-CN" sz="2000" dirty="0" smtClean="0">
                <a:solidFill>
                  <a:schemeClr val="tx1"/>
                </a:solidFill>
              </a:rPr>
              <a:t>&amp;</a:t>
            </a:r>
            <a:r>
              <a:rPr lang="en-US" altLang="zh-TW" sz="2000" dirty="0" smtClean="0">
                <a:solidFill>
                  <a:schemeClr val="tx1"/>
                </a:solidFill>
              </a:rPr>
              <a:t>SAP</a:t>
            </a:r>
            <a:r>
              <a:rPr lang="zh-CN" altLang="en-US" sz="2000" dirty="0" smtClean="0">
                <a:solidFill>
                  <a:schemeClr val="tx1"/>
                </a:solidFill>
              </a:rPr>
              <a:t>編號</a:t>
            </a:r>
            <a:r>
              <a:rPr lang="en-US" altLang="zh-CN" sz="2000" dirty="0" smtClean="0">
                <a:solidFill>
                  <a:schemeClr val="tx1"/>
                </a:solidFill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</a:rPr>
              <a:t>姓名</a:t>
            </a:r>
            <a:r>
              <a:rPr lang="zh-TW" altLang="en-US" sz="2000" dirty="0" smtClean="0">
                <a:solidFill>
                  <a:schemeClr val="tx1"/>
                </a:solidFill>
              </a:rPr>
              <a:t>搜索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8" y="4293096"/>
            <a:ext cx="8344552" cy="14401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1520" y="990040"/>
            <a:ext cx="173628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照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片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90" y="980728"/>
            <a:ext cx="575310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9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476672"/>
            <a:ext cx="8432936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離職人力學歷（</a:t>
            </a:r>
            <a:r>
              <a:rPr lang="zh-CN" altLang="en-US" sz="2000" dirty="0">
                <a:solidFill>
                  <a:schemeClr val="tx1"/>
                </a:solidFill>
              </a:rPr>
              <a:t>可選擇總人數或分客戶別，可下載</a:t>
            </a:r>
            <a:r>
              <a:rPr lang="en-US" altLang="zh-CN" sz="2000" dirty="0">
                <a:solidFill>
                  <a:schemeClr val="tx1"/>
                </a:solidFill>
              </a:rPr>
              <a:t>Excel</a:t>
            </a:r>
            <a:r>
              <a:rPr lang="zh-CN" altLang="en-US" sz="2000" dirty="0">
                <a:solidFill>
                  <a:schemeClr val="tx1"/>
                </a:solidFill>
              </a:rPr>
              <a:t>資料）</a:t>
            </a:r>
            <a:endParaRPr lang="zh-TW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7075"/>
            <a:ext cx="3597275" cy="233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1" y="1045650"/>
            <a:ext cx="4800477" cy="2311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1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476672"/>
            <a:ext cx="8648960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離職人力各</a:t>
            </a:r>
            <a:r>
              <a:rPr lang="zh-CN" altLang="en-US" sz="2000" dirty="0">
                <a:solidFill>
                  <a:schemeClr val="tx1"/>
                </a:solidFill>
              </a:rPr>
              <a:t>專業統計</a:t>
            </a:r>
            <a:r>
              <a:rPr lang="zh-CN" altLang="en-US" sz="2000" dirty="0" smtClean="0">
                <a:solidFill>
                  <a:schemeClr val="tx1"/>
                </a:solidFill>
              </a:rPr>
              <a:t>（選取某月或某一時間段，數值</a:t>
            </a:r>
            <a:r>
              <a:rPr lang="zh-CN" altLang="en-US" sz="2000" dirty="0">
                <a:solidFill>
                  <a:schemeClr val="tx1"/>
                </a:solidFill>
              </a:rPr>
              <a:t>從大到小排列）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252913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4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476672"/>
            <a:ext cx="8648960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離職人力各地區</a:t>
            </a:r>
            <a:r>
              <a:rPr lang="zh-CN" altLang="en-US" sz="2000" dirty="0">
                <a:solidFill>
                  <a:schemeClr val="tx1"/>
                </a:solidFill>
              </a:rPr>
              <a:t>統計（選取某月或某一時間段，數值從大到小排列）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7"/>
            <a:ext cx="3513137" cy="56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188640"/>
            <a:ext cx="8648960" cy="6120680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離職人員信息</a:t>
            </a:r>
            <a:r>
              <a:rPr lang="zh-CN" altLang="en-US" sz="2000" dirty="0">
                <a:solidFill>
                  <a:schemeClr val="tx1"/>
                </a:solidFill>
              </a:rPr>
              <a:t>資料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若是有人員提報離職，主管選擇人員工號</a:t>
            </a:r>
            <a:r>
              <a:rPr lang="en-US" altLang="zh-CN" sz="2000" dirty="0" smtClean="0">
                <a:solidFill>
                  <a:schemeClr val="tx1"/>
                </a:solidFill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</a:rPr>
              <a:t>姓名填寫預計離職日期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最近一次績效及離職原因</a:t>
            </a:r>
            <a:r>
              <a:rPr lang="en-US" altLang="zh-CN" sz="2000" dirty="0" smtClean="0">
                <a:solidFill>
                  <a:schemeClr val="tx1"/>
                </a:solidFill>
              </a:rPr>
              <a:t>&lt;</a:t>
            </a:r>
            <a:r>
              <a:rPr lang="zh-CN" altLang="en-US" sz="2000" dirty="0" smtClean="0">
                <a:solidFill>
                  <a:schemeClr val="tx1"/>
                </a:solidFill>
              </a:rPr>
              <a:t>離職原因做下拉勾選</a:t>
            </a:r>
            <a:r>
              <a:rPr lang="en-US" altLang="zh-CN" sz="2000" dirty="0" smtClean="0">
                <a:solidFill>
                  <a:schemeClr val="tx1"/>
                </a:solidFill>
              </a:rPr>
              <a:t>&gt;</a:t>
            </a:r>
            <a:r>
              <a:rPr lang="zh-CN" altLang="en-US" sz="2000" dirty="0" smtClean="0">
                <a:solidFill>
                  <a:schemeClr val="tx1"/>
                </a:solidFill>
              </a:rPr>
              <a:t>，最後離職日期以助理人事離職為准，後續可撈取所選區間內資料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39218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6885"/>
            <a:ext cx="3676661" cy="251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06885"/>
            <a:ext cx="5040560" cy="251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9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476672"/>
            <a:ext cx="8648960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晉升公告公佈後修改人員職稱，通過</a:t>
            </a:r>
            <a:r>
              <a:rPr lang="en-US" altLang="zh-CN" sz="2000" dirty="0" smtClean="0">
                <a:solidFill>
                  <a:schemeClr val="tx1"/>
                </a:solidFill>
              </a:rPr>
              <a:t>web</a:t>
            </a:r>
            <a:r>
              <a:rPr lang="zh-CN" altLang="en-US" sz="2000" dirty="0" smtClean="0">
                <a:solidFill>
                  <a:schemeClr val="tx1"/>
                </a:solidFill>
              </a:rPr>
              <a:t>點選工號等日期區間可撈取個人晉升軌跡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1113" name="Picture 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52928" cy="112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9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476672"/>
            <a:ext cx="8648960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次月初匯入個人加班</a:t>
            </a:r>
            <a:r>
              <a:rPr lang="en-US" altLang="zh-CN" sz="2000" dirty="0" smtClean="0">
                <a:solidFill>
                  <a:schemeClr val="tx1"/>
                </a:solidFill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</a:rPr>
              <a:t>請假時數，點選日期區間及部門代碼或工號姓名等資料，可撈取選擇區間加班</a:t>
            </a:r>
            <a:r>
              <a:rPr lang="en-US" altLang="zh-CN" sz="2000" dirty="0" smtClean="0">
                <a:solidFill>
                  <a:schemeClr val="tx1"/>
                </a:solidFill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</a:rPr>
              <a:t>請假信息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392488" cy="179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4104456" cy="197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" y="3140968"/>
            <a:ext cx="4664255" cy="246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40968"/>
            <a:ext cx="4329664" cy="2463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2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476672"/>
            <a:ext cx="8648960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各客戶別每月在職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月底</a:t>
            </a:r>
            <a:r>
              <a:rPr lang="en-US" altLang="zh-CN" sz="2000" dirty="0" smtClean="0">
                <a:solidFill>
                  <a:schemeClr val="tx1"/>
                </a:solidFill>
              </a:rPr>
              <a:t>)&amp;</a:t>
            </a:r>
            <a:r>
              <a:rPr lang="zh-CN" altLang="en-US" sz="2000" dirty="0" smtClean="0">
                <a:solidFill>
                  <a:schemeClr val="tx1"/>
                </a:solidFill>
              </a:rPr>
              <a:t>離職人力</a:t>
            </a:r>
            <a:r>
              <a:rPr lang="en-US" altLang="zh-CN" sz="2000" dirty="0" smtClean="0">
                <a:solidFill>
                  <a:schemeClr val="tx1"/>
                </a:solidFill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</a:rPr>
              <a:t>離職率（可下載</a:t>
            </a:r>
            <a:r>
              <a:rPr lang="en-US" altLang="zh-CN" sz="2000" dirty="0" smtClean="0">
                <a:solidFill>
                  <a:schemeClr val="tx1"/>
                </a:solidFill>
              </a:rPr>
              <a:t>Excel</a:t>
            </a:r>
            <a:r>
              <a:rPr lang="zh-CN" altLang="en-US" sz="2000" dirty="0" smtClean="0">
                <a:solidFill>
                  <a:schemeClr val="tx1"/>
                </a:solidFill>
              </a:rPr>
              <a:t>資料）</a:t>
            </a:r>
            <a:endParaRPr lang="zh-TW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91143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9080"/>
            <a:ext cx="4176464" cy="225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4536504" cy="225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7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476672"/>
            <a:ext cx="8432936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當前在職人力職稱分佈（可選擇總人數或分客戶</a:t>
            </a:r>
            <a:r>
              <a:rPr lang="zh-CN" altLang="en-US" sz="2000" dirty="0">
                <a:solidFill>
                  <a:schemeClr val="tx1"/>
                </a:solidFill>
              </a:rPr>
              <a:t>別，可下載</a:t>
            </a:r>
            <a:r>
              <a:rPr lang="en-US" altLang="zh-CN" sz="2000" dirty="0">
                <a:solidFill>
                  <a:schemeClr val="tx1"/>
                </a:solidFill>
              </a:rPr>
              <a:t>Excel</a:t>
            </a:r>
            <a:r>
              <a:rPr lang="zh-CN" altLang="en-US" sz="2000" dirty="0">
                <a:solidFill>
                  <a:schemeClr val="tx1"/>
                </a:solidFill>
              </a:rPr>
              <a:t>資料）</a:t>
            </a:r>
            <a:endParaRPr lang="zh-TW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81" y="3356992"/>
            <a:ext cx="488394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81" y="904152"/>
            <a:ext cx="4880488" cy="223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4153"/>
            <a:ext cx="3672408" cy="511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5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476672"/>
            <a:ext cx="8432936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當前在職人力年資分佈（</a:t>
            </a:r>
            <a:r>
              <a:rPr lang="zh-CN" altLang="en-US" sz="2000" dirty="0">
                <a:solidFill>
                  <a:schemeClr val="tx1"/>
                </a:solidFill>
              </a:rPr>
              <a:t>可選擇總人數或分客戶別，可下載</a:t>
            </a:r>
            <a:r>
              <a:rPr lang="en-US" altLang="zh-CN" sz="2000" dirty="0">
                <a:solidFill>
                  <a:schemeClr val="tx1"/>
                </a:solidFill>
              </a:rPr>
              <a:t>Excel</a:t>
            </a:r>
            <a:r>
              <a:rPr lang="zh-CN" altLang="en-US" sz="2000" dirty="0">
                <a:solidFill>
                  <a:schemeClr val="tx1"/>
                </a:solidFill>
              </a:rPr>
              <a:t>資料）</a:t>
            </a:r>
            <a:endParaRPr lang="zh-TW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302433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088" y="3789040"/>
            <a:ext cx="5383213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688" y="1068415"/>
            <a:ext cx="5383213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8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476672"/>
            <a:ext cx="8432936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當前在職人力學歷（</a:t>
            </a:r>
            <a:r>
              <a:rPr lang="zh-CN" altLang="en-US" sz="2000" dirty="0">
                <a:solidFill>
                  <a:schemeClr val="tx1"/>
                </a:solidFill>
              </a:rPr>
              <a:t>可選擇總人數或分客戶別，可下載</a:t>
            </a:r>
            <a:r>
              <a:rPr lang="en-US" altLang="zh-CN" sz="2000" dirty="0">
                <a:solidFill>
                  <a:schemeClr val="tx1"/>
                </a:solidFill>
              </a:rPr>
              <a:t>Excel</a:t>
            </a:r>
            <a:r>
              <a:rPr lang="zh-CN" altLang="en-US" sz="2000" dirty="0">
                <a:solidFill>
                  <a:schemeClr val="tx1"/>
                </a:solidFill>
              </a:rPr>
              <a:t>資料）</a:t>
            </a:r>
            <a:endParaRPr lang="zh-TW" altLang="en-US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358140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80728"/>
            <a:ext cx="4464496" cy="230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0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476672"/>
            <a:ext cx="8648960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在職人力各專業統計（數值從大到小排列）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19"/>
            <a:ext cx="3396245" cy="577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6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476672"/>
            <a:ext cx="8648960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在職人力各地區統計（數值從大到小排列）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7"/>
            <a:ext cx="3421063" cy="553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7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476672"/>
            <a:ext cx="8432936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某月份或某一段時間離職人力職稱分佈（可選擇總人數或分客戶別）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980728"/>
            <a:ext cx="367240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177" y="980728"/>
            <a:ext cx="4819486" cy="23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61" y="3295416"/>
            <a:ext cx="1802058" cy="127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51" y="3295416"/>
            <a:ext cx="1800200" cy="127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651" y="3295416"/>
            <a:ext cx="1535330" cy="127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65" y="4567934"/>
            <a:ext cx="2559566" cy="157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30" y="4567934"/>
            <a:ext cx="2092417" cy="15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8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3520" y="476672"/>
            <a:ext cx="8432936" cy="5832648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某月份或某一段時間離職人力年資分佈（可選擇總人數或分客戶別）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3528392" cy="473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0" y="911024"/>
            <a:ext cx="5293173" cy="263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0" y="3560612"/>
            <a:ext cx="2556872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7" y="3560612"/>
            <a:ext cx="2664296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1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334</Words>
  <Application>Microsoft Office PowerPoint</Application>
  <PresentationFormat>如螢幕大小 (4:3)</PresentationFormat>
  <Paragraphs>21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Wang. Sona (CITII)</dc:creator>
  <cp:lastModifiedBy>Wang. Sona (CITII)</cp:lastModifiedBy>
  <cp:revision>76</cp:revision>
  <dcterms:created xsi:type="dcterms:W3CDTF">2020-05-21T06:40:07Z</dcterms:created>
  <dcterms:modified xsi:type="dcterms:W3CDTF">2020-06-02T01:34:09Z</dcterms:modified>
</cp:coreProperties>
</file>