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sldIdLst>
    <p:sldId id="256" r:id="rId2"/>
    <p:sldId id="257" r:id="rId3"/>
    <p:sldId id="258" r:id="rId4"/>
    <p:sldId id="262" r:id="rId5"/>
    <p:sldId id="259" r:id="rId6"/>
    <p:sldId id="274" r:id="rId7"/>
    <p:sldId id="275" r:id="rId8"/>
    <p:sldId id="276" r:id="rId9"/>
    <p:sldId id="277" r:id="rId10"/>
    <p:sldId id="278" r:id="rId11"/>
    <p:sldId id="279" r:id="rId12"/>
    <p:sldId id="260" r:id="rId13"/>
    <p:sldId id="264" r:id="rId14"/>
    <p:sldId id="263" r:id="rId15"/>
    <p:sldId id="265" r:id="rId16"/>
    <p:sldId id="273" r:id="rId17"/>
    <p:sldId id="272" r:id="rId18"/>
    <p:sldId id="267" r:id="rId19"/>
    <p:sldId id="269" r:id="rId20"/>
    <p:sldId id="271" r:id="rId21"/>
    <p:sldId id="270"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124" autoAdjust="0"/>
  </p:normalViewPr>
  <p:slideViewPr>
    <p:cSldViewPr snapToGrid="0">
      <p:cViewPr>
        <p:scale>
          <a:sx n="66" d="100"/>
          <a:sy n="66" d="100"/>
        </p:scale>
        <p:origin x="17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1694AC-0E80-4585-96F7-919417AEAD20}" type="datetimeFigureOut">
              <a:rPr lang="en-US" smtClean="0"/>
              <a:t>1/13/19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BFE5B-8546-4542-A478-A685AF440246}" type="slidenum">
              <a:rPr lang="en-US" smtClean="0"/>
              <a:t>‹#›</a:t>
            </a:fld>
            <a:endParaRPr lang="en-US"/>
          </a:p>
        </p:txBody>
      </p:sp>
    </p:spTree>
    <p:extLst>
      <p:ext uri="{BB962C8B-B14F-4D97-AF65-F5344CB8AC3E}">
        <p14:creationId xmlns:p14="http://schemas.microsoft.com/office/powerpoint/2010/main" val="121877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me and </a:t>
            </a:r>
            <a:r>
              <a:rPr lang="en-US" dirty="0" err="1"/>
              <a:t>Nati</a:t>
            </a:r>
            <a:r>
              <a:rPr lang="en-US" dirty="0"/>
              <a:t> will talk about using Convolutional Networks to denoise images. Let’s start. </a:t>
            </a:r>
          </a:p>
        </p:txBody>
      </p:sp>
      <p:sp>
        <p:nvSpPr>
          <p:cNvPr id="4" name="Slide Number Placeholder 3"/>
          <p:cNvSpPr>
            <a:spLocks noGrp="1"/>
          </p:cNvSpPr>
          <p:nvPr>
            <p:ph type="sldNum" sz="quarter" idx="5"/>
          </p:nvPr>
        </p:nvSpPr>
        <p:spPr/>
        <p:txBody>
          <a:bodyPr/>
          <a:lstStyle/>
          <a:p>
            <a:fld id="{51ABFE5B-8546-4542-A478-A685AF440246}" type="slidenum">
              <a:rPr lang="en-US" smtClean="0"/>
              <a:t>1</a:t>
            </a:fld>
            <a:endParaRPr lang="en-US"/>
          </a:p>
        </p:txBody>
      </p:sp>
    </p:spTree>
    <p:extLst>
      <p:ext uri="{BB962C8B-B14F-4D97-AF65-F5344CB8AC3E}">
        <p14:creationId xmlns:p14="http://schemas.microsoft.com/office/powerpoint/2010/main" val="1873881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kernels may be shifted pixels – that’s mean that the patch is shifted relative to reference patch. </a:t>
            </a:r>
          </a:p>
        </p:txBody>
      </p:sp>
      <p:sp>
        <p:nvSpPr>
          <p:cNvPr id="4" name="Slide Number Placeholder 3"/>
          <p:cNvSpPr>
            <a:spLocks noGrp="1"/>
          </p:cNvSpPr>
          <p:nvPr>
            <p:ph type="sldNum" sz="quarter" idx="5"/>
          </p:nvPr>
        </p:nvSpPr>
        <p:spPr/>
        <p:txBody>
          <a:bodyPr/>
          <a:lstStyle/>
          <a:p>
            <a:fld id="{51ABFE5B-8546-4542-A478-A685AF440246}" type="slidenum">
              <a:rPr lang="en-US" smtClean="0"/>
              <a:t>10</a:t>
            </a:fld>
            <a:endParaRPr lang="en-US"/>
          </a:p>
        </p:txBody>
      </p:sp>
    </p:spTree>
    <p:extLst>
      <p:ext uri="{BB962C8B-B14F-4D97-AF65-F5344CB8AC3E}">
        <p14:creationId xmlns:p14="http://schemas.microsoft.com/office/powerpoint/2010/main" val="227351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shift is too big – the kernel will be practically zero.</a:t>
            </a:r>
          </a:p>
        </p:txBody>
      </p:sp>
      <p:sp>
        <p:nvSpPr>
          <p:cNvPr id="4" name="Slide Number Placeholder 3"/>
          <p:cNvSpPr>
            <a:spLocks noGrp="1"/>
          </p:cNvSpPr>
          <p:nvPr>
            <p:ph type="sldNum" sz="quarter" idx="5"/>
          </p:nvPr>
        </p:nvSpPr>
        <p:spPr/>
        <p:txBody>
          <a:bodyPr/>
          <a:lstStyle/>
          <a:p>
            <a:fld id="{51ABFE5B-8546-4542-A478-A685AF440246}" type="slidenum">
              <a:rPr lang="en-US" smtClean="0"/>
              <a:t>11</a:t>
            </a:fld>
            <a:endParaRPr lang="en-US"/>
          </a:p>
        </p:txBody>
      </p:sp>
    </p:spTree>
    <p:extLst>
      <p:ext uri="{BB962C8B-B14F-4D97-AF65-F5344CB8AC3E}">
        <p14:creationId xmlns:p14="http://schemas.microsoft.com/office/powerpoint/2010/main" val="2186608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Wow.. Too much math. </a:t>
            </a:r>
          </a:p>
        </p:txBody>
      </p:sp>
      <p:sp>
        <p:nvSpPr>
          <p:cNvPr id="4" name="Slide Number Placeholder 3"/>
          <p:cNvSpPr>
            <a:spLocks noGrp="1"/>
          </p:cNvSpPr>
          <p:nvPr>
            <p:ph type="sldNum" sz="quarter" idx="5"/>
          </p:nvPr>
        </p:nvSpPr>
        <p:spPr/>
        <p:txBody>
          <a:bodyPr/>
          <a:lstStyle/>
          <a:p>
            <a:fld id="{51ABFE5B-8546-4542-A478-A685AF440246}" type="slidenum">
              <a:rPr lang="en-US" smtClean="0"/>
              <a:t>12</a:t>
            </a:fld>
            <a:endParaRPr lang="en-US"/>
          </a:p>
        </p:txBody>
      </p:sp>
    </p:spTree>
    <p:extLst>
      <p:ext uri="{BB962C8B-B14F-4D97-AF65-F5344CB8AC3E}">
        <p14:creationId xmlns:p14="http://schemas.microsoft.com/office/powerpoint/2010/main" val="130899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it’s better. So the loss function we want to minimize is a weighted sum of: </a:t>
            </a:r>
          </a:p>
          <a:p>
            <a:pPr marL="171450" indent="-171450">
              <a:buFontTx/>
              <a:buChar char="-"/>
            </a:pPr>
            <a:r>
              <a:rPr lang="en-US" dirty="0"/>
              <a:t>L2 distance between the ground truth and our result image.</a:t>
            </a:r>
          </a:p>
          <a:p>
            <a:pPr marL="171450" indent="-171450">
              <a:buFontTx/>
              <a:buChar char="-"/>
            </a:pPr>
            <a:r>
              <a:rPr lang="en-US" dirty="0"/>
              <a:t>And L1 distance between gradient of ground truth and </a:t>
            </a:r>
            <a:r>
              <a:rPr lang="en-US" dirty="0" err="1"/>
              <a:t>gradinet</a:t>
            </a:r>
            <a:r>
              <a:rPr lang="en-US" dirty="0"/>
              <a:t> of our result.  </a:t>
            </a:r>
          </a:p>
          <a:p>
            <a:pPr marL="0" indent="0">
              <a:buFontTx/>
              <a:buNone/>
            </a:pPr>
            <a:r>
              <a:rPr lang="en-US" dirty="0"/>
              <a:t>Unfortunately, a KPN which is trained with this loss tend to look only at reference image and “ignore” other images in the burst. </a:t>
            </a:r>
          </a:p>
        </p:txBody>
      </p:sp>
      <p:sp>
        <p:nvSpPr>
          <p:cNvPr id="4" name="Slide Number Placeholder 3"/>
          <p:cNvSpPr>
            <a:spLocks noGrp="1"/>
          </p:cNvSpPr>
          <p:nvPr>
            <p:ph type="sldNum" sz="quarter" idx="5"/>
          </p:nvPr>
        </p:nvSpPr>
        <p:spPr/>
        <p:txBody>
          <a:bodyPr/>
          <a:lstStyle/>
          <a:p>
            <a:fld id="{51ABFE5B-8546-4542-A478-A685AF440246}" type="slidenum">
              <a:rPr lang="en-US" smtClean="0"/>
              <a:t>13</a:t>
            </a:fld>
            <a:endParaRPr lang="en-US"/>
          </a:p>
        </p:txBody>
      </p:sp>
    </p:spTree>
    <p:extLst>
      <p:ext uri="{BB962C8B-B14F-4D97-AF65-F5344CB8AC3E}">
        <p14:creationId xmlns:p14="http://schemas.microsoft.com/office/powerpoint/2010/main" val="3366735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story short, they ended up with this loss function which changes with time. Here we try to minimize not just the regular loss (from prev. slide) but also a loss of each denoised frame of the burst. The parameter alpha is a positive, less than one number, so as “t” grows (t is actually training epochs), the weight of the right part of the loss function decrease.  </a:t>
            </a:r>
          </a:p>
        </p:txBody>
      </p:sp>
      <p:sp>
        <p:nvSpPr>
          <p:cNvPr id="4" name="Slide Number Placeholder 3"/>
          <p:cNvSpPr>
            <a:spLocks noGrp="1"/>
          </p:cNvSpPr>
          <p:nvPr>
            <p:ph type="sldNum" sz="quarter" idx="5"/>
          </p:nvPr>
        </p:nvSpPr>
        <p:spPr/>
        <p:txBody>
          <a:bodyPr/>
          <a:lstStyle/>
          <a:p>
            <a:fld id="{51ABFE5B-8546-4542-A478-A685AF440246}" type="slidenum">
              <a:rPr lang="en-US" smtClean="0"/>
              <a:t>14</a:t>
            </a:fld>
            <a:endParaRPr lang="en-US"/>
          </a:p>
        </p:txBody>
      </p:sp>
    </p:spTree>
    <p:extLst>
      <p:ext uri="{BB962C8B-B14F-4D97-AF65-F5344CB8AC3E}">
        <p14:creationId xmlns:p14="http://schemas.microsoft.com/office/powerpoint/2010/main" val="916546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interesting thing about this architecture – In addition to images they feed the model with noise level estimation of the burst. At first it can seem like cheating, but actually it lets the model to generalize to much higher levels of noise than were used in training phase.  </a:t>
            </a:r>
          </a:p>
        </p:txBody>
      </p:sp>
      <p:sp>
        <p:nvSpPr>
          <p:cNvPr id="4" name="Slide Number Placeholder 3"/>
          <p:cNvSpPr>
            <a:spLocks noGrp="1"/>
          </p:cNvSpPr>
          <p:nvPr>
            <p:ph type="sldNum" sz="quarter" idx="5"/>
          </p:nvPr>
        </p:nvSpPr>
        <p:spPr/>
        <p:txBody>
          <a:bodyPr/>
          <a:lstStyle/>
          <a:p>
            <a:fld id="{51ABFE5B-8546-4542-A478-A685AF440246}" type="slidenum">
              <a:rPr lang="en-US" smtClean="0"/>
              <a:t>15</a:t>
            </a:fld>
            <a:endParaRPr lang="en-US"/>
          </a:p>
        </p:txBody>
      </p:sp>
    </p:spTree>
    <p:extLst>
      <p:ext uri="{BB962C8B-B14F-4D97-AF65-F5344CB8AC3E}">
        <p14:creationId xmlns:p14="http://schemas.microsoft.com/office/powerpoint/2010/main" val="2242663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can see from the graph, “blind” model – which didn’t take the noise level as input, has worse performance, while the other has better performance also with noise levels higher than in training phase. </a:t>
            </a:r>
          </a:p>
        </p:txBody>
      </p:sp>
      <p:sp>
        <p:nvSpPr>
          <p:cNvPr id="4" name="Slide Number Placeholder 3"/>
          <p:cNvSpPr>
            <a:spLocks noGrp="1"/>
          </p:cNvSpPr>
          <p:nvPr>
            <p:ph type="sldNum" sz="quarter" idx="5"/>
          </p:nvPr>
        </p:nvSpPr>
        <p:spPr/>
        <p:txBody>
          <a:bodyPr/>
          <a:lstStyle/>
          <a:p>
            <a:fld id="{51ABFE5B-8546-4542-A478-A685AF440246}" type="slidenum">
              <a:rPr lang="en-US" smtClean="0"/>
              <a:t>16</a:t>
            </a:fld>
            <a:endParaRPr lang="en-US"/>
          </a:p>
        </p:txBody>
      </p:sp>
    </p:spTree>
    <p:extLst>
      <p:ext uri="{BB962C8B-B14F-4D97-AF65-F5344CB8AC3E}">
        <p14:creationId xmlns:p14="http://schemas.microsoft.com/office/powerpoint/2010/main" val="1254900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ask a legit question – where they got all those noisy and noiseless samples of the real world data. Well… they didn’t. It’s practically impossible to create a noisy burst and a noiseless burst of the same scene in real world.</a:t>
            </a:r>
          </a:p>
        </p:txBody>
      </p:sp>
      <p:sp>
        <p:nvSpPr>
          <p:cNvPr id="4" name="Slide Number Placeholder 3"/>
          <p:cNvSpPr>
            <a:spLocks noGrp="1"/>
          </p:cNvSpPr>
          <p:nvPr>
            <p:ph type="sldNum" sz="quarter" idx="5"/>
          </p:nvPr>
        </p:nvSpPr>
        <p:spPr/>
        <p:txBody>
          <a:bodyPr/>
          <a:lstStyle/>
          <a:p>
            <a:fld id="{51ABFE5B-8546-4542-A478-A685AF440246}" type="slidenum">
              <a:rPr lang="en-US" smtClean="0"/>
              <a:t>17</a:t>
            </a:fld>
            <a:endParaRPr lang="en-US"/>
          </a:p>
        </p:txBody>
      </p:sp>
    </p:spTree>
    <p:extLst>
      <p:ext uri="{BB962C8B-B14F-4D97-AF65-F5344CB8AC3E}">
        <p14:creationId xmlns:p14="http://schemas.microsoft.com/office/powerpoint/2010/main" val="1191059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train the model they created a pipeline to convert a “ground truth” image taken from internet to a noisy burst. As you can see here: crop the image randomly to simulate movement, scale it to look like raw data from camera sensor, add noise and here it is – a Noisy burst. </a:t>
            </a:r>
          </a:p>
        </p:txBody>
      </p:sp>
      <p:sp>
        <p:nvSpPr>
          <p:cNvPr id="4" name="Slide Number Placeholder 3"/>
          <p:cNvSpPr>
            <a:spLocks noGrp="1"/>
          </p:cNvSpPr>
          <p:nvPr>
            <p:ph type="sldNum" sz="quarter" idx="5"/>
          </p:nvPr>
        </p:nvSpPr>
        <p:spPr/>
        <p:txBody>
          <a:bodyPr/>
          <a:lstStyle/>
          <a:p>
            <a:fld id="{51ABFE5B-8546-4542-A478-A685AF440246}" type="slidenum">
              <a:rPr lang="en-US" smtClean="0"/>
              <a:t>18</a:t>
            </a:fld>
            <a:endParaRPr lang="en-US"/>
          </a:p>
        </p:txBody>
      </p:sp>
    </p:spTree>
    <p:extLst>
      <p:ext uri="{BB962C8B-B14F-4D97-AF65-F5344CB8AC3E}">
        <p14:creationId xmlns:p14="http://schemas.microsoft.com/office/powerpoint/2010/main" val="2168230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some results. Wow, looks great. </a:t>
            </a:r>
          </a:p>
        </p:txBody>
      </p:sp>
      <p:sp>
        <p:nvSpPr>
          <p:cNvPr id="4" name="Slide Number Placeholder 3"/>
          <p:cNvSpPr>
            <a:spLocks noGrp="1"/>
          </p:cNvSpPr>
          <p:nvPr>
            <p:ph type="sldNum" sz="quarter" idx="5"/>
          </p:nvPr>
        </p:nvSpPr>
        <p:spPr/>
        <p:txBody>
          <a:bodyPr/>
          <a:lstStyle/>
          <a:p>
            <a:fld id="{51ABFE5B-8546-4542-A478-A685AF440246}" type="slidenum">
              <a:rPr lang="en-US" smtClean="0"/>
              <a:t>19</a:t>
            </a:fld>
            <a:endParaRPr lang="en-US"/>
          </a:p>
        </p:txBody>
      </p:sp>
    </p:spTree>
    <p:extLst>
      <p:ext uri="{BB962C8B-B14F-4D97-AF65-F5344CB8AC3E}">
        <p14:creationId xmlns:p14="http://schemas.microsoft.com/office/powerpoint/2010/main" val="1133771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burst denoising? As we all know, a burst mode is basically taking many pictures very fast. Low light, moving objects and internal camera noise tend to produce noisy images. But, if we find some smart way to combine all those images from the burst, we can produce an image without a noise or a blur. In this paper they used Encoder-Decoder architecture to complete this task.   </a:t>
            </a:r>
          </a:p>
        </p:txBody>
      </p:sp>
      <p:sp>
        <p:nvSpPr>
          <p:cNvPr id="4" name="Slide Number Placeholder 3"/>
          <p:cNvSpPr>
            <a:spLocks noGrp="1"/>
          </p:cNvSpPr>
          <p:nvPr>
            <p:ph type="sldNum" sz="quarter" idx="5"/>
          </p:nvPr>
        </p:nvSpPr>
        <p:spPr/>
        <p:txBody>
          <a:bodyPr/>
          <a:lstStyle/>
          <a:p>
            <a:fld id="{51ABFE5B-8546-4542-A478-A685AF440246}" type="slidenum">
              <a:rPr lang="en-US" smtClean="0"/>
              <a:t>2</a:t>
            </a:fld>
            <a:endParaRPr lang="en-US"/>
          </a:p>
        </p:txBody>
      </p:sp>
    </p:spTree>
    <p:extLst>
      <p:ext uri="{BB962C8B-B14F-4D97-AF65-F5344CB8AC3E}">
        <p14:creationId xmlns:p14="http://schemas.microsoft.com/office/powerpoint/2010/main" val="28496334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Niiice</a:t>
            </a:r>
            <a:r>
              <a:rPr lang="en-US" dirty="0"/>
              <a:t>.</a:t>
            </a:r>
          </a:p>
        </p:txBody>
      </p:sp>
      <p:sp>
        <p:nvSpPr>
          <p:cNvPr id="4" name="Slide Number Placeholder 3"/>
          <p:cNvSpPr>
            <a:spLocks noGrp="1"/>
          </p:cNvSpPr>
          <p:nvPr>
            <p:ph type="sldNum" sz="quarter" idx="5"/>
          </p:nvPr>
        </p:nvSpPr>
        <p:spPr/>
        <p:txBody>
          <a:bodyPr/>
          <a:lstStyle/>
          <a:p>
            <a:fld id="{51ABFE5B-8546-4542-A478-A685AF440246}" type="slidenum">
              <a:rPr lang="en-US" smtClean="0"/>
              <a:t>20</a:t>
            </a:fld>
            <a:endParaRPr lang="en-US"/>
          </a:p>
        </p:txBody>
      </p:sp>
    </p:spTree>
    <p:extLst>
      <p:ext uri="{BB962C8B-B14F-4D97-AF65-F5344CB8AC3E}">
        <p14:creationId xmlns:p14="http://schemas.microsoft.com/office/powerpoint/2010/main" val="2944803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a:t>
            </a:r>
          </a:p>
        </p:txBody>
      </p:sp>
      <p:sp>
        <p:nvSpPr>
          <p:cNvPr id="4" name="Slide Number Placeholder 3"/>
          <p:cNvSpPr>
            <a:spLocks noGrp="1"/>
          </p:cNvSpPr>
          <p:nvPr>
            <p:ph type="sldNum" sz="quarter" idx="5"/>
          </p:nvPr>
        </p:nvSpPr>
        <p:spPr/>
        <p:txBody>
          <a:bodyPr/>
          <a:lstStyle/>
          <a:p>
            <a:fld id="{51ABFE5B-8546-4542-A478-A685AF440246}" type="slidenum">
              <a:rPr lang="en-US" smtClean="0"/>
              <a:t>21</a:t>
            </a:fld>
            <a:endParaRPr lang="en-US"/>
          </a:p>
        </p:txBody>
      </p:sp>
    </p:spTree>
    <p:extLst>
      <p:ext uri="{BB962C8B-B14F-4D97-AF65-F5344CB8AC3E}">
        <p14:creationId xmlns:p14="http://schemas.microsoft.com/office/powerpoint/2010/main" val="3419433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summarize what we saw here. A network which was trained on synthetic data and still outperforms other techniques. </a:t>
            </a:r>
          </a:p>
          <a:p>
            <a:r>
              <a:rPr lang="en-US" dirty="0"/>
              <a:t>A pipeline to produce synthetic training data.</a:t>
            </a:r>
          </a:p>
          <a:p>
            <a:r>
              <a:rPr lang="en-US" dirty="0"/>
              <a:t>A demonstrating that if we feed the estimated noise level we achieve better performance. </a:t>
            </a:r>
          </a:p>
        </p:txBody>
      </p:sp>
      <p:sp>
        <p:nvSpPr>
          <p:cNvPr id="4" name="Slide Number Placeholder 3"/>
          <p:cNvSpPr>
            <a:spLocks noGrp="1"/>
          </p:cNvSpPr>
          <p:nvPr>
            <p:ph type="sldNum" sz="quarter" idx="5"/>
          </p:nvPr>
        </p:nvSpPr>
        <p:spPr/>
        <p:txBody>
          <a:bodyPr/>
          <a:lstStyle/>
          <a:p>
            <a:fld id="{51ABFE5B-8546-4542-A478-A685AF440246}" type="slidenum">
              <a:rPr lang="en-US" smtClean="0"/>
              <a:t>22</a:t>
            </a:fld>
            <a:endParaRPr lang="en-US"/>
          </a:p>
        </p:txBody>
      </p:sp>
    </p:spTree>
    <p:extLst>
      <p:ext uri="{BB962C8B-B14F-4D97-AF65-F5344CB8AC3E}">
        <p14:creationId xmlns:p14="http://schemas.microsoft.com/office/powerpoint/2010/main" val="1608575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CNN’s or in our case Encoder/Decoder – basically a bunch of convolutional layers stacked together with down-sampling and up-sampling layers. A kind of sorcery called “machine learning” makes the map a noisy image to a noise-less image.  </a:t>
            </a:r>
          </a:p>
        </p:txBody>
      </p:sp>
      <p:sp>
        <p:nvSpPr>
          <p:cNvPr id="4" name="Slide Number Placeholder 3"/>
          <p:cNvSpPr>
            <a:spLocks noGrp="1"/>
          </p:cNvSpPr>
          <p:nvPr>
            <p:ph type="sldNum" sz="quarter" idx="5"/>
          </p:nvPr>
        </p:nvSpPr>
        <p:spPr/>
        <p:txBody>
          <a:bodyPr/>
          <a:lstStyle/>
          <a:p>
            <a:fld id="{51ABFE5B-8546-4542-A478-A685AF440246}" type="slidenum">
              <a:rPr lang="en-US" smtClean="0"/>
              <a:t>3</a:t>
            </a:fld>
            <a:endParaRPr lang="en-US"/>
          </a:p>
        </p:txBody>
      </p:sp>
    </p:spTree>
    <p:extLst>
      <p:ext uri="{BB962C8B-B14F-4D97-AF65-F5344CB8AC3E}">
        <p14:creationId xmlns:p14="http://schemas.microsoft.com/office/powerpoint/2010/main" val="2296511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say it again – the CNN learns to map a noisy image to a noiseless image. But! In our case they have a different approach. </a:t>
            </a:r>
          </a:p>
        </p:txBody>
      </p:sp>
      <p:sp>
        <p:nvSpPr>
          <p:cNvPr id="4" name="Slide Number Placeholder 3"/>
          <p:cNvSpPr>
            <a:spLocks noGrp="1"/>
          </p:cNvSpPr>
          <p:nvPr>
            <p:ph type="sldNum" sz="quarter" idx="5"/>
          </p:nvPr>
        </p:nvSpPr>
        <p:spPr/>
        <p:txBody>
          <a:bodyPr/>
          <a:lstStyle/>
          <a:p>
            <a:fld id="{51ABFE5B-8546-4542-A478-A685AF440246}" type="slidenum">
              <a:rPr lang="en-US" smtClean="0"/>
              <a:t>4</a:t>
            </a:fld>
            <a:endParaRPr lang="en-US"/>
          </a:p>
        </p:txBody>
      </p:sp>
    </p:spTree>
    <p:extLst>
      <p:ext uri="{BB962C8B-B14F-4D97-AF65-F5344CB8AC3E}">
        <p14:creationId xmlns:p14="http://schemas.microsoft.com/office/powerpoint/2010/main" val="157106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Behold the KNP – Kernel Prediction Network. Instead of learning mappings to noiseless images, it learns mappings to denoising kernels. You give it a burst full of noise and blur, and it will give you kernels (or filters) to fix the image. As you can see here, the Encoder/Decoder predicts kernels for each pixel and for each image of the burst, apply them and sums the results together. </a:t>
            </a:r>
          </a:p>
        </p:txBody>
      </p:sp>
      <p:sp>
        <p:nvSpPr>
          <p:cNvPr id="4" name="Slide Number Placeholder 3"/>
          <p:cNvSpPr>
            <a:spLocks noGrp="1"/>
          </p:cNvSpPr>
          <p:nvPr>
            <p:ph type="sldNum" sz="quarter" idx="5"/>
          </p:nvPr>
        </p:nvSpPr>
        <p:spPr/>
        <p:txBody>
          <a:bodyPr/>
          <a:lstStyle/>
          <a:p>
            <a:fld id="{51ABFE5B-8546-4542-A478-A685AF440246}" type="slidenum">
              <a:rPr lang="en-US" smtClean="0"/>
              <a:t>5</a:t>
            </a:fld>
            <a:endParaRPr lang="en-US"/>
          </a:p>
        </p:txBody>
      </p:sp>
    </p:spTree>
    <p:extLst>
      <p:ext uri="{BB962C8B-B14F-4D97-AF65-F5344CB8AC3E}">
        <p14:creationId xmlns:p14="http://schemas.microsoft.com/office/powerpoint/2010/main" val="3805981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say it again – each denoising kernel is per pixel. </a:t>
            </a:r>
          </a:p>
          <a:p>
            <a:r>
              <a:rPr lang="en-US" dirty="0"/>
              <a:t>It’s predicted by extracting patches of the same size as the kernel, and feed them in to the network.</a:t>
            </a:r>
          </a:p>
        </p:txBody>
      </p:sp>
      <p:sp>
        <p:nvSpPr>
          <p:cNvPr id="4" name="Slide Number Placeholder 3"/>
          <p:cNvSpPr>
            <a:spLocks noGrp="1"/>
          </p:cNvSpPr>
          <p:nvPr>
            <p:ph type="sldNum" sz="quarter" idx="5"/>
          </p:nvPr>
        </p:nvSpPr>
        <p:spPr/>
        <p:txBody>
          <a:bodyPr/>
          <a:lstStyle/>
          <a:p>
            <a:fld id="{51ABFE5B-8546-4542-A478-A685AF440246}" type="slidenum">
              <a:rPr lang="en-US" smtClean="0"/>
              <a:t>6</a:t>
            </a:fld>
            <a:endParaRPr lang="en-US"/>
          </a:p>
        </p:txBody>
      </p:sp>
    </p:spTree>
    <p:extLst>
      <p:ext uri="{BB962C8B-B14F-4D97-AF65-F5344CB8AC3E}">
        <p14:creationId xmlns:p14="http://schemas.microsoft.com/office/powerpoint/2010/main" val="2133651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kernel that were predicted for each patch. Buy the way, one of the images, let’s say the first one is selected as “reference image”. </a:t>
            </a:r>
          </a:p>
        </p:txBody>
      </p:sp>
      <p:sp>
        <p:nvSpPr>
          <p:cNvPr id="4" name="Slide Number Placeholder 3"/>
          <p:cNvSpPr>
            <a:spLocks noGrp="1"/>
          </p:cNvSpPr>
          <p:nvPr>
            <p:ph type="sldNum" sz="quarter" idx="5"/>
          </p:nvPr>
        </p:nvSpPr>
        <p:spPr/>
        <p:txBody>
          <a:bodyPr/>
          <a:lstStyle/>
          <a:p>
            <a:fld id="{51ABFE5B-8546-4542-A478-A685AF440246}" type="slidenum">
              <a:rPr lang="en-US" smtClean="0"/>
              <a:t>7</a:t>
            </a:fld>
            <a:endParaRPr lang="en-US"/>
          </a:p>
        </p:txBody>
      </p:sp>
    </p:spTree>
    <p:extLst>
      <p:ext uri="{BB962C8B-B14F-4D97-AF65-F5344CB8AC3E}">
        <p14:creationId xmlns:p14="http://schemas.microsoft.com/office/powerpoint/2010/main" val="4066476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just sum all dot products to produce - one – singe – pixel – of the output image. Then just repeat the same process for all pixels in the image and you’re ready to go. </a:t>
            </a:r>
          </a:p>
        </p:txBody>
      </p:sp>
      <p:sp>
        <p:nvSpPr>
          <p:cNvPr id="4" name="Slide Number Placeholder 3"/>
          <p:cNvSpPr>
            <a:spLocks noGrp="1"/>
          </p:cNvSpPr>
          <p:nvPr>
            <p:ph type="sldNum" sz="quarter" idx="5"/>
          </p:nvPr>
        </p:nvSpPr>
        <p:spPr/>
        <p:txBody>
          <a:bodyPr/>
          <a:lstStyle/>
          <a:p>
            <a:fld id="{51ABFE5B-8546-4542-A478-A685AF440246}" type="slidenum">
              <a:rPr lang="en-US" smtClean="0"/>
              <a:t>8</a:t>
            </a:fld>
            <a:endParaRPr lang="en-US"/>
          </a:p>
        </p:txBody>
      </p:sp>
    </p:spTree>
    <p:extLst>
      <p:ext uri="{BB962C8B-B14F-4D97-AF65-F5344CB8AC3E}">
        <p14:creationId xmlns:p14="http://schemas.microsoft.com/office/powerpoint/2010/main" val="319720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so complex? Actually we can understand things by just looking at the produced kernels. For example the kernel for reference image will be always the same – centered pixel with high value. </a:t>
            </a:r>
          </a:p>
        </p:txBody>
      </p:sp>
      <p:sp>
        <p:nvSpPr>
          <p:cNvPr id="4" name="Slide Number Placeholder 3"/>
          <p:cNvSpPr>
            <a:spLocks noGrp="1"/>
          </p:cNvSpPr>
          <p:nvPr>
            <p:ph type="sldNum" sz="quarter" idx="5"/>
          </p:nvPr>
        </p:nvSpPr>
        <p:spPr/>
        <p:txBody>
          <a:bodyPr/>
          <a:lstStyle/>
          <a:p>
            <a:fld id="{51ABFE5B-8546-4542-A478-A685AF440246}" type="slidenum">
              <a:rPr lang="en-US" smtClean="0"/>
              <a:t>9</a:t>
            </a:fld>
            <a:endParaRPr lang="en-US"/>
          </a:p>
        </p:txBody>
      </p:sp>
    </p:spTree>
    <p:extLst>
      <p:ext uri="{BB962C8B-B14F-4D97-AF65-F5344CB8AC3E}">
        <p14:creationId xmlns:p14="http://schemas.microsoft.com/office/powerpoint/2010/main" val="2353652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1685-1669-43CF-93D8-8070B00339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134A79-EED8-4937-BD0C-FA3AACD6DC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A984AA-B594-410F-8CAD-C567A75EB766}"/>
              </a:ext>
            </a:extLst>
          </p:cNvPr>
          <p:cNvSpPr>
            <a:spLocks noGrp="1"/>
          </p:cNvSpPr>
          <p:nvPr>
            <p:ph type="dt" sz="half" idx="10"/>
          </p:nvPr>
        </p:nvSpPr>
        <p:spPr/>
        <p:txBody>
          <a:bodyPr/>
          <a:lstStyle/>
          <a:p>
            <a:fld id="{3CCBED00-5564-41D1-AC67-095095423CF7}" type="datetimeFigureOut">
              <a:rPr lang="en-US" smtClean="0"/>
              <a:t>1/13/19</a:t>
            </a:fld>
            <a:endParaRPr lang="en-US"/>
          </a:p>
        </p:txBody>
      </p:sp>
      <p:sp>
        <p:nvSpPr>
          <p:cNvPr id="5" name="Footer Placeholder 4">
            <a:extLst>
              <a:ext uri="{FF2B5EF4-FFF2-40B4-BE49-F238E27FC236}">
                <a16:creationId xmlns:a16="http://schemas.microsoft.com/office/drawing/2014/main" id="{05B8C8C3-55BC-4727-8BF4-79BAF35D7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31459-54A7-4500-B898-95F6F0633758}"/>
              </a:ext>
            </a:extLst>
          </p:cNvPr>
          <p:cNvSpPr>
            <a:spLocks noGrp="1"/>
          </p:cNvSpPr>
          <p:nvPr>
            <p:ph type="sldNum" sz="quarter" idx="12"/>
          </p:nvPr>
        </p:nvSpPr>
        <p:spPr/>
        <p:txBody>
          <a:bodyPr/>
          <a:lstStyle/>
          <a:p>
            <a:fld id="{432E41D7-6550-4407-B0D8-2F070A205E9C}" type="slidenum">
              <a:rPr lang="en-US" smtClean="0"/>
              <a:t>‹#›</a:t>
            </a:fld>
            <a:endParaRPr lang="en-US"/>
          </a:p>
        </p:txBody>
      </p:sp>
    </p:spTree>
    <p:extLst>
      <p:ext uri="{BB962C8B-B14F-4D97-AF65-F5344CB8AC3E}">
        <p14:creationId xmlns:p14="http://schemas.microsoft.com/office/powerpoint/2010/main" val="1256530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77D5-00F2-4FC0-9381-918D2A9159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1FC36A-99BB-4FB8-8D1B-A609252C3B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A016B1-8157-4E77-BFF0-5D0674580974}"/>
              </a:ext>
            </a:extLst>
          </p:cNvPr>
          <p:cNvSpPr>
            <a:spLocks noGrp="1"/>
          </p:cNvSpPr>
          <p:nvPr>
            <p:ph type="dt" sz="half" idx="10"/>
          </p:nvPr>
        </p:nvSpPr>
        <p:spPr/>
        <p:txBody>
          <a:bodyPr/>
          <a:lstStyle/>
          <a:p>
            <a:fld id="{3CCBED00-5564-41D1-AC67-095095423CF7}" type="datetimeFigureOut">
              <a:rPr lang="en-US" smtClean="0"/>
              <a:t>1/13/19</a:t>
            </a:fld>
            <a:endParaRPr lang="en-US"/>
          </a:p>
        </p:txBody>
      </p:sp>
      <p:sp>
        <p:nvSpPr>
          <p:cNvPr id="5" name="Footer Placeholder 4">
            <a:extLst>
              <a:ext uri="{FF2B5EF4-FFF2-40B4-BE49-F238E27FC236}">
                <a16:creationId xmlns:a16="http://schemas.microsoft.com/office/drawing/2014/main" id="{7E1CCD48-A000-44CB-8744-04FF48630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B75FE-D236-4729-85B8-E27FAF492D7F}"/>
              </a:ext>
            </a:extLst>
          </p:cNvPr>
          <p:cNvSpPr>
            <a:spLocks noGrp="1"/>
          </p:cNvSpPr>
          <p:nvPr>
            <p:ph type="sldNum" sz="quarter" idx="12"/>
          </p:nvPr>
        </p:nvSpPr>
        <p:spPr/>
        <p:txBody>
          <a:bodyPr/>
          <a:lstStyle/>
          <a:p>
            <a:fld id="{432E41D7-6550-4407-B0D8-2F070A205E9C}" type="slidenum">
              <a:rPr lang="en-US" smtClean="0"/>
              <a:t>‹#›</a:t>
            </a:fld>
            <a:endParaRPr lang="en-US"/>
          </a:p>
        </p:txBody>
      </p:sp>
    </p:spTree>
    <p:extLst>
      <p:ext uri="{BB962C8B-B14F-4D97-AF65-F5344CB8AC3E}">
        <p14:creationId xmlns:p14="http://schemas.microsoft.com/office/powerpoint/2010/main" val="1449151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95D12D-EF15-4BF3-9269-70523DC781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56ED7A-044D-40BF-B0C2-4A2DBAB01E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E1F24-6542-4B11-B988-04CCAE0C9369}"/>
              </a:ext>
            </a:extLst>
          </p:cNvPr>
          <p:cNvSpPr>
            <a:spLocks noGrp="1"/>
          </p:cNvSpPr>
          <p:nvPr>
            <p:ph type="dt" sz="half" idx="10"/>
          </p:nvPr>
        </p:nvSpPr>
        <p:spPr/>
        <p:txBody>
          <a:bodyPr/>
          <a:lstStyle/>
          <a:p>
            <a:fld id="{3CCBED00-5564-41D1-AC67-095095423CF7}" type="datetimeFigureOut">
              <a:rPr lang="en-US" smtClean="0"/>
              <a:t>1/13/19</a:t>
            </a:fld>
            <a:endParaRPr lang="en-US"/>
          </a:p>
        </p:txBody>
      </p:sp>
      <p:sp>
        <p:nvSpPr>
          <p:cNvPr id="5" name="Footer Placeholder 4">
            <a:extLst>
              <a:ext uri="{FF2B5EF4-FFF2-40B4-BE49-F238E27FC236}">
                <a16:creationId xmlns:a16="http://schemas.microsoft.com/office/drawing/2014/main" id="{57C5CE9C-A3DE-40C0-890C-14B31776C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96266-53C4-4CC0-A466-AEFDEE6FD55C}"/>
              </a:ext>
            </a:extLst>
          </p:cNvPr>
          <p:cNvSpPr>
            <a:spLocks noGrp="1"/>
          </p:cNvSpPr>
          <p:nvPr>
            <p:ph type="sldNum" sz="quarter" idx="12"/>
          </p:nvPr>
        </p:nvSpPr>
        <p:spPr/>
        <p:txBody>
          <a:bodyPr/>
          <a:lstStyle/>
          <a:p>
            <a:fld id="{432E41D7-6550-4407-B0D8-2F070A205E9C}" type="slidenum">
              <a:rPr lang="en-US" smtClean="0"/>
              <a:t>‹#›</a:t>
            </a:fld>
            <a:endParaRPr lang="en-US"/>
          </a:p>
        </p:txBody>
      </p:sp>
    </p:spTree>
    <p:extLst>
      <p:ext uri="{BB962C8B-B14F-4D97-AF65-F5344CB8AC3E}">
        <p14:creationId xmlns:p14="http://schemas.microsoft.com/office/powerpoint/2010/main" val="13663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409B-C116-4571-A586-A336D7C34C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16971-6C07-4726-9635-2F5DFFB141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70976-2374-4C27-AD30-05BEA4280AFE}"/>
              </a:ext>
            </a:extLst>
          </p:cNvPr>
          <p:cNvSpPr>
            <a:spLocks noGrp="1"/>
          </p:cNvSpPr>
          <p:nvPr>
            <p:ph type="dt" sz="half" idx="10"/>
          </p:nvPr>
        </p:nvSpPr>
        <p:spPr/>
        <p:txBody>
          <a:bodyPr/>
          <a:lstStyle/>
          <a:p>
            <a:fld id="{3CCBED00-5564-41D1-AC67-095095423CF7}" type="datetimeFigureOut">
              <a:rPr lang="en-US" smtClean="0"/>
              <a:t>1/13/19</a:t>
            </a:fld>
            <a:endParaRPr lang="en-US"/>
          </a:p>
        </p:txBody>
      </p:sp>
      <p:sp>
        <p:nvSpPr>
          <p:cNvPr id="5" name="Footer Placeholder 4">
            <a:extLst>
              <a:ext uri="{FF2B5EF4-FFF2-40B4-BE49-F238E27FC236}">
                <a16:creationId xmlns:a16="http://schemas.microsoft.com/office/drawing/2014/main" id="{DE8205C6-A122-47EA-A670-D26AE715D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620A3-4695-4828-A783-3290ADEFA0A0}"/>
              </a:ext>
            </a:extLst>
          </p:cNvPr>
          <p:cNvSpPr>
            <a:spLocks noGrp="1"/>
          </p:cNvSpPr>
          <p:nvPr>
            <p:ph type="sldNum" sz="quarter" idx="12"/>
          </p:nvPr>
        </p:nvSpPr>
        <p:spPr/>
        <p:txBody>
          <a:bodyPr/>
          <a:lstStyle/>
          <a:p>
            <a:fld id="{432E41D7-6550-4407-B0D8-2F070A205E9C}" type="slidenum">
              <a:rPr lang="en-US" smtClean="0"/>
              <a:t>‹#›</a:t>
            </a:fld>
            <a:endParaRPr lang="en-US"/>
          </a:p>
        </p:txBody>
      </p:sp>
    </p:spTree>
    <p:extLst>
      <p:ext uri="{BB962C8B-B14F-4D97-AF65-F5344CB8AC3E}">
        <p14:creationId xmlns:p14="http://schemas.microsoft.com/office/powerpoint/2010/main" val="150092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837E-1947-4BBC-8851-6582775F84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2EA3BD-953D-4A2E-BC11-521585AEB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300D459-9F82-466C-AF9C-FCBD86C0E9BD}"/>
              </a:ext>
            </a:extLst>
          </p:cNvPr>
          <p:cNvSpPr>
            <a:spLocks noGrp="1"/>
          </p:cNvSpPr>
          <p:nvPr>
            <p:ph type="dt" sz="half" idx="10"/>
          </p:nvPr>
        </p:nvSpPr>
        <p:spPr/>
        <p:txBody>
          <a:bodyPr/>
          <a:lstStyle/>
          <a:p>
            <a:fld id="{3CCBED00-5564-41D1-AC67-095095423CF7}" type="datetimeFigureOut">
              <a:rPr lang="en-US" smtClean="0"/>
              <a:t>1/13/19</a:t>
            </a:fld>
            <a:endParaRPr lang="en-US"/>
          </a:p>
        </p:txBody>
      </p:sp>
      <p:sp>
        <p:nvSpPr>
          <p:cNvPr id="5" name="Footer Placeholder 4">
            <a:extLst>
              <a:ext uri="{FF2B5EF4-FFF2-40B4-BE49-F238E27FC236}">
                <a16:creationId xmlns:a16="http://schemas.microsoft.com/office/drawing/2014/main" id="{140994BB-AF82-4C6F-BDE6-180092B78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A85FB-0653-4C55-913C-EAA51D425D2F}"/>
              </a:ext>
            </a:extLst>
          </p:cNvPr>
          <p:cNvSpPr>
            <a:spLocks noGrp="1"/>
          </p:cNvSpPr>
          <p:nvPr>
            <p:ph type="sldNum" sz="quarter" idx="12"/>
          </p:nvPr>
        </p:nvSpPr>
        <p:spPr/>
        <p:txBody>
          <a:bodyPr/>
          <a:lstStyle/>
          <a:p>
            <a:fld id="{432E41D7-6550-4407-B0D8-2F070A205E9C}" type="slidenum">
              <a:rPr lang="en-US" smtClean="0"/>
              <a:t>‹#›</a:t>
            </a:fld>
            <a:endParaRPr lang="en-US"/>
          </a:p>
        </p:txBody>
      </p:sp>
    </p:spTree>
    <p:extLst>
      <p:ext uri="{BB962C8B-B14F-4D97-AF65-F5344CB8AC3E}">
        <p14:creationId xmlns:p14="http://schemas.microsoft.com/office/powerpoint/2010/main" val="3958155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F10D-C563-4A22-832C-C22BCB5DB6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98F97-5721-4A0D-9C64-80D022F3A9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45BEA6-F2B6-42BC-8FB9-EDF880743C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4DD622-0442-4B50-9381-3A46D15DCA66}"/>
              </a:ext>
            </a:extLst>
          </p:cNvPr>
          <p:cNvSpPr>
            <a:spLocks noGrp="1"/>
          </p:cNvSpPr>
          <p:nvPr>
            <p:ph type="dt" sz="half" idx="10"/>
          </p:nvPr>
        </p:nvSpPr>
        <p:spPr/>
        <p:txBody>
          <a:bodyPr/>
          <a:lstStyle/>
          <a:p>
            <a:fld id="{3CCBED00-5564-41D1-AC67-095095423CF7}" type="datetimeFigureOut">
              <a:rPr lang="en-US" smtClean="0"/>
              <a:t>1/13/19</a:t>
            </a:fld>
            <a:endParaRPr lang="en-US"/>
          </a:p>
        </p:txBody>
      </p:sp>
      <p:sp>
        <p:nvSpPr>
          <p:cNvPr id="6" name="Footer Placeholder 5">
            <a:extLst>
              <a:ext uri="{FF2B5EF4-FFF2-40B4-BE49-F238E27FC236}">
                <a16:creationId xmlns:a16="http://schemas.microsoft.com/office/drawing/2014/main" id="{5822CD40-889A-4260-A532-CF9D1D840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E70CDE-F4F6-47F4-A7C3-5AAA1EC6AABE}"/>
              </a:ext>
            </a:extLst>
          </p:cNvPr>
          <p:cNvSpPr>
            <a:spLocks noGrp="1"/>
          </p:cNvSpPr>
          <p:nvPr>
            <p:ph type="sldNum" sz="quarter" idx="12"/>
          </p:nvPr>
        </p:nvSpPr>
        <p:spPr/>
        <p:txBody>
          <a:bodyPr/>
          <a:lstStyle/>
          <a:p>
            <a:fld id="{432E41D7-6550-4407-B0D8-2F070A205E9C}" type="slidenum">
              <a:rPr lang="en-US" smtClean="0"/>
              <a:t>‹#›</a:t>
            </a:fld>
            <a:endParaRPr lang="en-US"/>
          </a:p>
        </p:txBody>
      </p:sp>
    </p:spTree>
    <p:extLst>
      <p:ext uri="{BB962C8B-B14F-4D97-AF65-F5344CB8AC3E}">
        <p14:creationId xmlns:p14="http://schemas.microsoft.com/office/powerpoint/2010/main" val="104432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5A47-71E5-426D-B141-0D2725A5D8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A436EE-112F-4B06-A464-6FD77E3D3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5F18D7-7DD5-4C86-876E-AF4ECDD969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026396-14B7-48A1-AED5-E80D27C97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8BE71B-C5FF-40EA-90C3-11D9958428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C31132-F192-4803-914A-4EABDFB2029C}"/>
              </a:ext>
            </a:extLst>
          </p:cNvPr>
          <p:cNvSpPr>
            <a:spLocks noGrp="1"/>
          </p:cNvSpPr>
          <p:nvPr>
            <p:ph type="dt" sz="half" idx="10"/>
          </p:nvPr>
        </p:nvSpPr>
        <p:spPr/>
        <p:txBody>
          <a:bodyPr/>
          <a:lstStyle/>
          <a:p>
            <a:fld id="{3CCBED00-5564-41D1-AC67-095095423CF7}" type="datetimeFigureOut">
              <a:rPr lang="en-US" smtClean="0"/>
              <a:t>1/13/19</a:t>
            </a:fld>
            <a:endParaRPr lang="en-US"/>
          </a:p>
        </p:txBody>
      </p:sp>
      <p:sp>
        <p:nvSpPr>
          <p:cNvPr id="8" name="Footer Placeholder 7">
            <a:extLst>
              <a:ext uri="{FF2B5EF4-FFF2-40B4-BE49-F238E27FC236}">
                <a16:creationId xmlns:a16="http://schemas.microsoft.com/office/drawing/2014/main" id="{DA758AD8-7246-44BF-B629-7BBECB656D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3E4800-D4DD-45A9-900C-D2BB07FFA12C}"/>
              </a:ext>
            </a:extLst>
          </p:cNvPr>
          <p:cNvSpPr>
            <a:spLocks noGrp="1"/>
          </p:cNvSpPr>
          <p:nvPr>
            <p:ph type="sldNum" sz="quarter" idx="12"/>
          </p:nvPr>
        </p:nvSpPr>
        <p:spPr/>
        <p:txBody>
          <a:bodyPr/>
          <a:lstStyle/>
          <a:p>
            <a:fld id="{432E41D7-6550-4407-B0D8-2F070A205E9C}" type="slidenum">
              <a:rPr lang="en-US" smtClean="0"/>
              <a:t>‹#›</a:t>
            </a:fld>
            <a:endParaRPr lang="en-US"/>
          </a:p>
        </p:txBody>
      </p:sp>
    </p:spTree>
    <p:extLst>
      <p:ext uri="{BB962C8B-B14F-4D97-AF65-F5344CB8AC3E}">
        <p14:creationId xmlns:p14="http://schemas.microsoft.com/office/powerpoint/2010/main" val="61440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2507-EFB4-4C6F-88AC-2FF0F8F269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BA700D-A15C-4061-B40F-19EADB2C93F9}"/>
              </a:ext>
            </a:extLst>
          </p:cNvPr>
          <p:cNvSpPr>
            <a:spLocks noGrp="1"/>
          </p:cNvSpPr>
          <p:nvPr>
            <p:ph type="dt" sz="half" idx="10"/>
          </p:nvPr>
        </p:nvSpPr>
        <p:spPr/>
        <p:txBody>
          <a:bodyPr/>
          <a:lstStyle/>
          <a:p>
            <a:fld id="{3CCBED00-5564-41D1-AC67-095095423CF7}" type="datetimeFigureOut">
              <a:rPr lang="en-US" smtClean="0"/>
              <a:t>1/13/19</a:t>
            </a:fld>
            <a:endParaRPr lang="en-US"/>
          </a:p>
        </p:txBody>
      </p:sp>
      <p:sp>
        <p:nvSpPr>
          <p:cNvPr id="4" name="Footer Placeholder 3">
            <a:extLst>
              <a:ext uri="{FF2B5EF4-FFF2-40B4-BE49-F238E27FC236}">
                <a16:creationId xmlns:a16="http://schemas.microsoft.com/office/drawing/2014/main" id="{D6DFDA63-BE24-41C3-BC52-01DBAB08CF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8F24AC-C9C9-4EF5-A39B-FC2A9E0053CB}"/>
              </a:ext>
            </a:extLst>
          </p:cNvPr>
          <p:cNvSpPr>
            <a:spLocks noGrp="1"/>
          </p:cNvSpPr>
          <p:nvPr>
            <p:ph type="sldNum" sz="quarter" idx="12"/>
          </p:nvPr>
        </p:nvSpPr>
        <p:spPr/>
        <p:txBody>
          <a:bodyPr/>
          <a:lstStyle/>
          <a:p>
            <a:fld id="{432E41D7-6550-4407-B0D8-2F070A205E9C}" type="slidenum">
              <a:rPr lang="en-US" smtClean="0"/>
              <a:t>‹#›</a:t>
            </a:fld>
            <a:endParaRPr lang="en-US"/>
          </a:p>
        </p:txBody>
      </p:sp>
    </p:spTree>
    <p:extLst>
      <p:ext uri="{BB962C8B-B14F-4D97-AF65-F5344CB8AC3E}">
        <p14:creationId xmlns:p14="http://schemas.microsoft.com/office/powerpoint/2010/main" val="384885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6800E7-143D-45E4-98F6-8FD1DAFC26CA}"/>
              </a:ext>
            </a:extLst>
          </p:cNvPr>
          <p:cNvSpPr>
            <a:spLocks noGrp="1"/>
          </p:cNvSpPr>
          <p:nvPr>
            <p:ph type="dt" sz="half" idx="10"/>
          </p:nvPr>
        </p:nvSpPr>
        <p:spPr/>
        <p:txBody>
          <a:bodyPr/>
          <a:lstStyle/>
          <a:p>
            <a:fld id="{3CCBED00-5564-41D1-AC67-095095423CF7}" type="datetimeFigureOut">
              <a:rPr lang="en-US" smtClean="0"/>
              <a:t>1/13/19</a:t>
            </a:fld>
            <a:endParaRPr lang="en-US"/>
          </a:p>
        </p:txBody>
      </p:sp>
      <p:sp>
        <p:nvSpPr>
          <p:cNvPr id="3" name="Footer Placeholder 2">
            <a:extLst>
              <a:ext uri="{FF2B5EF4-FFF2-40B4-BE49-F238E27FC236}">
                <a16:creationId xmlns:a16="http://schemas.microsoft.com/office/drawing/2014/main" id="{BCD3157F-4325-44E9-8CA2-20C1A0618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5932A5-443F-44AD-A0D5-F03F1E81F8A1}"/>
              </a:ext>
            </a:extLst>
          </p:cNvPr>
          <p:cNvSpPr>
            <a:spLocks noGrp="1"/>
          </p:cNvSpPr>
          <p:nvPr>
            <p:ph type="sldNum" sz="quarter" idx="12"/>
          </p:nvPr>
        </p:nvSpPr>
        <p:spPr/>
        <p:txBody>
          <a:bodyPr/>
          <a:lstStyle/>
          <a:p>
            <a:fld id="{432E41D7-6550-4407-B0D8-2F070A205E9C}" type="slidenum">
              <a:rPr lang="en-US" smtClean="0"/>
              <a:t>‹#›</a:t>
            </a:fld>
            <a:endParaRPr lang="en-US"/>
          </a:p>
        </p:txBody>
      </p:sp>
    </p:spTree>
    <p:extLst>
      <p:ext uri="{BB962C8B-B14F-4D97-AF65-F5344CB8AC3E}">
        <p14:creationId xmlns:p14="http://schemas.microsoft.com/office/powerpoint/2010/main" val="2139427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300B-5D89-4A38-9B86-E552F2E1D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E373A7-BA5A-47B7-861F-4547BB2429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E5FB91-9B6B-4C04-9299-9E51761D4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F02CED-4A06-45F8-861C-4A36FB34E3E4}"/>
              </a:ext>
            </a:extLst>
          </p:cNvPr>
          <p:cNvSpPr>
            <a:spLocks noGrp="1"/>
          </p:cNvSpPr>
          <p:nvPr>
            <p:ph type="dt" sz="half" idx="10"/>
          </p:nvPr>
        </p:nvSpPr>
        <p:spPr/>
        <p:txBody>
          <a:bodyPr/>
          <a:lstStyle/>
          <a:p>
            <a:fld id="{3CCBED00-5564-41D1-AC67-095095423CF7}" type="datetimeFigureOut">
              <a:rPr lang="en-US" smtClean="0"/>
              <a:t>1/13/19</a:t>
            </a:fld>
            <a:endParaRPr lang="en-US"/>
          </a:p>
        </p:txBody>
      </p:sp>
      <p:sp>
        <p:nvSpPr>
          <p:cNvPr id="6" name="Footer Placeholder 5">
            <a:extLst>
              <a:ext uri="{FF2B5EF4-FFF2-40B4-BE49-F238E27FC236}">
                <a16:creationId xmlns:a16="http://schemas.microsoft.com/office/drawing/2014/main" id="{D1525163-6DE3-4D91-A733-B39214BBF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79C93-F5AD-405F-A4BF-010AC2ACE416}"/>
              </a:ext>
            </a:extLst>
          </p:cNvPr>
          <p:cNvSpPr>
            <a:spLocks noGrp="1"/>
          </p:cNvSpPr>
          <p:nvPr>
            <p:ph type="sldNum" sz="quarter" idx="12"/>
          </p:nvPr>
        </p:nvSpPr>
        <p:spPr/>
        <p:txBody>
          <a:bodyPr/>
          <a:lstStyle/>
          <a:p>
            <a:fld id="{432E41D7-6550-4407-B0D8-2F070A205E9C}" type="slidenum">
              <a:rPr lang="en-US" smtClean="0"/>
              <a:t>‹#›</a:t>
            </a:fld>
            <a:endParaRPr lang="en-US"/>
          </a:p>
        </p:txBody>
      </p:sp>
    </p:spTree>
    <p:extLst>
      <p:ext uri="{BB962C8B-B14F-4D97-AF65-F5344CB8AC3E}">
        <p14:creationId xmlns:p14="http://schemas.microsoft.com/office/powerpoint/2010/main" val="328400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7B2-F51E-4A9B-B8FD-EC16B23B1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BFA785-2285-4CAC-988B-07E190635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34DB8B-9A21-4548-B654-55A3CE1EB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D9E8F6-D12F-4FFD-9C1B-EFDC0F47863D}"/>
              </a:ext>
            </a:extLst>
          </p:cNvPr>
          <p:cNvSpPr>
            <a:spLocks noGrp="1"/>
          </p:cNvSpPr>
          <p:nvPr>
            <p:ph type="dt" sz="half" idx="10"/>
          </p:nvPr>
        </p:nvSpPr>
        <p:spPr/>
        <p:txBody>
          <a:bodyPr/>
          <a:lstStyle/>
          <a:p>
            <a:fld id="{3CCBED00-5564-41D1-AC67-095095423CF7}" type="datetimeFigureOut">
              <a:rPr lang="en-US" smtClean="0"/>
              <a:t>1/13/19</a:t>
            </a:fld>
            <a:endParaRPr lang="en-US"/>
          </a:p>
        </p:txBody>
      </p:sp>
      <p:sp>
        <p:nvSpPr>
          <p:cNvPr id="6" name="Footer Placeholder 5">
            <a:extLst>
              <a:ext uri="{FF2B5EF4-FFF2-40B4-BE49-F238E27FC236}">
                <a16:creationId xmlns:a16="http://schemas.microsoft.com/office/drawing/2014/main" id="{F8DC6342-0BAA-434B-B106-A02169311C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AAA29-126D-41BD-BFCD-970A9DC3294D}"/>
              </a:ext>
            </a:extLst>
          </p:cNvPr>
          <p:cNvSpPr>
            <a:spLocks noGrp="1"/>
          </p:cNvSpPr>
          <p:nvPr>
            <p:ph type="sldNum" sz="quarter" idx="12"/>
          </p:nvPr>
        </p:nvSpPr>
        <p:spPr/>
        <p:txBody>
          <a:bodyPr/>
          <a:lstStyle/>
          <a:p>
            <a:fld id="{432E41D7-6550-4407-B0D8-2F070A205E9C}" type="slidenum">
              <a:rPr lang="en-US" smtClean="0"/>
              <a:t>‹#›</a:t>
            </a:fld>
            <a:endParaRPr lang="en-US"/>
          </a:p>
        </p:txBody>
      </p:sp>
    </p:spTree>
    <p:extLst>
      <p:ext uri="{BB962C8B-B14F-4D97-AF65-F5344CB8AC3E}">
        <p14:creationId xmlns:p14="http://schemas.microsoft.com/office/powerpoint/2010/main" val="155626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446706-789E-43B6-A533-3DAF28B4FA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E9127C-EC19-4EC9-89C0-4C05EB479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24468-0CA9-4C95-B785-87FC5D4160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BED00-5564-41D1-AC67-095095423CF7}" type="datetimeFigureOut">
              <a:rPr lang="en-US" smtClean="0"/>
              <a:t>1/13/19</a:t>
            </a:fld>
            <a:endParaRPr lang="en-US"/>
          </a:p>
        </p:txBody>
      </p:sp>
      <p:sp>
        <p:nvSpPr>
          <p:cNvPr id="5" name="Footer Placeholder 4">
            <a:extLst>
              <a:ext uri="{FF2B5EF4-FFF2-40B4-BE49-F238E27FC236}">
                <a16:creationId xmlns:a16="http://schemas.microsoft.com/office/drawing/2014/main" id="{865B4A79-B5EA-4C4C-B92D-427FBAA84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4F9021-E043-4C01-91F4-39CABC2CF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E41D7-6550-4407-B0D8-2F070A205E9C}" type="slidenum">
              <a:rPr lang="en-US" smtClean="0"/>
              <a:t>‹#›</a:t>
            </a:fld>
            <a:endParaRPr lang="en-US"/>
          </a:p>
        </p:txBody>
      </p:sp>
    </p:spTree>
    <p:extLst>
      <p:ext uri="{BB962C8B-B14F-4D97-AF65-F5344CB8AC3E}">
        <p14:creationId xmlns:p14="http://schemas.microsoft.com/office/powerpoint/2010/main" val="7433088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B40F-0276-4A50-B4CF-AD06AADA1DC8}"/>
              </a:ext>
            </a:extLst>
          </p:cNvPr>
          <p:cNvSpPr>
            <a:spLocks noGrp="1"/>
          </p:cNvSpPr>
          <p:nvPr>
            <p:ph type="ctrTitle"/>
          </p:nvPr>
        </p:nvSpPr>
        <p:spPr/>
        <p:txBody>
          <a:bodyPr>
            <a:normAutofit fontScale="90000"/>
          </a:bodyPr>
          <a:lstStyle/>
          <a:p>
            <a:r>
              <a:rPr lang="en-US" b="1" dirty="0"/>
              <a:t>Burst Denoising with Kernel Prediction Networks</a:t>
            </a:r>
            <a:r>
              <a:rPr lang="en-US" dirty="0"/>
              <a:t> </a:t>
            </a:r>
            <a:br>
              <a:rPr lang="en-US" dirty="0"/>
            </a:br>
            <a:endParaRPr lang="en-US" dirty="0"/>
          </a:p>
        </p:txBody>
      </p:sp>
      <p:sp>
        <p:nvSpPr>
          <p:cNvPr id="3" name="Subtitle 2">
            <a:extLst>
              <a:ext uri="{FF2B5EF4-FFF2-40B4-BE49-F238E27FC236}">
                <a16:creationId xmlns:a16="http://schemas.microsoft.com/office/drawing/2014/main" id="{67A1A4D4-DB4D-41AE-940F-1D05B19A482F}"/>
              </a:ext>
            </a:extLst>
          </p:cNvPr>
          <p:cNvSpPr>
            <a:spLocks noGrp="1"/>
          </p:cNvSpPr>
          <p:nvPr>
            <p:ph type="subTitle" idx="1"/>
          </p:nvPr>
        </p:nvSpPr>
        <p:spPr/>
        <p:txBody>
          <a:bodyPr/>
          <a:lstStyle/>
          <a:p>
            <a:r>
              <a:rPr lang="en-US" dirty="0"/>
              <a:t>Pavel Rastopchin</a:t>
            </a:r>
          </a:p>
          <a:p>
            <a:r>
              <a:rPr lang="en-US" dirty="0"/>
              <a:t>Nati Joseph</a:t>
            </a:r>
          </a:p>
        </p:txBody>
      </p:sp>
    </p:spTree>
    <p:extLst>
      <p:ext uri="{BB962C8B-B14F-4D97-AF65-F5344CB8AC3E}">
        <p14:creationId xmlns:p14="http://schemas.microsoft.com/office/powerpoint/2010/main" val="72035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04F3-3988-4C7F-9838-C809D14BC559}"/>
              </a:ext>
            </a:extLst>
          </p:cNvPr>
          <p:cNvSpPr>
            <a:spLocks noGrp="1"/>
          </p:cNvSpPr>
          <p:nvPr>
            <p:ph type="title"/>
          </p:nvPr>
        </p:nvSpPr>
        <p:spPr/>
        <p:txBody>
          <a:bodyPr/>
          <a:lstStyle/>
          <a:p>
            <a:r>
              <a:rPr lang="en-US" b="1" dirty="0"/>
              <a:t>Why so complex?</a:t>
            </a:r>
            <a:endParaRPr lang="en-US" dirty="0"/>
          </a:p>
        </p:txBody>
      </p:sp>
      <p:sp>
        <p:nvSpPr>
          <p:cNvPr id="3" name="Content Placeholder 2">
            <a:extLst>
              <a:ext uri="{FF2B5EF4-FFF2-40B4-BE49-F238E27FC236}">
                <a16:creationId xmlns:a16="http://schemas.microsoft.com/office/drawing/2014/main" id="{92B7AAD0-E3E7-494F-A344-3C85AAD6D56C}"/>
              </a:ext>
            </a:extLst>
          </p:cNvPr>
          <p:cNvSpPr>
            <a:spLocks noGrp="1"/>
          </p:cNvSpPr>
          <p:nvPr>
            <p:ph idx="1"/>
          </p:nvPr>
        </p:nvSpPr>
        <p:spPr>
          <a:xfrm>
            <a:off x="838199" y="1825624"/>
            <a:ext cx="10515600" cy="764413"/>
          </a:xfrm>
        </p:spPr>
        <p:txBody>
          <a:bodyPr>
            <a:normAutofit/>
          </a:bodyPr>
          <a:lstStyle/>
          <a:p>
            <a:r>
              <a:rPr lang="en-US" dirty="0"/>
              <a:t>Interpretability – we can see what happens there.</a:t>
            </a:r>
          </a:p>
        </p:txBody>
      </p:sp>
      <p:pic>
        <p:nvPicPr>
          <p:cNvPr id="16" name="Picture 15">
            <a:extLst>
              <a:ext uri="{FF2B5EF4-FFF2-40B4-BE49-F238E27FC236}">
                <a16:creationId xmlns:a16="http://schemas.microsoft.com/office/drawing/2014/main" id="{6C86B5DC-1430-4651-92C1-A2F52B709C04}"/>
              </a:ext>
            </a:extLst>
          </p:cNvPr>
          <p:cNvPicPr>
            <a:picLocks noChangeAspect="1"/>
          </p:cNvPicPr>
          <p:nvPr/>
        </p:nvPicPr>
        <p:blipFill rotWithShape="1">
          <a:blip r:embed="rId3"/>
          <a:srcRect t="28816" b="30237"/>
          <a:stretch/>
        </p:blipFill>
        <p:spPr>
          <a:xfrm>
            <a:off x="1475163" y="2590038"/>
            <a:ext cx="9241673" cy="2245009"/>
          </a:xfrm>
          <a:prstGeom prst="rect">
            <a:avLst/>
          </a:prstGeom>
        </p:spPr>
      </p:pic>
      <p:sp>
        <p:nvSpPr>
          <p:cNvPr id="5" name="TextBox 4">
            <a:extLst>
              <a:ext uri="{FF2B5EF4-FFF2-40B4-BE49-F238E27FC236}">
                <a16:creationId xmlns:a16="http://schemas.microsoft.com/office/drawing/2014/main" id="{BFAD7094-C9E8-4644-92FF-622D406F66B1}"/>
              </a:ext>
            </a:extLst>
          </p:cNvPr>
          <p:cNvSpPr txBox="1"/>
          <p:nvPr/>
        </p:nvSpPr>
        <p:spPr>
          <a:xfrm>
            <a:off x="413360" y="5317598"/>
            <a:ext cx="2906038" cy="1200329"/>
          </a:xfrm>
          <a:prstGeom prst="rect">
            <a:avLst/>
          </a:prstGeom>
          <a:noFill/>
          <a:ln>
            <a:solidFill>
              <a:srgbClr val="FF0000"/>
            </a:solidFill>
          </a:ln>
        </p:spPr>
        <p:txBody>
          <a:bodyPr wrap="square" rtlCol="0">
            <a:spAutoFit/>
          </a:bodyPr>
          <a:lstStyle/>
          <a:p>
            <a:r>
              <a:rPr lang="en-US" sz="2400" dirty="0"/>
              <a:t>The kernel predicted for reference image is only denoise. </a:t>
            </a:r>
          </a:p>
        </p:txBody>
      </p:sp>
      <p:cxnSp>
        <p:nvCxnSpPr>
          <p:cNvPr id="9" name="Straight Arrow Connector 8">
            <a:extLst>
              <a:ext uri="{FF2B5EF4-FFF2-40B4-BE49-F238E27FC236}">
                <a16:creationId xmlns:a16="http://schemas.microsoft.com/office/drawing/2014/main" id="{24C55050-D132-40E3-96FE-7DB88B74E70F}"/>
              </a:ext>
            </a:extLst>
          </p:cNvPr>
          <p:cNvCxnSpPr>
            <a:cxnSpLocks/>
            <a:stCxn id="5" idx="0"/>
          </p:cNvCxnSpPr>
          <p:nvPr/>
        </p:nvCxnSpPr>
        <p:spPr>
          <a:xfrm flipV="1">
            <a:off x="1866379" y="4584526"/>
            <a:ext cx="162837" cy="733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37E711-9613-4BA3-85B4-C4AD757051EE}"/>
              </a:ext>
            </a:extLst>
          </p:cNvPr>
          <p:cNvSpPr txBox="1"/>
          <p:nvPr/>
        </p:nvSpPr>
        <p:spPr>
          <a:xfrm>
            <a:off x="7002870" y="5317598"/>
            <a:ext cx="2906038" cy="830997"/>
          </a:xfrm>
          <a:prstGeom prst="rect">
            <a:avLst/>
          </a:prstGeom>
          <a:noFill/>
          <a:ln>
            <a:solidFill>
              <a:srgbClr val="FF0000"/>
            </a:solidFill>
          </a:ln>
        </p:spPr>
        <p:txBody>
          <a:bodyPr wrap="square" rtlCol="0">
            <a:spAutoFit/>
          </a:bodyPr>
          <a:lstStyle/>
          <a:p>
            <a:r>
              <a:rPr lang="en-US" sz="2400" dirty="0"/>
              <a:t>Other kernels both align and denoise.</a:t>
            </a:r>
          </a:p>
        </p:txBody>
      </p:sp>
      <p:cxnSp>
        <p:nvCxnSpPr>
          <p:cNvPr id="8" name="Straight Arrow Connector 7">
            <a:extLst>
              <a:ext uri="{FF2B5EF4-FFF2-40B4-BE49-F238E27FC236}">
                <a16:creationId xmlns:a16="http://schemas.microsoft.com/office/drawing/2014/main" id="{7078923E-267A-4A6D-B9E7-1920621CADF1}"/>
              </a:ext>
            </a:extLst>
          </p:cNvPr>
          <p:cNvCxnSpPr>
            <a:cxnSpLocks/>
            <a:stCxn id="7" idx="0"/>
          </p:cNvCxnSpPr>
          <p:nvPr/>
        </p:nvCxnSpPr>
        <p:spPr>
          <a:xfrm flipH="1" flipV="1">
            <a:off x="6701425" y="4584526"/>
            <a:ext cx="1754464" cy="733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CB1C59-1935-44B6-92AE-68D19F3D7958}"/>
              </a:ext>
            </a:extLst>
          </p:cNvPr>
          <p:cNvCxnSpPr>
            <a:cxnSpLocks/>
            <a:stCxn id="7" idx="0"/>
          </p:cNvCxnSpPr>
          <p:nvPr/>
        </p:nvCxnSpPr>
        <p:spPr>
          <a:xfrm flipV="1">
            <a:off x="8455889" y="4584526"/>
            <a:ext cx="1453019" cy="733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99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04F3-3988-4C7F-9838-C809D14BC559}"/>
              </a:ext>
            </a:extLst>
          </p:cNvPr>
          <p:cNvSpPr>
            <a:spLocks noGrp="1"/>
          </p:cNvSpPr>
          <p:nvPr>
            <p:ph type="title"/>
          </p:nvPr>
        </p:nvSpPr>
        <p:spPr/>
        <p:txBody>
          <a:bodyPr/>
          <a:lstStyle/>
          <a:p>
            <a:r>
              <a:rPr lang="en-US" b="1" dirty="0"/>
              <a:t>Why so complex?</a:t>
            </a:r>
            <a:endParaRPr lang="en-US" dirty="0"/>
          </a:p>
        </p:txBody>
      </p:sp>
      <p:sp>
        <p:nvSpPr>
          <p:cNvPr id="3" name="Content Placeholder 2">
            <a:extLst>
              <a:ext uri="{FF2B5EF4-FFF2-40B4-BE49-F238E27FC236}">
                <a16:creationId xmlns:a16="http://schemas.microsoft.com/office/drawing/2014/main" id="{92B7AAD0-E3E7-494F-A344-3C85AAD6D56C}"/>
              </a:ext>
            </a:extLst>
          </p:cNvPr>
          <p:cNvSpPr>
            <a:spLocks noGrp="1"/>
          </p:cNvSpPr>
          <p:nvPr>
            <p:ph idx="1"/>
          </p:nvPr>
        </p:nvSpPr>
        <p:spPr>
          <a:xfrm>
            <a:off x="838199" y="1825624"/>
            <a:ext cx="10515600" cy="764413"/>
          </a:xfrm>
        </p:spPr>
        <p:txBody>
          <a:bodyPr>
            <a:normAutofit/>
          </a:bodyPr>
          <a:lstStyle/>
          <a:p>
            <a:r>
              <a:rPr lang="en-US" dirty="0"/>
              <a:t>Interpretability – we can see what happens there.</a:t>
            </a:r>
          </a:p>
        </p:txBody>
      </p:sp>
      <p:pic>
        <p:nvPicPr>
          <p:cNvPr id="16" name="Picture 15">
            <a:extLst>
              <a:ext uri="{FF2B5EF4-FFF2-40B4-BE49-F238E27FC236}">
                <a16:creationId xmlns:a16="http://schemas.microsoft.com/office/drawing/2014/main" id="{6C86B5DC-1430-4651-92C1-A2F52B709C04}"/>
              </a:ext>
            </a:extLst>
          </p:cNvPr>
          <p:cNvPicPr>
            <a:picLocks noChangeAspect="1"/>
          </p:cNvPicPr>
          <p:nvPr/>
        </p:nvPicPr>
        <p:blipFill rotWithShape="1">
          <a:blip r:embed="rId3"/>
          <a:srcRect t="28816" b="30237"/>
          <a:stretch/>
        </p:blipFill>
        <p:spPr>
          <a:xfrm>
            <a:off x="1475163" y="2590038"/>
            <a:ext cx="9241673" cy="2245009"/>
          </a:xfrm>
          <a:prstGeom prst="rect">
            <a:avLst/>
          </a:prstGeom>
        </p:spPr>
      </p:pic>
      <p:sp>
        <p:nvSpPr>
          <p:cNvPr id="7" name="TextBox 6">
            <a:extLst>
              <a:ext uri="{FF2B5EF4-FFF2-40B4-BE49-F238E27FC236}">
                <a16:creationId xmlns:a16="http://schemas.microsoft.com/office/drawing/2014/main" id="{1137E711-9613-4BA3-85B4-C4AD757051EE}"/>
              </a:ext>
            </a:extLst>
          </p:cNvPr>
          <p:cNvSpPr txBox="1"/>
          <p:nvPr/>
        </p:nvSpPr>
        <p:spPr>
          <a:xfrm>
            <a:off x="4472613" y="5298624"/>
            <a:ext cx="3080582" cy="1200329"/>
          </a:xfrm>
          <a:prstGeom prst="rect">
            <a:avLst/>
          </a:prstGeom>
          <a:noFill/>
          <a:ln>
            <a:solidFill>
              <a:srgbClr val="FF0000"/>
            </a:solidFill>
          </a:ln>
        </p:spPr>
        <p:txBody>
          <a:bodyPr wrap="square" rtlCol="0">
            <a:spAutoFit/>
          </a:bodyPr>
          <a:lstStyle/>
          <a:p>
            <a:r>
              <a:rPr lang="en-US" sz="2400" dirty="0"/>
              <a:t>Patches with too much misalignment are set to zero by the kernels. </a:t>
            </a:r>
          </a:p>
        </p:txBody>
      </p:sp>
      <p:cxnSp>
        <p:nvCxnSpPr>
          <p:cNvPr id="8" name="Straight Arrow Connector 7">
            <a:extLst>
              <a:ext uri="{FF2B5EF4-FFF2-40B4-BE49-F238E27FC236}">
                <a16:creationId xmlns:a16="http://schemas.microsoft.com/office/drawing/2014/main" id="{7078923E-267A-4A6D-B9E7-1920621CADF1}"/>
              </a:ext>
            </a:extLst>
          </p:cNvPr>
          <p:cNvCxnSpPr>
            <a:cxnSpLocks/>
            <a:stCxn id="7" idx="0"/>
          </p:cNvCxnSpPr>
          <p:nvPr/>
        </p:nvCxnSpPr>
        <p:spPr>
          <a:xfrm flipH="1" flipV="1">
            <a:off x="5586608" y="4546948"/>
            <a:ext cx="426296" cy="7516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CB1C59-1935-44B6-92AE-68D19F3D7958}"/>
              </a:ext>
            </a:extLst>
          </p:cNvPr>
          <p:cNvCxnSpPr>
            <a:cxnSpLocks/>
            <a:stCxn id="7" idx="0"/>
          </p:cNvCxnSpPr>
          <p:nvPr/>
        </p:nvCxnSpPr>
        <p:spPr>
          <a:xfrm flipV="1">
            <a:off x="6012904" y="4546950"/>
            <a:ext cx="1527764" cy="7516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78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5962-8F1A-4577-9E6B-82C5C3D59EEF}"/>
              </a:ext>
            </a:extLst>
          </p:cNvPr>
          <p:cNvSpPr>
            <a:spLocks noGrp="1"/>
          </p:cNvSpPr>
          <p:nvPr>
            <p:ph type="title"/>
          </p:nvPr>
        </p:nvSpPr>
        <p:spPr/>
        <p:txBody>
          <a:bodyPr/>
          <a:lstStyle/>
          <a:p>
            <a:r>
              <a:rPr lang="en-US" b="1" dirty="0"/>
              <a:t>How it learns?</a:t>
            </a:r>
          </a:p>
        </p:txBody>
      </p:sp>
      <p:sp>
        <p:nvSpPr>
          <p:cNvPr id="3" name="Content Placeholder 2">
            <a:extLst>
              <a:ext uri="{FF2B5EF4-FFF2-40B4-BE49-F238E27FC236}">
                <a16:creationId xmlns:a16="http://schemas.microsoft.com/office/drawing/2014/main" id="{6D781224-2C97-4A97-8E4B-727EEAEE10DF}"/>
              </a:ext>
            </a:extLst>
          </p:cNvPr>
          <p:cNvSpPr>
            <a:spLocks noGrp="1"/>
          </p:cNvSpPr>
          <p:nvPr>
            <p:ph idx="1"/>
          </p:nvPr>
        </p:nvSpPr>
        <p:spPr/>
        <p:txBody>
          <a:bodyPr/>
          <a:lstStyle/>
          <a:p>
            <a:r>
              <a:rPr lang="en-US" dirty="0"/>
              <a:t>As we know, “learning” is basically finding “good enough” local minimum of a loss function. </a:t>
            </a:r>
          </a:p>
          <a:p>
            <a:r>
              <a:rPr lang="en-US" dirty="0"/>
              <a:t>Basic loss function: </a:t>
            </a:r>
          </a:p>
          <a:p>
            <a:endParaRPr lang="en-US" dirty="0"/>
          </a:p>
          <a:p>
            <a:endParaRPr lang="en-US" dirty="0"/>
          </a:p>
          <a:p>
            <a:r>
              <a:rPr lang="en-US" dirty="0"/>
              <a:t>Weighted average of: L2 dist. of images, L1 dist. of gradients.</a:t>
            </a:r>
          </a:p>
          <a:p>
            <a:r>
              <a:rPr lang="en-US" dirty="0"/>
              <a:t>Г – transformation of  RGB values to prevent exploding gradient.</a:t>
            </a:r>
          </a:p>
          <a:p>
            <a:r>
              <a:rPr lang="en-US" dirty="0"/>
              <a:t>This loss finds a local minima which is not “good enough”. </a:t>
            </a:r>
          </a:p>
        </p:txBody>
      </p:sp>
      <p:pic>
        <p:nvPicPr>
          <p:cNvPr id="4" name="Picture 3">
            <a:extLst>
              <a:ext uri="{FF2B5EF4-FFF2-40B4-BE49-F238E27FC236}">
                <a16:creationId xmlns:a16="http://schemas.microsoft.com/office/drawing/2014/main" id="{D8F5222F-89E0-4C3F-A7F6-9AEC289B3AF5}"/>
              </a:ext>
            </a:extLst>
          </p:cNvPr>
          <p:cNvPicPr>
            <a:picLocks noChangeAspect="1"/>
          </p:cNvPicPr>
          <p:nvPr/>
        </p:nvPicPr>
        <p:blipFill>
          <a:blip r:embed="rId3"/>
          <a:stretch>
            <a:fillRect/>
          </a:stretch>
        </p:blipFill>
        <p:spPr>
          <a:xfrm>
            <a:off x="1569668" y="3363238"/>
            <a:ext cx="8877300" cy="771525"/>
          </a:xfrm>
          <a:prstGeom prst="rect">
            <a:avLst/>
          </a:prstGeom>
        </p:spPr>
      </p:pic>
    </p:spTree>
    <p:extLst>
      <p:ext uri="{BB962C8B-B14F-4D97-AF65-F5344CB8AC3E}">
        <p14:creationId xmlns:p14="http://schemas.microsoft.com/office/powerpoint/2010/main" val="2530634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9F97E9-0DA8-41E0-B7F7-83695175E942}"/>
              </a:ext>
            </a:extLst>
          </p:cNvPr>
          <p:cNvPicPr>
            <a:picLocks noChangeAspect="1"/>
          </p:cNvPicPr>
          <p:nvPr/>
        </p:nvPicPr>
        <p:blipFill>
          <a:blip r:embed="rId3"/>
          <a:stretch>
            <a:fillRect/>
          </a:stretch>
        </p:blipFill>
        <p:spPr>
          <a:xfrm>
            <a:off x="1280160" y="2872817"/>
            <a:ext cx="9679578" cy="1384563"/>
          </a:xfrm>
          <a:prstGeom prst="rect">
            <a:avLst/>
          </a:prstGeom>
        </p:spPr>
      </p:pic>
      <p:sp>
        <p:nvSpPr>
          <p:cNvPr id="2" name="Title 1">
            <a:extLst>
              <a:ext uri="{FF2B5EF4-FFF2-40B4-BE49-F238E27FC236}">
                <a16:creationId xmlns:a16="http://schemas.microsoft.com/office/drawing/2014/main" id="{27CD5962-8F1A-4577-9E6B-82C5C3D59EEF}"/>
              </a:ext>
            </a:extLst>
          </p:cNvPr>
          <p:cNvSpPr>
            <a:spLocks noGrp="1"/>
          </p:cNvSpPr>
          <p:nvPr>
            <p:ph type="title"/>
          </p:nvPr>
        </p:nvSpPr>
        <p:spPr/>
        <p:txBody>
          <a:bodyPr/>
          <a:lstStyle/>
          <a:p>
            <a:r>
              <a:rPr lang="en-US" b="1" dirty="0"/>
              <a:t>How it learns?</a:t>
            </a:r>
          </a:p>
        </p:txBody>
      </p:sp>
      <p:sp>
        <p:nvSpPr>
          <p:cNvPr id="3" name="Content Placeholder 2">
            <a:extLst>
              <a:ext uri="{FF2B5EF4-FFF2-40B4-BE49-F238E27FC236}">
                <a16:creationId xmlns:a16="http://schemas.microsoft.com/office/drawing/2014/main" id="{6D781224-2C97-4A97-8E4B-727EEAEE10DF}"/>
              </a:ext>
            </a:extLst>
          </p:cNvPr>
          <p:cNvSpPr>
            <a:spLocks noGrp="1"/>
          </p:cNvSpPr>
          <p:nvPr>
            <p:ph idx="1"/>
          </p:nvPr>
        </p:nvSpPr>
        <p:spPr/>
        <p:txBody>
          <a:bodyPr/>
          <a:lstStyle/>
          <a:p>
            <a:r>
              <a:rPr lang="en-US" dirty="0"/>
              <a:t>As we know, “learning” is basically finding “good enough” local minimum of a loss function. </a:t>
            </a:r>
          </a:p>
          <a:p>
            <a:r>
              <a:rPr lang="en-US" dirty="0"/>
              <a:t>Basic loss function: </a:t>
            </a:r>
          </a:p>
          <a:p>
            <a:endParaRPr lang="en-US" dirty="0"/>
          </a:p>
          <a:p>
            <a:endParaRPr lang="en-US" dirty="0"/>
          </a:p>
          <a:p>
            <a:r>
              <a:rPr lang="en-US" dirty="0"/>
              <a:t>Weighted average of: L2 dist. of images, L1 dist. of gradients.</a:t>
            </a:r>
          </a:p>
          <a:p>
            <a:r>
              <a:rPr lang="en-US" dirty="0"/>
              <a:t>Г – transformation of  RGB values to prevent exploding gradient.</a:t>
            </a:r>
          </a:p>
          <a:p>
            <a:r>
              <a:rPr lang="en-US" dirty="0"/>
              <a:t>This loss finds a local minima which is not “good enough”. </a:t>
            </a:r>
          </a:p>
        </p:txBody>
      </p:sp>
    </p:spTree>
    <p:extLst>
      <p:ext uri="{BB962C8B-B14F-4D97-AF65-F5344CB8AC3E}">
        <p14:creationId xmlns:p14="http://schemas.microsoft.com/office/powerpoint/2010/main" val="57404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C4A548-D93E-4500-BE65-FC83BD8927D8}"/>
              </a:ext>
            </a:extLst>
          </p:cNvPr>
          <p:cNvPicPr>
            <a:picLocks noChangeAspect="1"/>
          </p:cNvPicPr>
          <p:nvPr/>
        </p:nvPicPr>
        <p:blipFill>
          <a:blip r:embed="rId3"/>
          <a:stretch>
            <a:fillRect/>
          </a:stretch>
        </p:blipFill>
        <p:spPr>
          <a:xfrm>
            <a:off x="2391949" y="1334887"/>
            <a:ext cx="8961851" cy="5157988"/>
          </a:xfrm>
          <a:prstGeom prst="rect">
            <a:avLst/>
          </a:prstGeom>
        </p:spPr>
      </p:pic>
      <p:sp>
        <p:nvSpPr>
          <p:cNvPr id="2" name="Title 1">
            <a:extLst>
              <a:ext uri="{FF2B5EF4-FFF2-40B4-BE49-F238E27FC236}">
                <a16:creationId xmlns:a16="http://schemas.microsoft.com/office/drawing/2014/main" id="{27CD5962-8F1A-4577-9E6B-82C5C3D59EEF}"/>
              </a:ext>
            </a:extLst>
          </p:cNvPr>
          <p:cNvSpPr>
            <a:spLocks noGrp="1"/>
          </p:cNvSpPr>
          <p:nvPr>
            <p:ph type="title"/>
          </p:nvPr>
        </p:nvSpPr>
        <p:spPr/>
        <p:txBody>
          <a:bodyPr/>
          <a:lstStyle/>
          <a:p>
            <a:r>
              <a:rPr lang="en-US" b="1" dirty="0"/>
              <a:t>Annealed loss term</a:t>
            </a:r>
            <a:r>
              <a:rPr lang="en-US" dirty="0"/>
              <a:t> </a:t>
            </a:r>
          </a:p>
        </p:txBody>
      </p:sp>
      <p:sp>
        <p:nvSpPr>
          <p:cNvPr id="3" name="Content Placeholder 2">
            <a:extLst>
              <a:ext uri="{FF2B5EF4-FFF2-40B4-BE49-F238E27FC236}">
                <a16:creationId xmlns:a16="http://schemas.microsoft.com/office/drawing/2014/main" id="{6D781224-2C97-4A97-8E4B-727EEAEE10DF}"/>
              </a:ext>
            </a:extLst>
          </p:cNvPr>
          <p:cNvSpPr>
            <a:spLocks noGrp="1"/>
          </p:cNvSpPr>
          <p:nvPr>
            <p:ph idx="1"/>
          </p:nvPr>
        </p:nvSpPr>
        <p:spPr/>
        <p:txBody>
          <a:bodyPr/>
          <a:lstStyle/>
          <a:p>
            <a:r>
              <a:rPr lang="en-US" dirty="0"/>
              <a:t>As in basic loos function, we want to </a:t>
            </a:r>
          </a:p>
          <a:p>
            <a:pPr marL="0" indent="0">
              <a:buNone/>
            </a:pPr>
            <a:r>
              <a:rPr lang="en-US" dirty="0"/>
              <a:t>	minimize the distance between final </a:t>
            </a:r>
          </a:p>
          <a:p>
            <a:pPr marL="0" indent="0">
              <a:buNone/>
            </a:pPr>
            <a:r>
              <a:rPr lang="en-US" dirty="0"/>
              <a:t>	result and ground truth.</a:t>
            </a:r>
          </a:p>
          <a:p>
            <a:r>
              <a:rPr lang="en-US" dirty="0"/>
              <a:t>Also we want to minimize the dist. between</a:t>
            </a:r>
          </a:p>
          <a:p>
            <a:pPr marL="0" indent="0">
              <a:buNone/>
            </a:pPr>
            <a:r>
              <a:rPr lang="en-US" dirty="0"/>
              <a:t>	each frame before averaging</a:t>
            </a:r>
          </a:p>
          <a:p>
            <a:pPr marL="0" indent="0">
              <a:buNone/>
            </a:pPr>
            <a:r>
              <a:rPr lang="en-US" dirty="0"/>
              <a:t>	and ground truth.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43412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37ED-7300-4D12-87FA-6BDAF4F26C03}"/>
              </a:ext>
            </a:extLst>
          </p:cNvPr>
          <p:cNvSpPr>
            <a:spLocks noGrp="1"/>
          </p:cNvSpPr>
          <p:nvPr>
            <p:ph type="title"/>
          </p:nvPr>
        </p:nvSpPr>
        <p:spPr/>
        <p:txBody>
          <a:bodyPr/>
          <a:lstStyle/>
          <a:p>
            <a:r>
              <a:rPr lang="en-US" b="1" dirty="0"/>
              <a:t>Noise level as Network input</a:t>
            </a:r>
          </a:p>
        </p:txBody>
      </p:sp>
      <p:sp>
        <p:nvSpPr>
          <p:cNvPr id="3" name="Content Placeholder 2">
            <a:extLst>
              <a:ext uri="{FF2B5EF4-FFF2-40B4-BE49-F238E27FC236}">
                <a16:creationId xmlns:a16="http://schemas.microsoft.com/office/drawing/2014/main" id="{FBC670EB-095C-48AB-8D06-861705E0D262}"/>
              </a:ext>
            </a:extLst>
          </p:cNvPr>
          <p:cNvSpPr>
            <a:spLocks noGrp="1"/>
          </p:cNvSpPr>
          <p:nvPr>
            <p:ph idx="1"/>
          </p:nvPr>
        </p:nvSpPr>
        <p:spPr>
          <a:xfrm>
            <a:off x="838199" y="1825625"/>
            <a:ext cx="9796397" cy="4351338"/>
          </a:xfrm>
        </p:spPr>
        <p:txBody>
          <a:bodyPr>
            <a:normAutofit/>
          </a:bodyPr>
          <a:lstStyle/>
          <a:p>
            <a:r>
              <a:rPr lang="en-US" dirty="0"/>
              <a:t>In addition to images burst the network take as input the noise level estimation of the burst.</a:t>
            </a:r>
          </a:p>
          <a:p>
            <a:endParaRPr lang="en-US" dirty="0"/>
          </a:p>
        </p:txBody>
      </p:sp>
      <p:pic>
        <p:nvPicPr>
          <p:cNvPr id="5" name="Picture 4">
            <a:extLst>
              <a:ext uri="{FF2B5EF4-FFF2-40B4-BE49-F238E27FC236}">
                <a16:creationId xmlns:a16="http://schemas.microsoft.com/office/drawing/2014/main" id="{04247A2E-3AA3-4844-AE2F-CF573E785979}"/>
              </a:ext>
            </a:extLst>
          </p:cNvPr>
          <p:cNvPicPr>
            <a:picLocks noChangeAspect="1"/>
          </p:cNvPicPr>
          <p:nvPr/>
        </p:nvPicPr>
        <p:blipFill>
          <a:blip r:embed="rId3"/>
          <a:stretch>
            <a:fillRect/>
          </a:stretch>
        </p:blipFill>
        <p:spPr>
          <a:xfrm>
            <a:off x="1128712" y="2928241"/>
            <a:ext cx="9934575" cy="3305175"/>
          </a:xfrm>
          <a:prstGeom prst="rect">
            <a:avLst/>
          </a:prstGeom>
        </p:spPr>
      </p:pic>
    </p:spTree>
    <p:extLst>
      <p:ext uri="{BB962C8B-B14F-4D97-AF65-F5344CB8AC3E}">
        <p14:creationId xmlns:p14="http://schemas.microsoft.com/office/powerpoint/2010/main" val="1450111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04F3-3988-4C7F-9838-C809D14BC559}"/>
              </a:ext>
            </a:extLst>
          </p:cNvPr>
          <p:cNvSpPr>
            <a:spLocks noGrp="1"/>
          </p:cNvSpPr>
          <p:nvPr>
            <p:ph type="title"/>
          </p:nvPr>
        </p:nvSpPr>
        <p:spPr/>
        <p:txBody>
          <a:bodyPr/>
          <a:lstStyle/>
          <a:p>
            <a:r>
              <a:rPr lang="en-US" b="1" dirty="0"/>
              <a:t>Noise level as Network input</a:t>
            </a:r>
          </a:p>
        </p:txBody>
      </p:sp>
      <p:sp>
        <p:nvSpPr>
          <p:cNvPr id="3" name="Content Placeholder 2">
            <a:extLst>
              <a:ext uri="{FF2B5EF4-FFF2-40B4-BE49-F238E27FC236}">
                <a16:creationId xmlns:a16="http://schemas.microsoft.com/office/drawing/2014/main" id="{92B7AAD0-E3E7-494F-A344-3C85AAD6D56C}"/>
              </a:ext>
            </a:extLst>
          </p:cNvPr>
          <p:cNvSpPr>
            <a:spLocks noGrp="1"/>
          </p:cNvSpPr>
          <p:nvPr>
            <p:ph idx="1"/>
          </p:nvPr>
        </p:nvSpPr>
        <p:spPr>
          <a:xfrm>
            <a:off x="838200" y="1825625"/>
            <a:ext cx="4885412" cy="3021948"/>
          </a:xfrm>
        </p:spPr>
        <p:txBody>
          <a:bodyPr>
            <a:normAutofit lnSpcReduction="10000"/>
          </a:bodyPr>
          <a:lstStyle/>
          <a:p>
            <a:r>
              <a:rPr lang="en-US" dirty="0"/>
              <a:t>Including the noise estimate lets the network generalize beyond the noise levels on which it was trained.</a:t>
            </a:r>
          </a:p>
          <a:p>
            <a:r>
              <a:rPr lang="en-US" dirty="0"/>
              <a:t>Good performance with unseen noise levels compared to “blind” network. </a:t>
            </a:r>
            <a:br>
              <a:rPr lang="en-US" dirty="0"/>
            </a:br>
            <a:endParaRPr lang="en-US" dirty="0"/>
          </a:p>
        </p:txBody>
      </p:sp>
      <p:pic>
        <p:nvPicPr>
          <p:cNvPr id="9" name="Picture 8">
            <a:extLst>
              <a:ext uri="{FF2B5EF4-FFF2-40B4-BE49-F238E27FC236}">
                <a16:creationId xmlns:a16="http://schemas.microsoft.com/office/drawing/2014/main" id="{C919972F-7BD7-4210-924C-5AC16672596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723612" y="1842414"/>
            <a:ext cx="5838825" cy="3810000"/>
          </a:xfrm>
          <a:prstGeom prst="rect">
            <a:avLst/>
          </a:prstGeom>
        </p:spPr>
      </p:pic>
    </p:spTree>
    <p:extLst>
      <p:ext uri="{BB962C8B-B14F-4D97-AF65-F5344CB8AC3E}">
        <p14:creationId xmlns:p14="http://schemas.microsoft.com/office/powerpoint/2010/main" val="2707744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37ED-7300-4D12-87FA-6BDAF4F26C03}"/>
              </a:ext>
            </a:extLst>
          </p:cNvPr>
          <p:cNvSpPr>
            <a:spLocks noGrp="1"/>
          </p:cNvSpPr>
          <p:nvPr>
            <p:ph type="title"/>
          </p:nvPr>
        </p:nvSpPr>
        <p:spPr/>
        <p:txBody>
          <a:bodyPr/>
          <a:lstStyle/>
          <a:p>
            <a:r>
              <a:rPr lang="en-US" b="1" dirty="0"/>
              <a:t>Synthetic training data</a:t>
            </a:r>
          </a:p>
        </p:txBody>
      </p:sp>
      <p:sp>
        <p:nvSpPr>
          <p:cNvPr id="3" name="Content Placeholder 2">
            <a:extLst>
              <a:ext uri="{FF2B5EF4-FFF2-40B4-BE49-F238E27FC236}">
                <a16:creationId xmlns:a16="http://schemas.microsoft.com/office/drawing/2014/main" id="{FBC670EB-095C-48AB-8D06-861705E0D262}"/>
              </a:ext>
            </a:extLst>
          </p:cNvPr>
          <p:cNvSpPr>
            <a:spLocks noGrp="1"/>
          </p:cNvSpPr>
          <p:nvPr>
            <p:ph idx="1"/>
          </p:nvPr>
        </p:nvSpPr>
        <p:spPr/>
        <p:txBody>
          <a:bodyPr/>
          <a:lstStyle/>
          <a:p>
            <a:r>
              <a:rPr lang="en-US" dirty="0"/>
              <a:t>Gathering ground truth data for image restoration tasks</a:t>
            </a:r>
            <a:br>
              <a:rPr lang="en-US" dirty="0"/>
            </a:br>
            <a:r>
              <a:rPr lang="en-US" dirty="0"/>
              <a:t>is challenging. </a:t>
            </a:r>
          </a:p>
          <a:p>
            <a:r>
              <a:rPr lang="en-US" dirty="0"/>
              <a:t>Burst denoising adds an additional complication. </a:t>
            </a:r>
          </a:p>
          <a:p>
            <a:r>
              <a:rPr lang="en-US" dirty="0"/>
              <a:t>Because deep neural networks require millions of</a:t>
            </a:r>
            <a:br>
              <a:rPr lang="en-US" dirty="0"/>
            </a:br>
            <a:r>
              <a:rPr lang="en-US" dirty="0"/>
              <a:t>image patches during training, it is impractical to use real</a:t>
            </a:r>
            <a:br>
              <a:rPr lang="en-US" dirty="0"/>
            </a:br>
            <a:r>
              <a:rPr lang="en-US" dirty="0"/>
              <a:t>pairs of noisy and noise-free ground truth bursts.</a:t>
            </a:r>
          </a:p>
          <a:p>
            <a:r>
              <a:rPr lang="en-US" dirty="0"/>
              <a:t>Let’s fake it! </a:t>
            </a:r>
            <a:br>
              <a:rPr lang="en-US" dirty="0"/>
            </a:br>
            <a:br>
              <a:rPr lang="en-US" dirty="0"/>
            </a:br>
            <a:endParaRPr lang="en-US" dirty="0"/>
          </a:p>
        </p:txBody>
      </p:sp>
    </p:spTree>
    <p:extLst>
      <p:ext uri="{BB962C8B-B14F-4D97-AF65-F5344CB8AC3E}">
        <p14:creationId xmlns:p14="http://schemas.microsoft.com/office/powerpoint/2010/main" val="447609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10CBA3-3E5E-48A6-BC68-464FF464AEDC}"/>
              </a:ext>
            </a:extLst>
          </p:cNvPr>
          <p:cNvPicPr>
            <a:picLocks noChangeAspect="1"/>
          </p:cNvPicPr>
          <p:nvPr/>
        </p:nvPicPr>
        <p:blipFill>
          <a:blip r:embed="rId3"/>
          <a:stretch>
            <a:fillRect/>
          </a:stretch>
        </p:blipFill>
        <p:spPr>
          <a:xfrm>
            <a:off x="2188218" y="2197100"/>
            <a:ext cx="9420225" cy="4295775"/>
          </a:xfrm>
          <a:prstGeom prst="rect">
            <a:avLst/>
          </a:prstGeom>
        </p:spPr>
      </p:pic>
      <p:sp>
        <p:nvSpPr>
          <p:cNvPr id="2" name="Title 1">
            <a:extLst>
              <a:ext uri="{FF2B5EF4-FFF2-40B4-BE49-F238E27FC236}">
                <a16:creationId xmlns:a16="http://schemas.microsoft.com/office/drawing/2014/main" id="{E46A37ED-7300-4D12-87FA-6BDAF4F26C03}"/>
              </a:ext>
            </a:extLst>
          </p:cNvPr>
          <p:cNvSpPr>
            <a:spLocks noGrp="1"/>
          </p:cNvSpPr>
          <p:nvPr>
            <p:ph type="title"/>
          </p:nvPr>
        </p:nvSpPr>
        <p:spPr/>
        <p:txBody>
          <a:bodyPr/>
          <a:lstStyle/>
          <a:p>
            <a:r>
              <a:rPr lang="en-US" b="1" dirty="0"/>
              <a:t>Generating synthetic data</a:t>
            </a:r>
          </a:p>
        </p:txBody>
      </p:sp>
      <p:sp>
        <p:nvSpPr>
          <p:cNvPr id="3" name="Content Placeholder 2">
            <a:extLst>
              <a:ext uri="{FF2B5EF4-FFF2-40B4-BE49-F238E27FC236}">
                <a16:creationId xmlns:a16="http://schemas.microsoft.com/office/drawing/2014/main" id="{FBC670EB-095C-48AB-8D06-861705E0D262}"/>
              </a:ext>
            </a:extLst>
          </p:cNvPr>
          <p:cNvSpPr>
            <a:spLocks noGrp="1"/>
          </p:cNvSpPr>
          <p:nvPr>
            <p:ph idx="1"/>
          </p:nvPr>
        </p:nvSpPr>
        <p:spPr/>
        <p:txBody>
          <a:bodyPr/>
          <a:lstStyle/>
          <a:p>
            <a:r>
              <a:rPr lang="en-US" dirty="0"/>
              <a:t>Crop randomly</a:t>
            </a:r>
          </a:p>
          <a:p>
            <a:r>
              <a:rPr lang="en-US" dirty="0"/>
              <a:t>Scale colors</a:t>
            </a:r>
          </a:p>
          <a:p>
            <a:r>
              <a:rPr lang="en-US" dirty="0"/>
              <a:t>Add noise. </a:t>
            </a:r>
          </a:p>
          <a:p>
            <a:pPr marL="0" indent="0">
              <a:buNone/>
            </a:pPr>
            <a:br>
              <a:rPr lang="en-US" dirty="0"/>
            </a:br>
            <a:br>
              <a:rPr lang="en-US" dirty="0"/>
            </a:br>
            <a:endParaRPr lang="en-US" dirty="0"/>
          </a:p>
        </p:txBody>
      </p:sp>
    </p:spTree>
    <p:extLst>
      <p:ext uri="{BB962C8B-B14F-4D97-AF65-F5344CB8AC3E}">
        <p14:creationId xmlns:p14="http://schemas.microsoft.com/office/powerpoint/2010/main" val="2352474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C03F-2ACE-4396-ACEB-93D6C37C1084}"/>
              </a:ext>
            </a:extLst>
          </p:cNvPr>
          <p:cNvSpPr>
            <a:spLocks noGrp="1"/>
          </p:cNvSpPr>
          <p:nvPr>
            <p:ph type="title"/>
          </p:nvPr>
        </p:nvSpPr>
        <p:spPr/>
        <p:txBody>
          <a:bodyPr/>
          <a:lstStyle/>
          <a:p>
            <a:r>
              <a:rPr lang="en-US" b="1" dirty="0"/>
              <a:t>Results</a:t>
            </a:r>
          </a:p>
        </p:txBody>
      </p:sp>
      <p:pic>
        <p:nvPicPr>
          <p:cNvPr id="4" name="Picture 3">
            <a:extLst>
              <a:ext uri="{FF2B5EF4-FFF2-40B4-BE49-F238E27FC236}">
                <a16:creationId xmlns:a16="http://schemas.microsoft.com/office/drawing/2014/main" id="{F6A08EB1-75EC-4504-A635-735448609346}"/>
              </a:ext>
            </a:extLst>
          </p:cNvPr>
          <p:cNvPicPr>
            <a:picLocks noChangeAspect="1"/>
          </p:cNvPicPr>
          <p:nvPr/>
        </p:nvPicPr>
        <p:blipFill>
          <a:blip r:embed="rId3"/>
          <a:stretch>
            <a:fillRect/>
          </a:stretch>
        </p:blipFill>
        <p:spPr>
          <a:xfrm>
            <a:off x="557213" y="2222982"/>
            <a:ext cx="10878992" cy="2810840"/>
          </a:xfrm>
          <a:prstGeom prst="rect">
            <a:avLst/>
          </a:prstGeom>
        </p:spPr>
      </p:pic>
    </p:spTree>
    <p:extLst>
      <p:ext uri="{BB962C8B-B14F-4D97-AF65-F5344CB8AC3E}">
        <p14:creationId xmlns:p14="http://schemas.microsoft.com/office/powerpoint/2010/main" val="410380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C501-B0E2-404E-BB90-EF1BDBD3BFA9}"/>
              </a:ext>
            </a:extLst>
          </p:cNvPr>
          <p:cNvSpPr>
            <a:spLocks noGrp="1"/>
          </p:cNvSpPr>
          <p:nvPr>
            <p:ph type="title"/>
          </p:nvPr>
        </p:nvSpPr>
        <p:spPr/>
        <p:txBody>
          <a:bodyPr/>
          <a:lstStyle/>
          <a:p>
            <a:r>
              <a:rPr lang="en-US" b="1" dirty="0"/>
              <a:t>What is Burst Denoising?</a:t>
            </a:r>
            <a:endParaRPr lang="en-US" dirty="0"/>
          </a:p>
        </p:txBody>
      </p:sp>
      <p:sp>
        <p:nvSpPr>
          <p:cNvPr id="3" name="Content Placeholder 2">
            <a:extLst>
              <a:ext uri="{FF2B5EF4-FFF2-40B4-BE49-F238E27FC236}">
                <a16:creationId xmlns:a16="http://schemas.microsoft.com/office/drawing/2014/main" id="{56831F7D-E5AF-4F71-9B61-A360520A62F0}"/>
              </a:ext>
            </a:extLst>
          </p:cNvPr>
          <p:cNvSpPr>
            <a:spLocks noGrp="1"/>
          </p:cNvSpPr>
          <p:nvPr>
            <p:ph idx="1"/>
          </p:nvPr>
        </p:nvSpPr>
        <p:spPr>
          <a:xfrm>
            <a:off x="838200" y="1825625"/>
            <a:ext cx="5257800" cy="4351338"/>
          </a:xfrm>
        </p:spPr>
        <p:txBody>
          <a:bodyPr>
            <a:normAutofit/>
          </a:bodyPr>
          <a:lstStyle/>
          <a:p>
            <a:r>
              <a:rPr lang="en-US" dirty="0"/>
              <a:t>Burst mode - multiple shots in a short time.</a:t>
            </a:r>
          </a:p>
          <a:p>
            <a:r>
              <a:rPr lang="en-US" dirty="0"/>
              <a:t>Burst Denoising – Using the noisy images from the burst to reconstruct the original image. </a:t>
            </a:r>
          </a:p>
          <a:p>
            <a:r>
              <a:rPr lang="en-US" dirty="0"/>
              <a:t>In this paper Encoder-Decoder architecture is used to denoise a burst. </a:t>
            </a:r>
            <a:br>
              <a:rPr lang="en-US" dirty="0"/>
            </a:br>
            <a:endParaRPr lang="en-US" dirty="0"/>
          </a:p>
        </p:txBody>
      </p:sp>
      <p:pic>
        <p:nvPicPr>
          <p:cNvPr id="4" name="Picture 3">
            <a:extLst>
              <a:ext uri="{FF2B5EF4-FFF2-40B4-BE49-F238E27FC236}">
                <a16:creationId xmlns:a16="http://schemas.microsoft.com/office/drawing/2014/main" id="{65881C3B-62E7-4881-9CE2-7B8B679FDC8F}"/>
              </a:ext>
            </a:extLst>
          </p:cNvPr>
          <p:cNvPicPr>
            <a:picLocks noChangeAspect="1"/>
          </p:cNvPicPr>
          <p:nvPr/>
        </p:nvPicPr>
        <p:blipFill>
          <a:blip r:embed="rId3"/>
          <a:stretch>
            <a:fillRect/>
          </a:stretch>
        </p:blipFill>
        <p:spPr>
          <a:xfrm>
            <a:off x="6358850" y="1825625"/>
            <a:ext cx="5286375" cy="3886200"/>
          </a:xfrm>
          <a:prstGeom prst="rect">
            <a:avLst/>
          </a:prstGeom>
        </p:spPr>
      </p:pic>
    </p:spTree>
    <p:extLst>
      <p:ext uri="{BB962C8B-B14F-4D97-AF65-F5344CB8AC3E}">
        <p14:creationId xmlns:p14="http://schemas.microsoft.com/office/powerpoint/2010/main" val="1059675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C03F-2ACE-4396-ACEB-93D6C37C1084}"/>
              </a:ext>
            </a:extLst>
          </p:cNvPr>
          <p:cNvSpPr>
            <a:spLocks noGrp="1"/>
          </p:cNvSpPr>
          <p:nvPr>
            <p:ph type="title"/>
          </p:nvPr>
        </p:nvSpPr>
        <p:spPr/>
        <p:txBody>
          <a:bodyPr/>
          <a:lstStyle/>
          <a:p>
            <a:r>
              <a:rPr lang="en-US" b="1" dirty="0"/>
              <a:t>More results</a:t>
            </a:r>
          </a:p>
        </p:txBody>
      </p:sp>
      <p:pic>
        <p:nvPicPr>
          <p:cNvPr id="4" name="Picture 3">
            <a:extLst>
              <a:ext uri="{FF2B5EF4-FFF2-40B4-BE49-F238E27FC236}">
                <a16:creationId xmlns:a16="http://schemas.microsoft.com/office/drawing/2014/main" id="{3AA691D8-52E9-4718-9256-168E13F1062A}"/>
              </a:ext>
            </a:extLst>
          </p:cNvPr>
          <p:cNvPicPr>
            <a:picLocks noChangeAspect="1"/>
          </p:cNvPicPr>
          <p:nvPr/>
        </p:nvPicPr>
        <p:blipFill>
          <a:blip r:embed="rId3"/>
          <a:stretch>
            <a:fillRect/>
          </a:stretch>
        </p:blipFill>
        <p:spPr>
          <a:xfrm>
            <a:off x="648679" y="1690688"/>
            <a:ext cx="4581525" cy="4248150"/>
          </a:xfrm>
          <a:prstGeom prst="rect">
            <a:avLst/>
          </a:prstGeom>
        </p:spPr>
      </p:pic>
      <p:pic>
        <p:nvPicPr>
          <p:cNvPr id="5" name="Picture 4">
            <a:extLst>
              <a:ext uri="{FF2B5EF4-FFF2-40B4-BE49-F238E27FC236}">
                <a16:creationId xmlns:a16="http://schemas.microsoft.com/office/drawing/2014/main" id="{89369DB2-063D-49A8-B97C-084BCABFB012}"/>
              </a:ext>
            </a:extLst>
          </p:cNvPr>
          <p:cNvPicPr>
            <a:picLocks noChangeAspect="1"/>
          </p:cNvPicPr>
          <p:nvPr/>
        </p:nvPicPr>
        <p:blipFill>
          <a:blip r:embed="rId4"/>
          <a:stretch>
            <a:fillRect/>
          </a:stretch>
        </p:blipFill>
        <p:spPr>
          <a:xfrm>
            <a:off x="6448425" y="1690688"/>
            <a:ext cx="4905375" cy="4229100"/>
          </a:xfrm>
          <a:prstGeom prst="rect">
            <a:avLst/>
          </a:prstGeom>
        </p:spPr>
      </p:pic>
      <p:sp>
        <p:nvSpPr>
          <p:cNvPr id="9" name="Arrow: Right 8">
            <a:extLst>
              <a:ext uri="{FF2B5EF4-FFF2-40B4-BE49-F238E27FC236}">
                <a16:creationId xmlns:a16="http://schemas.microsoft.com/office/drawing/2014/main" id="{84BBC869-3575-4289-ADE9-8B0960FD2507}"/>
              </a:ext>
            </a:extLst>
          </p:cNvPr>
          <p:cNvSpPr/>
          <p:nvPr/>
        </p:nvSpPr>
        <p:spPr>
          <a:xfrm>
            <a:off x="5449742" y="3164492"/>
            <a:ext cx="779144" cy="1066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355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C03F-2ACE-4396-ACEB-93D6C37C1084}"/>
              </a:ext>
            </a:extLst>
          </p:cNvPr>
          <p:cNvSpPr>
            <a:spLocks noGrp="1"/>
          </p:cNvSpPr>
          <p:nvPr>
            <p:ph type="title"/>
          </p:nvPr>
        </p:nvSpPr>
        <p:spPr/>
        <p:txBody>
          <a:bodyPr/>
          <a:lstStyle/>
          <a:p>
            <a:r>
              <a:rPr lang="en-US" b="1" dirty="0"/>
              <a:t>And more results</a:t>
            </a:r>
          </a:p>
        </p:txBody>
      </p:sp>
      <p:pic>
        <p:nvPicPr>
          <p:cNvPr id="7" name="Picture 6">
            <a:extLst>
              <a:ext uri="{FF2B5EF4-FFF2-40B4-BE49-F238E27FC236}">
                <a16:creationId xmlns:a16="http://schemas.microsoft.com/office/drawing/2014/main" id="{AA88E32C-39EB-4497-9E05-E7999A124A64}"/>
              </a:ext>
            </a:extLst>
          </p:cNvPr>
          <p:cNvPicPr>
            <a:picLocks noChangeAspect="1"/>
          </p:cNvPicPr>
          <p:nvPr/>
        </p:nvPicPr>
        <p:blipFill>
          <a:blip r:embed="rId3"/>
          <a:stretch>
            <a:fillRect/>
          </a:stretch>
        </p:blipFill>
        <p:spPr>
          <a:xfrm>
            <a:off x="1456690" y="1690688"/>
            <a:ext cx="8648700" cy="3943350"/>
          </a:xfrm>
          <a:prstGeom prst="rect">
            <a:avLst/>
          </a:prstGeom>
        </p:spPr>
      </p:pic>
      <p:sp>
        <p:nvSpPr>
          <p:cNvPr id="8" name="Arrow: Right 7">
            <a:extLst>
              <a:ext uri="{FF2B5EF4-FFF2-40B4-BE49-F238E27FC236}">
                <a16:creationId xmlns:a16="http://schemas.microsoft.com/office/drawing/2014/main" id="{A1C7971A-E8CD-4584-A2E7-9E5A0E4525FA}"/>
              </a:ext>
            </a:extLst>
          </p:cNvPr>
          <p:cNvSpPr/>
          <p:nvPr/>
        </p:nvSpPr>
        <p:spPr>
          <a:xfrm>
            <a:off x="5110480" y="3139440"/>
            <a:ext cx="1412240" cy="1066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849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EF74-801E-4CE5-B33A-29C60F9A0EA6}"/>
              </a:ext>
            </a:extLst>
          </p:cNvPr>
          <p:cNvSpPr>
            <a:spLocks noGrp="1"/>
          </p:cNvSpPr>
          <p:nvPr>
            <p:ph type="title"/>
          </p:nvPr>
        </p:nvSpPr>
        <p:spPr/>
        <p:txBody>
          <a:bodyPr/>
          <a:lstStyle/>
          <a:p>
            <a:r>
              <a:rPr lang="en-US" b="1" dirty="0"/>
              <a:t>Papers contributions</a:t>
            </a:r>
          </a:p>
        </p:txBody>
      </p:sp>
      <p:sp>
        <p:nvSpPr>
          <p:cNvPr id="3" name="Content Placeholder 2">
            <a:extLst>
              <a:ext uri="{FF2B5EF4-FFF2-40B4-BE49-F238E27FC236}">
                <a16:creationId xmlns:a16="http://schemas.microsoft.com/office/drawing/2014/main" id="{F38657E3-97FA-4C35-A42E-C88D59B94F8A}"/>
              </a:ext>
            </a:extLst>
          </p:cNvPr>
          <p:cNvSpPr>
            <a:spLocks noGrp="1"/>
          </p:cNvSpPr>
          <p:nvPr>
            <p:ph idx="1"/>
          </p:nvPr>
        </p:nvSpPr>
        <p:spPr/>
        <p:txBody>
          <a:bodyPr>
            <a:normAutofit lnSpcReduction="10000"/>
          </a:bodyPr>
          <a:lstStyle/>
          <a:p>
            <a:r>
              <a:rPr lang="en-US" dirty="0"/>
              <a:t>A network that outperforms the state of-the-art on synthetic and real data by predicting a denoising kernel </a:t>
            </a:r>
          </a:p>
          <a:p>
            <a:pPr marL="0" indent="0">
              <a:buNone/>
            </a:pPr>
            <a:endParaRPr lang="en-US" dirty="0"/>
          </a:p>
          <a:p>
            <a:r>
              <a:rPr lang="en-US" dirty="0"/>
              <a:t>A procedure for converting images taken from the internet into synthetic training data.</a:t>
            </a:r>
            <a:br>
              <a:rPr lang="en-US" dirty="0"/>
            </a:br>
            <a:endParaRPr lang="en-US" dirty="0"/>
          </a:p>
          <a:p>
            <a:r>
              <a:rPr lang="en-US" dirty="0"/>
              <a:t>A demonstration that a network that takes the noise</a:t>
            </a:r>
            <a:br>
              <a:rPr lang="en-US" dirty="0"/>
            </a:br>
            <a:r>
              <a:rPr lang="en-US" dirty="0"/>
              <a:t>level of the input imagery as input during training and</a:t>
            </a:r>
            <a:br>
              <a:rPr lang="en-US" dirty="0"/>
            </a:br>
            <a:r>
              <a:rPr lang="en-US" dirty="0"/>
              <a:t>testing generalizes to a much wider range of noise levels than a blind denoising network </a:t>
            </a:r>
            <a:br>
              <a:rPr lang="en-US" dirty="0"/>
            </a:br>
            <a:endParaRPr lang="en-US" dirty="0"/>
          </a:p>
        </p:txBody>
      </p:sp>
    </p:spTree>
    <p:extLst>
      <p:ext uri="{BB962C8B-B14F-4D97-AF65-F5344CB8AC3E}">
        <p14:creationId xmlns:p14="http://schemas.microsoft.com/office/powerpoint/2010/main" val="201986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CEB3-DF0B-49B8-A73D-A219C479060F}"/>
              </a:ext>
            </a:extLst>
          </p:cNvPr>
          <p:cNvSpPr>
            <a:spLocks noGrp="1"/>
          </p:cNvSpPr>
          <p:nvPr>
            <p:ph type="title"/>
          </p:nvPr>
        </p:nvSpPr>
        <p:spPr/>
        <p:txBody>
          <a:bodyPr/>
          <a:lstStyle/>
          <a:p>
            <a:r>
              <a:rPr lang="en-US" b="1" dirty="0"/>
              <a:t>CNN - Convolutional Neural Networks </a:t>
            </a:r>
          </a:p>
        </p:txBody>
      </p:sp>
      <p:sp>
        <p:nvSpPr>
          <p:cNvPr id="3" name="Content Placeholder 2">
            <a:extLst>
              <a:ext uri="{FF2B5EF4-FFF2-40B4-BE49-F238E27FC236}">
                <a16:creationId xmlns:a16="http://schemas.microsoft.com/office/drawing/2014/main" id="{D687509E-0042-4B22-9AA9-DFBA36564C33}"/>
              </a:ext>
            </a:extLst>
          </p:cNvPr>
          <p:cNvSpPr>
            <a:spLocks noGrp="1"/>
          </p:cNvSpPr>
          <p:nvPr>
            <p:ph idx="1"/>
          </p:nvPr>
        </p:nvSpPr>
        <p:spPr>
          <a:xfrm>
            <a:off x="838200" y="1825626"/>
            <a:ext cx="10477500" cy="1325562"/>
          </a:xfrm>
        </p:spPr>
        <p:txBody>
          <a:bodyPr>
            <a:normAutofit/>
          </a:bodyPr>
          <a:lstStyle/>
          <a:p>
            <a:r>
              <a:rPr lang="en-US" dirty="0"/>
              <a:t>CNNs can be used to denoise images </a:t>
            </a:r>
            <a:r>
              <a:rPr lang="en-US" u="sng" dirty="0"/>
              <a:t>by learning mappings from noisy images to noiseless images</a:t>
            </a:r>
            <a:r>
              <a:rPr lang="en-US" dirty="0"/>
              <a:t> by training on millions of examples.</a:t>
            </a:r>
            <a:br>
              <a:rPr lang="en-US" dirty="0"/>
            </a:br>
            <a:endParaRPr lang="en-US" dirty="0"/>
          </a:p>
        </p:txBody>
      </p:sp>
      <p:pic>
        <p:nvPicPr>
          <p:cNvPr id="4" name="Picture 3">
            <a:extLst>
              <a:ext uri="{FF2B5EF4-FFF2-40B4-BE49-F238E27FC236}">
                <a16:creationId xmlns:a16="http://schemas.microsoft.com/office/drawing/2014/main" id="{9C018E43-D747-4034-B217-6C91B633196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838200" y="3429000"/>
            <a:ext cx="10477500" cy="2657475"/>
          </a:xfrm>
          <a:prstGeom prst="rect">
            <a:avLst/>
          </a:prstGeom>
        </p:spPr>
      </p:pic>
    </p:spTree>
    <p:extLst>
      <p:ext uri="{BB962C8B-B14F-4D97-AF65-F5344CB8AC3E}">
        <p14:creationId xmlns:p14="http://schemas.microsoft.com/office/powerpoint/2010/main" val="2354748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CEB3-DF0B-49B8-A73D-A219C479060F}"/>
              </a:ext>
            </a:extLst>
          </p:cNvPr>
          <p:cNvSpPr>
            <a:spLocks noGrp="1"/>
          </p:cNvSpPr>
          <p:nvPr>
            <p:ph type="title"/>
          </p:nvPr>
        </p:nvSpPr>
        <p:spPr/>
        <p:txBody>
          <a:bodyPr/>
          <a:lstStyle/>
          <a:p>
            <a:r>
              <a:rPr lang="en-US" b="1" dirty="0"/>
              <a:t>CNN - Convolutional Neural Networks </a:t>
            </a:r>
          </a:p>
        </p:txBody>
      </p:sp>
      <p:sp>
        <p:nvSpPr>
          <p:cNvPr id="3" name="Content Placeholder 2">
            <a:extLst>
              <a:ext uri="{FF2B5EF4-FFF2-40B4-BE49-F238E27FC236}">
                <a16:creationId xmlns:a16="http://schemas.microsoft.com/office/drawing/2014/main" id="{D687509E-0042-4B22-9AA9-DFBA36564C33}"/>
              </a:ext>
            </a:extLst>
          </p:cNvPr>
          <p:cNvSpPr>
            <a:spLocks noGrp="1"/>
          </p:cNvSpPr>
          <p:nvPr>
            <p:ph idx="1"/>
          </p:nvPr>
        </p:nvSpPr>
        <p:spPr>
          <a:xfrm>
            <a:off x="838200" y="1825626"/>
            <a:ext cx="10477500" cy="1325562"/>
          </a:xfrm>
        </p:spPr>
        <p:txBody>
          <a:bodyPr>
            <a:normAutofit lnSpcReduction="10000"/>
          </a:bodyPr>
          <a:lstStyle/>
          <a:p>
            <a:r>
              <a:rPr lang="en-US" dirty="0"/>
              <a:t>Again: Learning mappings from noisy images to noiseless images.</a:t>
            </a:r>
            <a:br>
              <a:rPr lang="en-US" dirty="0"/>
            </a:br>
            <a:endParaRPr lang="en-US" dirty="0"/>
          </a:p>
          <a:p>
            <a:r>
              <a:rPr lang="en-US" dirty="0"/>
              <a:t>In current paper a different approach was used. </a:t>
            </a:r>
          </a:p>
        </p:txBody>
      </p:sp>
      <p:pic>
        <p:nvPicPr>
          <p:cNvPr id="5" name="Picture 4">
            <a:extLst>
              <a:ext uri="{FF2B5EF4-FFF2-40B4-BE49-F238E27FC236}">
                <a16:creationId xmlns:a16="http://schemas.microsoft.com/office/drawing/2014/main" id="{3CE4D436-047F-4DE5-A0E3-9344D84FA5DE}"/>
              </a:ext>
            </a:extLst>
          </p:cNvPr>
          <p:cNvPicPr>
            <a:picLocks noChangeAspect="1"/>
          </p:cNvPicPr>
          <p:nvPr/>
        </p:nvPicPr>
        <p:blipFill>
          <a:blip r:embed="rId3"/>
          <a:stretch>
            <a:fillRect/>
          </a:stretch>
        </p:blipFill>
        <p:spPr>
          <a:xfrm>
            <a:off x="533400" y="3343385"/>
            <a:ext cx="10820400" cy="3124200"/>
          </a:xfrm>
          <a:prstGeom prst="rect">
            <a:avLst/>
          </a:prstGeom>
        </p:spPr>
      </p:pic>
    </p:spTree>
    <p:extLst>
      <p:ext uri="{BB962C8B-B14F-4D97-AF65-F5344CB8AC3E}">
        <p14:creationId xmlns:p14="http://schemas.microsoft.com/office/powerpoint/2010/main" val="3530381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04F3-3988-4C7F-9838-C809D14BC559}"/>
              </a:ext>
            </a:extLst>
          </p:cNvPr>
          <p:cNvSpPr>
            <a:spLocks noGrp="1"/>
          </p:cNvSpPr>
          <p:nvPr>
            <p:ph type="title"/>
          </p:nvPr>
        </p:nvSpPr>
        <p:spPr/>
        <p:txBody>
          <a:bodyPr/>
          <a:lstStyle/>
          <a:p>
            <a:r>
              <a:rPr lang="en-US" b="1" dirty="0"/>
              <a:t>KPN - Kernel Prediction Network</a:t>
            </a:r>
            <a:endParaRPr lang="en-US" dirty="0"/>
          </a:p>
        </p:txBody>
      </p:sp>
      <p:sp>
        <p:nvSpPr>
          <p:cNvPr id="3" name="Content Placeholder 2">
            <a:extLst>
              <a:ext uri="{FF2B5EF4-FFF2-40B4-BE49-F238E27FC236}">
                <a16:creationId xmlns:a16="http://schemas.microsoft.com/office/drawing/2014/main" id="{92B7AAD0-E3E7-494F-A344-3C85AAD6D56C}"/>
              </a:ext>
            </a:extLst>
          </p:cNvPr>
          <p:cNvSpPr>
            <a:spLocks noGrp="1"/>
          </p:cNvSpPr>
          <p:nvPr>
            <p:ph idx="1"/>
          </p:nvPr>
        </p:nvSpPr>
        <p:spPr>
          <a:xfrm>
            <a:off x="838200" y="1825625"/>
            <a:ext cx="10515600" cy="967679"/>
          </a:xfrm>
        </p:spPr>
        <p:txBody>
          <a:bodyPr/>
          <a:lstStyle/>
          <a:p>
            <a:r>
              <a:rPr lang="en-US" dirty="0"/>
              <a:t>Encoder-Decoder </a:t>
            </a:r>
            <a:r>
              <a:rPr lang="en-US" u="sng" dirty="0"/>
              <a:t>learns a mapping from noisy burst to a filters</a:t>
            </a:r>
            <a:r>
              <a:rPr lang="en-US" dirty="0"/>
              <a:t> which denoise the images.</a:t>
            </a:r>
          </a:p>
        </p:txBody>
      </p:sp>
      <p:pic>
        <p:nvPicPr>
          <p:cNvPr id="5" name="Picture 4">
            <a:extLst>
              <a:ext uri="{FF2B5EF4-FFF2-40B4-BE49-F238E27FC236}">
                <a16:creationId xmlns:a16="http://schemas.microsoft.com/office/drawing/2014/main" id="{D3FB1052-D4F6-4A68-94AC-1AA0145CF5D4}"/>
              </a:ext>
            </a:extLst>
          </p:cNvPr>
          <p:cNvPicPr>
            <a:picLocks noChangeAspect="1"/>
          </p:cNvPicPr>
          <p:nvPr/>
        </p:nvPicPr>
        <p:blipFill>
          <a:blip r:embed="rId3"/>
          <a:stretch>
            <a:fillRect/>
          </a:stretch>
        </p:blipFill>
        <p:spPr>
          <a:xfrm>
            <a:off x="1128712" y="2928241"/>
            <a:ext cx="9934575" cy="3305175"/>
          </a:xfrm>
          <a:prstGeom prst="rect">
            <a:avLst/>
          </a:prstGeom>
        </p:spPr>
      </p:pic>
    </p:spTree>
    <p:extLst>
      <p:ext uri="{BB962C8B-B14F-4D97-AF65-F5344CB8AC3E}">
        <p14:creationId xmlns:p14="http://schemas.microsoft.com/office/powerpoint/2010/main" val="220053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04F3-3988-4C7F-9838-C809D14BC559}"/>
              </a:ext>
            </a:extLst>
          </p:cNvPr>
          <p:cNvSpPr>
            <a:spLocks noGrp="1"/>
          </p:cNvSpPr>
          <p:nvPr>
            <p:ph type="title"/>
          </p:nvPr>
        </p:nvSpPr>
        <p:spPr/>
        <p:txBody>
          <a:bodyPr/>
          <a:lstStyle/>
          <a:p>
            <a:r>
              <a:rPr lang="en-US" b="1" dirty="0"/>
              <a:t>KPN – In details</a:t>
            </a:r>
            <a:endParaRPr lang="en-US" dirty="0"/>
          </a:p>
        </p:txBody>
      </p:sp>
      <p:sp>
        <p:nvSpPr>
          <p:cNvPr id="3" name="Content Placeholder 2">
            <a:extLst>
              <a:ext uri="{FF2B5EF4-FFF2-40B4-BE49-F238E27FC236}">
                <a16:creationId xmlns:a16="http://schemas.microsoft.com/office/drawing/2014/main" id="{92B7AAD0-E3E7-494F-A344-3C85AAD6D56C}"/>
              </a:ext>
            </a:extLst>
          </p:cNvPr>
          <p:cNvSpPr>
            <a:spLocks noGrp="1"/>
          </p:cNvSpPr>
          <p:nvPr>
            <p:ph idx="1"/>
          </p:nvPr>
        </p:nvSpPr>
        <p:spPr>
          <a:xfrm>
            <a:off x="838200" y="1825625"/>
            <a:ext cx="3019816" cy="4312128"/>
          </a:xfrm>
        </p:spPr>
        <p:txBody>
          <a:bodyPr>
            <a:normAutofit/>
          </a:bodyPr>
          <a:lstStyle/>
          <a:p>
            <a:r>
              <a:rPr lang="en-US" dirty="0"/>
              <a:t>For a given burst of N images, and kernel size </a:t>
            </a:r>
            <a:r>
              <a:rPr lang="en-US" dirty="0" err="1"/>
              <a:t>KxK</a:t>
            </a:r>
            <a:r>
              <a:rPr lang="en-US" dirty="0"/>
              <a:t>.</a:t>
            </a:r>
          </a:p>
          <a:p>
            <a:r>
              <a:rPr lang="en-US" dirty="0"/>
              <a:t>N patches of size </a:t>
            </a:r>
            <a:r>
              <a:rPr lang="en-US" dirty="0" err="1"/>
              <a:t>KxK</a:t>
            </a:r>
            <a:r>
              <a:rPr lang="en-US" dirty="0"/>
              <a:t> extracted from the image. </a:t>
            </a:r>
          </a:p>
        </p:txBody>
      </p:sp>
      <p:pic>
        <p:nvPicPr>
          <p:cNvPr id="6" name="Picture 5">
            <a:extLst>
              <a:ext uri="{FF2B5EF4-FFF2-40B4-BE49-F238E27FC236}">
                <a16:creationId xmlns:a16="http://schemas.microsoft.com/office/drawing/2014/main" id="{557D1BBE-4B6F-4C8F-9A31-1E2AE268B8EC}"/>
              </a:ext>
            </a:extLst>
          </p:cNvPr>
          <p:cNvPicPr>
            <a:picLocks noChangeAspect="1"/>
          </p:cNvPicPr>
          <p:nvPr/>
        </p:nvPicPr>
        <p:blipFill>
          <a:blip r:embed="rId3"/>
          <a:stretch>
            <a:fillRect/>
          </a:stretch>
        </p:blipFill>
        <p:spPr>
          <a:xfrm>
            <a:off x="3858016" y="1825625"/>
            <a:ext cx="7943850" cy="4495800"/>
          </a:xfrm>
          <a:prstGeom prst="rect">
            <a:avLst/>
          </a:prstGeom>
        </p:spPr>
      </p:pic>
    </p:spTree>
    <p:extLst>
      <p:ext uri="{BB962C8B-B14F-4D97-AF65-F5344CB8AC3E}">
        <p14:creationId xmlns:p14="http://schemas.microsoft.com/office/powerpoint/2010/main" val="405336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04F3-3988-4C7F-9838-C809D14BC559}"/>
              </a:ext>
            </a:extLst>
          </p:cNvPr>
          <p:cNvSpPr>
            <a:spLocks noGrp="1"/>
          </p:cNvSpPr>
          <p:nvPr>
            <p:ph type="title"/>
          </p:nvPr>
        </p:nvSpPr>
        <p:spPr/>
        <p:txBody>
          <a:bodyPr/>
          <a:lstStyle/>
          <a:p>
            <a:r>
              <a:rPr lang="en-US" b="1" dirty="0"/>
              <a:t>KPN – In details</a:t>
            </a:r>
            <a:endParaRPr lang="en-US" dirty="0"/>
          </a:p>
        </p:txBody>
      </p:sp>
      <p:sp>
        <p:nvSpPr>
          <p:cNvPr id="3" name="Content Placeholder 2">
            <a:extLst>
              <a:ext uri="{FF2B5EF4-FFF2-40B4-BE49-F238E27FC236}">
                <a16:creationId xmlns:a16="http://schemas.microsoft.com/office/drawing/2014/main" id="{92B7AAD0-E3E7-494F-A344-3C85AAD6D56C}"/>
              </a:ext>
            </a:extLst>
          </p:cNvPr>
          <p:cNvSpPr>
            <a:spLocks noGrp="1"/>
          </p:cNvSpPr>
          <p:nvPr>
            <p:ph idx="1"/>
          </p:nvPr>
        </p:nvSpPr>
        <p:spPr>
          <a:xfrm>
            <a:off x="838199" y="1825625"/>
            <a:ext cx="3145077" cy="4312128"/>
          </a:xfrm>
        </p:spPr>
        <p:txBody>
          <a:bodyPr>
            <a:normAutofit/>
          </a:bodyPr>
          <a:lstStyle/>
          <a:p>
            <a:r>
              <a:rPr lang="en-US" dirty="0"/>
              <a:t>The first image of the burst is selected as “reference image”.</a:t>
            </a:r>
          </a:p>
          <a:p>
            <a:r>
              <a:rPr lang="en-US" dirty="0"/>
              <a:t>KPN produces a </a:t>
            </a:r>
            <a:r>
              <a:rPr lang="en-US" dirty="0" err="1"/>
              <a:t>KxK</a:t>
            </a:r>
            <a:r>
              <a:rPr lang="en-US" dirty="0"/>
              <a:t> kernel for each patch.</a:t>
            </a:r>
          </a:p>
          <a:p>
            <a:endParaRPr lang="en-US" dirty="0"/>
          </a:p>
        </p:txBody>
      </p:sp>
      <p:pic>
        <p:nvPicPr>
          <p:cNvPr id="5" name="Picture 4">
            <a:extLst>
              <a:ext uri="{FF2B5EF4-FFF2-40B4-BE49-F238E27FC236}">
                <a16:creationId xmlns:a16="http://schemas.microsoft.com/office/drawing/2014/main" id="{0CBFE97B-7769-49D8-B0C4-43857F13C8C5}"/>
              </a:ext>
            </a:extLst>
          </p:cNvPr>
          <p:cNvPicPr>
            <a:picLocks noChangeAspect="1"/>
          </p:cNvPicPr>
          <p:nvPr/>
        </p:nvPicPr>
        <p:blipFill>
          <a:blip r:embed="rId3"/>
          <a:stretch>
            <a:fillRect/>
          </a:stretch>
        </p:blipFill>
        <p:spPr>
          <a:xfrm>
            <a:off x="3858016" y="1825625"/>
            <a:ext cx="7943850" cy="4495800"/>
          </a:xfrm>
          <a:prstGeom prst="rect">
            <a:avLst/>
          </a:prstGeom>
        </p:spPr>
      </p:pic>
    </p:spTree>
    <p:extLst>
      <p:ext uri="{BB962C8B-B14F-4D97-AF65-F5344CB8AC3E}">
        <p14:creationId xmlns:p14="http://schemas.microsoft.com/office/powerpoint/2010/main" val="2521266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04F3-3988-4C7F-9838-C809D14BC559}"/>
              </a:ext>
            </a:extLst>
          </p:cNvPr>
          <p:cNvSpPr>
            <a:spLocks noGrp="1"/>
          </p:cNvSpPr>
          <p:nvPr>
            <p:ph type="title"/>
          </p:nvPr>
        </p:nvSpPr>
        <p:spPr/>
        <p:txBody>
          <a:bodyPr/>
          <a:lstStyle/>
          <a:p>
            <a:r>
              <a:rPr lang="en-US" b="1" dirty="0"/>
              <a:t>KPN – In details</a:t>
            </a:r>
            <a:endParaRPr lang="en-US" dirty="0"/>
          </a:p>
        </p:txBody>
      </p:sp>
      <p:sp>
        <p:nvSpPr>
          <p:cNvPr id="3" name="Content Placeholder 2">
            <a:extLst>
              <a:ext uri="{FF2B5EF4-FFF2-40B4-BE49-F238E27FC236}">
                <a16:creationId xmlns:a16="http://schemas.microsoft.com/office/drawing/2014/main" id="{92B7AAD0-E3E7-494F-A344-3C85AAD6D56C}"/>
              </a:ext>
            </a:extLst>
          </p:cNvPr>
          <p:cNvSpPr>
            <a:spLocks noGrp="1"/>
          </p:cNvSpPr>
          <p:nvPr>
            <p:ph idx="1"/>
          </p:nvPr>
        </p:nvSpPr>
        <p:spPr>
          <a:xfrm>
            <a:off x="838199" y="1825624"/>
            <a:ext cx="10515600" cy="764413"/>
          </a:xfrm>
        </p:spPr>
        <p:txBody>
          <a:bodyPr>
            <a:normAutofit/>
          </a:bodyPr>
          <a:lstStyle/>
          <a:p>
            <a:r>
              <a:rPr lang="en-US" dirty="0"/>
              <a:t>Final pixel value is calculated. This process repeats for each pixel.</a:t>
            </a:r>
          </a:p>
        </p:txBody>
      </p:sp>
      <p:grpSp>
        <p:nvGrpSpPr>
          <p:cNvPr id="30" name="Group 29">
            <a:extLst>
              <a:ext uri="{FF2B5EF4-FFF2-40B4-BE49-F238E27FC236}">
                <a16:creationId xmlns:a16="http://schemas.microsoft.com/office/drawing/2014/main" id="{DB5BD327-8F04-45E7-B889-433FADB29101}"/>
              </a:ext>
            </a:extLst>
          </p:cNvPr>
          <p:cNvGrpSpPr/>
          <p:nvPr/>
        </p:nvGrpSpPr>
        <p:grpSpPr>
          <a:xfrm>
            <a:off x="1475162" y="2464778"/>
            <a:ext cx="9241673" cy="3902837"/>
            <a:chOff x="1475163" y="2590038"/>
            <a:chExt cx="9241673" cy="3902837"/>
          </a:xfrm>
        </p:grpSpPr>
        <p:pic>
          <p:nvPicPr>
            <p:cNvPr id="4" name="Picture 3">
              <a:extLst>
                <a:ext uri="{FF2B5EF4-FFF2-40B4-BE49-F238E27FC236}">
                  <a16:creationId xmlns:a16="http://schemas.microsoft.com/office/drawing/2014/main" id="{0C222AB6-6A32-45A2-97AC-B80EA0D21DAA}"/>
                </a:ext>
              </a:extLst>
            </p:cNvPr>
            <p:cNvPicPr>
              <a:picLocks noChangeAspect="1"/>
            </p:cNvPicPr>
            <p:nvPr/>
          </p:nvPicPr>
          <p:blipFill rotWithShape="1">
            <a:blip r:embed="rId3"/>
            <a:srcRect t="28816"/>
            <a:stretch/>
          </p:blipFill>
          <p:spPr>
            <a:xfrm>
              <a:off x="1475163" y="2590038"/>
              <a:ext cx="9241673" cy="3902837"/>
            </a:xfrm>
            <a:prstGeom prst="rect">
              <a:avLst/>
            </a:prstGeom>
          </p:spPr>
        </p:pic>
        <p:cxnSp>
          <p:nvCxnSpPr>
            <p:cNvPr id="7" name="Straight Arrow Connector 6">
              <a:extLst>
                <a:ext uri="{FF2B5EF4-FFF2-40B4-BE49-F238E27FC236}">
                  <a16:creationId xmlns:a16="http://schemas.microsoft.com/office/drawing/2014/main" id="{1A0A3F79-54B9-4FFE-A209-78F71237C3E2}"/>
                </a:ext>
              </a:extLst>
            </p:cNvPr>
            <p:cNvCxnSpPr/>
            <p:nvPr/>
          </p:nvCxnSpPr>
          <p:spPr>
            <a:xfrm>
              <a:off x="2041742" y="4647156"/>
              <a:ext cx="3820439" cy="10271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10B3C95-E917-4673-BF10-59958EA6AC5F}"/>
                </a:ext>
              </a:extLst>
            </p:cNvPr>
            <p:cNvCxnSpPr>
              <a:cxnSpLocks/>
            </p:cNvCxnSpPr>
            <p:nvPr/>
          </p:nvCxnSpPr>
          <p:spPr>
            <a:xfrm>
              <a:off x="3244241" y="4647156"/>
              <a:ext cx="2617940" cy="10271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14BF728-9CBC-42F8-B811-E9AF1B8875DC}"/>
                </a:ext>
              </a:extLst>
            </p:cNvPr>
            <p:cNvCxnSpPr>
              <a:cxnSpLocks/>
            </p:cNvCxnSpPr>
            <p:nvPr/>
          </p:nvCxnSpPr>
          <p:spPr>
            <a:xfrm>
              <a:off x="4409162" y="4647156"/>
              <a:ext cx="1453019" cy="10271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6D5233-DADB-4EC8-AA0D-B6E4934E18F2}"/>
                </a:ext>
              </a:extLst>
            </p:cNvPr>
            <p:cNvCxnSpPr>
              <a:cxnSpLocks/>
            </p:cNvCxnSpPr>
            <p:nvPr/>
          </p:nvCxnSpPr>
          <p:spPr>
            <a:xfrm>
              <a:off x="5561556" y="4647156"/>
              <a:ext cx="300625" cy="10271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B0F1A8C-BA72-48CD-94AA-CA8E7BB612C8}"/>
                </a:ext>
              </a:extLst>
            </p:cNvPr>
            <p:cNvCxnSpPr>
              <a:cxnSpLocks/>
            </p:cNvCxnSpPr>
            <p:nvPr/>
          </p:nvCxnSpPr>
          <p:spPr>
            <a:xfrm flipH="1">
              <a:off x="5999967" y="4647156"/>
              <a:ext cx="701458" cy="10271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E2365F7-EC12-48B9-8F91-6546F934C95B}"/>
                </a:ext>
              </a:extLst>
            </p:cNvPr>
            <p:cNvCxnSpPr>
              <a:cxnSpLocks/>
            </p:cNvCxnSpPr>
            <p:nvPr/>
          </p:nvCxnSpPr>
          <p:spPr>
            <a:xfrm flipH="1">
              <a:off x="5999967" y="4647156"/>
              <a:ext cx="1866378" cy="10271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B1BBA56-A5D1-448F-97CF-25AD93C8731E}"/>
                </a:ext>
              </a:extLst>
            </p:cNvPr>
            <p:cNvCxnSpPr>
              <a:cxnSpLocks/>
            </p:cNvCxnSpPr>
            <p:nvPr/>
          </p:nvCxnSpPr>
          <p:spPr>
            <a:xfrm flipH="1">
              <a:off x="5999967" y="4647156"/>
              <a:ext cx="2981196" cy="10271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F0A0BC-2E72-44E4-B305-77C8F9C3505C}"/>
                </a:ext>
              </a:extLst>
            </p:cNvPr>
            <p:cNvCxnSpPr>
              <a:cxnSpLocks/>
            </p:cNvCxnSpPr>
            <p:nvPr/>
          </p:nvCxnSpPr>
          <p:spPr>
            <a:xfrm flipH="1">
              <a:off x="5999967" y="4647156"/>
              <a:ext cx="4150292" cy="10271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3349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04F3-3988-4C7F-9838-C809D14BC559}"/>
              </a:ext>
            </a:extLst>
          </p:cNvPr>
          <p:cNvSpPr>
            <a:spLocks noGrp="1"/>
          </p:cNvSpPr>
          <p:nvPr>
            <p:ph type="title"/>
          </p:nvPr>
        </p:nvSpPr>
        <p:spPr/>
        <p:txBody>
          <a:bodyPr/>
          <a:lstStyle/>
          <a:p>
            <a:r>
              <a:rPr lang="en-US" b="1" dirty="0"/>
              <a:t>Why so complex?</a:t>
            </a:r>
            <a:endParaRPr lang="en-US" dirty="0"/>
          </a:p>
        </p:txBody>
      </p:sp>
      <p:sp>
        <p:nvSpPr>
          <p:cNvPr id="3" name="Content Placeholder 2">
            <a:extLst>
              <a:ext uri="{FF2B5EF4-FFF2-40B4-BE49-F238E27FC236}">
                <a16:creationId xmlns:a16="http://schemas.microsoft.com/office/drawing/2014/main" id="{92B7AAD0-E3E7-494F-A344-3C85AAD6D56C}"/>
              </a:ext>
            </a:extLst>
          </p:cNvPr>
          <p:cNvSpPr>
            <a:spLocks noGrp="1"/>
          </p:cNvSpPr>
          <p:nvPr>
            <p:ph idx="1"/>
          </p:nvPr>
        </p:nvSpPr>
        <p:spPr>
          <a:xfrm>
            <a:off x="838199" y="1825624"/>
            <a:ext cx="10515600" cy="764413"/>
          </a:xfrm>
        </p:spPr>
        <p:txBody>
          <a:bodyPr>
            <a:normAutofit/>
          </a:bodyPr>
          <a:lstStyle/>
          <a:p>
            <a:r>
              <a:rPr lang="en-US" dirty="0"/>
              <a:t>Interpretability – we can see what happens there.</a:t>
            </a:r>
          </a:p>
        </p:txBody>
      </p:sp>
      <p:pic>
        <p:nvPicPr>
          <p:cNvPr id="16" name="Picture 15">
            <a:extLst>
              <a:ext uri="{FF2B5EF4-FFF2-40B4-BE49-F238E27FC236}">
                <a16:creationId xmlns:a16="http://schemas.microsoft.com/office/drawing/2014/main" id="{6C86B5DC-1430-4651-92C1-A2F52B709C04}"/>
              </a:ext>
            </a:extLst>
          </p:cNvPr>
          <p:cNvPicPr>
            <a:picLocks noChangeAspect="1"/>
          </p:cNvPicPr>
          <p:nvPr/>
        </p:nvPicPr>
        <p:blipFill rotWithShape="1">
          <a:blip r:embed="rId3"/>
          <a:srcRect t="28816" b="30237"/>
          <a:stretch/>
        </p:blipFill>
        <p:spPr>
          <a:xfrm>
            <a:off x="1475163" y="2590038"/>
            <a:ext cx="9241673" cy="2245009"/>
          </a:xfrm>
          <a:prstGeom prst="rect">
            <a:avLst/>
          </a:prstGeom>
        </p:spPr>
      </p:pic>
      <p:sp>
        <p:nvSpPr>
          <p:cNvPr id="5" name="TextBox 4">
            <a:extLst>
              <a:ext uri="{FF2B5EF4-FFF2-40B4-BE49-F238E27FC236}">
                <a16:creationId xmlns:a16="http://schemas.microsoft.com/office/drawing/2014/main" id="{BFAD7094-C9E8-4644-92FF-622D406F66B1}"/>
              </a:ext>
            </a:extLst>
          </p:cNvPr>
          <p:cNvSpPr txBox="1"/>
          <p:nvPr/>
        </p:nvSpPr>
        <p:spPr>
          <a:xfrm>
            <a:off x="413360" y="5317598"/>
            <a:ext cx="2906038" cy="1200329"/>
          </a:xfrm>
          <a:prstGeom prst="rect">
            <a:avLst/>
          </a:prstGeom>
          <a:noFill/>
          <a:ln>
            <a:solidFill>
              <a:srgbClr val="FF0000"/>
            </a:solidFill>
          </a:ln>
        </p:spPr>
        <p:txBody>
          <a:bodyPr wrap="square" rtlCol="0">
            <a:spAutoFit/>
          </a:bodyPr>
          <a:lstStyle/>
          <a:p>
            <a:r>
              <a:rPr lang="en-US" sz="2400" dirty="0"/>
              <a:t>The kernel predicted for reference image is only denoises. </a:t>
            </a:r>
          </a:p>
        </p:txBody>
      </p:sp>
      <p:cxnSp>
        <p:nvCxnSpPr>
          <p:cNvPr id="9" name="Straight Arrow Connector 8">
            <a:extLst>
              <a:ext uri="{FF2B5EF4-FFF2-40B4-BE49-F238E27FC236}">
                <a16:creationId xmlns:a16="http://schemas.microsoft.com/office/drawing/2014/main" id="{24C55050-D132-40E3-96FE-7DB88B74E70F}"/>
              </a:ext>
            </a:extLst>
          </p:cNvPr>
          <p:cNvCxnSpPr>
            <a:cxnSpLocks/>
            <a:stCxn id="5" idx="0"/>
          </p:cNvCxnSpPr>
          <p:nvPr/>
        </p:nvCxnSpPr>
        <p:spPr>
          <a:xfrm flipV="1">
            <a:off x="1866379" y="4584526"/>
            <a:ext cx="162837" cy="733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224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1342</TotalTime>
  <Words>1402</Words>
  <Application>Microsoft Office PowerPoint</Application>
  <PresentationFormat>Widescreen</PresentationFormat>
  <Paragraphs>128</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Burst Denoising with Kernel Prediction Networks  </vt:lpstr>
      <vt:lpstr>What is Burst Denoising?</vt:lpstr>
      <vt:lpstr>CNN - Convolutional Neural Networks </vt:lpstr>
      <vt:lpstr>CNN - Convolutional Neural Networks </vt:lpstr>
      <vt:lpstr>KPN - Kernel Prediction Network</vt:lpstr>
      <vt:lpstr>KPN – In details</vt:lpstr>
      <vt:lpstr>KPN – In details</vt:lpstr>
      <vt:lpstr>KPN – In details</vt:lpstr>
      <vt:lpstr>Why so complex?</vt:lpstr>
      <vt:lpstr>Why so complex?</vt:lpstr>
      <vt:lpstr>Why so complex?</vt:lpstr>
      <vt:lpstr>How it learns?</vt:lpstr>
      <vt:lpstr>How it learns?</vt:lpstr>
      <vt:lpstr>Annealed loss term </vt:lpstr>
      <vt:lpstr>Noise level as Network input</vt:lpstr>
      <vt:lpstr>Noise level as Network input</vt:lpstr>
      <vt:lpstr>Synthetic training data</vt:lpstr>
      <vt:lpstr>Generating synthetic data</vt:lpstr>
      <vt:lpstr>Results</vt:lpstr>
      <vt:lpstr>More results</vt:lpstr>
      <vt:lpstr>And more results</vt:lpstr>
      <vt:lpstr>Papers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Burst Denoising with Kernel Prediction Networks  </dc:title>
  <dc:creator>Pavel Rastopchin</dc:creator>
  <cp:lastModifiedBy>Pavel Rastopchin</cp:lastModifiedBy>
  <cp:revision>128</cp:revision>
  <dcterms:created xsi:type="dcterms:W3CDTF">2019-01-12T15:56:33Z</dcterms:created>
  <dcterms:modified xsi:type="dcterms:W3CDTF">2019-01-13T22:07:09Z</dcterms:modified>
</cp:coreProperties>
</file>