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597B-FA5A-4EE2-AAF7-50B05DC3A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A269F-9CC3-4576-96E9-EE031849C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FE13B-28AC-4581-9D84-9D87E83C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408F4-A352-43B5-9E08-62098F8A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A80A-6137-4B2D-B568-D661E01F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D61C-F4EB-4935-AC35-20350C3B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9D74F-78D0-4A41-9CAB-79D8F136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4D0D-C361-47DA-8FF2-819EB6AD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D622-76E6-44D1-9EBE-19BF84A9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44486-1E43-4BB3-B56A-1F8F13C9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8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9AEBB-3663-45B1-9657-109ED760D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87529-846F-4619-B7A1-13401EB30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0B38-8EA6-43CC-98FB-BA0C2702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22D02-5718-4A6C-8242-1E3D8093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6C6F4-892A-470B-BFB7-6C6A6B6E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9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5E-EDD3-4847-B8F3-6D9FA81A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8B89-0116-4B7E-AF98-2B746619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DD8F-0977-40AF-8763-BDC4B062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ADDC-61C5-487D-8478-6B8D2311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4FD5F-30B9-4513-9D8F-7FB41DBF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E7A1-1898-4D6F-80DF-7B4312CF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06F37-9907-4805-A5A1-81D2CCEB4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DB403-33FB-41FB-B7E0-18C4CE7F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4F7C-687C-4F89-A824-1F629A33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3414-AFD5-43F2-9A3F-C938A453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8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3581-BF9A-48AE-85E3-D2B39285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CE0C-967D-4712-B997-200CB4F1A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169A3-C886-4E40-97CF-707CA1169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E8017-574B-4D8D-883D-64396CF1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3AAD-CB6A-4B73-9AAB-FEC02A12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DB4EE-8EF2-4A9D-AE1D-90C2CEF2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0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E13A-E9A3-4505-89DE-F914C735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5697-9089-4B8A-8823-272C2420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5E037-EAEC-40BB-81CD-E7339263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A6FA7-184D-4166-A52E-3EFFD3139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45AAD-C781-406F-BB15-99E938783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57CA6-F74B-4295-8E22-8D6FCB67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A5DB5-6779-4C85-8C7C-DB7F1979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F1ECB-29E6-42EB-8DE9-690875F5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55C9-7F38-4188-A522-B7C7CF50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B865F-D02B-4FAD-A4F0-510837F7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EC219-D34F-4EC8-AC55-B91561D5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34EE2-F7E2-4732-8EB7-BF19CCE9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6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6182E-18FC-4999-A4F4-BF1A8374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6F9D6-F6D7-45F4-972C-EA778FEC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EFF0-CA69-45D2-A1B6-8D012582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AAA0-45B5-41B7-8BF4-4DAB5928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CF42-8306-410D-B466-3A29C4BE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32214-6BCC-4ABD-86AA-586B25050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531B5-1604-4505-B005-E193803C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BACEA-9800-4808-AB36-03D5D5DE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B4080-7C8A-480F-AAB0-1B51A3F9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D32D-3A95-416F-93B3-54325DE0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E4E83-03BC-4718-923F-8A04369CE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70C84-8B16-406A-AA38-8E8D8435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12938-63E4-457C-B3C3-0BC436B7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97DE5-062D-494A-9AD0-08B53087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C10A8-948F-4B94-BE10-EBBF706B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D7669-AC88-43AF-98CF-432741E3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A8073-AA5F-460C-B4B6-8ACC10CEA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B58A-53D7-4BD5-83AF-9FA5551D5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862EB-8DB8-4369-8EC0-FD1F9CDC7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41FE-807A-4EB2-91D9-0E4C074A4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B40F-0276-4A50-B4CF-AD06AADA1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Burst Denoising with Kernel Prediction Networks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1A4D4-DB4D-41AE-940F-1D05B19A4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Pavel Rastopchin</a:t>
            </a:r>
          </a:p>
          <a:p>
            <a:r>
              <a:rPr lang="en-US" dirty="0"/>
              <a:t>Nati Joseph</a:t>
            </a:r>
          </a:p>
        </p:txBody>
      </p:sp>
    </p:spTree>
    <p:extLst>
      <p:ext uri="{BB962C8B-B14F-4D97-AF65-F5344CB8AC3E}">
        <p14:creationId xmlns:p14="http://schemas.microsoft.com/office/powerpoint/2010/main" val="72035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10CBA3-3E5E-48A6-BC68-464FF464A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18" y="2197100"/>
            <a:ext cx="9420225" cy="4295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6A37ED-7300-4D12-87FA-6BDAF4F2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Synthetic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70EB-095C-48AB-8D06-861705E0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Crop randomly</a:t>
            </a:r>
          </a:p>
          <a:p>
            <a:r>
              <a:rPr lang="en-US" dirty="0"/>
              <a:t>Scale colors</a:t>
            </a:r>
          </a:p>
          <a:p>
            <a:r>
              <a:rPr lang="en-US" dirty="0"/>
              <a:t>Add noise.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7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C03F-2ACE-4396-ACEB-93D6C37C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8C38-C270-4D3D-B4D1-400EA1FA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denoise real-world data by training on “fake” data?</a:t>
            </a:r>
          </a:p>
          <a:p>
            <a:r>
              <a:rPr lang="en-US" dirty="0"/>
              <a:t>Yes, we can</a:t>
            </a:r>
          </a:p>
        </p:txBody>
      </p:sp>
    </p:spTree>
    <p:extLst>
      <p:ext uri="{BB962C8B-B14F-4D97-AF65-F5344CB8AC3E}">
        <p14:creationId xmlns:p14="http://schemas.microsoft.com/office/powerpoint/2010/main" val="255933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C03F-2ACE-4396-ACEB-93D6C37C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08EB1-75EC-4504-A635-73544860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2222982"/>
            <a:ext cx="10878992" cy="28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0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C03F-2ACE-4396-ACEB-93D6C37C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8E32C-39EB-4497-9E05-E7999A12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0" y="1690688"/>
            <a:ext cx="8648700" cy="39433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1C7971A-E8CD-4584-A2E7-9E5A0E4525FA}"/>
              </a:ext>
            </a:extLst>
          </p:cNvPr>
          <p:cNvSpPr/>
          <p:nvPr/>
        </p:nvSpPr>
        <p:spPr>
          <a:xfrm>
            <a:off x="5110480" y="3139440"/>
            <a:ext cx="1412240" cy="1066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4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C03F-2ACE-4396-ACEB-93D6C37C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691D8-52E9-4718-9256-168E13F1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9" y="1690688"/>
            <a:ext cx="4581525" cy="4248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69DB2-063D-49A8-B97C-084BCABF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1690688"/>
            <a:ext cx="4905375" cy="42291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4BBC869-3575-4289-ADE9-8B0960FD2507}"/>
              </a:ext>
            </a:extLst>
          </p:cNvPr>
          <p:cNvSpPr/>
          <p:nvPr/>
        </p:nvSpPr>
        <p:spPr>
          <a:xfrm>
            <a:off x="5449742" y="3164492"/>
            <a:ext cx="779144" cy="1066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EF74-801E-4CE5-B33A-29C60F9A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</a:t>
            </a:r>
            <a:r>
              <a:rPr lang="en-US" dirty="0" err="1"/>
              <a:t>contributinos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57E3-97FA-4C35-A42E-C88D59B9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Outperfrom</a:t>
            </a:r>
            <a:r>
              <a:rPr lang="en-US" dirty="0"/>
              <a:t> state of the art </a:t>
            </a:r>
            <a:r>
              <a:rPr lang="en-US" dirty="0" err="1"/>
              <a:t>algos</a:t>
            </a:r>
            <a:r>
              <a:rPr lang="en-US" dirty="0"/>
              <a:t>.</a:t>
            </a:r>
          </a:p>
          <a:p>
            <a:r>
              <a:rPr lang="en-US" dirty="0"/>
              <a:t>Pipeline which creates synthetic data for training. </a:t>
            </a:r>
          </a:p>
        </p:txBody>
      </p:sp>
    </p:spTree>
    <p:extLst>
      <p:ext uri="{BB962C8B-B14F-4D97-AF65-F5344CB8AC3E}">
        <p14:creationId xmlns:p14="http://schemas.microsoft.com/office/powerpoint/2010/main" val="201986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C501-B0E2-404E-BB90-EF1BDBD3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What is Burst Denoising?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1F7D-E5AF-4F71-9B61-A360520A6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Burst mode - Modern cellphones camera are able to take multiple shots in a short time.</a:t>
            </a:r>
          </a:p>
          <a:p>
            <a:r>
              <a:rPr lang="en-US" dirty="0"/>
              <a:t>Burst Denoising – Using the noisy images from the burst we can reconstruct the original captured scene. </a:t>
            </a:r>
          </a:p>
          <a:p>
            <a:r>
              <a:rPr lang="en-US" dirty="0"/>
              <a:t>In our case, an Encoder-Decoder were used to predict the filters which will denoise the images in an optimal way.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81C3B-62E7-4881-9CE2-7B8B679F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850" y="1825625"/>
            <a:ext cx="52863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CEB3-DF0B-49B8-A73D-A219C479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CNN - C</a:t>
            </a:r>
            <a:r>
              <a:rPr lang="en-US" dirty="0"/>
              <a:t>onvolutional Neural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509E-0042-4B22-9AA9-DFBA3656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477500" cy="1325562"/>
          </a:xfrm>
        </p:spPr>
        <p:txBody>
          <a:bodyPr>
            <a:normAutofit/>
          </a:bodyPr>
          <a:lstStyle/>
          <a:p>
            <a:r>
              <a:rPr lang="en-US" dirty="0"/>
              <a:t>CNNs can be used to denoise images </a:t>
            </a:r>
            <a:r>
              <a:rPr lang="en-US" u="sng" dirty="0"/>
              <a:t>by learning mappings from noisy images to noiseless images</a:t>
            </a:r>
            <a:r>
              <a:rPr lang="en-US" dirty="0"/>
              <a:t> by training on millions of examples.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18E43-D747-4034-B217-6C91B633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477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4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CEB3-DF0B-49B8-A73D-A219C479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CNN - C</a:t>
            </a:r>
            <a:r>
              <a:rPr lang="en-US" dirty="0"/>
              <a:t>onvolutional Neural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509E-0042-4B22-9AA9-DFBA3656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477500" cy="13255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Again: Learning mappings from noisy images to noiseless images.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current paper a different approach was used.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4D436-047F-4DE5-A0E3-9344D84F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343385"/>
            <a:ext cx="10820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8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04F3-3988-4C7F-9838-C809D14B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Kernel Prediction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AAD0-E3E7-494F-A344-3C85AAD6D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7679"/>
          </a:xfrm>
        </p:spPr>
        <p:txBody>
          <a:bodyPr/>
          <a:lstStyle/>
          <a:p>
            <a:r>
              <a:rPr lang="en-US" dirty="0"/>
              <a:t>Encoder-Decoder </a:t>
            </a:r>
            <a:r>
              <a:rPr lang="en-US" u="sng" dirty="0"/>
              <a:t>learns a mapping from noisy burst to a filters</a:t>
            </a:r>
            <a:r>
              <a:rPr lang="en-US" dirty="0"/>
              <a:t> which will denoise the burst.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B1052-D4F6-4A68-94AC-1AA0145C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928241"/>
            <a:ext cx="99345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3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5962-8F1A-4577-9E6B-82C5C3D5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it learns?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1224-2C97-4A97-8E4B-727EEAEE1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 we know, “learning” is basically finding “good enough” local minima of a loss function. </a:t>
            </a:r>
          </a:p>
          <a:p>
            <a:r>
              <a:rPr lang="en-US" dirty="0"/>
              <a:t>Basic loss function: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Weighted average of: L2 dist. of images, L1 dist. of gradients.</a:t>
            </a:r>
          </a:p>
          <a:p>
            <a:r>
              <a:rPr lang="en-US" dirty="0"/>
              <a:t>Г – transformation of  RGB values to prevent exploding gradient.</a:t>
            </a:r>
          </a:p>
          <a:p>
            <a:r>
              <a:rPr lang="en-US" dirty="0"/>
              <a:t>This loss finds a local minima which is not “good enough”.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5222F-89E0-4C3F-A7F6-9AEC289B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668" y="3363238"/>
            <a:ext cx="88773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3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9F97E9-0DA8-41E0-B7F7-83695175E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872817"/>
            <a:ext cx="9679578" cy="13845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1224-2C97-4A97-8E4B-727EEAEE1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 we know, “learning” is basically finding “good enough” local minima of a loss function. </a:t>
            </a:r>
          </a:p>
          <a:p>
            <a:r>
              <a:rPr lang="en-US" dirty="0"/>
              <a:t>Basic loss function: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Weighted average of: L2 dist. of images, L1 dist. of gradients.</a:t>
            </a:r>
          </a:p>
          <a:p>
            <a:r>
              <a:rPr lang="en-US" dirty="0"/>
              <a:t>Г – transformation of  RGB values to prevent exploding gradient.</a:t>
            </a:r>
          </a:p>
          <a:p>
            <a:r>
              <a:rPr lang="en-US" dirty="0"/>
              <a:t>This loss finds a local minima which is not “good enough”.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D5962-8F1A-4577-9E6B-82C5C3D5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it learns?</a:t>
            </a:r>
          </a:p>
        </p:txBody>
      </p:sp>
    </p:spTree>
    <p:extLst>
      <p:ext uri="{BB962C8B-B14F-4D97-AF65-F5344CB8AC3E}">
        <p14:creationId xmlns:p14="http://schemas.microsoft.com/office/powerpoint/2010/main" val="57404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C4A548-D93E-4500-BE65-FC83BD89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49" y="1334887"/>
            <a:ext cx="8961851" cy="51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CD5962-8F1A-4577-9E6B-82C5C3D5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Annealed loss term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1224-2C97-4A97-8E4B-727EEAEE1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 in basic loos function we want to </a:t>
            </a:r>
          </a:p>
          <a:p>
            <a:pPr marL="0" indent="0">
              <a:buNone/>
            </a:pPr>
            <a:r>
              <a:rPr lang="en-US" dirty="0"/>
              <a:t>	minimize the distance between final </a:t>
            </a:r>
          </a:p>
          <a:p>
            <a:pPr marL="0" indent="0">
              <a:buNone/>
            </a:pPr>
            <a:r>
              <a:rPr lang="en-US" dirty="0"/>
              <a:t>	result and ground truth.</a:t>
            </a:r>
          </a:p>
          <a:p>
            <a:r>
              <a:rPr lang="en-US" dirty="0"/>
              <a:t>Also we want to minimize the dist. between</a:t>
            </a:r>
          </a:p>
          <a:p>
            <a:pPr marL="0" indent="0">
              <a:buNone/>
            </a:pPr>
            <a:r>
              <a:rPr lang="en-US" dirty="0"/>
              <a:t>	each frame before averaging</a:t>
            </a:r>
          </a:p>
          <a:p>
            <a:pPr marL="0" indent="0">
              <a:buNone/>
            </a:pPr>
            <a:r>
              <a:rPr lang="en-US" dirty="0"/>
              <a:t>	and ground truth.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1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37ED-7300-4D12-87FA-6BDAF4F2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70EB-095C-48AB-8D06-861705E0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ground truth data for image restoration tasks</a:t>
            </a:r>
            <a:br>
              <a:rPr lang="en-US" dirty="0"/>
            </a:br>
            <a:r>
              <a:rPr lang="en-US" dirty="0"/>
              <a:t>is challenging. </a:t>
            </a:r>
          </a:p>
          <a:p>
            <a:r>
              <a:rPr lang="en-US" dirty="0"/>
              <a:t>Burst denoising adds an additional complication. </a:t>
            </a:r>
          </a:p>
          <a:p>
            <a:r>
              <a:rPr lang="en-US" dirty="0"/>
              <a:t>Because deep neural networks require millions of</a:t>
            </a:r>
            <a:br>
              <a:rPr lang="en-US" dirty="0"/>
            </a:br>
            <a:r>
              <a:rPr lang="en-US" dirty="0"/>
              <a:t>image patches during training, it is impractical to use real</a:t>
            </a:r>
            <a:br>
              <a:rPr lang="en-US" dirty="0"/>
            </a:br>
            <a:r>
              <a:rPr lang="en-US" dirty="0"/>
              <a:t>pairs of noisy and noise-free ground truth bursts.</a:t>
            </a:r>
          </a:p>
          <a:p>
            <a:r>
              <a:rPr lang="en-US" dirty="0"/>
              <a:t>Let’s fake it!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1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345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Burst Denoising with Kernel Prediction Networks  </vt:lpstr>
      <vt:lpstr>What is Burst Denoising?</vt:lpstr>
      <vt:lpstr>CNN - Convolutional Neural Networks </vt:lpstr>
      <vt:lpstr>CNN - Convolutional Neural Networks </vt:lpstr>
      <vt:lpstr>Kernel Prediction Network</vt:lpstr>
      <vt:lpstr>How it learns?</vt:lpstr>
      <vt:lpstr>How it learns?</vt:lpstr>
      <vt:lpstr>Annealed loss term </vt:lpstr>
      <vt:lpstr>Synthetic training data</vt:lpstr>
      <vt:lpstr>Synthetic training data</vt:lpstr>
      <vt:lpstr>Synthetic training data</vt:lpstr>
      <vt:lpstr>Results</vt:lpstr>
      <vt:lpstr>Results</vt:lpstr>
      <vt:lpstr>Results</vt:lpstr>
      <vt:lpstr>Papers contributinos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Burst Denoising with Kernel Prediction Networks  </dc:title>
  <dc:creator>Pavel Rastopchin</dc:creator>
  <cp:lastModifiedBy>Pavel Rastopchin</cp:lastModifiedBy>
  <cp:revision>51</cp:revision>
  <dcterms:created xsi:type="dcterms:W3CDTF">2019-01-12T15:56:33Z</dcterms:created>
  <dcterms:modified xsi:type="dcterms:W3CDTF">2019-01-13T12:42:56Z</dcterms:modified>
</cp:coreProperties>
</file>