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70" r:id="rId4"/>
    <p:sldId id="272" r:id="rId5"/>
    <p:sldId id="275" r:id="rId6"/>
    <p:sldId id="273" r:id="rId7"/>
    <p:sldId id="259" r:id="rId8"/>
    <p:sldId id="264" r:id="rId9"/>
    <p:sldId id="265" r:id="rId10"/>
    <p:sldId id="274" r:id="rId11"/>
    <p:sldId id="261" r:id="rId12"/>
    <p:sldId id="262" r:id="rId13"/>
    <p:sldId id="266" r:id="rId14"/>
    <p:sldId id="267" r:id="rId15"/>
    <p:sldId id="268" r:id="rId16"/>
    <p:sldId id="277" r:id="rId17"/>
    <p:sldId id="297" r:id="rId18"/>
    <p:sldId id="278" r:id="rId19"/>
    <p:sldId id="279" r:id="rId20"/>
    <p:sldId id="289" r:id="rId21"/>
    <p:sldId id="280" r:id="rId22"/>
    <p:sldId id="281" r:id="rId23"/>
    <p:sldId id="284" r:id="rId24"/>
    <p:sldId id="282" r:id="rId25"/>
    <p:sldId id="283" r:id="rId26"/>
    <p:sldId id="288" r:id="rId27"/>
    <p:sldId id="287" r:id="rId28"/>
    <p:sldId id="290" r:id="rId29"/>
    <p:sldId id="291"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406" autoAdjust="0"/>
  </p:normalViewPr>
  <p:slideViewPr>
    <p:cSldViewPr>
      <p:cViewPr>
        <p:scale>
          <a:sx n="100" d="100"/>
          <a:sy n="100" d="100"/>
        </p:scale>
        <p:origin x="912" y="426"/>
      </p:cViewPr>
      <p:guideLst>
        <p:guide orient="horz" pos="2160"/>
        <p:guide pos="2880"/>
      </p:guideLst>
    </p:cSldViewPr>
  </p:slideViewPr>
  <p:outlineViewPr>
    <p:cViewPr>
      <p:scale>
        <a:sx n="33" d="100"/>
        <a:sy n="33" d="100"/>
      </p:scale>
      <p:origin x="0" y="187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656C8-6BEB-4C4C-AD70-7BD34648B87B}" type="datetimeFigureOut">
              <a:rPr lang="en-AU" smtClean="0"/>
              <a:t>9/03/2018</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C629F-FEED-484A-90ED-53E29413F696}" type="slidenum">
              <a:rPr lang="en-AU" smtClean="0"/>
              <a:t>‹#›</a:t>
            </a:fld>
            <a:endParaRPr lang="en-AU" dirty="0"/>
          </a:p>
        </p:txBody>
      </p:sp>
    </p:spTree>
    <p:extLst>
      <p:ext uri="{BB962C8B-B14F-4D97-AF65-F5344CB8AC3E}">
        <p14:creationId xmlns:p14="http://schemas.microsoft.com/office/powerpoint/2010/main" val="20551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87C629F-FEED-484A-90ED-53E29413F696}" type="slidenum">
              <a:rPr lang="en-AU" smtClean="0"/>
              <a:t>18</a:t>
            </a:fld>
            <a:endParaRPr lang="en-AU"/>
          </a:p>
        </p:txBody>
      </p:sp>
    </p:spTree>
    <p:extLst>
      <p:ext uri="{BB962C8B-B14F-4D97-AF65-F5344CB8AC3E}">
        <p14:creationId xmlns:p14="http://schemas.microsoft.com/office/powerpoint/2010/main" val="41466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242888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3424236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18730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73527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304901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351694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81092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92338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369395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262535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D5CA6-2027-4135-B323-94C897CFF07B}" type="datetimeFigureOut">
              <a:rPr lang="en-AU" smtClean="0"/>
              <a:t>9/03/2018</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9B837F8C-23B5-47DC-98DD-611DE59A68FA}" type="slidenum">
              <a:rPr lang="en-AU" smtClean="0"/>
              <a:t>‹#›</a:t>
            </a:fld>
            <a:endParaRPr lang="en-AU" dirty="0"/>
          </a:p>
        </p:txBody>
      </p:sp>
    </p:spTree>
    <p:extLst>
      <p:ext uri="{BB962C8B-B14F-4D97-AF65-F5344CB8AC3E}">
        <p14:creationId xmlns:p14="http://schemas.microsoft.com/office/powerpoint/2010/main" val="147205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D5CA6-2027-4135-B323-94C897CFF07B}" type="datetimeFigureOut">
              <a:rPr lang="en-AU" smtClean="0"/>
              <a:t>9/03/2018</a:t>
            </a:fld>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37F8C-23B5-47DC-98DD-611DE59A68FA}" type="slidenum">
              <a:rPr lang="en-AU" smtClean="0"/>
              <a:t>‹#›</a:t>
            </a:fld>
            <a:endParaRPr lang="en-AU" dirty="0"/>
          </a:p>
        </p:txBody>
      </p:sp>
    </p:spTree>
    <p:extLst>
      <p:ext uri="{BB962C8B-B14F-4D97-AF65-F5344CB8AC3E}">
        <p14:creationId xmlns:p14="http://schemas.microsoft.com/office/powerpoint/2010/main" val="187661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6000" dirty="0"/>
              <a:t>P2P Network</a:t>
            </a:r>
          </a:p>
        </p:txBody>
      </p:sp>
      <p:sp>
        <p:nvSpPr>
          <p:cNvPr id="3" name="Subtitle 2"/>
          <p:cNvSpPr>
            <a:spLocks noGrp="1"/>
          </p:cNvSpPr>
          <p:nvPr>
            <p:ph type="subTitle" idx="1"/>
          </p:nvPr>
        </p:nvSpPr>
        <p:spPr/>
        <p:txBody>
          <a:bodyPr/>
          <a:lstStyle/>
          <a:p>
            <a:r>
              <a:rPr lang="en-AU" dirty="0"/>
              <a:t>Mk 2</a:t>
            </a:r>
          </a:p>
        </p:txBody>
      </p:sp>
    </p:spTree>
    <p:extLst>
      <p:ext uri="{BB962C8B-B14F-4D97-AF65-F5344CB8AC3E}">
        <p14:creationId xmlns:p14="http://schemas.microsoft.com/office/powerpoint/2010/main" val="199626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Discovery Forwarding</a:t>
            </a:r>
          </a:p>
        </p:txBody>
      </p:sp>
      <p:sp>
        <p:nvSpPr>
          <p:cNvPr id="3" name="Content Placeholder 2"/>
          <p:cNvSpPr>
            <a:spLocks noGrp="1"/>
          </p:cNvSpPr>
          <p:nvPr>
            <p:ph idx="1"/>
          </p:nvPr>
        </p:nvSpPr>
        <p:spPr>
          <a:xfrm>
            <a:off x="457200" y="1600200"/>
            <a:ext cx="8229600" cy="5213176"/>
          </a:xfrm>
        </p:spPr>
        <p:txBody>
          <a:bodyPr>
            <a:normAutofit fontScale="85000" lnSpcReduction="20000"/>
          </a:bodyPr>
          <a:lstStyle/>
          <a:p>
            <a:r>
              <a:rPr lang="en-AU" dirty="0"/>
              <a:t>Possibly useful idea (future idea)</a:t>
            </a:r>
          </a:p>
          <a:p>
            <a:r>
              <a:rPr lang="en-AU" dirty="0"/>
              <a:t>Peers that are not the master peer can forward to the master peer</a:t>
            </a:r>
          </a:p>
          <a:p>
            <a:r>
              <a:rPr lang="en-AU" dirty="0"/>
              <a:t>Could allow two different LANs to see an Internet game in discovery (?) – useful?</a:t>
            </a:r>
          </a:p>
          <a:p>
            <a:r>
              <a:rPr lang="en-AU" dirty="0"/>
              <a:t>Could be useful for master peer migration to a master peer who cannot open a known port</a:t>
            </a:r>
          </a:p>
          <a:p>
            <a:pPr lvl="1"/>
            <a:r>
              <a:rPr lang="en-AU" dirty="0"/>
              <a:t>Would be better to prioritise migrating to a peer on the known port</a:t>
            </a:r>
          </a:p>
          <a:p>
            <a:pPr lvl="1"/>
            <a:r>
              <a:rPr lang="en-AU" dirty="0"/>
              <a:t>Better yet, if well structured, a peer who did not initially start on the known port could re-attempt to open the known port and forward to itself</a:t>
            </a:r>
          </a:p>
          <a:p>
            <a:r>
              <a:rPr lang="en-AU" dirty="0"/>
              <a:t>Downside: Increases (up to 4x) the amount of discovery traffic</a:t>
            </a:r>
          </a:p>
        </p:txBody>
      </p:sp>
    </p:spTree>
    <p:extLst>
      <p:ext uri="{BB962C8B-B14F-4D97-AF65-F5344CB8AC3E}">
        <p14:creationId xmlns:p14="http://schemas.microsoft.com/office/powerpoint/2010/main" val="398332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Network Game UI</a:t>
            </a:r>
          </a:p>
        </p:txBody>
      </p:sp>
      <p:sp>
        <p:nvSpPr>
          <p:cNvPr id="5" name="Rectangle 4"/>
          <p:cNvSpPr/>
          <p:nvPr/>
        </p:nvSpPr>
        <p:spPr>
          <a:xfrm>
            <a:off x="2699792" y="3436700"/>
            <a:ext cx="2808312" cy="920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Play Online / LAN</a:t>
            </a:r>
          </a:p>
        </p:txBody>
      </p:sp>
      <p:sp>
        <p:nvSpPr>
          <p:cNvPr id="8" name="TextBox 7"/>
          <p:cNvSpPr txBox="1"/>
          <p:nvPr/>
        </p:nvSpPr>
        <p:spPr>
          <a:xfrm>
            <a:off x="1259632" y="1340768"/>
            <a:ext cx="6696744" cy="646331"/>
          </a:xfrm>
          <a:prstGeom prst="rect">
            <a:avLst/>
          </a:prstGeom>
          <a:noFill/>
        </p:spPr>
        <p:txBody>
          <a:bodyPr wrap="square" rtlCol="0">
            <a:spAutoFit/>
          </a:bodyPr>
          <a:lstStyle/>
          <a:p>
            <a:r>
              <a:rPr lang="en-AU" dirty="0"/>
              <a:t>(Basically: how can we make this as easy for users as possible – assume they have no idea how networking works.)</a:t>
            </a:r>
          </a:p>
        </p:txBody>
      </p:sp>
      <p:sp>
        <p:nvSpPr>
          <p:cNvPr id="9" name="Rectangle 8"/>
          <p:cNvSpPr/>
          <p:nvPr/>
        </p:nvSpPr>
        <p:spPr>
          <a:xfrm>
            <a:off x="2699792" y="2356580"/>
            <a:ext cx="2808312" cy="920020"/>
          </a:xfrm>
          <a:prstGeom prst="rect">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Start Game</a:t>
            </a:r>
          </a:p>
        </p:txBody>
      </p:sp>
      <p:sp>
        <p:nvSpPr>
          <p:cNvPr id="10" name="Rectangle 9"/>
          <p:cNvSpPr/>
          <p:nvPr/>
        </p:nvSpPr>
        <p:spPr>
          <a:xfrm>
            <a:off x="2699792" y="4516820"/>
            <a:ext cx="2808312" cy="920020"/>
          </a:xfrm>
          <a:prstGeom prst="rect">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Options</a:t>
            </a:r>
          </a:p>
        </p:txBody>
      </p:sp>
      <p:sp>
        <p:nvSpPr>
          <p:cNvPr id="11" name="Rectangle 10"/>
          <p:cNvSpPr/>
          <p:nvPr/>
        </p:nvSpPr>
        <p:spPr>
          <a:xfrm>
            <a:off x="2699792" y="5589240"/>
            <a:ext cx="2808312" cy="920020"/>
          </a:xfrm>
          <a:prstGeom prst="rect">
            <a:avLst/>
          </a:prstGeom>
          <a:solidFill>
            <a:schemeClr val="accent1">
              <a:alpha val="20000"/>
            </a:schemeClr>
          </a:solidFill>
          <a:ln>
            <a:solidFill>
              <a:schemeClr val="accent1">
                <a:shade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Exit</a:t>
            </a:r>
          </a:p>
        </p:txBody>
      </p:sp>
      <p:sp>
        <p:nvSpPr>
          <p:cNvPr id="12" name="Right Arrow 11"/>
          <p:cNvSpPr/>
          <p:nvPr/>
        </p:nvSpPr>
        <p:spPr>
          <a:xfrm>
            <a:off x="5652120" y="3752694"/>
            <a:ext cx="720080" cy="2880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AU" dirty="0"/>
          </a:p>
        </p:txBody>
      </p:sp>
      <p:sp>
        <p:nvSpPr>
          <p:cNvPr id="20" name="TextBox 19"/>
          <p:cNvSpPr txBox="1"/>
          <p:nvPr/>
        </p:nvSpPr>
        <p:spPr>
          <a:xfrm>
            <a:off x="6444208" y="3765905"/>
            <a:ext cx="1828640" cy="261610"/>
          </a:xfrm>
          <a:prstGeom prst="rect">
            <a:avLst/>
          </a:prstGeom>
          <a:noFill/>
        </p:spPr>
        <p:txBody>
          <a:bodyPr wrap="square" rtlCol="0">
            <a:spAutoFit/>
          </a:bodyPr>
          <a:lstStyle/>
          <a:p>
            <a:r>
              <a:rPr lang="en-AU" sz="1100" b="1" dirty="0"/>
              <a:t>Next slide</a:t>
            </a:r>
          </a:p>
        </p:txBody>
      </p:sp>
      <p:sp>
        <p:nvSpPr>
          <p:cNvPr id="21" name="TextBox 20"/>
          <p:cNvSpPr txBox="1"/>
          <p:nvPr/>
        </p:nvSpPr>
        <p:spPr>
          <a:xfrm>
            <a:off x="5652120" y="6237312"/>
            <a:ext cx="1440160" cy="430887"/>
          </a:xfrm>
          <a:prstGeom prst="rect">
            <a:avLst/>
          </a:prstGeom>
          <a:noFill/>
        </p:spPr>
        <p:txBody>
          <a:bodyPr wrap="square" rtlCol="0">
            <a:spAutoFit/>
          </a:bodyPr>
          <a:lstStyle/>
          <a:p>
            <a:r>
              <a:rPr lang="en-AU" sz="1100" dirty="0"/>
              <a:t>(Or whatever the main menu contains)</a:t>
            </a:r>
          </a:p>
        </p:txBody>
      </p:sp>
    </p:spTree>
    <p:extLst>
      <p:ext uri="{BB962C8B-B14F-4D97-AF65-F5344CB8AC3E}">
        <p14:creationId xmlns:p14="http://schemas.microsoft.com/office/powerpoint/2010/main" val="101535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“Play Online / LAN” menu</a:t>
            </a:r>
          </a:p>
        </p:txBody>
      </p:sp>
      <p:sp>
        <p:nvSpPr>
          <p:cNvPr id="4" name="Rectangle 3"/>
          <p:cNvSpPr/>
          <p:nvPr/>
        </p:nvSpPr>
        <p:spPr>
          <a:xfrm>
            <a:off x="1187624" y="2246142"/>
            <a:ext cx="3960440"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chemeClr val="tx1"/>
                </a:solidFill>
              </a:rPr>
              <a:t>Finding LAN Games…</a:t>
            </a:r>
          </a:p>
          <a:p>
            <a:pPr algn="ctr"/>
            <a:r>
              <a:rPr lang="en-AU" dirty="0">
                <a:solidFill>
                  <a:schemeClr val="tx1"/>
                </a:solidFill>
              </a:rPr>
              <a:t>(0 found so far)</a:t>
            </a:r>
          </a:p>
        </p:txBody>
      </p:sp>
      <p:sp>
        <p:nvSpPr>
          <p:cNvPr id="5" name="TextBox 4"/>
          <p:cNvSpPr txBox="1"/>
          <p:nvPr/>
        </p:nvSpPr>
        <p:spPr>
          <a:xfrm>
            <a:off x="1259864" y="3434274"/>
            <a:ext cx="1828640" cy="600164"/>
          </a:xfrm>
          <a:prstGeom prst="rect">
            <a:avLst/>
          </a:prstGeom>
          <a:noFill/>
        </p:spPr>
        <p:txBody>
          <a:bodyPr wrap="square" rtlCol="0">
            <a:spAutoFit/>
          </a:bodyPr>
          <a:lstStyle/>
          <a:p>
            <a:r>
              <a:rPr lang="en-AU" sz="1100" i="1" dirty="0"/>
              <a:t>Start LAN discovery immediately, so users don’t have to think about it.</a:t>
            </a:r>
          </a:p>
        </p:txBody>
      </p:sp>
      <p:sp>
        <p:nvSpPr>
          <p:cNvPr id="6" name="Rectangle 5"/>
          <p:cNvSpPr/>
          <p:nvPr/>
        </p:nvSpPr>
        <p:spPr>
          <a:xfrm>
            <a:off x="1187624" y="4221088"/>
            <a:ext cx="396044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Start LAN game</a:t>
            </a:r>
          </a:p>
        </p:txBody>
      </p:sp>
      <p:sp>
        <p:nvSpPr>
          <p:cNvPr id="7" name="Rectangle 6"/>
          <p:cNvSpPr/>
          <p:nvPr/>
        </p:nvSpPr>
        <p:spPr>
          <a:xfrm>
            <a:off x="1187624" y="5925180"/>
            <a:ext cx="3960440" cy="60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Start Internet game</a:t>
            </a:r>
          </a:p>
        </p:txBody>
      </p:sp>
      <p:sp>
        <p:nvSpPr>
          <p:cNvPr id="8" name="Rectangle 7"/>
          <p:cNvSpPr/>
          <p:nvPr/>
        </p:nvSpPr>
        <p:spPr>
          <a:xfrm>
            <a:off x="1187624" y="5149531"/>
            <a:ext cx="3960440" cy="600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Join Internet game</a:t>
            </a:r>
          </a:p>
        </p:txBody>
      </p:sp>
      <p:sp>
        <p:nvSpPr>
          <p:cNvPr id="9" name="Right Arrow 8"/>
          <p:cNvSpPr/>
          <p:nvPr/>
        </p:nvSpPr>
        <p:spPr>
          <a:xfrm>
            <a:off x="5292080" y="4365104"/>
            <a:ext cx="720080" cy="2880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AU" dirty="0"/>
          </a:p>
        </p:txBody>
      </p:sp>
      <p:sp>
        <p:nvSpPr>
          <p:cNvPr id="10" name="Right Arrow 9"/>
          <p:cNvSpPr/>
          <p:nvPr/>
        </p:nvSpPr>
        <p:spPr>
          <a:xfrm>
            <a:off x="5292080" y="3146242"/>
            <a:ext cx="720080" cy="2880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AU" dirty="0"/>
          </a:p>
        </p:txBody>
      </p:sp>
      <p:sp>
        <p:nvSpPr>
          <p:cNvPr id="11" name="TextBox 10"/>
          <p:cNvSpPr txBox="1"/>
          <p:nvPr/>
        </p:nvSpPr>
        <p:spPr>
          <a:xfrm>
            <a:off x="6098736" y="3038230"/>
            <a:ext cx="2470056" cy="938719"/>
          </a:xfrm>
          <a:prstGeom prst="rect">
            <a:avLst/>
          </a:prstGeom>
          <a:noFill/>
        </p:spPr>
        <p:txBody>
          <a:bodyPr wrap="square" rtlCol="0">
            <a:spAutoFit/>
          </a:bodyPr>
          <a:lstStyle/>
          <a:p>
            <a:r>
              <a:rPr lang="en-AU" sz="1100" dirty="0"/>
              <a:t>Select a game to join</a:t>
            </a:r>
          </a:p>
          <a:p>
            <a:r>
              <a:rPr lang="en-AU" sz="1100" dirty="0"/>
              <a:t>Each entry represents a P2P network</a:t>
            </a:r>
          </a:p>
          <a:p>
            <a:r>
              <a:rPr lang="en-AU" sz="1100" dirty="0"/>
              <a:t>Can be running or waiting for players</a:t>
            </a:r>
          </a:p>
          <a:p>
            <a:r>
              <a:rPr lang="en-AU" sz="1100" dirty="0"/>
              <a:t>Starts game join immediately</a:t>
            </a:r>
          </a:p>
          <a:p>
            <a:r>
              <a:rPr lang="en-AU" sz="1100" dirty="0"/>
              <a:t>(if join fails, kick back to this screen)</a:t>
            </a:r>
          </a:p>
        </p:txBody>
      </p:sp>
      <p:sp>
        <p:nvSpPr>
          <p:cNvPr id="12" name="TextBox 11"/>
          <p:cNvSpPr txBox="1"/>
          <p:nvPr/>
        </p:nvSpPr>
        <p:spPr>
          <a:xfrm>
            <a:off x="6135272" y="4362790"/>
            <a:ext cx="2470056" cy="261610"/>
          </a:xfrm>
          <a:prstGeom prst="rect">
            <a:avLst/>
          </a:prstGeom>
          <a:noFill/>
        </p:spPr>
        <p:txBody>
          <a:bodyPr wrap="square" rtlCol="0">
            <a:spAutoFit/>
          </a:bodyPr>
          <a:lstStyle/>
          <a:p>
            <a:r>
              <a:rPr lang="en-AU" sz="1100" dirty="0"/>
              <a:t>Go to start game screen</a:t>
            </a:r>
          </a:p>
        </p:txBody>
      </p:sp>
      <p:sp>
        <p:nvSpPr>
          <p:cNvPr id="13" name="Right Arrow 12"/>
          <p:cNvSpPr/>
          <p:nvPr/>
        </p:nvSpPr>
        <p:spPr>
          <a:xfrm>
            <a:off x="5292080" y="5287749"/>
            <a:ext cx="720080" cy="2880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AU" dirty="0"/>
          </a:p>
        </p:txBody>
      </p:sp>
      <p:sp>
        <p:nvSpPr>
          <p:cNvPr id="14" name="TextBox 13"/>
          <p:cNvSpPr txBox="1"/>
          <p:nvPr/>
        </p:nvSpPr>
        <p:spPr>
          <a:xfrm>
            <a:off x="6112912" y="5149531"/>
            <a:ext cx="2923320" cy="600164"/>
          </a:xfrm>
          <a:prstGeom prst="rect">
            <a:avLst/>
          </a:prstGeom>
          <a:noFill/>
        </p:spPr>
        <p:txBody>
          <a:bodyPr wrap="square" rtlCol="0">
            <a:spAutoFit/>
          </a:bodyPr>
          <a:lstStyle/>
          <a:p>
            <a:r>
              <a:rPr lang="en-AU" sz="1100" dirty="0"/>
              <a:t>Dialog box for entering host/port combination</a:t>
            </a:r>
          </a:p>
          <a:p>
            <a:r>
              <a:rPr lang="en-AU" sz="1100" dirty="0"/>
              <a:t>If no port specified, automatically try known port(s)</a:t>
            </a:r>
          </a:p>
        </p:txBody>
      </p:sp>
      <p:sp>
        <p:nvSpPr>
          <p:cNvPr id="15" name="Right Arrow 14"/>
          <p:cNvSpPr/>
          <p:nvPr/>
        </p:nvSpPr>
        <p:spPr>
          <a:xfrm>
            <a:off x="5292080" y="6069244"/>
            <a:ext cx="720080" cy="288032"/>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AU" dirty="0"/>
          </a:p>
        </p:txBody>
      </p:sp>
      <p:sp>
        <p:nvSpPr>
          <p:cNvPr id="16" name="TextBox 15"/>
          <p:cNvSpPr txBox="1"/>
          <p:nvPr/>
        </p:nvSpPr>
        <p:spPr>
          <a:xfrm>
            <a:off x="6098736" y="6094457"/>
            <a:ext cx="2923056" cy="261610"/>
          </a:xfrm>
          <a:prstGeom prst="rect">
            <a:avLst/>
          </a:prstGeom>
          <a:noFill/>
        </p:spPr>
        <p:txBody>
          <a:bodyPr wrap="square" rtlCol="0">
            <a:spAutoFit/>
          </a:bodyPr>
          <a:lstStyle/>
          <a:p>
            <a:r>
              <a:rPr lang="en-AU" sz="1100" dirty="0"/>
              <a:t>Go to start game screen</a:t>
            </a:r>
          </a:p>
        </p:txBody>
      </p:sp>
      <p:sp>
        <p:nvSpPr>
          <p:cNvPr id="17" name="TextBox 16"/>
          <p:cNvSpPr txBox="1"/>
          <p:nvPr/>
        </p:nvSpPr>
        <p:spPr>
          <a:xfrm>
            <a:off x="1115616" y="1574916"/>
            <a:ext cx="1368152" cy="369332"/>
          </a:xfrm>
          <a:prstGeom prst="rect">
            <a:avLst/>
          </a:prstGeom>
          <a:noFill/>
        </p:spPr>
        <p:txBody>
          <a:bodyPr wrap="square" rtlCol="0">
            <a:spAutoFit/>
          </a:bodyPr>
          <a:lstStyle/>
          <a:p>
            <a:r>
              <a:rPr lang="en-AU" dirty="0"/>
              <a:t>Your name: </a:t>
            </a:r>
          </a:p>
        </p:txBody>
      </p:sp>
      <p:sp>
        <p:nvSpPr>
          <p:cNvPr id="18" name="Rectangle 17"/>
          <p:cNvSpPr/>
          <p:nvPr/>
        </p:nvSpPr>
        <p:spPr>
          <a:xfrm>
            <a:off x="2411760" y="1556914"/>
            <a:ext cx="2736304" cy="405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Fred Frederickson</a:t>
            </a:r>
          </a:p>
        </p:txBody>
      </p:sp>
      <p:sp>
        <p:nvSpPr>
          <p:cNvPr id="19" name="TextBox 18"/>
          <p:cNvSpPr txBox="1"/>
          <p:nvPr/>
        </p:nvSpPr>
        <p:spPr>
          <a:xfrm>
            <a:off x="5250096" y="1460684"/>
            <a:ext cx="3384376" cy="600164"/>
          </a:xfrm>
          <a:prstGeom prst="rect">
            <a:avLst/>
          </a:prstGeom>
          <a:noFill/>
        </p:spPr>
        <p:txBody>
          <a:bodyPr wrap="square" rtlCol="0">
            <a:spAutoFit/>
          </a:bodyPr>
          <a:lstStyle/>
          <a:p>
            <a:r>
              <a:rPr lang="en-AU" sz="1100" i="1" dirty="0"/>
              <a:t>Default name of “Player”. This is sent to the master peer as a suggestion. Master peer will provide authoritative names (sticking numbers on the end of duplicates)</a:t>
            </a:r>
          </a:p>
        </p:txBody>
      </p:sp>
    </p:spTree>
    <p:extLst>
      <p:ext uri="{BB962C8B-B14F-4D97-AF65-F5344CB8AC3E}">
        <p14:creationId xmlns:p14="http://schemas.microsoft.com/office/powerpoint/2010/main" val="310564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Start Game Screen (LAN)</a:t>
            </a:r>
          </a:p>
        </p:txBody>
      </p:sp>
      <p:sp>
        <p:nvSpPr>
          <p:cNvPr id="3" name="TextBox 2"/>
          <p:cNvSpPr txBox="1"/>
          <p:nvPr/>
        </p:nvSpPr>
        <p:spPr>
          <a:xfrm>
            <a:off x="948660" y="2494224"/>
            <a:ext cx="1421288" cy="369332"/>
          </a:xfrm>
          <a:prstGeom prst="rect">
            <a:avLst/>
          </a:prstGeom>
          <a:noFill/>
        </p:spPr>
        <p:txBody>
          <a:bodyPr wrap="square" rtlCol="0">
            <a:spAutoFit/>
          </a:bodyPr>
          <a:lstStyle/>
          <a:p>
            <a:r>
              <a:rPr lang="en-AU" dirty="0"/>
              <a:t>Game Name: </a:t>
            </a:r>
          </a:p>
        </p:txBody>
      </p:sp>
      <p:sp>
        <p:nvSpPr>
          <p:cNvPr id="4" name="Rectangle 3"/>
          <p:cNvSpPr/>
          <p:nvPr/>
        </p:nvSpPr>
        <p:spPr>
          <a:xfrm>
            <a:off x="2390854" y="2467380"/>
            <a:ext cx="2262443" cy="405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Roast Beef</a:t>
            </a:r>
          </a:p>
        </p:txBody>
      </p:sp>
      <p:sp>
        <p:nvSpPr>
          <p:cNvPr id="5" name="TextBox 4"/>
          <p:cNvSpPr txBox="1"/>
          <p:nvPr/>
        </p:nvSpPr>
        <p:spPr>
          <a:xfrm>
            <a:off x="1843933" y="1793258"/>
            <a:ext cx="1706878" cy="369332"/>
          </a:xfrm>
          <a:prstGeom prst="rect">
            <a:avLst/>
          </a:prstGeom>
          <a:noFill/>
        </p:spPr>
        <p:txBody>
          <a:bodyPr wrap="none" rtlCol="0">
            <a:spAutoFit/>
          </a:bodyPr>
          <a:lstStyle/>
          <a:p>
            <a:r>
              <a:rPr lang="en-AU" b="1" dirty="0"/>
              <a:t>Start LAN Game</a:t>
            </a:r>
          </a:p>
        </p:txBody>
      </p:sp>
      <p:sp>
        <p:nvSpPr>
          <p:cNvPr id="6" name="TextBox 5"/>
          <p:cNvSpPr txBox="1"/>
          <p:nvPr/>
        </p:nvSpPr>
        <p:spPr>
          <a:xfrm>
            <a:off x="5940152" y="3238328"/>
            <a:ext cx="2952328" cy="1785104"/>
          </a:xfrm>
          <a:prstGeom prst="rect">
            <a:avLst/>
          </a:prstGeom>
          <a:noFill/>
        </p:spPr>
        <p:txBody>
          <a:bodyPr wrap="square" rtlCol="0">
            <a:spAutoFit/>
          </a:bodyPr>
          <a:lstStyle/>
          <a:p>
            <a:r>
              <a:rPr lang="en-AU" sz="1100" i="1" dirty="0"/>
              <a:t>Human error handling – only appears if the default port is unavailable for whatever reason (unusual).</a:t>
            </a:r>
          </a:p>
          <a:p>
            <a:endParaRPr lang="en-AU" sz="1100" i="1" dirty="0"/>
          </a:p>
          <a:p>
            <a:r>
              <a:rPr lang="en-AU" sz="1100" i="1" dirty="0"/>
              <a:t>The address to join should be able to be auto-generated.</a:t>
            </a:r>
          </a:p>
          <a:p>
            <a:endParaRPr lang="en-AU" sz="1100" i="1" dirty="0"/>
          </a:p>
          <a:p>
            <a:r>
              <a:rPr lang="en-AU" sz="1100" i="1" dirty="0"/>
              <a:t>(Possible alternative: add a “custom port” button for the LAN discovery list, and just give people the port number)</a:t>
            </a:r>
          </a:p>
        </p:txBody>
      </p:sp>
      <p:sp>
        <p:nvSpPr>
          <p:cNvPr id="7" name="TextBox 6"/>
          <p:cNvSpPr txBox="1"/>
          <p:nvPr/>
        </p:nvSpPr>
        <p:spPr>
          <a:xfrm>
            <a:off x="827584" y="3212976"/>
            <a:ext cx="4392488" cy="1169551"/>
          </a:xfrm>
          <a:prstGeom prst="rect">
            <a:avLst/>
          </a:prstGeom>
          <a:noFill/>
        </p:spPr>
        <p:txBody>
          <a:bodyPr wrap="square" rtlCol="0">
            <a:spAutoFit/>
          </a:bodyPr>
          <a:lstStyle/>
          <a:p>
            <a:r>
              <a:rPr lang="en-AU" sz="1400" b="1" dirty="0">
                <a:solidFill>
                  <a:srgbClr val="C00000"/>
                </a:solidFill>
              </a:rPr>
              <a:t>Warning:</a:t>
            </a:r>
            <a:r>
              <a:rPr lang="en-AU" sz="1400" dirty="0">
                <a:solidFill>
                  <a:srgbClr val="C00000"/>
                </a:solidFill>
              </a:rPr>
              <a:t> The default port (7278) was unavailable.</a:t>
            </a:r>
          </a:p>
          <a:p>
            <a:endParaRPr lang="en-AU" sz="1400" dirty="0">
              <a:solidFill>
                <a:srgbClr val="C00000"/>
              </a:solidFill>
            </a:endParaRPr>
          </a:p>
          <a:p>
            <a:r>
              <a:rPr lang="en-AU" sz="1400" dirty="0">
                <a:solidFill>
                  <a:srgbClr val="C00000"/>
                </a:solidFill>
              </a:rPr>
              <a:t>This game will not appear in the LAN games list. Your friends can connect to it by selecting “Join Internet Game” and entering the address “192.168.1.61:24589”</a:t>
            </a:r>
            <a:endParaRPr lang="en-AU" sz="1400" b="1" dirty="0">
              <a:solidFill>
                <a:srgbClr val="C00000"/>
              </a:solidFill>
            </a:endParaRPr>
          </a:p>
        </p:txBody>
      </p:sp>
      <p:sp>
        <p:nvSpPr>
          <p:cNvPr id="9" name="Rectangle 8"/>
          <p:cNvSpPr/>
          <p:nvPr/>
        </p:nvSpPr>
        <p:spPr>
          <a:xfrm>
            <a:off x="3069121" y="4725144"/>
            <a:ext cx="1584176" cy="596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Start</a:t>
            </a:r>
          </a:p>
        </p:txBody>
      </p:sp>
      <p:sp>
        <p:nvSpPr>
          <p:cNvPr id="10" name="Rectangle 9"/>
          <p:cNvSpPr/>
          <p:nvPr/>
        </p:nvSpPr>
        <p:spPr>
          <a:xfrm>
            <a:off x="1259632" y="4816971"/>
            <a:ext cx="1584176" cy="4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Cancel</a:t>
            </a:r>
          </a:p>
        </p:txBody>
      </p:sp>
      <p:sp>
        <p:nvSpPr>
          <p:cNvPr id="12" name="TextBox 11"/>
          <p:cNvSpPr txBox="1"/>
          <p:nvPr/>
        </p:nvSpPr>
        <p:spPr>
          <a:xfrm>
            <a:off x="467544" y="5314999"/>
            <a:ext cx="1635988" cy="261610"/>
          </a:xfrm>
          <a:prstGeom prst="rect">
            <a:avLst/>
          </a:prstGeom>
          <a:noFill/>
        </p:spPr>
        <p:txBody>
          <a:bodyPr wrap="square" rtlCol="0">
            <a:spAutoFit/>
          </a:bodyPr>
          <a:lstStyle/>
          <a:p>
            <a:r>
              <a:rPr lang="en-AU" sz="1100" i="1" dirty="0"/>
              <a:t>Back to previous screen</a:t>
            </a:r>
          </a:p>
        </p:txBody>
      </p:sp>
      <p:sp>
        <p:nvSpPr>
          <p:cNvPr id="13" name="TextBox 12"/>
          <p:cNvSpPr txBox="1"/>
          <p:nvPr/>
        </p:nvSpPr>
        <p:spPr>
          <a:xfrm>
            <a:off x="3357153" y="5361165"/>
            <a:ext cx="2592288" cy="430887"/>
          </a:xfrm>
          <a:prstGeom prst="rect">
            <a:avLst/>
          </a:prstGeom>
          <a:noFill/>
        </p:spPr>
        <p:txBody>
          <a:bodyPr wrap="square" rtlCol="0">
            <a:spAutoFit/>
          </a:bodyPr>
          <a:lstStyle/>
          <a:p>
            <a:r>
              <a:rPr lang="en-AU" sz="1100" i="1" dirty="0"/>
              <a:t>Go to character selection screen and start allowing connections to the game</a:t>
            </a:r>
          </a:p>
        </p:txBody>
      </p:sp>
      <p:sp>
        <p:nvSpPr>
          <p:cNvPr id="14" name="TextBox 13"/>
          <p:cNvSpPr txBox="1"/>
          <p:nvPr/>
        </p:nvSpPr>
        <p:spPr>
          <a:xfrm>
            <a:off x="5382842" y="1268760"/>
            <a:ext cx="3194470" cy="1785104"/>
          </a:xfrm>
          <a:prstGeom prst="rect">
            <a:avLst/>
          </a:prstGeom>
          <a:noFill/>
        </p:spPr>
        <p:txBody>
          <a:bodyPr wrap="square" rtlCol="0">
            <a:spAutoFit/>
          </a:bodyPr>
          <a:lstStyle/>
          <a:p>
            <a:r>
              <a:rPr lang="en-AU" sz="1100" i="1" dirty="0"/>
              <a:t>The reason for having this screen is so we can get a “good” name for the game, before it can appear in discovery. Otherwise we could make it an in-game option. This  way we can make it entirely immutable, for easy initial implementation.</a:t>
            </a:r>
          </a:p>
          <a:p>
            <a:endParaRPr lang="en-AU" sz="1100" i="1" dirty="0"/>
          </a:p>
          <a:p>
            <a:r>
              <a:rPr lang="en-AU" sz="1100" i="1" dirty="0"/>
              <a:t>Also means we can force a value choice without having to provide a default.</a:t>
            </a:r>
          </a:p>
          <a:p>
            <a:endParaRPr lang="en-AU" sz="1100" i="1" dirty="0"/>
          </a:p>
          <a:p>
            <a:r>
              <a:rPr lang="en-AU" sz="1100" i="1" dirty="0"/>
              <a:t>Default to “[player name]’s game”</a:t>
            </a:r>
          </a:p>
        </p:txBody>
      </p:sp>
      <p:cxnSp>
        <p:nvCxnSpPr>
          <p:cNvPr id="16" name="Straight Arrow Connector 15"/>
          <p:cNvCxnSpPr/>
          <p:nvPr/>
        </p:nvCxnSpPr>
        <p:spPr>
          <a:xfrm flipH="1">
            <a:off x="4825532" y="3429000"/>
            <a:ext cx="111462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788024" y="2162590"/>
            <a:ext cx="557310" cy="402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91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Start Game Screen (Internet)</a:t>
            </a:r>
          </a:p>
        </p:txBody>
      </p:sp>
      <p:sp>
        <p:nvSpPr>
          <p:cNvPr id="3" name="TextBox 2"/>
          <p:cNvSpPr txBox="1"/>
          <p:nvPr/>
        </p:nvSpPr>
        <p:spPr>
          <a:xfrm>
            <a:off x="948660" y="2494224"/>
            <a:ext cx="1421288" cy="369332"/>
          </a:xfrm>
          <a:prstGeom prst="rect">
            <a:avLst/>
          </a:prstGeom>
          <a:noFill/>
        </p:spPr>
        <p:txBody>
          <a:bodyPr wrap="square" rtlCol="0">
            <a:spAutoFit/>
          </a:bodyPr>
          <a:lstStyle/>
          <a:p>
            <a:r>
              <a:rPr lang="en-AU" dirty="0"/>
              <a:t>Game Name: </a:t>
            </a:r>
          </a:p>
        </p:txBody>
      </p:sp>
      <p:sp>
        <p:nvSpPr>
          <p:cNvPr id="4" name="Rectangle 3"/>
          <p:cNvSpPr/>
          <p:nvPr/>
        </p:nvSpPr>
        <p:spPr>
          <a:xfrm>
            <a:off x="2390854" y="2467380"/>
            <a:ext cx="2262443" cy="405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Roast Beef</a:t>
            </a:r>
          </a:p>
        </p:txBody>
      </p:sp>
      <p:sp>
        <p:nvSpPr>
          <p:cNvPr id="5" name="TextBox 4"/>
          <p:cNvSpPr txBox="1"/>
          <p:nvPr/>
        </p:nvSpPr>
        <p:spPr>
          <a:xfrm>
            <a:off x="1667651" y="1793258"/>
            <a:ext cx="2091470" cy="369332"/>
          </a:xfrm>
          <a:prstGeom prst="rect">
            <a:avLst/>
          </a:prstGeom>
          <a:noFill/>
        </p:spPr>
        <p:txBody>
          <a:bodyPr wrap="none" rtlCol="0">
            <a:spAutoFit/>
          </a:bodyPr>
          <a:lstStyle/>
          <a:p>
            <a:r>
              <a:rPr lang="en-AU" b="1" dirty="0"/>
              <a:t>Start Internet Game</a:t>
            </a:r>
          </a:p>
        </p:txBody>
      </p:sp>
      <p:sp>
        <p:nvSpPr>
          <p:cNvPr id="6" name="TextBox 5"/>
          <p:cNvSpPr txBox="1"/>
          <p:nvPr/>
        </p:nvSpPr>
        <p:spPr>
          <a:xfrm>
            <a:off x="5889928" y="3623048"/>
            <a:ext cx="2952328" cy="2631490"/>
          </a:xfrm>
          <a:prstGeom prst="rect">
            <a:avLst/>
          </a:prstGeom>
          <a:noFill/>
        </p:spPr>
        <p:txBody>
          <a:bodyPr wrap="square" rtlCol="0">
            <a:spAutoFit/>
          </a:bodyPr>
          <a:lstStyle/>
          <a:p>
            <a:r>
              <a:rPr lang="en-AU" sz="1100" i="1" dirty="0"/>
              <a:t>Similar to the LAN version, but without an external lobby we cannot determine the external address. Just give the port number and hope for the best.</a:t>
            </a:r>
          </a:p>
          <a:p>
            <a:endParaRPr lang="en-AU" sz="1100" i="1" dirty="0"/>
          </a:p>
          <a:p>
            <a:r>
              <a:rPr lang="en-AU" sz="1100" i="1" dirty="0"/>
              <a:t>Need to figure out how UPnP (via Lidgren) handles port-forwarding – what if we can’t get an external port?</a:t>
            </a:r>
          </a:p>
          <a:p>
            <a:endParaRPr lang="en-AU" sz="1100" i="1" dirty="0"/>
          </a:p>
          <a:p>
            <a:r>
              <a:rPr lang="en-AU" sz="1100" i="1" dirty="0"/>
              <a:t>Possibly need to do UPnP setup during game start (it is asynchronous)</a:t>
            </a:r>
          </a:p>
          <a:p>
            <a:endParaRPr lang="en-AU" sz="1100" i="1" dirty="0"/>
          </a:p>
          <a:p>
            <a:r>
              <a:rPr lang="en-AU" sz="1100" i="1" dirty="0"/>
              <a:t>Possibly we can provide an internal (LAN) address too here – the port number can, in theory, be different between LAN and external</a:t>
            </a:r>
          </a:p>
        </p:txBody>
      </p:sp>
      <p:sp>
        <p:nvSpPr>
          <p:cNvPr id="7" name="TextBox 6"/>
          <p:cNvSpPr txBox="1"/>
          <p:nvPr/>
        </p:nvSpPr>
        <p:spPr>
          <a:xfrm>
            <a:off x="827584" y="3212976"/>
            <a:ext cx="4392488" cy="738664"/>
          </a:xfrm>
          <a:prstGeom prst="rect">
            <a:avLst/>
          </a:prstGeom>
          <a:noFill/>
        </p:spPr>
        <p:txBody>
          <a:bodyPr wrap="square" rtlCol="0">
            <a:spAutoFit/>
          </a:bodyPr>
          <a:lstStyle/>
          <a:p>
            <a:r>
              <a:rPr lang="en-AU" sz="1400" b="1" dirty="0">
                <a:solidFill>
                  <a:srgbClr val="C00000"/>
                </a:solidFill>
              </a:rPr>
              <a:t>Warning:</a:t>
            </a:r>
            <a:r>
              <a:rPr lang="en-AU" sz="1400" dirty="0">
                <a:solidFill>
                  <a:srgbClr val="C00000"/>
                </a:solidFill>
              </a:rPr>
              <a:t> The default port (7278) was unavailable.</a:t>
            </a:r>
          </a:p>
          <a:p>
            <a:endParaRPr lang="en-AU" sz="1400" dirty="0">
              <a:solidFill>
                <a:srgbClr val="C00000"/>
              </a:solidFill>
            </a:endParaRPr>
          </a:p>
          <a:p>
            <a:r>
              <a:rPr lang="en-AU" sz="1400" dirty="0">
                <a:solidFill>
                  <a:srgbClr val="C00000"/>
                </a:solidFill>
              </a:rPr>
              <a:t>This game is running on port 27348</a:t>
            </a:r>
            <a:endParaRPr lang="en-AU" sz="1400" b="1" dirty="0">
              <a:solidFill>
                <a:srgbClr val="C00000"/>
              </a:solidFill>
            </a:endParaRPr>
          </a:p>
        </p:txBody>
      </p:sp>
      <p:sp>
        <p:nvSpPr>
          <p:cNvPr id="9" name="Rectangle 8"/>
          <p:cNvSpPr/>
          <p:nvPr/>
        </p:nvSpPr>
        <p:spPr>
          <a:xfrm>
            <a:off x="3069121" y="4293096"/>
            <a:ext cx="1584176" cy="5965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Start</a:t>
            </a:r>
          </a:p>
        </p:txBody>
      </p:sp>
      <p:sp>
        <p:nvSpPr>
          <p:cNvPr id="10" name="Rectangle 9"/>
          <p:cNvSpPr/>
          <p:nvPr/>
        </p:nvSpPr>
        <p:spPr>
          <a:xfrm>
            <a:off x="1259632" y="4384923"/>
            <a:ext cx="1584176" cy="4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Cancel</a:t>
            </a:r>
          </a:p>
        </p:txBody>
      </p:sp>
      <p:sp>
        <p:nvSpPr>
          <p:cNvPr id="14" name="TextBox 13"/>
          <p:cNvSpPr txBox="1"/>
          <p:nvPr/>
        </p:nvSpPr>
        <p:spPr>
          <a:xfrm>
            <a:off x="5220072" y="1393149"/>
            <a:ext cx="3600400" cy="769441"/>
          </a:xfrm>
          <a:prstGeom prst="rect">
            <a:avLst/>
          </a:prstGeom>
          <a:noFill/>
        </p:spPr>
        <p:txBody>
          <a:bodyPr wrap="square" rtlCol="0">
            <a:spAutoFit/>
          </a:bodyPr>
          <a:lstStyle/>
          <a:p>
            <a:r>
              <a:rPr lang="en-AU" sz="1100" i="1" dirty="0"/>
              <a:t>Basically the same as the LAN screen</a:t>
            </a:r>
          </a:p>
          <a:p>
            <a:endParaRPr lang="en-AU" sz="1100" i="1" dirty="0"/>
          </a:p>
          <a:p>
            <a:r>
              <a:rPr lang="en-AU" sz="1100" i="1" dirty="0"/>
              <a:t>Would like to add an option for “allow LAN discovery”. But trying to keep the option space down.</a:t>
            </a:r>
          </a:p>
        </p:txBody>
      </p:sp>
      <p:cxnSp>
        <p:nvCxnSpPr>
          <p:cNvPr id="16" name="Straight Arrow Connector 15"/>
          <p:cNvCxnSpPr/>
          <p:nvPr/>
        </p:nvCxnSpPr>
        <p:spPr>
          <a:xfrm flipH="1">
            <a:off x="3707904" y="3753853"/>
            <a:ext cx="20725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95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Internet vs LAN games</a:t>
            </a:r>
          </a:p>
        </p:txBody>
      </p:sp>
      <p:sp>
        <p:nvSpPr>
          <p:cNvPr id="3" name="Content Placeholder 2"/>
          <p:cNvSpPr>
            <a:spLocks noGrp="1"/>
          </p:cNvSpPr>
          <p:nvPr>
            <p:ph idx="1"/>
          </p:nvPr>
        </p:nvSpPr>
        <p:spPr/>
        <p:txBody>
          <a:bodyPr/>
          <a:lstStyle/>
          <a:p>
            <a:r>
              <a:rPr lang="en-AU" dirty="0"/>
              <a:t>Internet vs LAN game is part of immutable game state</a:t>
            </a:r>
          </a:p>
          <a:p>
            <a:r>
              <a:rPr lang="en-AU" dirty="0"/>
              <a:t>It is replicated to joining peers, no matter whether they join via manual address (“Join Internet Game”) or choosing a LAN game from the list</a:t>
            </a:r>
          </a:p>
        </p:txBody>
      </p:sp>
    </p:spTree>
    <p:extLst>
      <p:ext uri="{BB962C8B-B14F-4D97-AF65-F5344CB8AC3E}">
        <p14:creationId xmlns:p14="http://schemas.microsoft.com/office/powerpoint/2010/main" val="358119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04"/>
            <a:ext cx="3275856" cy="490066"/>
          </a:xfrm>
        </p:spPr>
        <p:txBody>
          <a:bodyPr>
            <a:normAutofit/>
          </a:bodyPr>
          <a:lstStyle/>
          <a:p>
            <a:pPr algn="l"/>
            <a:r>
              <a:rPr lang="en-AU" sz="2400" dirty="0"/>
              <a:t>New Design (Mk2)</a:t>
            </a:r>
          </a:p>
        </p:txBody>
      </p:sp>
      <p:sp>
        <p:nvSpPr>
          <p:cNvPr id="3" name="Rectangle 2"/>
          <p:cNvSpPr/>
          <p:nvPr/>
        </p:nvSpPr>
        <p:spPr>
          <a:xfrm>
            <a:off x="179512" y="692696"/>
            <a:ext cx="6192688" cy="5760640"/>
          </a:xfrm>
          <a:prstGeom prst="rect">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P2P Network</a:t>
            </a:r>
          </a:p>
        </p:txBody>
      </p:sp>
      <p:sp>
        <p:nvSpPr>
          <p:cNvPr id="4" name="Rectangle 3"/>
          <p:cNvSpPr/>
          <p:nvPr/>
        </p:nvSpPr>
        <p:spPr>
          <a:xfrm>
            <a:off x="6876256" y="164267"/>
            <a:ext cx="2160240" cy="21846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Peer Info</a:t>
            </a:r>
          </a:p>
          <a:p>
            <a:pPr algn="ctr"/>
            <a:r>
              <a:rPr lang="en-AU" sz="1100" i="1" dirty="0"/>
              <a:t>(replicatable object)</a:t>
            </a:r>
          </a:p>
          <a:p>
            <a:pPr algn="ctr"/>
            <a:endParaRPr lang="en-AU" sz="400" i="1" dirty="0"/>
          </a:p>
          <a:p>
            <a:pPr marL="285750" indent="-285750">
              <a:buFontTx/>
              <a:buChar char="-"/>
            </a:pPr>
            <a:r>
              <a:rPr lang="en-AU" sz="1600" dirty="0"/>
              <a:t>Connection ID</a:t>
            </a:r>
          </a:p>
          <a:p>
            <a:pPr marL="285750" indent="-285750">
              <a:buFontTx/>
              <a:buChar char="-"/>
            </a:pPr>
            <a:r>
              <a:rPr lang="en-AU" sz="1600" dirty="0"/>
              <a:t>Player Name</a:t>
            </a:r>
          </a:p>
          <a:p>
            <a:pPr marL="285750" indent="-285750">
              <a:buFontTx/>
              <a:buChar char="-"/>
            </a:pPr>
            <a:r>
              <a:rPr lang="en-AU" sz="1600" dirty="0"/>
              <a:t>Int/Ext Endpoints</a:t>
            </a:r>
          </a:p>
          <a:p>
            <a:pPr marL="285750" indent="-285750">
              <a:buFontTx/>
              <a:buChar char="-"/>
            </a:pPr>
            <a:r>
              <a:rPr lang="en-AU" sz="1600" dirty="0"/>
              <a:t>Is Master Peer</a:t>
            </a:r>
          </a:p>
          <a:p>
            <a:pPr marL="285750" indent="-285750">
              <a:buFontTx/>
              <a:buChar char="-"/>
            </a:pPr>
            <a:r>
              <a:rPr lang="en-AU" sz="1600" dirty="0"/>
              <a:t>P2P State</a:t>
            </a:r>
          </a:p>
        </p:txBody>
      </p:sp>
      <p:sp>
        <p:nvSpPr>
          <p:cNvPr id="5" name="Rectangle 4"/>
          <p:cNvSpPr/>
          <p:nvPr/>
        </p:nvSpPr>
        <p:spPr>
          <a:xfrm>
            <a:off x="258264" y="775751"/>
            <a:ext cx="592141" cy="317205"/>
          </a:xfrm>
          <a:prstGeom prst="rect">
            <a:avLst/>
          </a:prstGeom>
          <a:solidFill>
            <a:schemeClr val="tx1">
              <a:lumMod val="50000"/>
              <a:lumOff val="50000"/>
            </a:schemeClr>
          </a:solidFill>
          <a:ln w="12700">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900" b="1" dirty="0"/>
              <a:t>Lidgren Socket</a:t>
            </a:r>
          </a:p>
        </p:txBody>
      </p:sp>
      <p:sp>
        <p:nvSpPr>
          <p:cNvPr id="6" name="Rectangle 5"/>
          <p:cNvSpPr/>
          <p:nvPr/>
        </p:nvSpPr>
        <p:spPr>
          <a:xfrm>
            <a:off x="1072160" y="1307569"/>
            <a:ext cx="2088232" cy="60926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AU" b="1" dirty="0"/>
              <a:t>Discovery</a:t>
            </a:r>
          </a:p>
          <a:p>
            <a:pPr marL="285750" indent="-285750">
              <a:buFontTx/>
              <a:buChar char="-"/>
            </a:pPr>
            <a:r>
              <a:rPr lang="en-AU" sz="1200" dirty="0"/>
              <a:t>LAN Game Listing</a:t>
            </a:r>
          </a:p>
        </p:txBody>
      </p:sp>
      <p:sp>
        <p:nvSpPr>
          <p:cNvPr id="10" name="Rectangle 9"/>
          <p:cNvSpPr/>
          <p:nvPr/>
        </p:nvSpPr>
        <p:spPr>
          <a:xfrm>
            <a:off x="323528" y="2132856"/>
            <a:ext cx="5904656" cy="2088232"/>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i="1" dirty="0"/>
              <a:t>IPeerManager</a:t>
            </a:r>
          </a:p>
        </p:txBody>
      </p:sp>
      <p:sp>
        <p:nvSpPr>
          <p:cNvPr id="9" name="Rectangle 8"/>
          <p:cNvSpPr/>
          <p:nvPr/>
        </p:nvSpPr>
        <p:spPr>
          <a:xfrm>
            <a:off x="3204062" y="2564904"/>
            <a:ext cx="2808098" cy="134688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AU" b="1" dirty="0"/>
              <a:t>P2P Server (master)</a:t>
            </a:r>
          </a:p>
          <a:p>
            <a:pPr marL="285750" indent="-285750">
              <a:buFontTx/>
              <a:buChar char="-"/>
            </a:pPr>
            <a:r>
              <a:rPr lang="en-AU" sz="1200" dirty="0"/>
              <a:t>Responds to Discovery (LAN)</a:t>
            </a:r>
          </a:p>
          <a:p>
            <a:pPr marL="285750" indent="-285750">
              <a:buFontTx/>
              <a:buChar char="-"/>
            </a:pPr>
            <a:r>
              <a:rPr lang="en-AU" sz="1200" dirty="0"/>
              <a:t>Handles UPnP (Internet)</a:t>
            </a:r>
          </a:p>
          <a:p>
            <a:pPr marL="285750" indent="-285750">
              <a:buFontTx/>
              <a:buChar char="-"/>
            </a:pPr>
            <a:r>
              <a:rPr lang="en-AU" sz="1200" dirty="0"/>
              <a:t>Replicate peer list, set P2P status</a:t>
            </a:r>
          </a:p>
          <a:p>
            <a:pPr marL="285750" indent="-285750">
              <a:buFontTx/>
              <a:buChar char="-"/>
            </a:pPr>
            <a:r>
              <a:rPr lang="en-AU" sz="1200" dirty="0"/>
              <a:t>Accepts unknown connections</a:t>
            </a:r>
          </a:p>
        </p:txBody>
      </p:sp>
      <p:sp>
        <p:nvSpPr>
          <p:cNvPr id="11" name="Rectangle 10"/>
          <p:cNvSpPr/>
          <p:nvPr/>
        </p:nvSpPr>
        <p:spPr>
          <a:xfrm>
            <a:off x="467544" y="2564904"/>
            <a:ext cx="2520280" cy="13468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P2P Client</a:t>
            </a:r>
          </a:p>
          <a:p>
            <a:pPr marL="285750" indent="-285750">
              <a:buFontTx/>
              <a:buChar char="-"/>
            </a:pPr>
            <a:r>
              <a:rPr lang="en-AU" sz="1200" dirty="0"/>
              <a:t>Sets up and accept connections as directed by master peer</a:t>
            </a:r>
          </a:p>
        </p:txBody>
      </p:sp>
      <p:sp>
        <p:nvSpPr>
          <p:cNvPr id="12" name="Rectangle 11"/>
          <p:cNvSpPr/>
          <p:nvPr/>
        </p:nvSpPr>
        <p:spPr>
          <a:xfrm>
            <a:off x="467544" y="4869160"/>
            <a:ext cx="1728192"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Unconnected Peer List</a:t>
            </a:r>
          </a:p>
        </p:txBody>
      </p:sp>
      <p:sp>
        <p:nvSpPr>
          <p:cNvPr id="13" name="Rectangle 12"/>
          <p:cNvSpPr/>
          <p:nvPr/>
        </p:nvSpPr>
        <p:spPr>
          <a:xfrm>
            <a:off x="2339752" y="4869160"/>
            <a:ext cx="1519280"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Connecting Peer List</a:t>
            </a:r>
          </a:p>
          <a:p>
            <a:pPr algn="ctr"/>
            <a:r>
              <a:rPr lang="en-AU" sz="1200" dirty="0"/>
              <a:t>(has NetConnection)</a:t>
            </a:r>
          </a:p>
        </p:txBody>
      </p:sp>
      <p:sp>
        <p:nvSpPr>
          <p:cNvPr id="18" name="Rectangle 17"/>
          <p:cNvSpPr/>
          <p:nvPr/>
        </p:nvSpPr>
        <p:spPr>
          <a:xfrm>
            <a:off x="3995936" y="4869160"/>
            <a:ext cx="2124304"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Connected</a:t>
            </a:r>
            <a:br>
              <a:rPr lang="en-AU" b="1" dirty="0"/>
            </a:br>
            <a:r>
              <a:rPr lang="en-AU" b="1" dirty="0"/>
              <a:t>Peer List</a:t>
            </a:r>
            <a:endParaRPr lang="en-AU" dirty="0"/>
          </a:p>
        </p:txBody>
      </p:sp>
      <p:sp>
        <p:nvSpPr>
          <p:cNvPr id="19" name="Rectangle 18"/>
          <p:cNvSpPr/>
          <p:nvPr/>
        </p:nvSpPr>
        <p:spPr>
          <a:xfrm>
            <a:off x="323528" y="4725144"/>
            <a:ext cx="5904656" cy="1368152"/>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b="1" i="1" dirty="0"/>
          </a:p>
        </p:txBody>
      </p:sp>
      <p:sp>
        <p:nvSpPr>
          <p:cNvPr id="21" name="Up-Down Arrow 20"/>
          <p:cNvSpPr/>
          <p:nvPr/>
        </p:nvSpPr>
        <p:spPr>
          <a:xfrm>
            <a:off x="971600" y="4092653"/>
            <a:ext cx="324036" cy="696562"/>
          </a:xfrm>
          <a:prstGeom prst="upDownArrow">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AU" dirty="0">
              <a:solidFill>
                <a:schemeClr val="tx1"/>
              </a:solidFill>
            </a:endParaRPr>
          </a:p>
        </p:txBody>
      </p:sp>
      <p:sp>
        <p:nvSpPr>
          <p:cNvPr id="22" name="TextBox 21"/>
          <p:cNvSpPr txBox="1"/>
          <p:nvPr/>
        </p:nvSpPr>
        <p:spPr>
          <a:xfrm>
            <a:off x="1201992" y="4310129"/>
            <a:ext cx="1260140" cy="261610"/>
          </a:xfrm>
          <a:prstGeom prst="rect">
            <a:avLst/>
          </a:prstGeom>
          <a:noFill/>
        </p:spPr>
        <p:txBody>
          <a:bodyPr wrap="square" rtlCol="0">
            <a:spAutoFit/>
          </a:bodyPr>
          <a:lstStyle/>
          <a:p>
            <a:r>
              <a:rPr lang="en-AU" sz="1100" dirty="0"/>
              <a:t>Peer Management</a:t>
            </a:r>
          </a:p>
        </p:txBody>
      </p:sp>
      <p:cxnSp>
        <p:nvCxnSpPr>
          <p:cNvPr id="24" name="Straight Arrow Connector 23"/>
          <p:cNvCxnSpPr/>
          <p:nvPr/>
        </p:nvCxnSpPr>
        <p:spPr>
          <a:xfrm flipV="1">
            <a:off x="4139952" y="3717032"/>
            <a:ext cx="0" cy="1343032"/>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4130661" y="4355120"/>
            <a:ext cx="1656184" cy="261610"/>
          </a:xfrm>
          <a:prstGeom prst="rect">
            <a:avLst/>
          </a:prstGeom>
          <a:noFill/>
        </p:spPr>
        <p:txBody>
          <a:bodyPr wrap="square" rtlCol="0">
            <a:spAutoFit/>
          </a:bodyPr>
          <a:lstStyle/>
          <a:p>
            <a:r>
              <a:rPr lang="en-AU" sz="1100" dirty="0"/>
              <a:t>Direct management</a:t>
            </a:r>
          </a:p>
        </p:txBody>
      </p:sp>
      <p:sp>
        <p:nvSpPr>
          <p:cNvPr id="30" name="Up-Down Arrow 29"/>
          <p:cNvSpPr/>
          <p:nvPr/>
        </p:nvSpPr>
        <p:spPr>
          <a:xfrm rot="5400000">
            <a:off x="6138174" y="5276528"/>
            <a:ext cx="324036" cy="864096"/>
          </a:xfrm>
          <a:prstGeom prst="upDownArrow">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AU" dirty="0">
              <a:solidFill>
                <a:schemeClr val="tx1"/>
              </a:solidFill>
            </a:endParaRPr>
          </a:p>
        </p:txBody>
      </p:sp>
      <p:sp>
        <p:nvSpPr>
          <p:cNvPr id="31" name="TextBox 30"/>
          <p:cNvSpPr txBox="1"/>
          <p:nvPr/>
        </p:nvSpPr>
        <p:spPr>
          <a:xfrm>
            <a:off x="6783048" y="5493132"/>
            <a:ext cx="2037424" cy="600164"/>
          </a:xfrm>
          <a:prstGeom prst="rect">
            <a:avLst/>
          </a:prstGeom>
          <a:noFill/>
        </p:spPr>
        <p:txBody>
          <a:bodyPr wrap="square" rtlCol="0">
            <a:spAutoFit/>
          </a:bodyPr>
          <a:lstStyle/>
          <a:p>
            <a:r>
              <a:rPr lang="en-AU" sz="1100" b="1" dirty="0"/>
              <a:t>Broadcast / Receive</a:t>
            </a:r>
          </a:p>
          <a:p>
            <a:r>
              <a:rPr lang="en-AU" sz="1100" dirty="0"/>
              <a:t>(</a:t>
            </a:r>
            <a:r>
              <a:rPr lang="en-AU" sz="1100" dirty="0">
                <a:solidFill>
                  <a:srgbClr val="0070C0"/>
                </a:solidFill>
                <a:latin typeface="Consolas" panose="020B0609020204030204" pitchFamily="49" charset="0"/>
                <a:cs typeface="Consolas" panose="020B0609020204030204" pitchFamily="49" charset="0"/>
              </a:rPr>
              <a:t>public</a:t>
            </a:r>
            <a:r>
              <a:rPr lang="en-AU" sz="1100" dirty="0"/>
              <a:t> list of peers that are P2P state = connected)</a:t>
            </a:r>
          </a:p>
        </p:txBody>
      </p:sp>
      <p:sp>
        <p:nvSpPr>
          <p:cNvPr id="33" name="Rectangle 32"/>
          <p:cNvSpPr/>
          <p:nvPr/>
        </p:nvSpPr>
        <p:spPr>
          <a:xfrm>
            <a:off x="3801511" y="1281793"/>
            <a:ext cx="1533257" cy="63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Local Peer Info</a:t>
            </a:r>
          </a:p>
        </p:txBody>
      </p:sp>
      <p:cxnSp>
        <p:nvCxnSpPr>
          <p:cNvPr id="37" name="Straight Arrow Connector 36"/>
          <p:cNvCxnSpPr>
            <a:stCxn id="33" idx="2"/>
          </p:cNvCxnSpPr>
          <p:nvPr/>
        </p:nvCxnSpPr>
        <p:spPr>
          <a:xfrm>
            <a:off x="4568140" y="1916832"/>
            <a:ext cx="0" cy="432048"/>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nvGrpSpPr>
          <p:cNvPr id="63" name="Group 62"/>
          <p:cNvGrpSpPr/>
          <p:nvPr/>
        </p:nvGrpSpPr>
        <p:grpSpPr>
          <a:xfrm>
            <a:off x="1168303" y="5658335"/>
            <a:ext cx="455970" cy="261610"/>
            <a:chOff x="6724336" y="3657046"/>
            <a:chExt cx="455970" cy="261610"/>
          </a:xfrm>
        </p:grpSpPr>
        <p:grpSp>
          <p:nvGrpSpPr>
            <p:cNvPr id="46" name="Group 45"/>
            <p:cNvGrpSpPr/>
            <p:nvPr/>
          </p:nvGrpSpPr>
          <p:grpSpPr>
            <a:xfrm>
              <a:off x="6724336" y="3727745"/>
              <a:ext cx="216024" cy="135024"/>
              <a:chOff x="7308304" y="3717032"/>
              <a:chExt cx="792088" cy="432048"/>
            </a:xfrm>
          </p:grpSpPr>
          <p:sp>
            <p:nvSpPr>
              <p:cNvPr id="35" name="Rectangle 34"/>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Rectangle 33"/>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dirty="0"/>
              </a:p>
            </p:txBody>
          </p:sp>
        </p:grpSp>
        <p:sp>
          <p:nvSpPr>
            <p:cNvPr id="62" name="TextBox 61"/>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grpSp>
        <p:nvGrpSpPr>
          <p:cNvPr id="64" name="Group 63"/>
          <p:cNvGrpSpPr/>
          <p:nvPr/>
        </p:nvGrpSpPr>
        <p:grpSpPr>
          <a:xfrm>
            <a:off x="2985590" y="5697248"/>
            <a:ext cx="455970" cy="261610"/>
            <a:chOff x="6724336" y="3657046"/>
            <a:chExt cx="455970" cy="261610"/>
          </a:xfrm>
        </p:grpSpPr>
        <p:grpSp>
          <p:nvGrpSpPr>
            <p:cNvPr id="65" name="Group 64"/>
            <p:cNvGrpSpPr/>
            <p:nvPr/>
          </p:nvGrpSpPr>
          <p:grpSpPr>
            <a:xfrm>
              <a:off x="6724336" y="3727745"/>
              <a:ext cx="216024" cy="135024"/>
              <a:chOff x="7308304" y="3717032"/>
              <a:chExt cx="792088" cy="432048"/>
            </a:xfrm>
          </p:grpSpPr>
          <p:sp>
            <p:nvSpPr>
              <p:cNvPr id="67" name="Rectangle 66"/>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8" name="Rectangle 67"/>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dirty="0"/>
              </a:p>
            </p:txBody>
          </p:sp>
        </p:grpSp>
        <p:sp>
          <p:nvSpPr>
            <p:cNvPr id="66" name="TextBox 65"/>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grpSp>
        <p:nvGrpSpPr>
          <p:cNvPr id="69" name="Group 68"/>
          <p:cNvGrpSpPr/>
          <p:nvPr/>
        </p:nvGrpSpPr>
        <p:grpSpPr>
          <a:xfrm>
            <a:off x="4644008" y="5680470"/>
            <a:ext cx="455970" cy="261610"/>
            <a:chOff x="6724336" y="3657046"/>
            <a:chExt cx="455970" cy="261610"/>
          </a:xfrm>
        </p:grpSpPr>
        <p:grpSp>
          <p:nvGrpSpPr>
            <p:cNvPr id="70" name="Group 69"/>
            <p:cNvGrpSpPr/>
            <p:nvPr/>
          </p:nvGrpSpPr>
          <p:grpSpPr>
            <a:xfrm>
              <a:off x="6724336" y="3727745"/>
              <a:ext cx="216024" cy="135024"/>
              <a:chOff x="7308304" y="3717032"/>
              <a:chExt cx="792088" cy="432048"/>
            </a:xfrm>
          </p:grpSpPr>
          <p:sp>
            <p:nvSpPr>
              <p:cNvPr id="72" name="Rectangle 71"/>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3" name="Rectangle 72"/>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dirty="0"/>
              </a:p>
            </p:txBody>
          </p:sp>
        </p:grpSp>
        <p:sp>
          <p:nvSpPr>
            <p:cNvPr id="71" name="TextBox 70"/>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sp>
        <p:nvSpPr>
          <p:cNvPr id="77" name="Up-Down Arrow 76"/>
          <p:cNvSpPr/>
          <p:nvPr/>
        </p:nvSpPr>
        <p:spPr>
          <a:xfrm rot="5400000">
            <a:off x="6201198" y="3704780"/>
            <a:ext cx="324036" cy="738048"/>
          </a:xfrm>
          <a:prstGeom prst="upDownArrow">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AU" dirty="0">
              <a:solidFill>
                <a:schemeClr val="tx1"/>
              </a:solidFill>
            </a:endParaRPr>
          </a:p>
        </p:txBody>
      </p:sp>
      <p:sp>
        <p:nvSpPr>
          <p:cNvPr id="78" name="TextBox 77"/>
          <p:cNvSpPr txBox="1"/>
          <p:nvPr/>
        </p:nvSpPr>
        <p:spPr>
          <a:xfrm>
            <a:off x="6876256" y="3435167"/>
            <a:ext cx="1994192" cy="1277273"/>
          </a:xfrm>
          <a:prstGeom prst="rect">
            <a:avLst/>
          </a:prstGeom>
          <a:noFill/>
        </p:spPr>
        <p:txBody>
          <a:bodyPr wrap="square" rtlCol="0">
            <a:spAutoFit/>
          </a:bodyPr>
          <a:lstStyle/>
          <a:p>
            <a:r>
              <a:rPr lang="en-AU" sz="1100" b="1" dirty="0" err="1"/>
              <a:t>WillConnect</a:t>
            </a:r>
            <a:r>
              <a:rPr lang="en-AU" sz="1100" b="1" dirty="0"/>
              <a:t> / </a:t>
            </a:r>
            <a:r>
              <a:rPr lang="en-AU" sz="1100" b="1" dirty="0" err="1"/>
              <a:t>WillDisconnect</a:t>
            </a:r>
            <a:endParaRPr lang="en-AU" sz="1100" b="1" dirty="0"/>
          </a:p>
          <a:p>
            <a:r>
              <a:rPr lang="en-AU" sz="1100" dirty="0"/>
              <a:t>(P2P Server: write data to network from rollback layer)</a:t>
            </a:r>
          </a:p>
          <a:p>
            <a:endParaRPr lang="en-AU" sz="1100" b="1" dirty="0"/>
          </a:p>
          <a:p>
            <a:r>
              <a:rPr lang="en-AU" sz="1100" b="1" dirty="0" err="1"/>
              <a:t>DidConnect</a:t>
            </a:r>
            <a:r>
              <a:rPr lang="en-AU" sz="1100" b="1" dirty="0"/>
              <a:t> / </a:t>
            </a:r>
            <a:r>
              <a:rPr lang="en-AU" sz="1100" b="1" dirty="0" err="1"/>
              <a:t>DidDisconnect</a:t>
            </a:r>
            <a:endParaRPr lang="en-AU" sz="1100" b="1" dirty="0"/>
          </a:p>
          <a:p>
            <a:r>
              <a:rPr lang="en-AU" sz="1100" dirty="0"/>
              <a:t>(P2P Client: read data from network for rollback layer)</a:t>
            </a:r>
          </a:p>
        </p:txBody>
      </p:sp>
      <p:cxnSp>
        <p:nvCxnSpPr>
          <p:cNvPr id="81" name="Straight Arrow Connector 80"/>
          <p:cNvCxnSpPr/>
          <p:nvPr/>
        </p:nvCxnSpPr>
        <p:spPr>
          <a:xfrm>
            <a:off x="2987824" y="3858360"/>
            <a:ext cx="216238" cy="0"/>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459266" y="3892598"/>
            <a:ext cx="1260140" cy="200055"/>
          </a:xfrm>
          <a:prstGeom prst="rect">
            <a:avLst/>
          </a:prstGeom>
          <a:noFill/>
        </p:spPr>
        <p:txBody>
          <a:bodyPr wrap="square" rtlCol="0">
            <a:spAutoFit/>
          </a:bodyPr>
          <a:lstStyle/>
          <a:p>
            <a:pPr algn="ctr"/>
            <a:r>
              <a:rPr lang="en-AU" sz="700" dirty="0">
                <a:solidFill>
                  <a:schemeClr val="bg1"/>
                </a:solidFill>
              </a:rPr>
              <a:t>Host Migration</a:t>
            </a:r>
          </a:p>
        </p:txBody>
      </p:sp>
      <p:cxnSp>
        <p:nvCxnSpPr>
          <p:cNvPr id="83" name="Straight Arrow Connector 82"/>
          <p:cNvCxnSpPr/>
          <p:nvPr/>
        </p:nvCxnSpPr>
        <p:spPr>
          <a:xfrm>
            <a:off x="1788594" y="5848472"/>
            <a:ext cx="939738" cy="0"/>
          </a:xfrm>
          <a:prstGeom prst="straightConnector1">
            <a:avLst/>
          </a:prstGeom>
          <a:ln>
            <a:solidFill>
              <a:schemeClr val="bg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526067" y="5848472"/>
            <a:ext cx="939738" cy="0"/>
          </a:xfrm>
          <a:prstGeom prst="straightConnector1">
            <a:avLst/>
          </a:prstGeom>
          <a:ln>
            <a:solidFill>
              <a:schemeClr val="bg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86340" y="5681140"/>
            <a:ext cx="1260140" cy="200055"/>
          </a:xfrm>
          <a:prstGeom prst="rect">
            <a:avLst/>
          </a:prstGeom>
          <a:noFill/>
        </p:spPr>
        <p:txBody>
          <a:bodyPr wrap="square" rtlCol="0">
            <a:spAutoFit/>
          </a:bodyPr>
          <a:lstStyle/>
          <a:p>
            <a:pPr algn="ctr"/>
            <a:r>
              <a:rPr lang="en-AU" sz="700" dirty="0">
                <a:solidFill>
                  <a:schemeClr val="bg1"/>
                </a:solidFill>
              </a:rPr>
              <a:t>Punch or Accept</a:t>
            </a:r>
          </a:p>
        </p:txBody>
      </p:sp>
      <p:sp>
        <p:nvSpPr>
          <p:cNvPr id="45" name="TextBox 44"/>
          <p:cNvSpPr txBox="1"/>
          <p:nvPr/>
        </p:nvSpPr>
        <p:spPr>
          <a:xfrm>
            <a:off x="3333103" y="5676581"/>
            <a:ext cx="1260140" cy="200055"/>
          </a:xfrm>
          <a:prstGeom prst="rect">
            <a:avLst/>
          </a:prstGeom>
          <a:noFill/>
        </p:spPr>
        <p:txBody>
          <a:bodyPr wrap="square" rtlCol="0">
            <a:spAutoFit/>
          </a:bodyPr>
          <a:lstStyle/>
          <a:p>
            <a:pPr algn="ctr"/>
            <a:r>
              <a:rPr lang="en-AU" sz="700" dirty="0">
                <a:solidFill>
                  <a:schemeClr val="bg1"/>
                </a:solidFill>
              </a:rPr>
              <a:t>Connected</a:t>
            </a:r>
          </a:p>
        </p:txBody>
      </p:sp>
      <p:sp>
        <p:nvSpPr>
          <p:cNvPr id="7" name="TextBox 6"/>
          <p:cNvSpPr txBox="1"/>
          <p:nvPr/>
        </p:nvSpPr>
        <p:spPr>
          <a:xfrm>
            <a:off x="323528" y="6453336"/>
            <a:ext cx="5508431" cy="369332"/>
          </a:xfrm>
          <a:prstGeom prst="rect">
            <a:avLst/>
          </a:prstGeom>
          <a:noFill/>
        </p:spPr>
        <p:txBody>
          <a:bodyPr wrap="none" rtlCol="0">
            <a:spAutoFit/>
          </a:bodyPr>
          <a:lstStyle/>
          <a:p>
            <a:r>
              <a:rPr lang="en-AU" b="1" dirty="0">
                <a:solidFill>
                  <a:srgbClr val="FF0000"/>
                </a:solidFill>
              </a:rPr>
              <a:t>NOTE: This does not match the implementation exactly!</a:t>
            </a:r>
          </a:p>
        </p:txBody>
      </p:sp>
    </p:spTree>
    <p:extLst>
      <p:ext uri="{BB962C8B-B14F-4D97-AF65-F5344CB8AC3E}">
        <p14:creationId xmlns:p14="http://schemas.microsoft.com/office/powerpoint/2010/main" val="223600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04"/>
            <a:ext cx="5580112" cy="490066"/>
          </a:xfrm>
        </p:spPr>
        <p:txBody>
          <a:bodyPr>
            <a:normAutofit/>
          </a:bodyPr>
          <a:lstStyle/>
          <a:p>
            <a:pPr algn="l"/>
            <a:r>
              <a:rPr lang="en-AU" sz="2400" b="1" i="1" dirty="0"/>
              <a:t>Implementation</a:t>
            </a:r>
            <a:r>
              <a:rPr lang="en-AU" sz="2400" dirty="0"/>
              <a:t> (Mk2, pre-host-migration)</a:t>
            </a:r>
          </a:p>
        </p:txBody>
      </p:sp>
      <p:sp>
        <p:nvSpPr>
          <p:cNvPr id="3" name="Rectangle 2"/>
          <p:cNvSpPr/>
          <p:nvPr/>
        </p:nvSpPr>
        <p:spPr>
          <a:xfrm>
            <a:off x="179512" y="692696"/>
            <a:ext cx="6417696" cy="5976664"/>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P2P Network</a:t>
            </a:r>
          </a:p>
        </p:txBody>
      </p:sp>
      <p:sp>
        <p:nvSpPr>
          <p:cNvPr id="4" name="Rectangle 3"/>
          <p:cNvSpPr/>
          <p:nvPr/>
        </p:nvSpPr>
        <p:spPr>
          <a:xfrm>
            <a:off x="6876256" y="164267"/>
            <a:ext cx="2160240" cy="21846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Peer Info</a:t>
            </a:r>
          </a:p>
          <a:p>
            <a:pPr algn="ctr"/>
            <a:r>
              <a:rPr lang="en-AU" sz="1100" i="1" dirty="0"/>
              <a:t>(replicatable object)</a:t>
            </a:r>
          </a:p>
          <a:p>
            <a:pPr algn="ctr"/>
            <a:endParaRPr lang="en-AU" sz="400" i="1" dirty="0"/>
          </a:p>
          <a:p>
            <a:pPr marL="285750" indent="-285750">
              <a:buFontTx/>
              <a:buChar char="-"/>
            </a:pPr>
            <a:r>
              <a:rPr lang="en-AU" sz="1600" dirty="0"/>
              <a:t>Connection ID</a:t>
            </a:r>
          </a:p>
          <a:p>
            <a:pPr marL="285750" indent="-285750">
              <a:buFontTx/>
              <a:buChar char="-"/>
            </a:pPr>
            <a:r>
              <a:rPr lang="en-AU" sz="1600" dirty="0"/>
              <a:t>Player Name</a:t>
            </a:r>
          </a:p>
          <a:p>
            <a:pPr marL="285750" indent="-285750">
              <a:buFontTx/>
              <a:buChar char="-"/>
            </a:pPr>
            <a:r>
              <a:rPr lang="en-AU" sz="1600" dirty="0"/>
              <a:t>Input Assignment</a:t>
            </a:r>
          </a:p>
          <a:p>
            <a:pPr marL="285750" indent="-285750">
              <a:buFontTx/>
              <a:buChar char="-"/>
            </a:pPr>
            <a:r>
              <a:rPr lang="en-AU" sz="1600" dirty="0"/>
              <a:t>Int/Ext Endpoints</a:t>
            </a:r>
          </a:p>
          <a:p>
            <a:pPr marL="285750" indent="-285750">
              <a:buFontTx/>
              <a:buChar char="-"/>
            </a:pPr>
            <a:r>
              <a:rPr lang="en-AU" sz="1600" dirty="0"/>
              <a:t>Is Server</a:t>
            </a:r>
          </a:p>
          <a:p>
            <a:pPr marL="285750" indent="-285750">
              <a:buFontTx/>
              <a:buChar char="-"/>
            </a:pPr>
            <a:r>
              <a:rPr lang="en-AU" sz="1600" dirty="0"/>
              <a:t>Is App-Connected</a:t>
            </a:r>
          </a:p>
        </p:txBody>
      </p:sp>
      <p:sp>
        <p:nvSpPr>
          <p:cNvPr id="5" name="Rectangle 4"/>
          <p:cNvSpPr/>
          <p:nvPr/>
        </p:nvSpPr>
        <p:spPr>
          <a:xfrm>
            <a:off x="258264" y="775751"/>
            <a:ext cx="592141" cy="317205"/>
          </a:xfrm>
          <a:prstGeom prst="rect">
            <a:avLst/>
          </a:prstGeom>
          <a:solidFill>
            <a:schemeClr val="tx1">
              <a:lumMod val="50000"/>
              <a:lumOff val="50000"/>
            </a:schemeClr>
          </a:solidFill>
          <a:ln w="12700">
            <a:solidFill>
              <a:schemeClr val="tx1">
                <a:lumMod val="65000"/>
                <a:lumOff val="3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900" b="1" dirty="0"/>
              <a:t>Lidgren Socket</a:t>
            </a:r>
          </a:p>
        </p:txBody>
      </p:sp>
      <p:sp>
        <p:nvSpPr>
          <p:cNvPr id="6" name="Rectangle 5"/>
          <p:cNvSpPr/>
          <p:nvPr/>
        </p:nvSpPr>
        <p:spPr>
          <a:xfrm>
            <a:off x="1115616" y="1082950"/>
            <a:ext cx="1442394" cy="39323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AU" b="1" dirty="0"/>
              <a:t>Discovery</a:t>
            </a:r>
            <a:endParaRPr lang="en-AU" sz="1200" dirty="0"/>
          </a:p>
        </p:txBody>
      </p:sp>
      <p:sp>
        <p:nvSpPr>
          <p:cNvPr id="10" name="Rectangle 9"/>
          <p:cNvSpPr/>
          <p:nvPr/>
        </p:nvSpPr>
        <p:spPr>
          <a:xfrm>
            <a:off x="323528" y="1700808"/>
            <a:ext cx="5832648" cy="2873226"/>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i="1" dirty="0"/>
              <a:t>IPeerManager</a:t>
            </a:r>
          </a:p>
        </p:txBody>
      </p:sp>
      <p:sp>
        <p:nvSpPr>
          <p:cNvPr id="9" name="Rectangle 8"/>
          <p:cNvSpPr/>
          <p:nvPr/>
        </p:nvSpPr>
        <p:spPr>
          <a:xfrm>
            <a:off x="554334" y="2132856"/>
            <a:ext cx="5313810" cy="1008112"/>
          </a:xfrm>
          <a:prstGeom prst="rect">
            <a:avLst/>
          </a:prstGeom>
          <a:solidFill>
            <a:schemeClr val="accent4">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AU" b="1" dirty="0"/>
              <a:t>P2P Server</a:t>
            </a:r>
          </a:p>
        </p:txBody>
      </p:sp>
      <p:sp>
        <p:nvSpPr>
          <p:cNvPr id="11" name="Rectangle 10"/>
          <p:cNvSpPr/>
          <p:nvPr/>
        </p:nvSpPr>
        <p:spPr>
          <a:xfrm>
            <a:off x="554334" y="3308161"/>
            <a:ext cx="5313810" cy="1022846"/>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b="1" dirty="0"/>
              <a:t>P2P Client</a:t>
            </a:r>
          </a:p>
        </p:txBody>
      </p:sp>
      <p:sp>
        <p:nvSpPr>
          <p:cNvPr id="18" name="Rectangle 17"/>
          <p:cNvSpPr/>
          <p:nvPr/>
        </p:nvSpPr>
        <p:spPr>
          <a:xfrm>
            <a:off x="6303960" y="5008039"/>
            <a:ext cx="1872780" cy="7891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Remote Peer List</a:t>
            </a:r>
          </a:p>
          <a:p>
            <a:r>
              <a:rPr lang="en-AU" sz="1100" dirty="0"/>
              <a:t>(</a:t>
            </a:r>
            <a:r>
              <a:rPr lang="en-AU" sz="1100" b="1" dirty="0"/>
              <a:t>Application Connected</a:t>
            </a:r>
            <a:r>
              <a:rPr lang="en-AU" sz="1100" dirty="0"/>
              <a:t>, can broadcast)</a:t>
            </a:r>
          </a:p>
        </p:txBody>
      </p:sp>
      <p:sp>
        <p:nvSpPr>
          <p:cNvPr id="33" name="Rectangle 32"/>
          <p:cNvSpPr/>
          <p:nvPr/>
        </p:nvSpPr>
        <p:spPr>
          <a:xfrm>
            <a:off x="3110756" y="1082950"/>
            <a:ext cx="1742490" cy="3832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Local Peer Info</a:t>
            </a:r>
          </a:p>
        </p:txBody>
      </p:sp>
      <p:grpSp>
        <p:nvGrpSpPr>
          <p:cNvPr id="69" name="Group 68"/>
          <p:cNvGrpSpPr/>
          <p:nvPr/>
        </p:nvGrpSpPr>
        <p:grpSpPr>
          <a:xfrm>
            <a:off x="7591449" y="5534888"/>
            <a:ext cx="455970" cy="261610"/>
            <a:chOff x="6724336" y="3657046"/>
            <a:chExt cx="455970" cy="261610"/>
          </a:xfrm>
        </p:grpSpPr>
        <p:grpSp>
          <p:nvGrpSpPr>
            <p:cNvPr id="70" name="Group 69"/>
            <p:cNvGrpSpPr/>
            <p:nvPr/>
          </p:nvGrpSpPr>
          <p:grpSpPr>
            <a:xfrm>
              <a:off x="6724336" y="3727745"/>
              <a:ext cx="216024" cy="135024"/>
              <a:chOff x="7308304" y="3717032"/>
              <a:chExt cx="792088" cy="432048"/>
            </a:xfrm>
          </p:grpSpPr>
          <p:sp>
            <p:nvSpPr>
              <p:cNvPr id="72" name="Rectangle 71"/>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3" name="Rectangle 72"/>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dirty="0"/>
              </a:p>
            </p:txBody>
          </p:sp>
        </p:grpSp>
        <p:sp>
          <p:nvSpPr>
            <p:cNvPr id="71" name="TextBox 70"/>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sp>
        <p:nvSpPr>
          <p:cNvPr id="77" name="Up-Down Arrow 76"/>
          <p:cNvSpPr/>
          <p:nvPr/>
        </p:nvSpPr>
        <p:spPr>
          <a:xfrm rot="5400000">
            <a:off x="6288703" y="2867470"/>
            <a:ext cx="324036" cy="738048"/>
          </a:xfrm>
          <a:prstGeom prst="upDownArrow">
            <a:avLst/>
          </a:pr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AU" dirty="0">
              <a:solidFill>
                <a:schemeClr val="tx1"/>
              </a:solidFill>
            </a:endParaRPr>
          </a:p>
        </p:txBody>
      </p:sp>
      <p:sp>
        <p:nvSpPr>
          <p:cNvPr id="78" name="TextBox 77"/>
          <p:cNvSpPr txBox="1"/>
          <p:nvPr/>
        </p:nvSpPr>
        <p:spPr>
          <a:xfrm>
            <a:off x="6876256" y="2924944"/>
            <a:ext cx="1994192" cy="1061829"/>
          </a:xfrm>
          <a:prstGeom prst="rect">
            <a:avLst/>
          </a:prstGeom>
          <a:noFill/>
        </p:spPr>
        <p:txBody>
          <a:bodyPr wrap="square" rtlCol="0">
            <a:spAutoFit/>
          </a:bodyPr>
          <a:lstStyle/>
          <a:p>
            <a:r>
              <a:rPr lang="en-AU" sz="1100" i="1" u="sng" dirty="0"/>
              <a:t>Network Application Layer:</a:t>
            </a:r>
          </a:p>
          <a:p>
            <a:endParaRPr lang="en-AU" sz="400" dirty="0"/>
          </a:p>
          <a:p>
            <a:r>
              <a:rPr lang="en-AU" sz="1100" b="1" dirty="0"/>
              <a:t>On Server: </a:t>
            </a:r>
            <a:r>
              <a:rPr lang="en-AU" sz="1100" dirty="0"/>
              <a:t>(write to network)</a:t>
            </a:r>
          </a:p>
          <a:p>
            <a:r>
              <a:rPr lang="en-AU" sz="1100" b="1" dirty="0"/>
              <a:t>Start, Join, Leave</a:t>
            </a:r>
          </a:p>
          <a:p>
            <a:endParaRPr lang="en-AU" sz="400" dirty="0"/>
          </a:p>
          <a:p>
            <a:r>
              <a:rPr lang="en-AU" sz="1100" b="1" dirty="0"/>
              <a:t>On Client: </a:t>
            </a:r>
            <a:r>
              <a:rPr lang="en-AU" sz="1100" dirty="0"/>
              <a:t>(read from network)</a:t>
            </a:r>
          </a:p>
          <a:p>
            <a:r>
              <a:rPr lang="en-AU" sz="1100" b="1" dirty="0"/>
              <a:t>Connected, Join, Leave</a:t>
            </a:r>
            <a:endParaRPr lang="en-AU" sz="1100" dirty="0"/>
          </a:p>
        </p:txBody>
      </p:sp>
      <p:sp>
        <p:nvSpPr>
          <p:cNvPr id="48" name="Rectangle 47"/>
          <p:cNvSpPr/>
          <p:nvPr/>
        </p:nvSpPr>
        <p:spPr>
          <a:xfrm>
            <a:off x="4997155" y="1082950"/>
            <a:ext cx="1303037" cy="383234"/>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Game Info</a:t>
            </a:r>
          </a:p>
        </p:txBody>
      </p:sp>
      <p:sp>
        <p:nvSpPr>
          <p:cNvPr id="20" name="Rectangle 19"/>
          <p:cNvSpPr/>
          <p:nvPr/>
        </p:nvSpPr>
        <p:spPr>
          <a:xfrm>
            <a:off x="7240350" y="4746429"/>
            <a:ext cx="678391" cy="261610"/>
          </a:xfrm>
          <a:prstGeom prst="rect">
            <a:avLst/>
          </a:prstGeom>
        </p:spPr>
        <p:txBody>
          <a:bodyPr wrap="none">
            <a:spAutoFit/>
          </a:bodyPr>
          <a:lstStyle/>
          <a:p>
            <a:pPr algn="r"/>
            <a:r>
              <a:rPr lang="en-AU" sz="1100" dirty="0">
                <a:solidFill>
                  <a:srgbClr val="0070C0"/>
                </a:solidFill>
                <a:latin typeface="Consolas" panose="020B0609020204030204" pitchFamily="49" charset="0"/>
                <a:cs typeface="Consolas" panose="020B0609020204030204" pitchFamily="49" charset="0"/>
              </a:rPr>
              <a:t>public</a:t>
            </a:r>
            <a:r>
              <a:rPr lang="en-AU" sz="1100" dirty="0">
                <a:solidFill>
                  <a:prstClr val="black"/>
                </a:solidFill>
              </a:rPr>
              <a:t> </a:t>
            </a:r>
            <a:endParaRPr lang="en-AU" dirty="0"/>
          </a:p>
        </p:txBody>
      </p:sp>
      <p:cxnSp>
        <p:nvCxnSpPr>
          <p:cNvPr id="27" name="Straight Arrow Connector 26"/>
          <p:cNvCxnSpPr>
            <a:stCxn id="77" idx="6"/>
          </p:cNvCxnSpPr>
          <p:nvPr/>
        </p:nvCxnSpPr>
        <p:spPr>
          <a:xfrm>
            <a:off x="6450721" y="3317503"/>
            <a:ext cx="0" cy="1690536"/>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4745127" y="1466184"/>
            <a:ext cx="0" cy="306632"/>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5105167" y="1466184"/>
            <a:ext cx="0" cy="306632"/>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2006557" y="2276872"/>
            <a:ext cx="1845363" cy="4140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sz="1400" b="1" dirty="0"/>
              <a:t>Connected Peer List</a:t>
            </a:r>
          </a:p>
        </p:txBody>
      </p:sp>
      <p:sp>
        <p:nvSpPr>
          <p:cNvPr id="40" name="TextBox 39"/>
          <p:cNvSpPr txBox="1"/>
          <p:nvPr/>
        </p:nvSpPr>
        <p:spPr>
          <a:xfrm>
            <a:off x="4117370" y="2132856"/>
            <a:ext cx="1750773" cy="830997"/>
          </a:xfrm>
          <a:prstGeom prst="rect">
            <a:avLst/>
          </a:prstGeom>
          <a:noFill/>
        </p:spPr>
        <p:txBody>
          <a:bodyPr wrap="square" rtlCol="0">
            <a:spAutoFit/>
          </a:bodyPr>
          <a:lstStyle/>
          <a:p>
            <a:pPr marL="171450" indent="-171450">
              <a:buFontTx/>
              <a:buChar char="-"/>
            </a:pPr>
            <a:r>
              <a:rPr lang="en-AU" sz="1200" dirty="0">
                <a:solidFill>
                  <a:schemeClr val="bg1"/>
                </a:solidFill>
              </a:rPr>
              <a:t>Accept Connections</a:t>
            </a:r>
          </a:p>
          <a:p>
            <a:pPr marL="171450" indent="-171450">
              <a:buFontTx/>
              <a:buChar char="-"/>
            </a:pPr>
            <a:r>
              <a:rPr lang="en-AU" sz="1200" dirty="0">
                <a:solidFill>
                  <a:schemeClr val="bg1"/>
                </a:solidFill>
              </a:rPr>
              <a:t>UPNP Handling</a:t>
            </a:r>
          </a:p>
          <a:p>
            <a:pPr marL="171450" indent="-171450">
              <a:buFontTx/>
              <a:buChar char="-"/>
            </a:pPr>
            <a:r>
              <a:rPr lang="en-AU" sz="1200" dirty="0">
                <a:solidFill>
                  <a:schemeClr val="bg1"/>
                </a:solidFill>
              </a:rPr>
              <a:t>Discovery Response</a:t>
            </a:r>
          </a:p>
          <a:p>
            <a:pPr marL="171450" indent="-171450">
              <a:buFontTx/>
              <a:buChar char="-"/>
            </a:pPr>
            <a:r>
              <a:rPr lang="en-AU" sz="1200" dirty="0">
                <a:solidFill>
                  <a:schemeClr val="bg1"/>
                </a:solidFill>
              </a:rPr>
              <a:t>Input Assignment</a:t>
            </a:r>
          </a:p>
        </p:txBody>
      </p:sp>
      <p:sp>
        <p:nvSpPr>
          <p:cNvPr id="28" name="TextBox 27"/>
          <p:cNvSpPr txBox="1"/>
          <p:nvPr/>
        </p:nvSpPr>
        <p:spPr>
          <a:xfrm>
            <a:off x="583505" y="2797477"/>
            <a:ext cx="1812264" cy="276999"/>
          </a:xfrm>
          <a:prstGeom prst="rect">
            <a:avLst/>
          </a:prstGeom>
          <a:noFill/>
        </p:spPr>
        <p:txBody>
          <a:bodyPr wrap="square" rtlCol="0">
            <a:spAutoFit/>
          </a:bodyPr>
          <a:lstStyle/>
          <a:p>
            <a:pPr marL="171450" indent="-171450">
              <a:buFontTx/>
              <a:buChar char="-"/>
            </a:pPr>
            <a:r>
              <a:rPr lang="en-AU" sz="1200" dirty="0">
                <a:solidFill>
                  <a:schemeClr val="bg1"/>
                </a:solidFill>
              </a:rPr>
              <a:t>Connection Tracking</a:t>
            </a:r>
          </a:p>
        </p:txBody>
      </p:sp>
      <p:sp>
        <p:nvSpPr>
          <p:cNvPr id="29" name="TextBox 28"/>
          <p:cNvSpPr txBox="1"/>
          <p:nvPr/>
        </p:nvSpPr>
        <p:spPr>
          <a:xfrm>
            <a:off x="2195736" y="2797477"/>
            <a:ext cx="1812264" cy="276999"/>
          </a:xfrm>
          <a:prstGeom prst="rect">
            <a:avLst/>
          </a:prstGeom>
          <a:noFill/>
        </p:spPr>
        <p:txBody>
          <a:bodyPr wrap="square" rtlCol="0">
            <a:spAutoFit/>
          </a:bodyPr>
          <a:lstStyle/>
          <a:p>
            <a:pPr marL="171450" indent="-171450">
              <a:buFontTx/>
              <a:buChar char="-"/>
            </a:pPr>
            <a:r>
              <a:rPr lang="en-AU" sz="1200" dirty="0">
                <a:solidFill>
                  <a:schemeClr val="bg1"/>
                </a:solidFill>
              </a:rPr>
              <a:t>Disconnection Resolver</a:t>
            </a:r>
          </a:p>
        </p:txBody>
      </p:sp>
      <p:sp>
        <p:nvSpPr>
          <p:cNvPr id="30" name="Rectangle 29"/>
          <p:cNvSpPr/>
          <p:nvPr/>
        </p:nvSpPr>
        <p:spPr>
          <a:xfrm>
            <a:off x="3728406" y="3459589"/>
            <a:ext cx="2008850" cy="651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Unconnected Peer List</a:t>
            </a:r>
          </a:p>
          <a:p>
            <a:pPr algn="ctr"/>
            <a:r>
              <a:rPr lang="en-AU" sz="900" dirty="0"/>
              <a:t>(for “connections” that Lidgren isn’t handling yet)</a:t>
            </a:r>
            <a:endParaRPr lang="en-AU" sz="800" dirty="0"/>
          </a:p>
        </p:txBody>
      </p:sp>
      <p:sp>
        <p:nvSpPr>
          <p:cNvPr id="31" name="Rectangle 30"/>
          <p:cNvSpPr/>
          <p:nvPr/>
        </p:nvSpPr>
        <p:spPr>
          <a:xfrm>
            <a:off x="1829674" y="3459590"/>
            <a:ext cx="1806222" cy="651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Known Peer List</a:t>
            </a:r>
          </a:p>
          <a:p>
            <a:pPr algn="ctr"/>
            <a:r>
              <a:rPr lang="en-AU" sz="1200" dirty="0"/>
              <a:t>(updated by server)</a:t>
            </a:r>
          </a:p>
        </p:txBody>
      </p:sp>
    </p:spTree>
    <p:extLst>
      <p:ext uri="{BB962C8B-B14F-4D97-AF65-F5344CB8AC3E}">
        <p14:creationId xmlns:p14="http://schemas.microsoft.com/office/powerpoint/2010/main" val="9594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200" y="228600"/>
            <a:ext cx="19566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A (Peer)</a:t>
            </a:r>
          </a:p>
        </p:txBody>
      </p:sp>
      <p:sp>
        <p:nvSpPr>
          <p:cNvPr id="3" name="Rectangle 2"/>
          <p:cNvSpPr/>
          <p:nvPr/>
        </p:nvSpPr>
        <p:spPr>
          <a:xfrm>
            <a:off x="660600" y="228600"/>
            <a:ext cx="1956619" cy="6096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 (Peer)</a:t>
            </a:r>
          </a:p>
        </p:txBody>
      </p:sp>
      <p:sp>
        <p:nvSpPr>
          <p:cNvPr id="4" name="Rectangle 3"/>
          <p:cNvSpPr/>
          <p:nvPr/>
        </p:nvSpPr>
        <p:spPr>
          <a:xfrm>
            <a:off x="634020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6" name="Straight Connector 5"/>
          <p:cNvCxnSpPr>
            <a:stCxn id="3" idx="2"/>
          </p:cNvCxnSpPr>
          <p:nvPr/>
        </p:nvCxnSpPr>
        <p:spPr>
          <a:xfrm flipH="1">
            <a:off x="1638909" y="838200"/>
            <a:ext cx="1" cy="563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flipH="1">
            <a:off x="4411509" y="838200"/>
            <a:ext cx="1" cy="57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p:cNvCxnSpPr>
          <p:nvPr/>
        </p:nvCxnSpPr>
        <p:spPr>
          <a:xfrm flipH="1">
            <a:off x="7318509" y="838200"/>
            <a:ext cx="1" cy="57150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a:off x="4411509" y="1045750"/>
            <a:ext cx="2907001" cy="271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300202">
            <a:off x="4731806" y="1142935"/>
            <a:ext cx="2100255" cy="261610"/>
          </a:xfrm>
          <a:prstGeom prst="rect">
            <a:avLst/>
          </a:prstGeom>
          <a:noFill/>
        </p:spPr>
        <p:txBody>
          <a:bodyPr wrap="none" rtlCol="0">
            <a:spAutoFit/>
          </a:bodyPr>
          <a:lstStyle/>
          <a:p>
            <a:r>
              <a:rPr lang="en-AU" sz="1100" dirty="0"/>
              <a:t>Connect + “I have opened port X”</a:t>
            </a:r>
          </a:p>
        </p:txBody>
      </p:sp>
      <p:sp>
        <p:nvSpPr>
          <p:cNvPr id="14" name="TextBox 13"/>
          <p:cNvSpPr txBox="1"/>
          <p:nvPr/>
        </p:nvSpPr>
        <p:spPr>
          <a:xfrm>
            <a:off x="427466" y="840565"/>
            <a:ext cx="1233030" cy="261610"/>
          </a:xfrm>
          <a:prstGeom prst="rect">
            <a:avLst/>
          </a:prstGeom>
          <a:noFill/>
        </p:spPr>
        <p:txBody>
          <a:bodyPr wrap="none" rtlCol="0">
            <a:spAutoFit/>
          </a:bodyPr>
          <a:lstStyle/>
          <a:p>
            <a:r>
              <a:rPr lang="en-AU" sz="1100" i="1" dirty="0"/>
              <a:t>(Starts connected)</a:t>
            </a:r>
          </a:p>
        </p:txBody>
      </p:sp>
      <p:cxnSp>
        <p:nvCxnSpPr>
          <p:cNvPr id="22" name="Straight Arrow Connector 21"/>
          <p:cNvCxnSpPr/>
          <p:nvPr/>
        </p:nvCxnSpPr>
        <p:spPr>
          <a:xfrm flipH="1">
            <a:off x="4411509" y="1621089"/>
            <a:ext cx="2901001"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rot="21339100">
            <a:off x="4983886" y="1701791"/>
            <a:ext cx="2090637" cy="261610"/>
          </a:xfrm>
          <a:prstGeom prst="rect">
            <a:avLst/>
          </a:prstGeom>
          <a:noFill/>
        </p:spPr>
        <p:txBody>
          <a:bodyPr wrap="none" rtlCol="0">
            <a:spAutoFit/>
          </a:bodyPr>
          <a:lstStyle/>
          <a:p>
            <a:r>
              <a:rPr lang="en-AU" sz="1100" dirty="0"/>
              <a:t>“List of peers (connect to them)”</a:t>
            </a:r>
          </a:p>
        </p:txBody>
      </p:sp>
      <p:cxnSp>
        <p:nvCxnSpPr>
          <p:cNvPr id="24" name="Straight Arrow Connector 23"/>
          <p:cNvCxnSpPr/>
          <p:nvPr/>
        </p:nvCxnSpPr>
        <p:spPr>
          <a:xfrm flipH="1">
            <a:off x="1625096" y="1621089"/>
            <a:ext cx="5687414"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1638910" y="2000604"/>
            <a:ext cx="2772599" cy="3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638910" y="2000604"/>
            <a:ext cx="2772600" cy="3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0228" y="1972055"/>
            <a:ext cx="1537537" cy="461665"/>
          </a:xfrm>
          <a:prstGeom prst="rect">
            <a:avLst/>
          </a:prstGeom>
          <a:noFill/>
        </p:spPr>
        <p:txBody>
          <a:bodyPr wrap="none" rtlCol="0">
            <a:spAutoFit/>
          </a:bodyPr>
          <a:lstStyle/>
          <a:p>
            <a:pPr algn="ctr"/>
            <a:r>
              <a:rPr lang="en-AU" sz="1200" dirty="0"/>
              <a:t>Punch-through</a:t>
            </a:r>
          </a:p>
          <a:p>
            <a:pPr algn="ctr"/>
            <a:r>
              <a:rPr lang="en-AU" sz="1200" dirty="0"/>
              <a:t>(repeat until timeout)</a:t>
            </a:r>
          </a:p>
        </p:txBody>
      </p:sp>
      <p:sp>
        <p:nvSpPr>
          <p:cNvPr id="27" name="TextBox 26"/>
          <p:cNvSpPr txBox="1"/>
          <p:nvPr/>
        </p:nvSpPr>
        <p:spPr>
          <a:xfrm>
            <a:off x="7324347" y="1447800"/>
            <a:ext cx="1434483" cy="246221"/>
          </a:xfrm>
          <a:prstGeom prst="rect">
            <a:avLst/>
          </a:prstGeom>
          <a:noFill/>
        </p:spPr>
        <p:txBody>
          <a:bodyPr wrap="square" rtlCol="0">
            <a:spAutoFit/>
          </a:bodyPr>
          <a:lstStyle/>
          <a:p>
            <a:r>
              <a:rPr lang="en-AU" sz="1000" dirty="0"/>
              <a:t>Setup P2P connections</a:t>
            </a:r>
          </a:p>
        </p:txBody>
      </p:sp>
      <p:sp>
        <p:nvSpPr>
          <p:cNvPr id="43" name="TextBox 42"/>
          <p:cNvSpPr txBox="1"/>
          <p:nvPr/>
        </p:nvSpPr>
        <p:spPr>
          <a:xfrm>
            <a:off x="3590611" y="838200"/>
            <a:ext cx="824265" cy="261610"/>
          </a:xfrm>
          <a:prstGeom prst="rect">
            <a:avLst/>
          </a:prstGeom>
          <a:noFill/>
        </p:spPr>
        <p:txBody>
          <a:bodyPr wrap="none" rtlCol="0">
            <a:spAutoFit/>
          </a:bodyPr>
          <a:lstStyle/>
          <a:p>
            <a:r>
              <a:rPr lang="en-AU" sz="1100" i="1" dirty="0"/>
              <a:t>Connecting</a:t>
            </a:r>
          </a:p>
        </p:txBody>
      </p:sp>
      <p:sp>
        <p:nvSpPr>
          <p:cNvPr id="44" name="TextBox 43"/>
          <p:cNvSpPr txBox="1"/>
          <p:nvPr/>
        </p:nvSpPr>
        <p:spPr>
          <a:xfrm rot="21448757">
            <a:off x="1977488" y="1563215"/>
            <a:ext cx="2095445" cy="261610"/>
          </a:xfrm>
          <a:prstGeom prst="rect">
            <a:avLst/>
          </a:prstGeom>
          <a:noFill/>
        </p:spPr>
        <p:txBody>
          <a:bodyPr wrap="none" rtlCol="0">
            <a:spAutoFit/>
          </a:bodyPr>
          <a:lstStyle/>
          <a:p>
            <a:r>
              <a:rPr lang="en-AU" sz="1100" dirty="0"/>
              <a:t>“A has joined (allow connection)”</a:t>
            </a:r>
          </a:p>
        </p:txBody>
      </p:sp>
      <p:cxnSp>
        <p:nvCxnSpPr>
          <p:cNvPr id="45" name="Straight Arrow Connector 44"/>
          <p:cNvCxnSpPr/>
          <p:nvPr/>
        </p:nvCxnSpPr>
        <p:spPr>
          <a:xfrm flipH="1">
            <a:off x="1642566" y="2755394"/>
            <a:ext cx="2768944" cy="161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21347190">
            <a:off x="3209123" y="2762587"/>
            <a:ext cx="657552" cy="261610"/>
          </a:xfrm>
          <a:prstGeom prst="rect">
            <a:avLst/>
          </a:prstGeom>
          <a:noFill/>
        </p:spPr>
        <p:txBody>
          <a:bodyPr wrap="none" rtlCol="0">
            <a:spAutoFit/>
          </a:bodyPr>
          <a:lstStyle/>
          <a:p>
            <a:r>
              <a:rPr lang="en-AU" sz="1100" dirty="0"/>
              <a:t>Connect</a:t>
            </a:r>
          </a:p>
        </p:txBody>
      </p:sp>
      <p:sp>
        <p:nvSpPr>
          <p:cNvPr id="47" name="TextBox 46"/>
          <p:cNvSpPr txBox="1"/>
          <p:nvPr/>
        </p:nvSpPr>
        <p:spPr>
          <a:xfrm>
            <a:off x="3817765" y="2509173"/>
            <a:ext cx="1295400" cy="246221"/>
          </a:xfrm>
          <a:prstGeom prst="rect">
            <a:avLst/>
          </a:prstGeom>
          <a:noFill/>
        </p:spPr>
        <p:txBody>
          <a:bodyPr wrap="square" rtlCol="0">
            <a:spAutoFit/>
          </a:bodyPr>
          <a:lstStyle/>
          <a:p>
            <a:r>
              <a:rPr lang="en-AU" sz="1000" b="1" dirty="0"/>
              <a:t>Got expected punch</a:t>
            </a:r>
          </a:p>
        </p:txBody>
      </p:sp>
      <p:cxnSp>
        <p:nvCxnSpPr>
          <p:cNvPr id="56" name="Straight Arrow Connector 55"/>
          <p:cNvCxnSpPr/>
          <p:nvPr/>
        </p:nvCxnSpPr>
        <p:spPr>
          <a:xfrm>
            <a:off x="1642566" y="3041252"/>
            <a:ext cx="2768943" cy="25496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303929">
            <a:off x="2780619" y="3165406"/>
            <a:ext cx="1305165" cy="261610"/>
          </a:xfrm>
          <a:prstGeom prst="rect">
            <a:avLst/>
          </a:prstGeom>
          <a:noFill/>
        </p:spPr>
        <p:txBody>
          <a:bodyPr wrap="none" rtlCol="0">
            <a:spAutoFit/>
          </a:bodyPr>
          <a:lstStyle/>
          <a:p>
            <a:r>
              <a:rPr lang="en-AU" sz="1100" dirty="0"/>
              <a:t>Connection Success</a:t>
            </a:r>
          </a:p>
        </p:txBody>
      </p:sp>
      <p:cxnSp>
        <p:nvCxnSpPr>
          <p:cNvPr id="65" name="Straight Arrow Connector 64"/>
          <p:cNvCxnSpPr/>
          <p:nvPr/>
        </p:nvCxnSpPr>
        <p:spPr>
          <a:xfrm>
            <a:off x="1638909" y="3041252"/>
            <a:ext cx="5673601" cy="24839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71" name="TextBox 70"/>
          <p:cNvSpPr txBox="1"/>
          <p:nvPr/>
        </p:nvSpPr>
        <p:spPr>
          <a:xfrm rot="164312">
            <a:off x="5228935" y="2999920"/>
            <a:ext cx="1183337" cy="261610"/>
          </a:xfrm>
          <a:prstGeom prst="rect">
            <a:avLst/>
          </a:prstGeom>
          <a:noFill/>
        </p:spPr>
        <p:txBody>
          <a:bodyPr wrap="none" rtlCol="0">
            <a:spAutoFit/>
          </a:bodyPr>
          <a:lstStyle/>
          <a:p>
            <a:r>
              <a:rPr lang="en-AU" sz="1100" dirty="0"/>
              <a:t>“Connected to A”</a:t>
            </a:r>
          </a:p>
        </p:txBody>
      </p:sp>
      <p:cxnSp>
        <p:nvCxnSpPr>
          <p:cNvPr id="72" name="Straight Arrow Connector 71"/>
          <p:cNvCxnSpPr/>
          <p:nvPr/>
        </p:nvCxnSpPr>
        <p:spPr>
          <a:xfrm>
            <a:off x="4413600" y="3315557"/>
            <a:ext cx="2898910" cy="17812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74" name="TextBox 73"/>
          <p:cNvSpPr txBox="1"/>
          <p:nvPr/>
        </p:nvSpPr>
        <p:spPr>
          <a:xfrm rot="164312">
            <a:off x="4767046" y="3343676"/>
            <a:ext cx="1183337" cy="261610"/>
          </a:xfrm>
          <a:prstGeom prst="rect">
            <a:avLst/>
          </a:prstGeom>
          <a:noFill/>
        </p:spPr>
        <p:txBody>
          <a:bodyPr wrap="none" rtlCol="0">
            <a:spAutoFit/>
          </a:bodyPr>
          <a:lstStyle/>
          <a:p>
            <a:r>
              <a:rPr lang="en-AU" sz="1100" dirty="0"/>
              <a:t>“Connected to B”</a:t>
            </a:r>
          </a:p>
        </p:txBody>
      </p:sp>
      <p:sp>
        <p:nvSpPr>
          <p:cNvPr id="76" name="TextBox 75"/>
          <p:cNvSpPr txBox="1"/>
          <p:nvPr/>
        </p:nvSpPr>
        <p:spPr>
          <a:xfrm>
            <a:off x="618075" y="2848689"/>
            <a:ext cx="1028091" cy="246221"/>
          </a:xfrm>
          <a:prstGeom prst="rect">
            <a:avLst/>
          </a:prstGeom>
          <a:noFill/>
        </p:spPr>
        <p:txBody>
          <a:bodyPr wrap="square" rtlCol="0">
            <a:spAutoFit/>
          </a:bodyPr>
          <a:lstStyle/>
          <a:p>
            <a:r>
              <a:rPr lang="en-AU" sz="1000" dirty="0"/>
              <a:t>(stop punching)</a:t>
            </a:r>
          </a:p>
        </p:txBody>
      </p:sp>
      <p:sp>
        <p:nvSpPr>
          <p:cNvPr id="15" name="TextBox 14"/>
          <p:cNvSpPr txBox="1"/>
          <p:nvPr/>
        </p:nvSpPr>
        <p:spPr>
          <a:xfrm>
            <a:off x="22200" y="6473534"/>
            <a:ext cx="3631635" cy="369332"/>
          </a:xfrm>
          <a:prstGeom prst="rect">
            <a:avLst/>
          </a:prstGeom>
          <a:noFill/>
        </p:spPr>
        <p:txBody>
          <a:bodyPr wrap="none" rtlCol="0">
            <a:spAutoFit/>
          </a:bodyPr>
          <a:lstStyle/>
          <a:p>
            <a:r>
              <a:rPr lang="en-AU" b="1" i="1" dirty="0"/>
              <a:t>Connection where everything works</a:t>
            </a:r>
          </a:p>
        </p:txBody>
      </p:sp>
      <p:sp>
        <p:nvSpPr>
          <p:cNvPr id="78" name="TextBox 77"/>
          <p:cNvSpPr txBox="1"/>
          <p:nvPr/>
        </p:nvSpPr>
        <p:spPr>
          <a:xfrm>
            <a:off x="76200" y="1910500"/>
            <a:ext cx="1480043" cy="553998"/>
          </a:xfrm>
          <a:prstGeom prst="rect">
            <a:avLst/>
          </a:prstGeom>
          <a:noFill/>
        </p:spPr>
        <p:txBody>
          <a:bodyPr wrap="square" rtlCol="0">
            <a:spAutoFit/>
          </a:bodyPr>
          <a:lstStyle/>
          <a:p>
            <a:pPr algn="r"/>
            <a:r>
              <a:rPr lang="en-AU" sz="1000" i="1" dirty="0"/>
              <a:t>Note: this is all UDP. If punch-through fails, then connection is impossible.</a:t>
            </a:r>
          </a:p>
        </p:txBody>
      </p:sp>
    </p:spTree>
    <p:extLst>
      <p:ext uri="{BB962C8B-B14F-4D97-AF65-F5344CB8AC3E}">
        <p14:creationId xmlns:p14="http://schemas.microsoft.com/office/powerpoint/2010/main" val="2869167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200" y="228600"/>
            <a:ext cx="19566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A (Peer)</a:t>
            </a:r>
          </a:p>
        </p:txBody>
      </p:sp>
      <p:sp>
        <p:nvSpPr>
          <p:cNvPr id="3" name="Rectangle 2"/>
          <p:cNvSpPr/>
          <p:nvPr/>
        </p:nvSpPr>
        <p:spPr>
          <a:xfrm>
            <a:off x="660600" y="228600"/>
            <a:ext cx="1956619" cy="6096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 (Peer)</a:t>
            </a:r>
          </a:p>
        </p:txBody>
      </p:sp>
      <p:sp>
        <p:nvSpPr>
          <p:cNvPr id="4" name="Rectangle 3"/>
          <p:cNvSpPr/>
          <p:nvPr/>
        </p:nvSpPr>
        <p:spPr>
          <a:xfrm>
            <a:off x="634020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6" name="Straight Connector 5"/>
          <p:cNvCxnSpPr>
            <a:stCxn id="3" idx="2"/>
          </p:cNvCxnSpPr>
          <p:nvPr/>
        </p:nvCxnSpPr>
        <p:spPr>
          <a:xfrm flipH="1">
            <a:off x="1638909" y="838200"/>
            <a:ext cx="1" cy="563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flipH="1">
            <a:off x="4411509" y="838200"/>
            <a:ext cx="1" cy="57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p:cNvCxnSpPr>
          <p:nvPr/>
        </p:nvCxnSpPr>
        <p:spPr>
          <a:xfrm flipH="1">
            <a:off x="7318509" y="838200"/>
            <a:ext cx="1" cy="57150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a:off x="4411509" y="1045750"/>
            <a:ext cx="2907001" cy="271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300202">
            <a:off x="4731806" y="1142935"/>
            <a:ext cx="2100255" cy="261610"/>
          </a:xfrm>
          <a:prstGeom prst="rect">
            <a:avLst/>
          </a:prstGeom>
          <a:noFill/>
        </p:spPr>
        <p:txBody>
          <a:bodyPr wrap="none" rtlCol="0">
            <a:spAutoFit/>
          </a:bodyPr>
          <a:lstStyle/>
          <a:p>
            <a:r>
              <a:rPr lang="en-AU" sz="1100" dirty="0"/>
              <a:t>Connect + “I have opened port X”</a:t>
            </a:r>
          </a:p>
        </p:txBody>
      </p:sp>
      <p:sp>
        <p:nvSpPr>
          <p:cNvPr id="14" name="TextBox 13"/>
          <p:cNvSpPr txBox="1"/>
          <p:nvPr/>
        </p:nvSpPr>
        <p:spPr>
          <a:xfrm>
            <a:off x="427466" y="840565"/>
            <a:ext cx="1233030" cy="261610"/>
          </a:xfrm>
          <a:prstGeom prst="rect">
            <a:avLst/>
          </a:prstGeom>
          <a:noFill/>
        </p:spPr>
        <p:txBody>
          <a:bodyPr wrap="none" rtlCol="0">
            <a:spAutoFit/>
          </a:bodyPr>
          <a:lstStyle/>
          <a:p>
            <a:r>
              <a:rPr lang="en-AU" sz="1100" i="1" dirty="0"/>
              <a:t>(Starts connected)</a:t>
            </a:r>
          </a:p>
        </p:txBody>
      </p:sp>
      <p:cxnSp>
        <p:nvCxnSpPr>
          <p:cNvPr id="22" name="Straight Arrow Connector 21"/>
          <p:cNvCxnSpPr/>
          <p:nvPr/>
        </p:nvCxnSpPr>
        <p:spPr>
          <a:xfrm flipH="1">
            <a:off x="4411509" y="1621089"/>
            <a:ext cx="2901001"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rot="21339100">
            <a:off x="4983886" y="1701791"/>
            <a:ext cx="2090637" cy="261610"/>
          </a:xfrm>
          <a:prstGeom prst="rect">
            <a:avLst/>
          </a:prstGeom>
          <a:noFill/>
        </p:spPr>
        <p:txBody>
          <a:bodyPr wrap="none" rtlCol="0">
            <a:spAutoFit/>
          </a:bodyPr>
          <a:lstStyle/>
          <a:p>
            <a:r>
              <a:rPr lang="en-AU" sz="1100" dirty="0"/>
              <a:t>“List of peers (connect to them)”</a:t>
            </a:r>
          </a:p>
        </p:txBody>
      </p:sp>
      <p:cxnSp>
        <p:nvCxnSpPr>
          <p:cNvPr id="24" name="Straight Arrow Connector 23"/>
          <p:cNvCxnSpPr/>
          <p:nvPr/>
        </p:nvCxnSpPr>
        <p:spPr>
          <a:xfrm flipH="1">
            <a:off x="1625096" y="1621089"/>
            <a:ext cx="5687414"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1638910" y="2000604"/>
            <a:ext cx="2772599" cy="3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638910" y="2000604"/>
            <a:ext cx="2772600" cy="3737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0228" y="1972055"/>
            <a:ext cx="1537537" cy="461665"/>
          </a:xfrm>
          <a:prstGeom prst="rect">
            <a:avLst/>
          </a:prstGeom>
          <a:noFill/>
        </p:spPr>
        <p:txBody>
          <a:bodyPr wrap="none" rtlCol="0">
            <a:spAutoFit/>
          </a:bodyPr>
          <a:lstStyle/>
          <a:p>
            <a:pPr algn="ctr"/>
            <a:r>
              <a:rPr lang="en-AU" sz="1200" dirty="0"/>
              <a:t>Punch-through</a:t>
            </a:r>
          </a:p>
          <a:p>
            <a:pPr algn="ctr"/>
            <a:r>
              <a:rPr lang="en-AU" sz="1200" dirty="0"/>
              <a:t>(repeat until timeout)</a:t>
            </a:r>
          </a:p>
        </p:txBody>
      </p:sp>
      <p:sp>
        <p:nvSpPr>
          <p:cNvPr id="27" name="TextBox 26"/>
          <p:cNvSpPr txBox="1"/>
          <p:nvPr/>
        </p:nvSpPr>
        <p:spPr>
          <a:xfrm>
            <a:off x="7324347" y="1447800"/>
            <a:ext cx="1434483" cy="246221"/>
          </a:xfrm>
          <a:prstGeom prst="rect">
            <a:avLst/>
          </a:prstGeom>
          <a:noFill/>
        </p:spPr>
        <p:txBody>
          <a:bodyPr wrap="square" rtlCol="0">
            <a:spAutoFit/>
          </a:bodyPr>
          <a:lstStyle/>
          <a:p>
            <a:r>
              <a:rPr lang="en-AU" sz="1000" dirty="0"/>
              <a:t>Setup P2P connections</a:t>
            </a:r>
          </a:p>
        </p:txBody>
      </p:sp>
      <p:sp>
        <p:nvSpPr>
          <p:cNvPr id="43" name="TextBox 42"/>
          <p:cNvSpPr txBox="1"/>
          <p:nvPr/>
        </p:nvSpPr>
        <p:spPr>
          <a:xfrm>
            <a:off x="3590611" y="838200"/>
            <a:ext cx="824265" cy="261610"/>
          </a:xfrm>
          <a:prstGeom prst="rect">
            <a:avLst/>
          </a:prstGeom>
          <a:noFill/>
        </p:spPr>
        <p:txBody>
          <a:bodyPr wrap="none" rtlCol="0">
            <a:spAutoFit/>
          </a:bodyPr>
          <a:lstStyle/>
          <a:p>
            <a:r>
              <a:rPr lang="en-AU" sz="1100" i="1" dirty="0"/>
              <a:t>Connecting</a:t>
            </a:r>
          </a:p>
        </p:txBody>
      </p:sp>
      <p:sp>
        <p:nvSpPr>
          <p:cNvPr id="44" name="TextBox 43"/>
          <p:cNvSpPr txBox="1"/>
          <p:nvPr/>
        </p:nvSpPr>
        <p:spPr>
          <a:xfrm rot="21448757">
            <a:off x="1977488" y="1563215"/>
            <a:ext cx="2095445" cy="261610"/>
          </a:xfrm>
          <a:prstGeom prst="rect">
            <a:avLst/>
          </a:prstGeom>
          <a:noFill/>
        </p:spPr>
        <p:txBody>
          <a:bodyPr wrap="none" rtlCol="0">
            <a:spAutoFit/>
          </a:bodyPr>
          <a:lstStyle/>
          <a:p>
            <a:r>
              <a:rPr lang="en-AU" sz="1100" dirty="0"/>
              <a:t>“A has joined (allow connection)”</a:t>
            </a:r>
          </a:p>
        </p:txBody>
      </p:sp>
      <p:sp>
        <p:nvSpPr>
          <p:cNvPr id="55" name="TextBox 54"/>
          <p:cNvSpPr txBox="1"/>
          <p:nvPr/>
        </p:nvSpPr>
        <p:spPr>
          <a:xfrm>
            <a:off x="76200" y="1910500"/>
            <a:ext cx="1480043" cy="553998"/>
          </a:xfrm>
          <a:prstGeom prst="rect">
            <a:avLst/>
          </a:prstGeom>
          <a:noFill/>
        </p:spPr>
        <p:txBody>
          <a:bodyPr wrap="square" rtlCol="0">
            <a:spAutoFit/>
          </a:bodyPr>
          <a:lstStyle/>
          <a:p>
            <a:pPr algn="r"/>
            <a:r>
              <a:rPr lang="en-AU" sz="1000" i="1" dirty="0"/>
              <a:t>Note: this is all UDP. If punch-through fails, then connection is impossible.</a:t>
            </a:r>
          </a:p>
        </p:txBody>
      </p:sp>
      <p:cxnSp>
        <p:nvCxnSpPr>
          <p:cNvPr id="45" name="Straight Arrow Connector 44"/>
          <p:cNvCxnSpPr/>
          <p:nvPr/>
        </p:nvCxnSpPr>
        <p:spPr>
          <a:xfrm flipH="1">
            <a:off x="1642566" y="2755394"/>
            <a:ext cx="2768944" cy="161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21347190">
            <a:off x="3209123" y="2762587"/>
            <a:ext cx="657552" cy="261610"/>
          </a:xfrm>
          <a:prstGeom prst="rect">
            <a:avLst/>
          </a:prstGeom>
          <a:noFill/>
        </p:spPr>
        <p:txBody>
          <a:bodyPr wrap="none" rtlCol="0">
            <a:spAutoFit/>
          </a:bodyPr>
          <a:lstStyle/>
          <a:p>
            <a:r>
              <a:rPr lang="en-AU" sz="1100" dirty="0"/>
              <a:t>Connect</a:t>
            </a:r>
          </a:p>
        </p:txBody>
      </p:sp>
      <p:sp>
        <p:nvSpPr>
          <p:cNvPr id="47" name="TextBox 46"/>
          <p:cNvSpPr txBox="1"/>
          <p:nvPr/>
        </p:nvSpPr>
        <p:spPr>
          <a:xfrm>
            <a:off x="3817765" y="2509173"/>
            <a:ext cx="1295400" cy="246221"/>
          </a:xfrm>
          <a:prstGeom prst="rect">
            <a:avLst/>
          </a:prstGeom>
          <a:noFill/>
        </p:spPr>
        <p:txBody>
          <a:bodyPr wrap="square" rtlCol="0">
            <a:spAutoFit/>
          </a:bodyPr>
          <a:lstStyle/>
          <a:p>
            <a:r>
              <a:rPr lang="en-AU" sz="1000" b="1" dirty="0"/>
              <a:t>Got expected punch</a:t>
            </a:r>
          </a:p>
        </p:txBody>
      </p:sp>
      <p:cxnSp>
        <p:nvCxnSpPr>
          <p:cNvPr id="72" name="Straight Arrow Connector 71"/>
          <p:cNvCxnSpPr/>
          <p:nvPr/>
        </p:nvCxnSpPr>
        <p:spPr>
          <a:xfrm>
            <a:off x="4413599" y="3556517"/>
            <a:ext cx="2898910" cy="17812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74" name="TextBox 73"/>
          <p:cNvSpPr txBox="1"/>
          <p:nvPr/>
        </p:nvSpPr>
        <p:spPr>
          <a:xfrm rot="164312">
            <a:off x="5301393" y="3425713"/>
            <a:ext cx="1545616" cy="261610"/>
          </a:xfrm>
          <a:prstGeom prst="rect">
            <a:avLst/>
          </a:prstGeom>
          <a:noFill/>
        </p:spPr>
        <p:txBody>
          <a:bodyPr wrap="none" rtlCol="0">
            <a:spAutoFit/>
          </a:bodyPr>
          <a:lstStyle/>
          <a:p>
            <a:r>
              <a:rPr lang="en-AU" sz="1100" dirty="0"/>
              <a:t>“Failed to connect to B”</a:t>
            </a:r>
          </a:p>
        </p:txBody>
      </p:sp>
      <p:sp>
        <p:nvSpPr>
          <p:cNvPr id="15" name="TextBox 14"/>
          <p:cNvSpPr txBox="1"/>
          <p:nvPr/>
        </p:nvSpPr>
        <p:spPr>
          <a:xfrm>
            <a:off x="22200" y="6473534"/>
            <a:ext cx="2902398" cy="369332"/>
          </a:xfrm>
          <a:prstGeom prst="rect">
            <a:avLst/>
          </a:prstGeom>
          <a:noFill/>
        </p:spPr>
        <p:txBody>
          <a:bodyPr wrap="none" rtlCol="0">
            <a:spAutoFit/>
          </a:bodyPr>
          <a:lstStyle/>
          <a:p>
            <a:r>
              <a:rPr lang="en-AU" b="1" i="1" dirty="0"/>
              <a:t>A fails to reach B – A reports</a:t>
            </a:r>
          </a:p>
        </p:txBody>
      </p:sp>
      <p:sp>
        <p:nvSpPr>
          <p:cNvPr id="37" name="TextBox 36"/>
          <p:cNvSpPr txBox="1"/>
          <p:nvPr/>
        </p:nvSpPr>
        <p:spPr>
          <a:xfrm>
            <a:off x="2462168" y="3234035"/>
            <a:ext cx="1796159" cy="461665"/>
          </a:xfrm>
          <a:prstGeom prst="rect">
            <a:avLst/>
          </a:prstGeom>
          <a:noFill/>
        </p:spPr>
        <p:txBody>
          <a:bodyPr wrap="square" rtlCol="0">
            <a:spAutoFit/>
          </a:bodyPr>
          <a:lstStyle/>
          <a:p>
            <a:pPr algn="r"/>
            <a:r>
              <a:rPr lang="en-AU" sz="1200" dirty="0">
                <a:solidFill>
                  <a:srgbClr val="FF0000"/>
                </a:solidFill>
              </a:rPr>
              <a:t>Lidgren: “Disconnected”</a:t>
            </a:r>
          </a:p>
          <a:p>
            <a:pPr algn="r"/>
            <a:r>
              <a:rPr lang="en-AU" sz="1200" dirty="0">
                <a:solidFill>
                  <a:srgbClr val="FF0000"/>
                </a:solidFill>
              </a:rPr>
              <a:t>(connection failed)</a:t>
            </a:r>
            <a:endParaRPr lang="en-AU" sz="1200" i="1" dirty="0"/>
          </a:p>
        </p:txBody>
      </p:sp>
      <p:sp>
        <p:nvSpPr>
          <p:cNvPr id="16" name="Cross 15"/>
          <p:cNvSpPr/>
          <p:nvPr/>
        </p:nvSpPr>
        <p:spPr>
          <a:xfrm rot="1779468">
            <a:off x="1746009" y="2268892"/>
            <a:ext cx="151957" cy="151957"/>
          </a:xfrm>
          <a:prstGeom prst="plus">
            <a:avLst>
              <a:gd name="adj" fmla="val 301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Cross 40"/>
          <p:cNvSpPr/>
          <p:nvPr/>
        </p:nvSpPr>
        <p:spPr>
          <a:xfrm rot="1779468">
            <a:off x="1820334" y="2817414"/>
            <a:ext cx="151957" cy="151957"/>
          </a:xfrm>
          <a:prstGeom prst="plus">
            <a:avLst>
              <a:gd name="adj" fmla="val 301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TextBox 47"/>
          <p:cNvSpPr txBox="1"/>
          <p:nvPr/>
        </p:nvSpPr>
        <p:spPr>
          <a:xfrm>
            <a:off x="7308308" y="3571627"/>
            <a:ext cx="1434483" cy="246221"/>
          </a:xfrm>
          <a:prstGeom prst="rect">
            <a:avLst/>
          </a:prstGeom>
          <a:noFill/>
        </p:spPr>
        <p:txBody>
          <a:bodyPr wrap="square" rtlCol="0">
            <a:spAutoFit/>
          </a:bodyPr>
          <a:lstStyle/>
          <a:p>
            <a:r>
              <a:rPr lang="en-AU" sz="1000" dirty="0"/>
              <a:t>Connect failure A to B</a:t>
            </a:r>
          </a:p>
        </p:txBody>
      </p:sp>
      <p:sp>
        <p:nvSpPr>
          <p:cNvPr id="11" name="Freeform 10"/>
          <p:cNvSpPr/>
          <p:nvPr/>
        </p:nvSpPr>
        <p:spPr>
          <a:xfrm>
            <a:off x="2858400" y="2851200"/>
            <a:ext cx="1562400" cy="705600"/>
          </a:xfrm>
          <a:custGeom>
            <a:avLst/>
            <a:gdLst>
              <a:gd name="connsiteX0" fmla="*/ 0 w 1562400"/>
              <a:gd name="connsiteY0" fmla="*/ 0 h 705600"/>
              <a:gd name="connsiteX1" fmla="*/ 381600 w 1562400"/>
              <a:gd name="connsiteY1" fmla="*/ 396000 h 705600"/>
              <a:gd name="connsiteX2" fmla="*/ 1562400 w 1562400"/>
              <a:gd name="connsiteY2" fmla="*/ 705600 h 705600"/>
            </a:gdLst>
            <a:ahLst/>
            <a:cxnLst>
              <a:cxn ang="0">
                <a:pos x="connsiteX0" y="connsiteY0"/>
              </a:cxn>
              <a:cxn ang="0">
                <a:pos x="connsiteX1" y="connsiteY1"/>
              </a:cxn>
              <a:cxn ang="0">
                <a:pos x="connsiteX2" y="connsiteY2"/>
              </a:cxn>
            </a:cxnLst>
            <a:rect l="l" t="t" r="r" b="b"/>
            <a:pathLst>
              <a:path w="1562400" h="705600">
                <a:moveTo>
                  <a:pt x="0" y="0"/>
                </a:moveTo>
                <a:cubicBezTo>
                  <a:pt x="60600" y="139200"/>
                  <a:pt x="121200" y="278400"/>
                  <a:pt x="381600" y="396000"/>
                </a:cubicBezTo>
                <a:cubicBezTo>
                  <a:pt x="642000" y="513600"/>
                  <a:pt x="1102200" y="609600"/>
                  <a:pt x="1562400" y="705600"/>
                </a:cubicBezTo>
              </a:path>
            </a:pathLst>
          </a:custGeom>
          <a:noFill/>
          <a:ln w="3175">
            <a:solidFill>
              <a:schemeClr val="accent6">
                <a:lumMod val="60000"/>
                <a:lumOff val="4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7" name="Straight Arrow Connector 56"/>
          <p:cNvCxnSpPr/>
          <p:nvPr/>
        </p:nvCxnSpPr>
        <p:spPr>
          <a:xfrm flipH="1">
            <a:off x="1642566" y="3861048"/>
            <a:ext cx="5665742"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rot="21448757">
            <a:off x="5010380" y="3910983"/>
            <a:ext cx="1713931" cy="261610"/>
          </a:xfrm>
          <a:prstGeom prst="rect">
            <a:avLst/>
          </a:prstGeom>
          <a:noFill/>
        </p:spPr>
        <p:txBody>
          <a:bodyPr wrap="none" rtlCol="0">
            <a:spAutoFit/>
          </a:bodyPr>
          <a:lstStyle/>
          <a:p>
            <a:r>
              <a:rPr lang="en-AU" sz="1100" dirty="0"/>
              <a:t>“Are you still responding?”</a:t>
            </a:r>
          </a:p>
        </p:txBody>
      </p:sp>
      <p:cxnSp>
        <p:nvCxnSpPr>
          <p:cNvPr id="59" name="Straight Arrow Connector 58"/>
          <p:cNvCxnSpPr/>
          <p:nvPr/>
        </p:nvCxnSpPr>
        <p:spPr>
          <a:xfrm>
            <a:off x="1638909" y="4121095"/>
            <a:ext cx="5685437" cy="388025"/>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60" name="TextBox 59"/>
          <p:cNvSpPr txBox="1"/>
          <p:nvPr/>
        </p:nvSpPr>
        <p:spPr>
          <a:xfrm rot="220535">
            <a:off x="5699430" y="4424027"/>
            <a:ext cx="494046" cy="261610"/>
          </a:xfrm>
          <a:prstGeom prst="rect">
            <a:avLst/>
          </a:prstGeom>
          <a:noFill/>
        </p:spPr>
        <p:txBody>
          <a:bodyPr wrap="none" rtlCol="0">
            <a:spAutoFit/>
          </a:bodyPr>
          <a:lstStyle/>
          <a:p>
            <a:r>
              <a:rPr lang="en-AU" sz="1100" dirty="0"/>
              <a:t>“Yes”</a:t>
            </a:r>
          </a:p>
        </p:txBody>
      </p:sp>
      <p:sp>
        <p:nvSpPr>
          <p:cNvPr id="62" name="TextBox 61"/>
          <p:cNvSpPr txBox="1"/>
          <p:nvPr/>
        </p:nvSpPr>
        <p:spPr>
          <a:xfrm>
            <a:off x="7324347" y="4408460"/>
            <a:ext cx="1434483" cy="246221"/>
          </a:xfrm>
          <a:prstGeom prst="rect">
            <a:avLst/>
          </a:prstGeom>
          <a:noFill/>
        </p:spPr>
        <p:txBody>
          <a:bodyPr wrap="square" rtlCol="0">
            <a:spAutoFit/>
          </a:bodyPr>
          <a:lstStyle/>
          <a:p>
            <a:r>
              <a:rPr lang="en-AU" sz="1000" b="1" dirty="0"/>
              <a:t>Kick A</a:t>
            </a:r>
          </a:p>
        </p:txBody>
      </p:sp>
      <p:sp>
        <p:nvSpPr>
          <p:cNvPr id="63" name="Arc 62"/>
          <p:cNvSpPr/>
          <p:nvPr/>
        </p:nvSpPr>
        <p:spPr>
          <a:xfrm>
            <a:off x="6454725" y="3787350"/>
            <a:ext cx="1739244" cy="1990486"/>
          </a:xfrm>
          <a:prstGeom prst="arc">
            <a:avLst>
              <a:gd name="adj1" fmla="val 16200000"/>
              <a:gd name="adj2" fmla="val 5420866"/>
            </a:avLst>
          </a:prstGeom>
          <a:ln>
            <a:solidFill>
              <a:schemeClr val="accent6">
                <a:lumMod val="60000"/>
                <a:lumOff val="40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4" name="TextBox 63"/>
          <p:cNvSpPr txBox="1"/>
          <p:nvPr/>
        </p:nvSpPr>
        <p:spPr>
          <a:xfrm>
            <a:off x="7569126" y="5412005"/>
            <a:ext cx="720069" cy="261610"/>
          </a:xfrm>
          <a:prstGeom prst="rect">
            <a:avLst/>
          </a:prstGeom>
          <a:noFill/>
        </p:spPr>
        <p:txBody>
          <a:bodyPr wrap="none" rtlCol="0">
            <a:spAutoFit/>
          </a:bodyPr>
          <a:lstStyle/>
          <a:p>
            <a:r>
              <a:rPr lang="en-AU" sz="1100" b="1" dirty="0">
                <a:solidFill>
                  <a:schemeClr val="accent6"/>
                </a:solidFill>
              </a:rPr>
              <a:t>Time-out</a:t>
            </a:r>
          </a:p>
        </p:txBody>
      </p:sp>
      <p:sp>
        <p:nvSpPr>
          <p:cNvPr id="66" name="TextBox 65"/>
          <p:cNvSpPr txBox="1"/>
          <p:nvPr/>
        </p:nvSpPr>
        <p:spPr>
          <a:xfrm>
            <a:off x="5891666" y="5673615"/>
            <a:ext cx="1434483" cy="246221"/>
          </a:xfrm>
          <a:prstGeom prst="rect">
            <a:avLst/>
          </a:prstGeom>
          <a:noFill/>
        </p:spPr>
        <p:txBody>
          <a:bodyPr wrap="square" rtlCol="0">
            <a:spAutoFit/>
          </a:bodyPr>
          <a:lstStyle/>
          <a:p>
            <a:pPr algn="r"/>
            <a:r>
              <a:rPr lang="en-AU" sz="1000" b="1" dirty="0"/>
              <a:t>Kick B</a:t>
            </a:r>
          </a:p>
        </p:txBody>
      </p:sp>
    </p:spTree>
    <p:extLst>
      <p:ext uri="{BB962C8B-B14F-4D97-AF65-F5344CB8AC3E}">
        <p14:creationId xmlns:p14="http://schemas.microsoft.com/office/powerpoint/2010/main" val="17924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P2P Network</a:t>
            </a:r>
          </a:p>
        </p:txBody>
      </p:sp>
      <p:sp>
        <p:nvSpPr>
          <p:cNvPr id="5" name="Rounded Rectangle 4"/>
          <p:cNvSpPr/>
          <p:nvPr/>
        </p:nvSpPr>
        <p:spPr>
          <a:xfrm>
            <a:off x="755576" y="2348880"/>
            <a:ext cx="1152128" cy="720080"/>
          </a:xfrm>
          <a:prstGeom prst="round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Master</a:t>
            </a:r>
            <a:br>
              <a:rPr lang="en-AU" b="1" dirty="0"/>
            </a:br>
            <a:r>
              <a:rPr lang="en-AU" b="1" dirty="0"/>
              <a:t>Peer</a:t>
            </a:r>
          </a:p>
        </p:txBody>
      </p:sp>
      <p:sp>
        <p:nvSpPr>
          <p:cNvPr id="6" name="Rounded Rectangle 5"/>
          <p:cNvSpPr/>
          <p:nvPr/>
        </p:nvSpPr>
        <p:spPr>
          <a:xfrm>
            <a:off x="935596" y="4077072"/>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7" name="Rectangle 6"/>
          <p:cNvSpPr/>
          <p:nvPr/>
        </p:nvSpPr>
        <p:spPr>
          <a:xfrm>
            <a:off x="1259632" y="3140968"/>
            <a:ext cx="1440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ounded Rectangle 7"/>
          <p:cNvSpPr/>
          <p:nvPr/>
        </p:nvSpPr>
        <p:spPr>
          <a:xfrm>
            <a:off x="3621426" y="2348880"/>
            <a:ext cx="1152128" cy="720080"/>
          </a:xfrm>
          <a:prstGeom prst="round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Master</a:t>
            </a:r>
            <a:br>
              <a:rPr lang="en-AU" b="1" dirty="0"/>
            </a:br>
            <a:r>
              <a:rPr lang="en-AU" b="1" dirty="0"/>
              <a:t>Peer</a:t>
            </a:r>
          </a:p>
        </p:txBody>
      </p:sp>
      <p:sp>
        <p:nvSpPr>
          <p:cNvPr id="9" name="Rounded Rectangle 8"/>
          <p:cNvSpPr/>
          <p:nvPr/>
        </p:nvSpPr>
        <p:spPr>
          <a:xfrm>
            <a:off x="4680012" y="3980076"/>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10" name="Rectangle 9"/>
          <p:cNvSpPr/>
          <p:nvPr/>
        </p:nvSpPr>
        <p:spPr>
          <a:xfrm rot="1980000">
            <a:off x="3686213" y="3085043"/>
            <a:ext cx="1440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ounded Rectangle 10"/>
          <p:cNvSpPr/>
          <p:nvPr/>
        </p:nvSpPr>
        <p:spPr>
          <a:xfrm>
            <a:off x="2915816" y="3978168"/>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12" name="Rectangle 11"/>
          <p:cNvSpPr/>
          <p:nvPr/>
        </p:nvSpPr>
        <p:spPr>
          <a:xfrm rot="5400000">
            <a:off x="4118260" y="3789040"/>
            <a:ext cx="144016" cy="864096"/>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p:cNvSpPr/>
          <p:nvPr/>
        </p:nvSpPr>
        <p:spPr>
          <a:xfrm rot="19620000" flipV="1">
            <a:off x="4608004" y="3094510"/>
            <a:ext cx="1440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Rounded Rectangle 13"/>
          <p:cNvSpPr/>
          <p:nvPr/>
        </p:nvSpPr>
        <p:spPr>
          <a:xfrm>
            <a:off x="6855420" y="2226464"/>
            <a:ext cx="1152128" cy="720080"/>
          </a:xfrm>
          <a:prstGeom prst="round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a:t>Master</a:t>
            </a:r>
            <a:br>
              <a:rPr lang="en-AU" b="1" dirty="0"/>
            </a:br>
            <a:r>
              <a:rPr lang="en-AU" b="1" dirty="0"/>
              <a:t>Peer</a:t>
            </a:r>
          </a:p>
        </p:txBody>
      </p:sp>
      <p:sp>
        <p:nvSpPr>
          <p:cNvPr id="15" name="Rounded Rectangle 14"/>
          <p:cNvSpPr/>
          <p:nvPr/>
        </p:nvSpPr>
        <p:spPr>
          <a:xfrm>
            <a:off x="8085992" y="3586936"/>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16" name="Rectangle 15"/>
          <p:cNvSpPr/>
          <p:nvPr/>
        </p:nvSpPr>
        <p:spPr>
          <a:xfrm rot="2700000">
            <a:off x="6595808" y="2919501"/>
            <a:ext cx="144016" cy="649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Rounded Rectangle 16"/>
          <p:cNvSpPr/>
          <p:nvPr/>
        </p:nvSpPr>
        <p:spPr>
          <a:xfrm>
            <a:off x="6012160" y="3590356"/>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18" name="Rectangle 17"/>
          <p:cNvSpPr/>
          <p:nvPr/>
        </p:nvSpPr>
        <p:spPr>
          <a:xfrm rot="5400000">
            <a:off x="7366676" y="3264845"/>
            <a:ext cx="144016" cy="1054270"/>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Rounded Rectangle 19"/>
          <p:cNvSpPr/>
          <p:nvPr/>
        </p:nvSpPr>
        <p:spPr>
          <a:xfrm>
            <a:off x="7035440" y="4581128"/>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22" name="Rectangle 21"/>
          <p:cNvSpPr/>
          <p:nvPr/>
        </p:nvSpPr>
        <p:spPr>
          <a:xfrm rot="18900000" flipH="1">
            <a:off x="8123144" y="2927784"/>
            <a:ext cx="144016" cy="649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Rectangle 22"/>
          <p:cNvSpPr/>
          <p:nvPr/>
        </p:nvSpPr>
        <p:spPr>
          <a:xfrm rot="2700000">
            <a:off x="8094343" y="4104923"/>
            <a:ext cx="144016" cy="649208"/>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Rectangle 23"/>
          <p:cNvSpPr/>
          <p:nvPr/>
        </p:nvSpPr>
        <p:spPr>
          <a:xfrm rot="18900000" flipH="1">
            <a:off x="6624609" y="4104922"/>
            <a:ext cx="144016" cy="649208"/>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5" name="Rectangle 24"/>
          <p:cNvSpPr/>
          <p:nvPr/>
        </p:nvSpPr>
        <p:spPr>
          <a:xfrm>
            <a:off x="7366676" y="3016212"/>
            <a:ext cx="144016" cy="147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TextBox 25"/>
          <p:cNvSpPr txBox="1"/>
          <p:nvPr/>
        </p:nvSpPr>
        <p:spPr>
          <a:xfrm>
            <a:off x="420523" y="6093296"/>
            <a:ext cx="6724277" cy="646331"/>
          </a:xfrm>
          <a:prstGeom prst="rect">
            <a:avLst/>
          </a:prstGeom>
          <a:noFill/>
        </p:spPr>
        <p:txBody>
          <a:bodyPr wrap="none" rtlCol="0">
            <a:spAutoFit/>
          </a:bodyPr>
          <a:lstStyle/>
          <a:p>
            <a:r>
              <a:rPr lang="en-AU" dirty="0"/>
              <a:t>Master peer should probably be called “Game Leader” in UI</a:t>
            </a:r>
          </a:p>
          <a:p>
            <a:r>
              <a:rPr lang="en-AU" dirty="0">
                <a:solidFill>
                  <a:srgbClr val="C00000"/>
                </a:solidFill>
              </a:rPr>
              <a:t>NOTE: Master Peer is called “P2P Server” in the code (for consistency)</a:t>
            </a:r>
          </a:p>
        </p:txBody>
      </p:sp>
    </p:spTree>
    <p:extLst>
      <p:ext uri="{BB962C8B-B14F-4D97-AF65-F5344CB8AC3E}">
        <p14:creationId xmlns:p14="http://schemas.microsoft.com/office/powerpoint/2010/main" val="2301027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200" y="228600"/>
            <a:ext cx="19566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A (Peer)</a:t>
            </a:r>
          </a:p>
        </p:txBody>
      </p:sp>
      <p:sp>
        <p:nvSpPr>
          <p:cNvPr id="3" name="Rectangle 2"/>
          <p:cNvSpPr/>
          <p:nvPr/>
        </p:nvSpPr>
        <p:spPr>
          <a:xfrm>
            <a:off x="660600" y="228600"/>
            <a:ext cx="1956619" cy="6096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 (Peer)</a:t>
            </a:r>
          </a:p>
        </p:txBody>
      </p:sp>
      <p:sp>
        <p:nvSpPr>
          <p:cNvPr id="4" name="Rectangle 3"/>
          <p:cNvSpPr/>
          <p:nvPr/>
        </p:nvSpPr>
        <p:spPr>
          <a:xfrm>
            <a:off x="634020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6" name="Straight Connector 5"/>
          <p:cNvCxnSpPr>
            <a:stCxn id="3" idx="2"/>
          </p:cNvCxnSpPr>
          <p:nvPr/>
        </p:nvCxnSpPr>
        <p:spPr>
          <a:xfrm flipH="1">
            <a:off x="1638909" y="838200"/>
            <a:ext cx="1" cy="563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flipH="1">
            <a:off x="4411509" y="838200"/>
            <a:ext cx="1" cy="57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p:cNvCxnSpPr>
          <p:nvPr/>
        </p:nvCxnSpPr>
        <p:spPr>
          <a:xfrm flipH="1">
            <a:off x="7318509" y="838200"/>
            <a:ext cx="1" cy="57150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a:off x="4411509" y="1045750"/>
            <a:ext cx="2907001" cy="271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300202">
            <a:off x="4731806" y="1142935"/>
            <a:ext cx="2100255" cy="261610"/>
          </a:xfrm>
          <a:prstGeom prst="rect">
            <a:avLst/>
          </a:prstGeom>
          <a:noFill/>
        </p:spPr>
        <p:txBody>
          <a:bodyPr wrap="none" rtlCol="0">
            <a:spAutoFit/>
          </a:bodyPr>
          <a:lstStyle/>
          <a:p>
            <a:r>
              <a:rPr lang="en-AU" sz="1100" dirty="0"/>
              <a:t>Connect + “I have opened port X”</a:t>
            </a:r>
          </a:p>
        </p:txBody>
      </p:sp>
      <p:sp>
        <p:nvSpPr>
          <p:cNvPr id="14" name="TextBox 13"/>
          <p:cNvSpPr txBox="1"/>
          <p:nvPr/>
        </p:nvSpPr>
        <p:spPr>
          <a:xfrm>
            <a:off x="427466" y="840565"/>
            <a:ext cx="1233030" cy="261610"/>
          </a:xfrm>
          <a:prstGeom prst="rect">
            <a:avLst/>
          </a:prstGeom>
          <a:noFill/>
        </p:spPr>
        <p:txBody>
          <a:bodyPr wrap="none" rtlCol="0">
            <a:spAutoFit/>
          </a:bodyPr>
          <a:lstStyle/>
          <a:p>
            <a:r>
              <a:rPr lang="en-AU" sz="1100" i="1" dirty="0"/>
              <a:t>(Starts connected)</a:t>
            </a:r>
          </a:p>
        </p:txBody>
      </p:sp>
      <p:cxnSp>
        <p:nvCxnSpPr>
          <p:cNvPr id="22" name="Straight Arrow Connector 21"/>
          <p:cNvCxnSpPr/>
          <p:nvPr/>
        </p:nvCxnSpPr>
        <p:spPr>
          <a:xfrm flipH="1">
            <a:off x="4411509" y="1621089"/>
            <a:ext cx="2901001"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rot="21339100">
            <a:off x="4983886" y="1701791"/>
            <a:ext cx="2090637" cy="261610"/>
          </a:xfrm>
          <a:prstGeom prst="rect">
            <a:avLst/>
          </a:prstGeom>
          <a:noFill/>
        </p:spPr>
        <p:txBody>
          <a:bodyPr wrap="none" rtlCol="0">
            <a:spAutoFit/>
          </a:bodyPr>
          <a:lstStyle/>
          <a:p>
            <a:r>
              <a:rPr lang="en-AU" sz="1100" dirty="0"/>
              <a:t>“List of peers (connect to them)”</a:t>
            </a:r>
          </a:p>
        </p:txBody>
      </p:sp>
      <p:cxnSp>
        <p:nvCxnSpPr>
          <p:cNvPr id="24" name="Straight Arrow Connector 23"/>
          <p:cNvCxnSpPr/>
          <p:nvPr/>
        </p:nvCxnSpPr>
        <p:spPr>
          <a:xfrm flipH="1">
            <a:off x="1625096" y="1621089"/>
            <a:ext cx="5687414"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1638910" y="2000604"/>
            <a:ext cx="2772599" cy="3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638910" y="2000604"/>
            <a:ext cx="2772600" cy="3737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0228" y="1972055"/>
            <a:ext cx="1537537" cy="461665"/>
          </a:xfrm>
          <a:prstGeom prst="rect">
            <a:avLst/>
          </a:prstGeom>
          <a:noFill/>
        </p:spPr>
        <p:txBody>
          <a:bodyPr wrap="none" rtlCol="0">
            <a:spAutoFit/>
          </a:bodyPr>
          <a:lstStyle/>
          <a:p>
            <a:pPr algn="ctr"/>
            <a:r>
              <a:rPr lang="en-AU" sz="1200" dirty="0"/>
              <a:t>Punch-through</a:t>
            </a:r>
          </a:p>
          <a:p>
            <a:pPr algn="ctr"/>
            <a:r>
              <a:rPr lang="en-AU" sz="1200" dirty="0"/>
              <a:t>(repeat until timeout)</a:t>
            </a:r>
          </a:p>
        </p:txBody>
      </p:sp>
      <p:sp>
        <p:nvSpPr>
          <p:cNvPr id="27" name="TextBox 26"/>
          <p:cNvSpPr txBox="1"/>
          <p:nvPr/>
        </p:nvSpPr>
        <p:spPr>
          <a:xfrm>
            <a:off x="7324347" y="1447800"/>
            <a:ext cx="1434483" cy="246221"/>
          </a:xfrm>
          <a:prstGeom prst="rect">
            <a:avLst/>
          </a:prstGeom>
          <a:noFill/>
        </p:spPr>
        <p:txBody>
          <a:bodyPr wrap="square" rtlCol="0">
            <a:spAutoFit/>
          </a:bodyPr>
          <a:lstStyle/>
          <a:p>
            <a:r>
              <a:rPr lang="en-AU" sz="1000" dirty="0"/>
              <a:t>Setup P2P connections</a:t>
            </a:r>
          </a:p>
        </p:txBody>
      </p:sp>
      <p:sp>
        <p:nvSpPr>
          <p:cNvPr id="43" name="TextBox 42"/>
          <p:cNvSpPr txBox="1"/>
          <p:nvPr/>
        </p:nvSpPr>
        <p:spPr>
          <a:xfrm>
            <a:off x="3590611" y="838200"/>
            <a:ext cx="824265" cy="261610"/>
          </a:xfrm>
          <a:prstGeom prst="rect">
            <a:avLst/>
          </a:prstGeom>
          <a:noFill/>
        </p:spPr>
        <p:txBody>
          <a:bodyPr wrap="none" rtlCol="0">
            <a:spAutoFit/>
          </a:bodyPr>
          <a:lstStyle/>
          <a:p>
            <a:r>
              <a:rPr lang="en-AU" sz="1100" i="1" dirty="0"/>
              <a:t>Connecting</a:t>
            </a:r>
          </a:p>
        </p:txBody>
      </p:sp>
      <p:sp>
        <p:nvSpPr>
          <p:cNvPr id="44" name="TextBox 43"/>
          <p:cNvSpPr txBox="1"/>
          <p:nvPr/>
        </p:nvSpPr>
        <p:spPr>
          <a:xfrm rot="21448757">
            <a:off x="1977488" y="1563215"/>
            <a:ext cx="2095445" cy="261610"/>
          </a:xfrm>
          <a:prstGeom prst="rect">
            <a:avLst/>
          </a:prstGeom>
          <a:noFill/>
        </p:spPr>
        <p:txBody>
          <a:bodyPr wrap="none" rtlCol="0">
            <a:spAutoFit/>
          </a:bodyPr>
          <a:lstStyle/>
          <a:p>
            <a:r>
              <a:rPr lang="en-AU" sz="1100" dirty="0"/>
              <a:t>“A has joined (allow connection)”</a:t>
            </a:r>
          </a:p>
        </p:txBody>
      </p:sp>
      <p:sp>
        <p:nvSpPr>
          <p:cNvPr id="55" name="TextBox 54"/>
          <p:cNvSpPr txBox="1"/>
          <p:nvPr/>
        </p:nvSpPr>
        <p:spPr>
          <a:xfrm>
            <a:off x="76200" y="1910500"/>
            <a:ext cx="1480043" cy="553998"/>
          </a:xfrm>
          <a:prstGeom prst="rect">
            <a:avLst/>
          </a:prstGeom>
          <a:noFill/>
        </p:spPr>
        <p:txBody>
          <a:bodyPr wrap="square" rtlCol="0">
            <a:spAutoFit/>
          </a:bodyPr>
          <a:lstStyle/>
          <a:p>
            <a:pPr algn="r"/>
            <a:r>
              <a:rPr lang="en-AU" sz="1000" i="1" dirty="0"/>
              <a:t>Note: this is all UDP. If punch-through fails, then connection is impossible.</a:t>
            </a:r>
          </a:p>
        </p:txBody>
      </p:sp>
      <p:cxnSp>
        <p:nvCxnSpPr>
          <p:cNvPr id="45" name="Straight Arrow Connector 44"/>
          <p:cNvCxnSpPr/>
          <p:nvPr/>
        </p:nvCxnSpPr>
        <p:spPr>
          <a:xfrm flipH="1">
            <a:off x="1642566" y="2755394"/>
            <a:ext cx="2768944" cy="1614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21347190">
            <a:off x="3209123" y="2762587"/>
            <a:ext cx="657552" cy="261610"/>
          </a:xfrm>
          <a:prstGeom prst="rect">
            <a:avLst/>
          </a:prstGeom>
          <a:noFill/>
        </p:spPr>
        <p:txBody>
          <a:bodyPr wrap="none" rtlCol="0">
            <a:spAutoFit/>
          </a:bodyPr>
          <a:lstStyle/>
          <a:p>
            <a:r>
              <a:rPr lang="en-AU" sz="1100" dirty="0"/>
              <a:t>Connect</a:t>
            </a:r>
          </a:p>
        </p:txBody>
      </p:sp>
      <p:sp>
        <p:nvSpPr>
          <p:cNvPr id="47" name="TextBox 46"/>
          <p:cNvSpPr txBox="1"/>
          <p:nvPr/>
        </p:nvSpPr>
        <p:spPr>
          <a:xfrm>
            <a:off x="3817765" y="2509173"/>
            <a:ext cx="1295400" cy="246221"/>
          </a:xfrm>
          <a:prstGeom prst="rect">
            <a:avLst/>
          </a:prstGeom>
          <a:noFill/>
        </p:spPr>
        <p:txBody>
          <a:bodyPr wrap="square" rtlCol="0">
            <a:spAutoFit/>
          </a:bodyPr>
          <a:lstStyle/>
          <a:p>
            <a:r>
              <a:rPr lang="en-AU" sz="1000" b="1" dirty="0"/>
              <a:t>Got expected punch</a:t>
            </a:r>
          </a:p>
        </p:txBody>
      </p:sp>
      <p:cxnSp>
        <p:nvCxnSpPr>
          <p:cNvPr id="72" name="Straight Arrow Connector 71"/>
          <p:cNvCxnSpPr/>
          <p:nvPr/>
        </p:nvCxnSpPr>
        <p:spPr>
          <a:xfrm>
            <a:off x="1632200" y="4128851"/>
            <a:ext cx="5669944" cy="280966"/>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5" name="TextBox 14"/>
          <p:cNvSpPr txBox="1"/>
          <p:nvPr/>
        </p:nvSpPr>
        <p:spPr>
          <a:xfrm>
            <a:off x="22200" y="6473534"/>
            <a:ext cx="2892780" cy="369332"/>
          </a:xfrm>
          <a:prstGeom prst="rect">
            <a:avLst/>
          </a:prstGeom>
          <a:noFill/>
        </p:spPr>
        <p:txBody>
          <a:bodyPr wrap="none" rtlCol="0">
            <a:spAutoFit/>
          </a:bodyPr>
          <a:lstStyle/>
          <a:p>
            <a:r>
              <a:rPr lang="en-AU" b="1" i="1" dirty="0"/>
              <a:t>A fails to reach B – B reports</a:t>
            </a:r>
          </a:p>
        </p:txBody>
      </p:sp>
      <p:sp>
        <p:nvSpPr>
          <p:cNvPr id="37" name="TextBox 36"/>
          <p:cNvSpPr txBox="1"/>
          <p:nvPr/>
        </p:nvSpPr>
        <p:spPr>
          <a:xfrm>
            <a:off x="1896577" y="3284984"/>
            <a:ext cx="1796159" cy="646331"/>
          </a:xfrm>
          <a:prstGeom prst="rect">
            <a:avLst/>
          </a:prstGeom>
          <a:noFill/>
        </p:spPr>
        <p:txBody>
          <a:bodyPr wrap="square" rtlCol="0">
            <a:spAutoFit/>
          </a:bodyPr>
          <a:lstStyle/>
          <a:p>
            <a:r>
              <a:rPr lang="en-AU" sz="1200" dirty="0">
                <a:solidFill>
                  <a:srgbClr val="FF0000"/>
                </a:solidFill>
              </a:rPr>
              <a:t>Lidgren: “Disconnected”</a:t>
            </a:r>
          </a:p>
          <a:p>
            <a:r>
              <a:rPr lang="en-AU" sz="1200" dirty="0">
                <a:solidFill>
                  <a:srgbClr val="FF0000"/>
                </a:solidFill>
              </a:rPr>
              <a:t>(connection time-out waiting for Established)</a:t>
            </a:r>
            <a:endParaRPr lang="en-AU" sz="1200" i="1" dirty="0"/>
          </a:p>
        </p:txBody>
      </p:sp>
      <p:sp>
        <p:nvSpPr>
          <p:cNvPr id="16" name="Cross 15"/>
          <p:cNvSpPr/>
          <p:nvPr/>
        </p:nvSpPr>
        <p:spPr>
          <a:xfrm rot="1779468">
            <a:off x="1746009" y="2268892"/>
            <a:ext cx="151957" cy="151957"/>
          </a:xfrm>
          <a:prstGeom prst="plus">
            <a:avLst>
              <a:gd name="adj" fmla="val 301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Cross 40"/>
          <p:cNvSpPr/>
          <p:nvPr/>
        </p:nvSpPr>
        <p:spPr>
          <a:xfrm rot="1779468">
            <a:off x="1820334" y="2817414"/>
            <a:ext cx="151957" cy="151957"/>
          </a:xfrm>
          <a:prstGeom prst="plus">
            <a:avLst>
              <a:gd name="adj" fmla="val 301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Freeform 10"/>
          <p:cNvSpPr/>
          <p:nvPr/>
        </p:nvSpPr>
        <p:spPr>
          <a:xfrm flipH="1">
            <a:off x="1642566" y="2893391"/>
            <a:ext cx="553170" cy="1168960"/>
          </a:xfrm>
          <a:custGeom>
            <a:avLst/>
            <a:gdLst>
              <a:gd name="connsiteX0" fmla="*/ 0 w 1562400"/>
              <a:gd name="connsiteY0" fmla="*/ 0 h 705600"/>
              <a:gd name="connsiteX1" fmla="*/ 381600 w 1562400"/>
              <a:gd name="connsiteY1" fmla="*/ 396000 h 705600"/>
              <a:gd name="connsiteX2" fmla="*/ 1562400 w 1562400"/>
              <a:gd name="connsiteY2" fmla="*/ 705600 h 705600"/>
            </a:gdLst>
            <a:ahLst/>
            <a:cxnLst>
              <a:cxn ang="0">
                <a:pos x="connsiteX0" y="connsiteY0"/>
              </a:cxn>
              <a:cxn ang="0">
                <a:pos x="connsiteX1" y="connsiteY1"/>
              </a:cxn>
              <a:cxn ang="0">
                <a:pos x="connsiteX2" y="connsiteY2"/>
              </a:cxn>
            </a:cxnLst>
            <a:rect l="l" t="t" r="r" b="b"/>
            <a:pathLst>
              <a:path w="1562400" h="705600">
                <a:moveTo>
                  <a:pt x="0" y="0"/>
                </a:moveTo>
                <a:cubicBezTo>
                  <a:pt x="60600" y="139200"/>
                  <a:pt x="121200" y="278400"/>
                  <a:pt x="381600" y="396000"/>
                </a:cubicBezTo>
                <a:cubicBezTo>
                  <a:pt x="642000" y="513600"/>
                  <a:pt x="1102200" y="609600"/>
                  <a:pt x="1562400" y="705600"/>
                </a:cubicBezTo>
              </a:path>
            </a:pathLst>
          </a:custGeom>
          <a:noFill/>
          <a:ln w="3175">
            <a:solidFill>
              <a:schemeClr val="accent6">
                <a:lumMod val="60000"/>
                <a:lumOff val="4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TextBox 61"/>
          <p:cNvSpPr txBox="1"/>
          <p:nvPr/>
        </p:nvSpPr>
        <p:spPr>
          <a:xfrm>
            <a:off x="7313981" y="4286706"/>
            <a:ext cx="1434483" cy="246221"/>
          </a:xfrm>
          <a:prstGeom prst="rect">
            <a:avLst/>
          </a:prstGeom>
          <a:noFill/>
        </p:spPr>
        <p:txBody>
          <a:bodyPr wrap="square" rtlCol="0">
            <a:spAutoFit/>
          </a:bodyPr>
          <a:lstStyle/>
          <a:p>
            <a:r>
              <a:rPr lang="en-AU" sz="1000" b="1" dirty="0"/>
              <a:t>Kick A</a:t>
            </a:r>
          </a:p>
        </p:txBody>
      </p:sp>
      <p:sp>
        <p:nvSpPr>
          <p:cNvPr id="40" name="TextBox 39"/>
          <p:cNvSpPr txBox="1"/>
          <p:nvPr/>
        </p:nvSpPr>
        <p:spPr>
          <a:xfrm rot="164312">
            <a:off x="4971978" y="4099126"/>
            <a:ext cx="1545616" cy="261610"/>
          </a:xfrm>
          <a:prstGeom prst="rect">
            <a:avLst/>
          </a:prstGeom>
          <a:noFill/>
        </p:spPr>
        <p:txBody>
          <a:bodyPr wrap="none" rtlCol="0">
            <a:spAutoFit/>
          </a:bodyPr>
          <a:lstStyle/>
          <a:p>
            <a:r>
              <a:rPr lang="en-AU" sz="1100" dirty="0"/>
              <a:t>“Failed to connect to A”</a:t>
            </a:r>
          </a:p>
        </p:txBody>
      </p:sp>
      <p:sp>
        <p:nvSpPr>
          <p:cNvPr id="42" name="TextBox 41"/>
          <p:cNvSpPr txBox="1"/>
          <p:nvPr/>
        </p:nvSpPr>
        <p:spPr>
          <a:xfrm>
            <a:off x="4654047" y="4697849"/>
            <a:ext cx="2431635" cy="1323439"/>
          </a:xfrm>
          <a:prstGeom prst="rect">
            <a:avLst/>
          </a:prstGeom>
          <a:noFill/>
        </p:spPr>
        <p:txBody>
          <a:bodyPr wrap="square" rtlCol="0">
            <a:spAutoFit/>
          </a:bodyPr>
          <a:lstStyle/>
          <a:p>
            <a:r>
              <a:rPr lang="en-AU" sz="1000" i="1" dirty="0"/>
              <a:t>Even if A is working perfectly fine, we cannot force B to connect to A.</a:t>
            </a:r>
          </a:p>
          <a:p>
            <a:endParaRPr lang="en-AU" sz="1000" i="1" dirty="0"/>
          </a:p>
          <a:p>
            <a:r>
              <a:rPr lang="en-AU" sz="1000" i="1" dirty="0"/>
              <a:t>(We could check if A is timing out, but even if it’s not we’d kick it anyway.)</a:t>
            </a:r>
          </a:p>
          <a:p>
            <a:endParaRPr lang="en-AU" sz="1000" i="1" dirty="0"/>
          </a:p>
          <a:p>
            <a:r>
              <a:rPr lang="en-AU" sz="1000" i="1" dirty="0"/>
              <a:t>We have to kick one of them, so prefer to kick the “newer” connection (A).</a:t>
            </a:r>
          </a:p>
        </p:txBody>
      </p:sp>
      <p:sp>
        <p:nvSpPr>
          <p:cNvPr id="49" name="TextBox 48"/>
          <p:cNvSpPr txBox="1"/>
          <p:nvPr/>
        </p:nvSpPr>
        <p:spPr>
          <a:xfrm>
            <a:off x="0" y="3831431"/>
            <a:ext cx="1642565" cy="461665"/>
          </a:xfrm>
          <a:prstGeom prst="rect">
            <a:avLst/>
          </a:prstGeom>
          <a:noFill/>
        </p:spPr>
        <p:txBody>
          <a:bodyPr wrap="square" rtlCol="0">
            <a:spAutoFit/>
          </a:bodyPr>
          <a:lstStyle/>
          <a:p>
            <a:pPr algn="r"/>
            <a:r>
              <a:rPr lang="en-AU" sz="1200" dirty="0">
                <a:solidFill>
                  <a:srgbClr val="FF0000"/>
                </a:solidFill>
              </a:rPr>
              <a:t>OR:</a:t>
            </a:r>
            <a:endParaRPr lang="en-AU" sz="1200" i="1" dirty="0"/>
          </a:p>
          <a:p>
            <a:pPr algn="r"/>
            <a:r>
              <a:rPr lang="en-AU" sz="1200" dirty="0">
                <a:solidFill>
                  <a:srgbClr val="FF0000"/>
                </a:solidFill>
              </a:rPr>
              <a:t>Timeout after punches</a:t>
            </a:r>
          </a:p>
        </p:txBody>
      </p:sp>
    </p:spTree>
    <p:extLst>
      <p:ext uri="{BB962C8B-B14F-4D97-AF65-F5344CB8AC3E}">
        <p14:creationId xmlns:p14="http://schemas.microsoft.com/office/powerpoint/2010/main" val="2927616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200" y="228600"/>
            <a:ext cx="19566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A (Peer)</a:t>
            </a:r>
          </a:p>
        </p:txBody>
      </p:sp>
      <p:sp>
        <p:nvSpPr>
          <p:cNvPr id="3" name="Rectangle 2"/>
          <p:cNvSpPr/>
          <p:nvPr/>
        </p:nvSpPr>
        <p:spPr>
          <a:xfrm>
            <a:off x="660600" y="228600"/>
            <a:ext cx="1956619" cy="6096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 (Peer)</a:t>
            </a:r>
          </a:p>
        </p:txBody>
      </p:sp>
      <p:sp>
        <p:nvSpPr>
          <p:cNvPr id="4" name="Rectangle 3"/>
          <p:cNvSpPr/>
          <p:nvPr/>
        </p:nvSpPr>
        <p:spPr>
          <a:xfrm>
            <a:off x="634020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6" name="Straight Connector 5"/>
          <p:cNvCxnSpPr>
            <a:stCxn id="3" idx="2"/>
          </p:cNvCxnSpPr>
          <p:nvPr/>
        </p:nvCxnSpPr>
        <p:spPr>
          <a:xfrm flipH="1">
            <a:off x="1638909" y="838200"/>
            <a:ext cx="1" cy="563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flipH="1">
            <a:off x="4411509" y="838200"/>
            <a:ext cx="1" cy="57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p:cNvCxnSpPr>
          <p:nvPr/>
        </p:nvCxnSpPr>
        <p:spPr>
          <a:xfrm flipH="1">
            <a:off x="7318509" y="838200"/>
            <a:ext cx="1" cy="57150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a:off x="4411509" y="1045750"/>
            <a:ext cx="2907001" cy="271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300202">
            <a:off x="4731806" y="1142935"/>
            <a:ext cx="2100255" cy="261610"/>
          </a:xfrm>
          <a:prstGeom prst="rect">
            <a:avLst/>
          </a:prstGeom>
          <a:noFill/>
        </p:spPr>
        <p:txBody>
          <a:bodyPr wrap="none" rtlCol="0">
            <a:spAutoFit/>
          </a:bodyPr>
          <a:lstStyle/>
          <a:p>
            <a:r>
              <a:rPr lang="en-AU" sz="1100" dirty="0"/>
              <a:t>Connect + “I have opened port X”</a:t>
            </a:r>
          </a:p>
        </p:txBody>
      </p:sp>
      <p:sp>
        <p:nvSpPr>
          <p:cNvPr id="14" name="TextBox 13"/>
          <p:cNvSpPr txBox="1"/>
          <p:nvPr/>
        </p:nvSpPr>
        <p:spPr>
          <a:xfrm>
            <a:off x="427466" y="840565"/>
            <a:ext cx="1233030" cy="261610"/>
          </a:xfrm>
          <a:prstGeom prst="rect">
            <a:avLst/>
          </a:prstGeom>
          <a:noFill/>
        </p:spPr>
        <p:txBody>
          <a:bodyPr wrap="none" rtlCol="0">
            <a:spAutoFit/>
          </a:bodyPr>
          <a:lstStyle/>
          <a:p>
            <a:r>
              <a:rPr lang="en-AU" sz="1100" i="1" dirty="0"/>
              <a:t>(Starts connected)</a:t>
            </a:r>
          </a:p>
        </p:txBody>
      </p:sp>
      <p:cxnSp>
        <p:nvCxnSpPr>
          <p:cNvPr id="22" name="Straight Arrow Connector 21"/>
          <p:cNvCxnSpPr/>
          <p:nvPr/>
        </p:nvCxnSpPr>
        <p:spPr>
          <a:xfrm flipH="1">
            <a:off x="4411509" y="1621089"/>
            <a:ext cx="2901001"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rot="21339100">
            <a:off x="4999916" y="1701791"/>
            <a:ext cx="2058577" cy="261610"/>
          </a:xfrm>
          <a:prstGeom prst="rect">
            <a:avLst/>
          </a:prstGeom>
          <a:noFill/>
        </p:spPr>
        <p:txBody>
          <a:bodyPr wrap="none" rtlCol="0">
            <a:spAutoFit/>
          </a:bodyPr>
          <a:lstStyle/>
          <a:p>
            <a:r>
              <a:rPr lang="en-AU" sz="1100" dirty="0"/>
              <a:t>“List of peers (connect to them)”</a:t>
            </a:r>
          </a:p>
        </p:txBody>
      </p:sp>
      <p:cxnSp>
        <p:nvCxnSpPr>
          <p:cNvPr id="24" name="Straight Arrow Connector 23"/>
          <p:cNvCxnSpPr/>
          <p:nvPr/>
        </p:nvCxnSpPr>
        <p:spPr>
          <a:xfrm flipH="1">
            <a:off x="1625096" y="1621089"/>
            <a:ext cx="5687414" cy="23581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1638910" y="2000604"/>
            <a:ext cx="2772599" cy="3737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638910" y="2000604"/>
            <a:ext cx="2772600" cy="373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80228" y="1972055"/>
            <a:ext cx="1537537" cy="461665"/>
          </a:xfrm>
          <a:prstGeom prst="rect">
            <a:avLst/>
          </a:prstGeom>
          <a:noFill/>
        </p:spPr>
        <p:txBody>
          <a:bodyPr wrap="none" rtlCol="0">
            <a:spAutoFit/>
          </a:bodyPr>
          <a:lstStyle/>
          <a:p>
            <a:pPr algn="ctr"/>
            <a:r>
              <a:rPr lang="en-AU" sz="1200" dirty="0"/>
              <a:t>Punch-through</a:t>
            </a:r>
          </a:p>
          <a:p>
            <a:pPr algn="ctr"/>
            <a:r>
              <a:rPr lang="en-AU" sz="1200" dirty="0"/>
              <a:t>(repeat until timeout)</a:t>
            </a:r>
          </a:p>
        </p:txBody>
      </p:sp>
      <p:sp>
        <p:nvSpPr>
          <p:cNvPr id="27" name="TextBox 26"/>
          <p:cNvSpPr txBox="1"/>
          <p:nvPr/>
        </p:nvSpPr>
        <p:spPr>
          <a:xfrm>
            <a:off x="7324347" y="1447800"/>
            <a:ext cx="1434483" cy="246221"/>
          </a:xfrm>
          <a:prstGeom prst="rect">
            <a:avLst/>
          </a:prstGeom>
          <a:noFill/>
        </p:spPr>
        <p:txBody>
          <a:bodyPr wrap="square" rtlCol="0">
            <a:spAutoFit/>
          </a:bodyPr>
          <a:lstStyle/>
          <a:p>
            <a:r>
              <a:rPr lang="en-AU" sz="1000" dirty="0"/>
              <a:t>Setup P2P connections</a:t>
            </a:r>
          </a:p>
        </p:txBody>
      </p:sp>
      <p:sp>
        <p:nvSpPr>
          <p:cNvPr id="43" name="TextBox 42"/>
          <p:cNvSpPr txBox="1"/>
          <p:nvPr/>
        </p:nvSpPr>
        <p:spPr>
          <a:xfrm>
            <a:off x="3590611" y="838200"/>
            <a:ext cx="824265" cy="261610"/>
          </a:xfrm>
          <a:prstGeom prst="rect">
            <a:avLst/>
          </a:prstGeom>
          <a:noFill/>
        </p:spPr>
        <p:txBody>
          <a:bodyPr wrap="none" rtlCol="0">
            <a:spAutoFit/>
          </a:bodyPr>
          <a:lstStyle/>
          <a:p>
            <a:r>
              <a:rPr lang="en-AU" sz="1100" i="1" dirty="0"/>
              <a:t>Connecting</a:t>
            </a:r>
          </a:p>
        </p:txBody>
      </p:sp>
      <p:sp>
        <p:nvSpPr>
          <p:cNvPr id="44" name="TextBox 43"/>
          <p:cNvSpPr txBox="1"/>
          <p:nvPr/>
        </p:nvSpPr>
        <p:spPr>
          <a:xfrm rot="21448757">
            <a:off x="1886918" y="1563215"/>
            <a:ext cx="2276585" cy="261610"/>
          </a:xfrm>
          <a:prstGeom prst="rect">
            <a:avLst/>
          </a:prstGeom>
          <a:noFill/>
        </p:spPr>
        <p:txBody>
          <a:bodyPr wrap="none" rtlCol="0">
            <a:spAutoFit/>
          </a:bodyPr>
          <a:lstStyle/>
          <a:p>
            <a:r>
              <a:rPr lang="en-AU" sz="1100" dirty="0"/>
              <a:t>“Peer has joined (allow connection)”</a:t>
            </a:r>
          </a:p>
        </p:txBody>
      </p:sp>
      <p:sp>
        <p:nvSpPr>
          <p:cNvPr id="55" name="TextBox 54"/>
          <p:cNvSpPr txBox="1"/>
          <p:nvPr/>
        </p:nvSpPr>
        <p:spPr>
          <a:xfrm>
            <a:off x="76200" y="1910500"/>
            <a:ext cx="1480043" cy="553998"/>
          </a:xfrm>
          <a:prstGeom prst="rect">
            <a:avLst/>
          </a:prstGeom>
          <a:noFill/>
        </p:spPr>
        <p:txBody>
          <a:bodyPr wrap="square" rtlCol="0">
            <a:spAutoFit/>
          </a:bodyPr>
          <a:lstStyle/>
          <a:p>
            <a:pPr algn="r"/>
            <a:r>
              <a:rPr lang="en-AU" sz="1000" i="1" dirty="0"/>
              <a:t>Note: this is all UDP. If punch-through fails, then connection is impossible.</a:t>
            </a:r>
          </a:p>
        </p:txBody>
      </p:sp>
      <p:cxnSp>
        <p:nvCxnSpPr>
          <p:cNvPr id="65" name="Straight Arrow Connector 64"/>
          <p:cNvCxnSpPr/>
          <p:nvPr/>
        </p:nvCxnSpPr>
        <p:spPr>
          <a:xfrm>
            <a:off x="1638910" y="3540961"/>
            <a:ext cx="5673601" cy="24839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71" name="TextBox 70"/>
          <p:cNvSpPr txBox="1"/>
          <p:nvPr/>
        </p:nvSpPr>
        <p:spPr>
          <a:xfrm rot="164312">
            <a:off x="4796932" y="3499629"/>
            <a:ext cx="2047355" cy="261610"/>
          </a:xfrm>
          <a:prstGeom prst="rect">
            <a:avLst/>
          </a:prstGeom>
          <a:noFill/>
        </p:spPr>
        <p:txBody>
          <a:bodyPr wrap="none" rtlCol="0">
            <a:spAutoFit/>
          </a:bodyPr>
          <a:lstStyle/>
          <a:p>
            <a:r>
              <a:rPr lang="en-AU" sz="1100" dirty="0"/>
              <a:t>“Failed waiting for A to connect”</a:t>
            </a:r>
          </a:p>
        </p:txBody>
      </p:sp>
      <p:cxnSp>
        <p:nvCxnSpPr>
          <p:cNvPr id="72" name="Straight Arrow Connector 71"/>
          <p:cNvCxnSpPr/>
          <p:nvPr/>
        </p:nvCxnSpPr>
        <p:spPr>
          <a:xfrm>
            <a:off x="4407751" y="3166095"/>
            <a:ext cx="2898910" cy="17812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74" name="TextBox 73"/>
          <p:cNvSpPr txBox="1"/>
          <p:nvPr/>
        </p:nvSpPr>
        <p:spPr>
          <a:xfrm rot="164312">
            <a:off x="4644963" y="3035290"/>
            <a:ext cx="2440092" cy="261610"/>
          </a:xfrm>
          <a:prstGeom prst="rect">
            <a:avLst/>
          </a:prstGeom>
          <a:noFill/>
        </p:spPr>
        <p:txBody>
          <a:bodyPr wrap="none" rtlCol="0">
            <a:spAutoFit/>
          </a:bodyPr>
          <a:lstStyle/>
          <a:p>
            <a:r>
              <a:rPr lang="en-AU" sz="1100" dirty="0"/>
              <a:t>“Failed waiting for B to punch-through”</a:t>
            </a:r>
          </a:p>
        </p:txBody>
      </p:sp>
      <p:sp>
        <p:nvSpPr>
          <p:cNvPr id="15" name="TextBox 14"/>
          <p:cNvSpPr txBox="1"/>
          <p:nvPr/>
        </p:nvSpPr>
        <p:spPr>
          <a:xfrm>
            <a:off x="22200" y="6473534"/>
            <a:ext cx="1799788" cy="369332"/>
          </a:xfrm>
          <a:prstGeom prst="rect">
            <a:avLst/>
          </a:prstGeom>
          <a:noFill/>
        </p:spPr>
        <p:txBody>
          <a:bodyPr wrap="none" rtlCol="0">
            <a:spAutoFit/>
          </a:bodyPr>
          <a:lstStyle/>
          <a:p>
            <a:r>
              <a:rPr lang="en-AU" b="1" i="1" dirty="0"/>
              <a:t>B cannot reach A</a:t>
            </a:r>
          </a:p>
        </p:txBody>
      </p:sp>
      <p:sp>
        <p:nvSpPr>
          <p:cNvPr id="5" name="TextBox 4"/>
          <p:cNvSpPr txBox="1"/>
          <p:nvPr/>
        </p:nvSpPr>
        <p:spPr>
          <a:xfrm>
            <a:off x="479592" y="3012654"/>
            <a:ext cx="1128777" cy="830997"/>
          </a:xfrm>
          <a:prstGeom prst="rect">
            <a:avLst/>
          </a:prstGeom>
          <a:noFill/>
        </p:spPr>
        <p:txBody>
          <a:bodyPr wrap="square" rtlCol="0">
            <a:spAutoFit/>
          </a:bodyPr>
          <a:lstStyle/>
          <a:p>
            <a:pPr algn="r"/>
            <a:r>
              <a:rPr lang="en-AU" sz="1200" dirty="0">
                <a:solidFill>
                  <a:srgbClr val="FF0000"/>
                </a:solidFill>
              </a:rPr>
              <a:t>Time out waiting for connection (accept)</a:t>
            </a:r>
            <a:endParaRPr lang="en-AU" sz="1200" i="1" dirty="0"/>
          </a:p>
        </p:txBody>
      </p:sp>
      <p:sp>
        <p:nvSpPr>
          <p:cNvPr id="41" name="Cross 40"/>
          <p:cNvSpPr/>
          <p:nvPr/>
        </p:nvSpPr>
        <p:spPr>
          <a:xfrm rot="1779468">
            <a:off x="4066242" y="2254120"/>
            <a:ext cx="151957" cy="151957"/>
          </a:xfrm>
          <a:prstGeom prst="plus">
            <a:avLst>
              <a:gd name="adj" fmla="val 301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3025209" y="2819400"/>
            <a:ext cx="1386300" cy="461665"/>
          </a:xfrm>
          <a:prstGeom prst="rect">
            <a:avLst/>
          </a:prstGeom>
          <a:noFill/>
        </p:spPr>
        <p:txBody>
          <a:bodyPr wrap="square" rtlCol="0">
            <a:spAutoFit/>
          </a:bodyPr>
          <a:lstStyle/>
          <a:p>
            <a:pPr algn="r"/>
            <a:r>
              <a:rPr lang="en-AU" sz="1200" dirty="0">
                <a:solidFill>
                  <a:srgbClr val="FF0000"/>
                </a:solidFill>
              </a:rPr>
              <a:t>Time out waiting for punch</a:t>
            </a:r>
          </a:p>
        </p:txBody>
      </p:sp>
      <p:sp>
        <p:nvSpPr>
          <p:cNvPr id="7" name="TextBox 6"/>
          <p:cNvSpPr txBox="1"/>
          <p:nvPr/>
        </p:nvSpPr>
        <p:spPr>
          <a:xfrm>
            <a:off x="1851870" y="2565695"/>
            <a:ext cx="903905" cy="507831"/>
          </a:xfrm>
          <a:prstGeom prst="rect">
            <a:avLst/>
          </a:prstGeom>
          <a:noFill/>
        </p:spPr>
        <p:txBody>
          <a:bodyPr wrap="square" rtlCol="0">
            <a:spAutoFit/>
          </a:bodyPr>
          <a:lstStyle/>
          <a:p>
            <a:pPr algn="ctr"/>
            <a:r>
              <a:rPr lang="en-AU" sz="900" dirty="0"/>
              <a:t>(don’t really care whether this arrives)</a:t>
            </a:r>
          </a:p>
        </p:txBody>
      </p:sp>
      <p:cxnSp>
        <p:nvCxnSpPr>
          <p:cNvPr id="11" name="Straight Arrow Connector 10"/>
          <p:cNvCxnSpPr/>
          <p:nvPr/>
        </p:nvCxnSpPr>
        <p:spPr>
          <a:xfrm flipH="1" flipV="1">
            <a:off x="1660496" y="2374396"/>
            <a:ext cx="320704" cy="2926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355516" y="3686889"/>
            <a:ext cx="1434483" cy="246221"/>
          </a:xfrm>
          <a:prstGeom prst="rect">
            <a:avLst/>
          </a:prstGeom>
          <a:noFill/>
        </p:spPr>
        <p:txBody>
          <a:bodyPr wrap="square" rtlCol="0">
            <a:spAutoFit/>
          </a:bodyPr>
          <a:lstStyle/>
          <a:p>
            <a:r>
              <a:rPr lang="en-AU" sz="1000" dirty="0"/>
              <a:t>Connect failure B to A</a:t>
            </a:r>
          </a:p>
        </p:txBody>
      </p:sp>
      <p:sp>
        <p:nvSpPr>
          <p:cNvPr id="49" name="TextBox 48"/>
          <p:cNvSpPr txBox="1"/>
          <p:nvPr/>
        </p:nvSpPr>
        <p:spPr>
          <a:xfrm>
            <a:off x="7355515" y="3231932"/>
            <a:ext cx="1434483" cy="246221"/>
          </a:xfrm>
          <a:prstGeom prst="rect">
            <a:avLst/>
          </a:prstGeom>
          <a:noFill/>
        </p:spPr>
        <p:txBody>
          <a:bodyPr wrap="square" rtlCol="0">
            <a:spAutoFit/>
          </a:bodyPr>
          <a:lstStyle/>
          <a:p>
            <a:r>
              <a:rPr lang="en-AU" sz="1000" dirty="0"/>
              <a:t>Connect failure A to B</a:t>
            </a:r>
          </a:p>
        </p:txBody>
      </p:sp>
      <p:sp>
        <p:nvSpPr>
          <p:cNvPr id="26" name="TextBox 25"/>
          <p:cNvSpPr txBox="1"/>
          <p:nvPr/>
        </p:nvSpPr>
        <p:spPr>
          <a:xfrm>
            <a:off x="1686057" y="4267200"/>
            <a:ext cx="2678303" cy="1569660"/>
          </a:xfrm>
          <a:prstGeom prst="rect">
            <a:avLst/>
          </a:prstGeom>
          <a:noFill/>
        </p:spPr>
        <p:txBody>
          <a:bodyPr wrap="square" rtlCol="0">
            <a:spAutoFit/>
          </a:bodyPr>
          <a:lstStyle/>
          <a:p>
            <a:r>
              <a:rPr lang="en-AU" sz="1200" dirty="0"/>
              <a:t>If the master peer receives a connect failure message, that client (if behaving) is still running.</a:t>
            </a:r>
          </a:p>
          <a:p>
            <a:endParaRPr lang="en-AU" sz="1200" dirty="0"/>
          </a:p>
          <a:p>
            <a:r>
              <a:rPr lang="en-AU" sz="1200" dirty="0"/>
              <a:t>If the master peer </a:t>
            </a:r>
            <a:r>
              <a:rPr lang="en-AU" sz="1200" i="1" dirty="0"/>
              <a:t>doesn’t</a:t>
            </a:r>
            <a:r>
              <a:rPr lang="en-AU" sz="1200" dirty="0"/>
              <a:t> receive a connect-failure message, that client may have timed-out (died) and will time-out from master peer shortly.</a:t>
            </a:r>
          </a:p>
        </p:txBody>
      </p:sp>
    </p:spTree>
    <p:extLst>
      <p:ext uri="{BB962C8B-B14F-4D97-AF65-F5344CB8AC3E}">
        <p14:creationId xmlns:p14="http://schemas.microsoft.com/office/powerpoint/2010/main" val="51832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3200" y="228600"/>
            <a:ext cx="195661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A (Peer)</a:t>
            </a:r>
          </a:p>
        </p:txBody>
      </p:sp>
      <p:sp>
        <p:nvSpPr>
          <p:cNvPr id="3" name="Rectangle 2"/>
          <p:cNvSpPr/>
          <p:nvPr/>
        </p:nvSpPr>
        <p:spPr>
          <a:xfrm>
            <a:off x="660600" y="228600"/>
            <a:ext cx="1956619" cy="609600"/>
          </a:xfrm>
          <a:prstGeom prst="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 (Peer)</a:t>
            </a:r>
          </a:p>
        </p:txBody>
      </p:sp>
      <p:sp>
        <p:nvSpPr>
          <p:cNvPr id="4" name="Rectangle 3"/>
          <p:cNvSpPr/>
          <p:nvPr/>
        </p:nvSpPr>
        <p:spPr>
          <a:xfrm>
            <a:off x="634020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6" name="Straight Connector 5"/>
          <p:cNvCxnSpPr>
            <a:stCxn id="3" idx="2"/>
          </p:cNvCxnSpPr>
          <p:nvPr/>
        </p:nvCxnSpPr>
        <p:spPr>
          <a:xfrm flipH="1">
            <a:off x="1638909" y="838200"/>
            <a:ext cx="1" cy="563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2"/>
          </p:cNvCxnSpPr>
          <p:nvPr/>
        </p:nvCxnSpPr>
        <p:spPr>
          <a:xfrm flipH="1">
            <a:off x="4411509" y="838200"/>
            <a:ext cx="1" cy="571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2"/>
          </p:cNvCxnSpPr>
          <p:nvPr/>
        </p:nvCxnSpPr>
        <p:spPr>
          <a:xfrm flipH="1">
            <a:off x="7318509" y="838200"/>
            <a:ext cx="1" cy="5715000"/>
          </a:xfrm>
          <a:prstGeom prst="line">
            <a:avLst/>
          </a:prstGeom>
        </p:spPr>
        <p:style>
          <a:lnRef idx="1">
            <a:schemeClr val="accent4"/>
          </a:lnRef>
          <a:fillRef idx="0">
            <a:schemeClr val="accent4"/>
          </a:fillRef>
          <a:effectRef idx="0">
            <a:schemeClr val="accent4"/>
          </a:effectRef>
          <a:fontRef idx="minor">
            <a:schemeClr val="tx1"/>
          </a:fontRef>
        </p:style>
      </p:cxnSp>
      <p:sp>
        <p:nvSpPr>
          <p:cNvPr id="14" name="TextBox 13"/>
          <p:cNvSpPr txBox="1"/>
          <p:nvPr/>
        </p:nvSpPr>
        <p:spPr>
          <a:xfrm>
            <a:off x="427466" y="840565"/>
            <a:ext cx="1233030" cy="261610"/>
          </a:xfrm>
          <a:prstGeom prst="rect">
            <a:avLst/>
          </a:prstGeom>
          <a:noFill/>
        </p:spPr>
        <p:txBody>
          <a:bodyPr wrap="none" rtlCol="0">
            <a:spAutoFit/>
          </a:bodyPr>
          <a:lstStyle/>
          <a:p>
            <a:r>
              <a:rPr lang="en-AU" sz="1100" i="1" dirty="0"/>
              <a:t>(Starts connected)</a:t>
            </a:r>
          </a:p>
        </p:txBody>
      </p:sp>
      <p:sp>
        <p:nvSpPr>
          <p:cNvPr id="15" name="TextBox 14"/>
          <p:cNvSpPr txBox="1"/>
          <p:nvPr/>
        </p:nvSpPr>
        <p:spPr>
          <a:xfrm>
            <a:off x="22200" y="6473534"/>
            <a:ext cx="1538050" cy="369332"/>
          </a:xfrm>
          <a:prstGeom prst="rect">
            <a:avLst/>
          </a:prstGeom>
          <a:noFill/>
        </p:spPr>
        <p:txBody>
          <a:bodyPr wrap="none" rtlCol="0">
            <a:spAutoFit/>
          </a:bodyPr>
          <a:lstStyle/>
          <a:p>
            <a:r>
              <a:rPr lang="en-AU" b="1" i="1" dirty="0"/>
              <a:t>Disconnection</a:t>
            </a:r>
          </a:p>
        </p:txBody>
      </p:sp>
      <p:sp>
        <p:nvSpPr>
          <p:cNvPr id="39" name="TextBox 38"/>
          <p:cNvSpPr txBox="1"/>
          <p:nvPr/>
        </p:nvSpPr>
        <p:spPr>
          <a:xfrm>
            <a:off x="3182969" y="835903"/>
            <a:ext cx="1233030" cy="261610"/>
          </a:xfrm>
          <a:prstGeom prst="rect">
            <a:avLst/>
          </a:prstGeom>
          <a:noFill/>
        </p:spPr>
        <p:txBody>
          <a:bodyPr wrap="none" rtlCol="0">
            <a:spAutoFit/>
          </a:bodyPr>
          <a:lstStyle/>
          <a:p>
            <a:pPr algn="r"/>
            <a:r>
              <a:rPr lang="en-AU" sz="1100" i="1" dirty="0"/>
              <a:t>(Starts connected)</a:t>
            </a:r>
          </a:p>
        </p:txBody>
      </p:sp>
      <p:cxnSp>
        <p:nvCxnSpPr>
          <p:cNvPr id="17" name="Straight Arrow Connector 16"/>
          <p:cNvCxnSpPr/>
          <p:nvPr/>
        </p:nvCxnSpPr>
        <p:spPr>
          <a:xfrm flipH="1">
            <a:off x="1638909" y="1219200"/>
            <a:ext cx="2772600" cy="4000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1104631">
            <a:off x="1917129" y="1429304"/>
            <a:ext cx="1883849" cy="261610"/>
          </a:xfrm>
          <a:prstGeom prst="rect">
            <a:avLst/>
          </a:prstGeom>
          <a:noFill/>
        </p:spPr>
        <p:txBody>
          <a:bodyPr wrap="none" rtlCol="0">
            <a:spAutoFit/>
          </a:bodyPr>
          <a:lstStyle/>
          <a:p>
            <a:r>
              <a:rPr lang="en-AU" sz="1100" dirty="0"/>
              <a:t>Disconnect (may be time-out)</a:t>
            </a:r>
          </a:p>
        </p:txBody>
      </p:sp>
      <p:cxnSp>
        <p:nvCxnSpPr>
          <p:cNvPr id="50" name="Straight Arrow Connector 49"/>
          <p:cNvCxnSpPr/>
          <p:nvPr/>
        </p:nvCxnSpPr>
        <p:spPr>
          <a:xfrm>
            <a:off x="1644909" y="1825944"/>
            <a:ext cx="5673601" cy="24839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51" name="TextBox 50"/>
          <p:cNvSpPr txBox="1"/>
          <p:nvPr/>
        </p:nvSpPr>
        <p:spPr>
          <a:xfrm rot="164312">
            <a:off x="5237345" y="1784612"/>
            <a:ext cx="1178528" cy="261610"/>
          </a:xfrm>
          <a:prstGeom prst="rect">
            <a:avLst/>
          </a:prstGeom>
          <a:noFill/>
        </p:spPr>
        <p:txBody>
          <a:bodyPr wrap="none" rtlCol="0">
            <a:spAutoFit/>
          </a:bodyPr>
          <a:lstStyle/>
          <a:p>
            <a:r>
              <a:rPr lang="en-AU" sz="1100" dirty="0"/>
              <a:t>“A disconnected”</a:t>
            </a:r>
          </a:p>
        </p:txBody>
      </p:sp>
      <p:sp>
        <p:nvSpPr>
          <p:cNvPr id="52" name="TextBox 51"/>
          <p:cNvSpPr txBox="1"/>
          <p:nvPr/>
        </p:nvSpPr>
        <p:spPr>
          <a:xfrm>
            <a:off x="7383715" y="1963675"/>
            <a:ext cx="1434483" cy="246221"/>
          </a:xfrm>
          <a:prstGeom prst="rect">
            <a:avLst/>
          </a:prstGeom>
          <a:noFill/>
        </p:spPr>
        <p:txBody>
          <a:bodyPr wrap="square" rtlCol="0">
            <a:spAutoFit/>
          </a:bodyPr>
          <a:lstStyle/>
          <a:p>
            <a:r>
              <a:rPr lang="en-AU" sz="1000" dirty="0"/>
              <a:t>A disconnected from B</a:t>
            </a:r>
          </a:p>
        </p:txBody>
      </p:sp>
      <p:cxnSp>
        <p:nvCxnSpPr>
          <p:cNvPr id="53" name="Straight Arrow Connector 52"/>
          <p:cNvCxnSpPr/>
          <p:nvPr/>
        </p:nvCxnSpPr>
        <p:spPr>
          <a:xfrm>
            <a:off x="1638909" y="2227412"/>
            <a:ext cx="2772600" cy="40005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rot="465773">
            <a:off x="2371237" y="2456978"/>
            <a:ext cx="1883849" cy="261610"/>
          </a:xfrm>
          <a:prstGeom prst="rect">
            <a:avLst/>
          </a:prstGeom>
          <a:noFill/>
        </p:spPr>
        <p:txBody>
          <a:bodyPr wrap="none" rtlCol="0">
            <a:spAutoFit/>
          </a:bodyPr>
          <a:lstStyle/>
          <a:p>
            <a:r>
              <a:rPr lang="en-AU" sz="1100" dirty="0"/>
              <a:t>Disconnect (may be time-out)</a:t>
            </a:r>
          </a:p>
        </p:txBody>
      </p:sp>
      <p:cxnSp>
        <p:nvCxnSpPr>
          <p:cNvPr id="56" name="Straight Arrow Connector 55"/>
          <p:cNvCxnSpPr/>
          <p:nvPr/>
        </p:nvCxnSpPr>
        <p:spPr>
          <a:xfrm>
            <a:off x="4411509" y="2708022"/>
            <a:ext cx="2902511" cy="124199"/>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57" name="TextBox 56"/>
          <p:cNvSpPr txBox="1"/>
          <p:nvPr/>
        </p:nvSpPr>
        <p:spPr>
          <a:xfrm rot="164312">
            <a:off x="5232855" y="2542491"/>
            <a:ext cx="1178528" cy="261610"/>
          </a:xfrm>
          <a:prstGeom prst="rect">
            <a:avLst/>
          </a:prstGeom>
          <a:noFill/>
        </p:spPr>
        <p:txBody>
          <a:bodyPr wrap="none" rtlCol="0">
            <a:spAutoFit/>
          </a:bodyPr>
          <a:lstStyle/>
          <a:p>
            <a:r>
              <a:rPr lang="en-AU" sz="1100" dirty="0"/>
              <a:t>“B disconnected”</a:t>
            </a:r>
          </a:p>
        </p:txBody>
      </p:sp>
      <p:sp>
        <p:nvSpPr>
          <p:cNvPr id="58" name="TextBox 57"/>
          <p:cNvSpPr txBox="1"/>
          <p:nvPr/>
        </p:nvSpPr>
        <p:spPr>
          <a:xfrm>
            <a:off x="7379225" y="2721554"/>
            <a:ext cx="1434483" cy="246221"/>
          </a:xfrm>
          <a:prstGeom prst="rect">
            <a:avLst/>
          </a:prstGeom>
          <a:noFill/>
        </p:spPr>
        <p:txBody>
          <a:bodyPr wrap="square" rtlCol="0">
            <a:spAutoFit/>
          </a:bodyPr>
          <a:lstStyle/>
          <a:p>
            <a:r>
              <a:rPr lang="en-AU" sz="1000" dirty="0"/>
              <a:t>B disconnected from A</a:t>
            </a:r>
          </a:p>
        </p:txBody>
      </p:sp>
      <p:sp>
        <p:nvSpPr>
          <p:cNvPr id="59" name="TextBox 58"/>
          <p:cNvSpPr txBox="1"/>
          <p:nvPr/>
        </p:nvSpPr>
        <p:spPr>
          <a:xfrm>
            <a:off x="125766" y="1609732"/>
            <a:ext cx="1434483" cy="1169551"/>
          </a:xfrm>
          <a:prstGeom prst="rect">
            <a:avLst/>
          </a:prstGeom>
          <a:noFill/>
        </p:spPr>
        <p:txBody>
          <a:bodyPr wrap="square" rtlCol="0">
            <a:spAutoFit/>
          </a:bodyPr>
          <a:lstStyle/>
          <a:p>
            <a:pPr algn="r"/>
            <a:r>
              <a:rPr lang="en-AU" sz="1000" i="1" dirty="0"/>
              <a:t>Either or both disconnections may happen cleanly and be reported to the server</a:t>
            </a:r>
          </a:p>
          <a:p>
            <a:pPr algn="r"/>
            <a:endParaRPr lang="en-AU" sz="1000" i="1" dirty="0"/>
          </a:p>
          <a:p>
            <a:pPr algn="r"/>
            <a:r>
              <a:rPr lang="en-AU" sz="1000" i="1" dirty="0"/>
              <a:t>(Disconnect order not important here)</a:t>
            </a:r>
          </a:p>
        </p:txBody>
      </p:sp>
    </p:spTree>
    <p:extLst>
      <p:ext uri="{BB962C8B-B14F-4D97-AF65-F5344CB8AC3E}">
        <p14:creationId xmlns:p14="http://schemas.microsoft.com/office/powerpoint/2010/main" val="3519574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Arc 81"/>
          <p:cNvSpPr/>
          <p:nvPr/>
        </p:nvSpPr>
        <p:spPr>
          <a:xfrm flipH="1">
            <a:off x="149088" y="1556056"/>
            <a:ext cx="1936090" cy="4158944"/>
          </a:xfrm>
          <a:prstGeom prst="arc">
            <a:avLst>
              <a:gd name="adj1" fmla="val 16200000"/>
              <a:gd name="adj2" fmla="val 5420866"/>
            </a:avLst>
          </a:prstGeom>
          <a:ln>
            <a:solidFill>
              <a:schemeClr val="accent6">
                <a:lumMod val="60000"/>
                <a:lumOff val="40000"/>
              </a:schemeClr>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 name="Rectangle 2"/>
          <p:cNvSpPr/>
          <p:nvPr/>
        </p:nvSpPr>
        <p:spPr>
          <a:xfrm>
            <a:off x="149090" y="228600"/>
            <a:ext cx="1956619"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b="1" dirty="0"/>
              <a:t>M (master peer)</a:t>
            </a:r>
          </a:p>
        </p:txBody>
      </p:sp>
      <p:cxnSp>
        <p:nvCxnSpPr>
          <p:cNvPr id="4" name="Straight Connector 3"/>
          <p:cNvCxnSpPr>
            <a:stCxn id="3" idx="2"/>
          </p:cNvCxnSpPr>
          <p:nvPr/>
        </p:nvCxnSpPr>
        <p:spPr>
          <a:xfrm flipH="1">
            <a:off x="1127399" y="838200"/>
            <a:ext cx="1" cy="5715000"/>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Arrow Connector 5"/>
          <p:cNvCxnSpPr/>
          <p:nvPr/>
        </p:nvCxnSpPr>
        <p:spPr>
          <a:xfrm>
            <a:off x="825290" y="3121223"/>
            <a:ext cx="302111" cy="93659"/>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a:off x="840013" y="1253112"/>
            <a:ext cx="296261" cy="8906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1136274" y="1158495"/>
            <a:ext cx="1434483" cy="400110"/>
          </a:xfrm>
          <a:prstGeom prst="rect">
            <a:avLst/>
          </a:prstGeom>
          <a:noFill/>
        </p:spPr>
        <p:txBody>
          <a:bodyPr wrap="square" rtlCol="0">
            <a:spAutoFit/>
          </a:bodyPr>
          <a:lstStyle/>
          <a:p>
            <a:r>
              <a:rPr lang="en-AU" sz="1000" b="1" dirty="0"/>
              <a:t>A says:</a:t>
            </a:r>
          </a:p>
          <a:p>
            <a:r>
              <a:rPr lang="en-AU" sz="1000" dirty="0"/>
              <a:t>“No connection to B”</a:t>
            </a:r>
          </a:p>
        </p:txBody>
      </p:sp>
      <p:sp>
        <p:nvSpPr>
          <p:cNvPr id="15" name="TextBox 14"/>
          <p:cNvSpPr txBox="1"/>
          <p:nvPr/>
        </p:nvSpPr>
        <p:spPr>
          <a:xfrm>
            <a:off x="1136274" y="3014827"/>
            <a:ext cx="1707534" cy="553998"/>
          </a:xfrm>
          <a:prstGeom prst="rect">
            <a:avLst/>
          </a:prstGeom>
          <a:noFill/>
        </p:spPr>
        <p:txBody>
          <a:bodyPr wrap="square" rtlCol="0">
            <a:spAutoFit/>
          </a:bodyPr>
          <a:lstStyle/>
          <a:p>
            <a:r>
              <a:rPr lang="en-AU" sz="1000" b="1" dirty="0"/>
              <a:t>B says:</a:t>
            </a:r>
          </a:p>
          <a:p>
            <a:r>
              <a:rPr lang="en-AU" sz="1000" dirty="0"/>
              <a:t>“No connection to A”</a:t>
            </a:r>
          </a:p>
          <a:p>
            <a:r>
              <a:rPr lang="en-AU" sz="1000" dirty="0"/>
              <a:t>(before or after A’s report)</a:t>
            </a:r>
          </a:p>
        </p:txBody>
      </p:sp>
      <p:sp>
        <p:nvSpPr>
          <p:cNvPr id="16" name="Rectangle 15"/>
          <p:cNvSpPr/>
          <p:nvPr/>
        </p:nvSpPr>
        <p:spPr>
          <a:xfrm>
            <a:off x="1295400" y="1612800"/>
            <a:ext cx="383457" cy="457200"/>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B</a:t>
            </a:r>
          </a:p>
        </p:txBody>
      </p:sp>
      <p:cxnSp>
        <p:nvCxnSpPr>
          <p:cNvPr id="18" name="Curved Connector 17"/>
          <p:cNvCxnSpPr>
            <a:stCxn id="11" idx="1"/>
            <a:endCxn id="16" idx="1"/>
          </p:cNvCxnSpPr>
          <p:nvPr/>
        </p:nvCxnSpPr>
        <p:spPr>
          <a:xfrm rot="10800000" flipH="1" flipV="1">
            <a:off x="1136274" y="1358550"/>
            <a:ext cx="159126" cy="482850"/>
          </a:xfrm>
          <a:prstGeom prst="curvedConnector3">
            <a:avLst>
              <a:gd name="adj1" fmla="val -143660"/>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6" idx="3"/>
            <a:endCxn id="33" idx="3"/>
          </p:cNvCxnSpPr>
          <p:nvPr/>
        </p:nvCxnSpPr>
        <p:spPr>
          <a:xfrm flipH="1">
            <a:off x="1136272" y="1841400"/>
            <a:ext cx="542585" cy="335925"/>
          </a:xfrm>
          <a:prstGeom prst="curvedConnector3">
            <a:avLst>
              <a:gd name="adj1" fmla="val -42132"/>
            </a:avLst>
          </a:prstGeom>
          <a:ln>
            <a:solidFill>
              <a:schemeClr val="accent1">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51520" y="1977270"/>
            <a:ext cx="884752" cy="400110"/>
          </a:xfrm>
          <a:prstGeom prst="rect">
            <a:avLst/>
          </a:prstGeom>
          <a:noFill/>
        </p:spPr>
        <p:txBody>
          <a:bodyPr wrap="square" rtlCol="0">
            <a:spAutoFit/>
          </a:bodyPr>
          <a:lstStyle/>
          <a:p>
            <a:pPr algn="r"/>
            <a:r>
              <a:rPr lang="en-AU" sz="1000" dirty="0">
                <a:solidFill>
                  <a:schemeClr val="accent1">
                    <a:lumMod val="40000"/>
                    <a:lumOff val="60000"/>
                  </a:schemeClr>
                </a:solidFill>
              </a:rPr>
              <a:t>“Yes I am responding”</a:t>
            </a:r>
          </a:p>
        </p:txBody>
      </p:sp>
      <p:sp>
        <p:nvSpPr>
          <p:cNvPr id="39" name="TextBox 38"/>
          <p:cNvSpPr txBox="1"/>
          <p:nvPr/>
        </p:nvSpPr>
        <p:spPr>
          <a:xfrm>
            <a:off x="3049621" y="1188285"/>
            <a:ext cx="5638800" cy="477054"/>
          </a:xfrm>
          <a:prstGeom prst="rect">
            <a:avLst/>
          </a:prstGeom>
          <a:noFill/>
        </p:spPr>
        <p:txBody>
          <a:bodyPr wrap="square" rtlCol="0">
            <a:spAutoFit/>
          </a:bodyPr>
          <a:lstStyle/>
          <a:p>
            <a:r>
              <a:rPr lang="en-AU" sz="1400" dirty="0"/>
              <a:t>Queue up “B missing according to A” signal to be resolved after a timeout</a:t>
            </a:r>
          </a:p>
          <a:p>
            <a:r>
              <a:rPr lang="en-AU" sz="1100" dirty="0">
                <a:solidFill>
                  <a:prstClr val="black"/>
                </a:solidFill>
              </a:rPr>
              <a:t>(Do not allow duplicates)</a:t>
            </a:r>
            <a:endParaRPr lang="en-AU" sz="1400" dirty="0"/>
          </a:p>
        </p:txBody>
      </p:sp>
      <p:sp>
        <p:nvSpPr>
          <p:cNvPr id="40" name="TextBox 39"/>
          <p:cNvSpPr txBox="1"/>
          <p:nvPr/>
        </p:nvSpPr>
        <p:spPr>
          <a:xfrm>
            <a:off x="3049620" y="1981200"/>
            <a:ext cx="5789579" cy="815608"/>
          </a:xfrm>
          <a:prstGeom prst="rect">
            <a:avLst/>
          </a:prstGeom>
          <a:noFill/>
        </p:spPr>
        <p:txBody>
          <a:bodyPr wrap="square" rtlCol="0">
            <a:spAutoFit/>
          </a:bodyPr>
          <a:lstStyle/>
          <a:p>
            <a:r>
              <a:rPr lang="en-AU" sz="1400" dirty="0"/>
              <a:t>Immediately Kick A</a:t>
            </a:r>
          </a:p>
          <a:p>
            <a:r>
              <a:rPr lang="en-AU" sz="1100" dirty="0"/>
              <a:t>Verify that the matching signal is queued</a:t>
            </a:r>
          </a:p>
          <a:p>
            <a:r>
              <a:rPr lang="en-AU" sz="1100" dirty="0"/>
              <a:t>Even if A is telling lies, we cannot </a:t>
            </a:r>
            <a:r>
              <a:rPr lang="en-AU" sz="1100" i="1" dirty="0"/>
              <a:t>force </a:t>
            </a:r>
            <a:r>
              <a:rPr lang="en-AU" sz="1100" dirty="0"/>
              <a:t>A to connect to B; have to assume genuine disconnection.</a:t>
            </a:r>
          </a:p>
          <a:p>
            <a:r>
              <a:rPr lang="en-AU" sz="1100" dirty="0"/>
              <a:t>B may eventually respond with “no connection to A”.</a:t>
            </a:r>
          </a:p>
        </p:txBody>
      </p:sp>
      <p:cxnSp>
        <p:nvCxnSpPr>
          <p:cNvPr id="45" name="Straight Arrow Connector 44"/>
          <p:cNvCxnSpPr/>
          <p:nvPr/>
        </p:nvCxnSpPr>
        <p:spPr>
          <a:xfrm>
            <a:off x="2085178" y="2173561"/>
            <a:ext cx="838200"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562356" y="1342172"/>
            <a:ext cx="324843" cy="1"/>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562356" y="3261047"/>
            <a:ext cx="324843" cy="1"/>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049621" y="3121223"/>
            <a:ext cx="5105400" cy="646331"/>
          </a:xfrm>
          <a:prstGeom prst="rect">
            <a:avLst/>
          </a:prstGeom>
          <a:noFill/>
        </p:spPr>
        <p:txBody>
          <a:bodyPr wrap="square" rtlCol="0">
            <a:spAutoFit/>
          </a:bodyPr>
          <a:lstStyle/>
          <a:p>
            <a:r>
              <a:rPr lang="en-AU" sz="1400" dirty="0"/>
              <a:t>Immediately Kick A</a:t>
            </a:r>
          </a:p>
          <a:p>
            <a:pPr lvl="0"/>
            <a:r>
              <a:rPr lang="en-AU" sz="1100" dirty="0">
                <a:solidFill>
                  <a:prstClr val="black"/>
                </a:solidFill>
              </a:rPr>
              <a:t>Even if we did a “are you there” check on A, we’d have to kick it. At this point we </a:t>
            </a:r>
            <a:r>
              <a:rPr lang="en-AU" sz="1100" i="1" dirty="0">
                <a:solidFill>
                  <a:prstClr val="black"/>
                </a:solidFill>
              </a:rPr>
              <a:t>know</a:t>
            </a:r>
            <a:r>
              <a:rPr lang="en-AU" sz="1100" dirty="0">
                <a:solidFill>
                  <a:prstClr val="black"/>
                </a:solidFill>
              </a:rPr>
              <a:t> that B is ok. And we’d prefer to keep the older client.</a:t>
            </a:r>
          </a:p>
        </p:txBody>
      </p:sp>
      <p:sp>
        <p:nvSpPr>
          <p:cNvPr id="58" name="TextBox 57"/>
          <p:cNvSpPr txBox="1"/>
          <p:nvPr/>
        </p:nvSpPr>
        <p:spPr>
          <a:xfrm>
            <a:off x="1259816" y="2254269"/>
            <a:ext cx="1646162" cy="584775"/>
          </a:xfrm>
          <a:prstGeom prst="rect">
            <a:avLst/>
          </a:prstGeom>
          <a:noFill/>
        </p:spPr>
        <p:txBody>
          <a:bodyPr wrap="square" rtlCol="0">
            <a:spAutoFit/>
          </a:bodyPr>
          <a:lstStyle/>
          <a:p>
            <a:r>
              <a:rPr lang="en-AU" sz="800" i="1" dirty="0"/>
              <a:t>(This tells us that B is still running, and either is about to disconnect from A anyway, or A is telling us lies.)</a:t>
            </a:r>
          </a:p>
        </p:txBody>
      </p:sp>
      <p:sp>
        <p:nvSpPr>
          <p:cNvPr id="72" name="TextBox 71"/>
          <p:cNvSpPr txBox="1"/>
          <p:nvPr/>
        </p:nvSpPr>
        <p:spPr>
          <a:xfrm>
            <a:off x="1663856" y="3933056"/>
            <a:ext cx="6855543" cy="1384995"/>
          </a:xfrm>
          <a:prstGeom prst="rect">
            <a:avLst/>
          </a:prstGeom>
          <a:noFill/>
        </p:spPr>
        <p:txBody>
          <a:bodyPr wrap="square" rtlCol="0">
            <a:spAutoFit/>
          </a:bodyPr>
          <a:lstStyle/>
          <a:p>
            <a:r>
              <a:rPr lang="en-AU" sz="1200" b="1" dirty="0"/>
              <a:t>NOTES:</a:t>
            </a:r>
          </a:p>
          <a:p>
            <a:pPr marL="171450" indent="-171450">
              <a:buFont typeface="Arial" panose="020B0604020202020204" pitchFamily="34" charset="0"/>
              <a:buChar char="•"/>
            </a:pPr>
            <a:r>
              <a:rPr lang="en-AU" sz="1200" dirty="0"/>
              <a:t>Irrelevant who disconnected who – cannot tell who is hostile (unless we get data from multiple clients?)</a:t>
            </a:r>
          </a:p>
          <a:p>
            <a:pPr marL="171450" indent="-171450">
              <a:buFont typeface="Arial" panose="020B0604020202020204" pitchFamily="34" charset="0"/>
              <a:buChar char="•"/>
            </a:pPr>
            <a:r>
              <a:rPr lang="en-AU" sz="1200" dirty="0"/>
              <a:t>Simple solution (for the time being):</a:t>
            </a:r>
          </a:p>
          <a:p>
            <a:pPr marL="628650" lvl="1" indent="-171450">
              <a:buFont typeface="Arial" panose="020B0604020202020204" pitchFamily="34" charset="0"/>
              <a:buChar char="•"/>
            </a:pPr>
            <a:r>
              <a:rPr lang="en-AU" sz="1200" b="1" dirty="0"/>
              <a:t>Kick the last-to-join client!</a:t>
            </a:r>
            <a:r>
              <a:rPr lang="en-AU" sz="1200" dirty="0"/>
              <a:t> (highest connection ID)</a:t>
            </a:r>
            <a:endParaRPr lang="en-AU" sz="1200" b="1" dirty="0"/>
          </a:p>
          <a:p>
            <a:pPr marL="171450" indent="-171450">
              <a:buFont typeface="Arial" panose="020B0604020202020204" pitchFamily="34" charset="0"/>
              <a:buChar char="•"/>
            </a:pPr>
            <a:r>
              <a:rPr lang="en-AU" sz="1200" dirty="0"/>
              <a:t>A client being removed will cancel all related “missing” signals currently in queue</a:t>
            </a:r>
          </a:p>
          <a:p>
            <a:pPr marL="171450" indent="-171450">
              <a:buFont typeface="Arial" panose="020B0604020202020204" pitchFamily="34" charset="0"/>
              <a:buChar char="•"/>
            </a:pPr>
            <a:r>
              <a:rPr lang="en-AU" sz="1200" dirty="0"/>
              <a:t>To keep everything in sync, each “connection” needs an ID! (ie: same client joins: gets different connection ID, so stale connection failures don’t affect the re-connections.)</a:t>
            </a:r>
          </a:p>
        </p:txBody>
      </p:sp>
      <p:sp>
        <p:nvSpPr>
          <p:cNvPr id="83" name="TextBox 82"/>
          <p:cNvSpPr txBox="1"/>
          <p:nvPr/>
        </p:nvSpPr>
        <p:spPr>
          <a:xfrm>
            <a:off x="149090" y="5257800"/>
            <a:ext cx="720069" cy="261610"/>
          </a:xfrm>
          <a:prstGeom prst="rect">
            <a:avLst/>
          </a:prstGeom>
          <a:noFill/>
        </p:spPr>
        <p:txBody>
          <a:bodyPr wrap="none" rtlCol="0">
            <a:spAutoFit/>
          </a:bodyPr>
          <a:lstStyle/>
          <a:p>
            <a:r>
              <a:rPr lang="en-AU" sz="1100" b="1" dirty="0">
                <a:solidFill>
                  <a:schemeClr val="accent6"/>
                </a:solidFill>
              </a:rPr>
              <a:t>Time-out</a:t>
            </a:r>
          </a:p>
        </p:txBody>
      </p:sp>
      <p:sp>
        <p:nvSpPr>
          <p:cNvPr id="88" name="TextBox 87"/>
          <p:cNvSpPr txBox="1"/>
          <p:nvPr/>
        </p:nvSpPr>
        <p:spPr>
          <a:xfrm>
            <a:off x="1150690" y="5518973"/>
            <a:ext cx="4535167" cy="646331"/>
          </a:xfrm>
          <a:prstGeom prst="rect">
            <a:avLst/>
          </a:prstGeom>
          <a:noFill/>
        </p:spPr>
        <p:txBody>
          <a:bodyPr wrap="square" rtlCol="0">
            <a:spAutoFit/>
          </a:bodyPr>
          <a:lstStyle/>
          <a:p>
            <a:r>
              <a:rPr lang="en-AU" sz="1200" b="1" dirty="0"/>
              <a:t>Handle signal time-out (B has not responded)</a:t>
            </a:r>
          </a:p>
          <a:p>
            <a:pPr marL="171450" indent="-171450">
              <a:buFont typeface="Arial" panose="020B0604020202020204" pitchFamily="34" charset="0"/>
              <a:buChar char="•"/>
            </a:pPr>
            <a:r>
              <a:rPr lang="en-AU" sz="1200" dirty="0"/>
              <a:t>Simply kick B, because they’re clearly not listening to us.</a:t>
            </a:r>
          </a:p>
          <a:p>
            <a:pPr marL="171450" indent="-171450">
              <a:buFont typeface="Arial" panose="020B0604020202020204" pitchFamily="34" charset="0"/>
              <a:buChar char="•"/>
            </a:pPr>
            <a:r>
              <a:rPr lang="en-AU" sz="1200" dirty="0"/>
              <a:t>(They’re probably about to time-out anyway.)</a:t>
            </a:r>
          </a:p>
        </p:txBody>
      </p:sp>
      <p:sp>
        <p:nvSpPr>
          <p:cNvPr id="89" name="TextBox 88"/>
          <p:cNvSpPr txBox="1"/>
          <p:nvPr/>
        </p:nvSpPr>
        <p:spPr>
          <a:xfrm>
            <a:off x="22200" y="6473534"/>
            <a:ext cx="5377113" cy="369332"/>
          </a:xfrm>
          <a:prstGeom prst="rect">
            <a:avLst/>
          </a:prstGeom>
          <a:noFill/>
        </p:spPr>
        <p:txBody>
          <a:bodyPr wrap="none" rtlCol="0">
            <a:spAutoFit/>
          </a:bodyPr>
          <a:lstStyle/>
          <a:p>
            <a:r>
              <a:rPr lang="en-AU" b="1" i="1" dirty="0"/>
              <a:t>Resolving Disconnects</a:t>
            </a:r>
            <a:r>
              <a:rPr lang="en-AU" i="1" dirty="0"/>
              <a:t> (connection failure is equivalent)</a:t>
            </a:r>
            <a:endParaRPr lang="en-AU" b="1" i="1" dirty="0"/>
          </a:p>
        </p:txBody>
      </p:sp>
      <p:sp>
        <p:nvSpPr>
          <p:cNvPr id="5" name="TextBox 4"/>
          <p:cNvSpPr txBox="1"/>
          <p:nvPr/>
        </p:nvSpPr>
        <p:spPr>
          <a:xfrm>
            <a:off x="7236296" y="129828"/>
            <a:ext cx="1810431" cy="938719"/>
          </a:xfrm>
          <a:prstGeom prst="rect">
            <a:avLst/>
          </a:prstGeom>
          <a:noFill/>
        </p:spPr>
        <p:txBody>
          <a:bodyPr wrap="square" rtlCol="0">
            <a:spAutoFit/>
          </a:bodyPr>
          <a:lstStyle/>
          <a:p>
            <a:pPr algn="r"/>
            <a:r>
              <a:rPr lang="en-AU" sz="1100" dirty="0"/>
              <a:t>(Master peer is authoritative server, as far as connectivity and kicking is concerned. Other peers are clients. </a:t>
            </a:r>
            <a:r>
              <a:rPr lang="en-AU" sz="1100" b="1" dirty="0"/>
              <a:t>A</a:t>
            </a:r>
            <a:r>
              <a:rPr lang="en-AU" sz="1100" dirty="0"/>
              <a:t> is the “newer” client.)</a:t>
            </a:r>
          </a:p>
        </p:txBody>
      </p:sp>
      <p:sp>
        <p:nvSpPr>
          <p:cNvPr id="29" name="TextBox 28"/>
          <p:cNvSpPr txBox="1"/>
          <p:nvPr/>
        </p:nvSpPr>
        <p:spPr>
          <a:xfrm>
            <a:off x="100301" y="1465284"/>
            <a:ext cx="987217" cy="400110"/>
          </a:xfrm>
          <a:prstGeom prst="rect">
            <a:avLst/>
          </a:prstGeom>
          <a:noFill/>
        </p:spPr>
        <p:txBody>
          <a:bodyPr wrap="square" rtlCol="0">
            <a:spAutoFit/>
          </a:bodyPr>
          <a:lstStyle/>
          <a:p>
            <a:r>
              <a:rPr lang="en-AU" sz="1000" dirty="0">
                <a:solidFill>
                  <a:schemeClr val="accent4">
                    <a:lumMod val="40000"/>
                    <a:lumOff val="60000"/>
                  </a:schemeClr>
                </a:solidFill>
              </a:rPr>
              <a:t>“B are you responding?”</a:t>
            </a:r>
          </a:p>
        </p:txBody>
      </p:sp>
      <p:sp>
        <p:nvSpPr>
          <p:cNvPr id="34" name="TextBox 33"/>
          <p:cNvSpPr txBox="1"/>
          <p:nvPr/>
        </p:nvSpPr>
        <p:spPr>
          <a:xfrm>
            <a:off x="5685857" y="5758718"/>
            <a:ext cx="3360870" cy="769441"/>
          </a:xfrm>
          <a:prstGeom prst="rect">
            <a:avLst/>
          </a:prstGeom>
          <a:noFill/>
        </p:spPr>
        <p:txBody>
          <a:bodyPr wrap="square" rtlCol="0">
            <a:spAutoFit/>
          </a:bodyPr>
          <a:lstStyle/>
          <a:p>
            <a:r>
              <a:rPr lang="en-AU" sz="1100" b="1" dirty="0">
                <a:solidFill>
                  <a:schemeClr val="accent6"/>
                </a:solidFill>
              </a:rPr>
              <a:t>Time-out at 8 seconds (2x max RTT; arbitrary): More than enough time for B to receive and respond. Could take longer, but maybe we’d rather not have a slow-to-respond client anyway.</a:t>
            </a:r>
          </a:p>
        </p:txBody>
      </p:sp>
      <p:cxnSp>
        <p:nvCxnSpPr>
          <p:cNvPr id="35" name="Straight Arrow Connector 34"/>
          <p:cNvCxnSpPr>
            <a:stCxn id="36" idx="1"/>
          </p:cNvCxnSpPr>
          <p:nvPr/>
        </p:nvCxnSpPr>
        <p:spPr>
          <a:xfrm flipH="1">
            <a:off x="1678859" y="502233"/>
            <a:ext cx="1445340" cy="79541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124199" y="148290"/>
            <a:ext cx="2744822" cy="707886"/>
          </a:xfrm>
          <a:prstGeom prst="rect">
            <a:avLst/>
          </a:prstGeom>
          <a:noFill/>
        </p:spPr>
        <p:txBody>
          <a:bodyPr wrap="square" rtlCol="0">
            <a:spAutoFit/>
          </a:bodyPr>
          <a:lstStyle/>
          <a:p>
            <a:r>
              <a:rPr lang="en-AU" sz="1000" i="1" dirty="0">
                <a:solidFill>
                  <a:schemeClr val="bg1">
                    <a:lumMod val="75000"/>
                  </a:schemeClr>
                </a:solidFill>
              </a:rPr>
              <a:t>These could get broadcast to the room (and they are in Mk1) for more info. But they don’t have to be. Probably better to have single, simple disconnect reason with actual kick.</a:t>
            </a:r>
          </a:p>
        </p:txBody>
      </p:sp>
    </p:spTree>
    <p:extLst>
      <p:ext uri="{BB962C8B-B14F-4D97-AF65-F5344CB8AC3E}">
        <p14:creationId xmlns:p14="http://schemas.microsoft.com/office/powerpoint/2010/main" val="276869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Lidgren Timeouts Work</a:t>
            </a:r>
          </a:p>
        </p:txBody>
      </p:sp>
      <p:sp>
        <p:nvSpPr>
          <p:cNvPr id="3" name="Content Placeholder 2"/>
          <p:cNvSpPr>
            <a:spLocks noGrp="1"/>
          </p:cNvSpPr>
          <p:nvPr>
            <p:ph idx="1"/>
          </p:nvPr>
        </p:nvSpPr>
        <p:spPr/>
        <p:txBody>
          <a:bodyPr>
            <a:normAutofit fontScale="77500" lnSpcReduction="20000"/>
          </a:bodyPr>
          <a:lstStyle/>
          <a:p>
            <a:r>
              <a:rPr lang="en-AU" dirty="0"/>
              <a:t>Lidgren will send a Ping packet every 4sec</a:t>
            </a:r>
          </a:p>
          <a:p>
            <a:r>
              <a:rPr lang="en-AU" dirty="0"/>
              <a:t>When a Ping is received, a matching Pong is sent back</a:t>
            </a:r>
          </a:p>
          <a:p>
            <a:r>
              <a:rPr lang="en-AU" dirty="0"/>
              <a:t>Lidgren will time-out a connection if it doesn’t receive a Pong that matches the </a:t>
            </a:r>
            <a:r>
              <a:rPr lang="en-AU" b="1" dirty="0"/>
              <a:t>last-sent</a:t>
            </a:r>
            <a:r>
              <a:rPr lang="en-AU" dirty="0"/>
              <a:t> Ping, within 25sec of the previous received Pong</a:t>
            </a:r>
          </a:p>
          <a:p>
            <a:pPr lvl="1"/>
            <a:r>
              <a:rPr lang="en-AU" dirty="0"/>
              <a:t>The upshot is that </a:t>
            </a:r>
            <a:r>
              <a:rPr lang="en-AU" b="1" dirty="0"/>
              <a:t>RTT must be &lt; 4sec </a:t>
            </a:r>
            <a:r>
              <a:rPr lang="en-AU" dirty="0"/>
              <a:t>or Pongs will be ignored!! (Lidgren bug? Don’t care, 4sec is heaps.)</a:t>
            </a:r>
          </a:p>
          <a:p>
            <a:pPr lvl="1"/>
            <a:r>
              <a:rPr lang="en-AU" dirty="0"/>
              <a:t>Lidgren tries to set the timeout to 50sec for first Pong, but this doesn’t “stick” (bug in Lidgren)</a:t>
            </a:r>
          </a:p>
          <a:p>
            <a:pPr lvl="1"/>
            <a:r>
              <a:rPr lang="en-AU" dirty="0"/>
              <a:t>Upshot: 25sec timeout is more like 6-7 chances for Ping or Pong packet to be dropped, before disconnecting</a:t>
            </a:r>
          </a:p>
          <a:p>
            <a:pPr lvl="1"/>
            <a:r>
              <a:rPr lang="en-AU" dirty="0"/>
              <a:t>This “time out” (really a dropped packet test) can fail </a:t>
            </a:r>
            <a:r>
              <a:rPr lang="en-AU" b="1" dirty="0"/>
              <a:t>independent</a:t>
            </a:r>
            <a:r>
              <a:rPr lang="en-AU" dirty="0"/>
              <a:t> of whether other packets arrived ok!</a:t>
            </a:r>
          </a:p>
          <a:p>
            <a:pPr lvl="1"/>
            <a:r>
              <a:rPr lang="en-AU" dirty="0"/>
              <a:t>(Chance of inadvertent failure in real-world is ≈ 1:1mil games)</a:t>
            </a:r>
          </a:p>
          <a:p>
            <a:endParaRPr lang="en-AU" dirty="0"/>
          </a:p>
        </p:txBody>
      </p:sp>
      <p:sp>
        <p:nvSpPr>
          <p:cNvPr id="4" name="TextBox 3"/>
          <p:cNvSpPr txBox="1"/>
          <p:nvPr/>
        </p:nvSpPr>
        <p:spPr>
          <a:xfrm>
            <a:off x="5580112" y="6525344"/>
            <a:ext cx="3504486" cy="261610"/>
          </a:xfrm>
          <a:prstGeom prst="rect">
            <a:avLst/>
          </a:prstGeom>
          <a:noFill/>
        </p:spPr>
        <p:txBody>
          <a:bodyPr wrap="none" rtlCol="0">
            <a:spAutoFit/>
          </a:bodyPr>
          <a:lstStyle/>
          <a:p>
            <a:r>
              <a:rPr lang="en-AU" sz="1100" dirty="0"/>
              <a:t>* 4sec ping frequency and 25sec time-out are configurable</a:t>
            </a:r>
          </a:p>
        </p:txBody>
      </p:sp>
    </p:spTree>
    <p:extLst>
      <p:ext uri="{BB962C8B-B14F-4D97-AF65-F5344CB8AC3E}">
        <p14:creationId xmlns:p14="http://schemas.microsoft.com/office/powerpoint/2010/main" val="2654338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Lidgren Connections Work</a:t>
            </a:r>
          </a:p>
        </p:txBody>
      </p:sp>
      <p:sp>
        <p:nvSpPr>
          <p:cNvPr id="4" name="TextBox 3"/>
          <p:cNvSpPr txBox="1"/>
          <p:nvPr/>
        </p:nvSpPr>
        <p:spPr>
          <a:xfrm>
            <a:off x="5724128" y="6566363"/>
            <a:ext cx="2969083" cy="261610"/>
          </a:xfrm>
          <a:prstGeom prst="rect">
            <a:avLst/>
          </a:prstGeom>
          <a:noFill/>
        </p:spPr>
        <p:txBody>
          <a:bodyPr wrap="none" rtlCol="0">
            <a:spAutoFit/>
          </a:bodyPr>
          <a:lstStyle/>
          <a:p>
            <a:r>
              <a:rPr lang="en-AU" sz="1100" dirty="0"/>
              <a:t>* 5 repeats and 3sec frequency are configurable </a:t>
            </a:r>
          </a:p>
        </p:txBody>
      </p:sp>
      <p:sp>
        <p:nvSpPr>
          <p:cNvPr id="3" name="Content Placeholder 2"/>
          <p:cNvSpPr>
            <a:spLocks noGrp="1"/>
          </p:cNvSpPr>
          <p:nvPr>
            <p:ph idx="1"/>
          </p:nvPr>
        </p:nvSpPr>
        <p:spPr/>
        <p:txBody>
          <a:bodyPr>
            <a:normAutofit fontScale="77500" lnSpcReduction="20000"/>
          </a:bodyPr>
          <a:lstStyle/>
          <a:p>
            <a:r>
              <a:rPr lang="en-AU" dirty="0"/>
              <a:t>Connection procedure:</a:t>
            </a:r>
          </a:p>
          <a:p>
            <a:pPr lvl="1"/>
            <a:r>
              <a:rPr lang="en-AU" dirty="0"/>
              <a:t>A initiates, sends “</a:t>
            </a:r>
            <a:r>
              <a:rPr lang="en-AU" b="1" dirty="0"/>
              <a:t>Connect</a:t>
            </a:r>
            <a:r>
              <a:rPr lang="en-AU" dirty="0"/>
              <a:t>” (repeatedly)</a:t>
            </a:r>
          </a:p>
          <a:p>
            <a:pPr lvl="1"/>
            <a:r>
              <a:rPr lang="en-AU" dirty="0"/>
              <a:t>B receives, checks for “Accept”, sends “</a:t>
            </a:r>
            <a:r>
              <a:rPr lang="en-AU" b="1" dirty="0"/>
              <a:t>ConnectReponse</a:t>
            </a:r>
            <a:r>
              <a:rPr lang="en-AU" dirty="0"/>
              <a:t>” (repeatedly)</a:t>
            </a:r>
          </a:p>
          <a:p>
            <a:pPr lvl="1"/>
            <a:r>
              <a:rPr lang="en-AU" dirty="0"/>
              <a:t>A receives, moves to connected state, sends “</a:t>
            </a:r>
            <a:r>
              <a:rPr lang="en-AU" b="1" dirty="0"/>
              <a:t>ConnectionEstablished</a:t>
            </a:r>
            <a:r>
              <a:rPr lang="en-AU" dirty="0"/>
              <a:t>” (resends for each ConnectReponse)</a:t>
            </a:r>
          </a:p>
          <a:p>
            <a:pPr lvl="1"/>
            <a:r>
              <a:rPr lang="en-AU" dirty="0"/>
              <a:t>B receives, moves to connected state</a:t>
            </a:r>
          </a:p>
          <a:p>
            <a:r>
              <a:rPr lang="en-AU" dirty="0"/>
              <a:t>Sending of “Connect” and “ConnectReponse” are repeated 5 times, with 3sec in between each, before timing out</a:t>
            </a:r>
          </a:p>
          <a:p>
            <a:pPr lvl="1"/>
            <a:r>
              <a:rPr lang="en-AU" dirty="0"/>
              <a:t>Initiating party will time out after 18s</a:t>
            </a:r>
          </a:p>
          <a:p>
            <a:pPr lvl="1"/>
            <a:r>
              <a:rPr lang="en-AU" dirty="0"/>
              <a:t>Receiving party can time out as late as 36s (from a global time-frame)</a:t>
            </a:r>
          </a:p>
        </p:txBody>
      </p:sp>
    </p:spTree>
    <p:extLst>
      <p:ext uri="{BB962C8B-B14F-4D97-AF65-F5344CB8AC3E}">
        <p14:creationId xmlns:p14="http://schemas.microsoft.com/office/powerpoint/2010/main" val="3229792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Connection Critical Path Timing</a:t>
            </a:r>
          </a:p>
        </p:txBody>
      </p:sp>
      <p:sp>
        <p:nvSpPr>
          <p:cNvPr id="3" name="Content Placeholder 2"/>
          <p:cNvSpPr>
            <a:spLocks noGrp="1"/>
          </p:cNvSpPr>
          <p:nvPr>
            <p:ph idx="1"/>
          </p:nvPr>
        </p:nvSpPr>
        <p:spPr/>
        <p:txBody>
          <a:bodyPr>
            <a:normAutofit fontScale="55000" lnSpcReduction="20000"/>
          </a:bodyPr>
          <a:lstStyle/>
          <a:p>
            <a:r>
              <a:rPr lang="en-AU" b="1" dirty="0"/>
              <a:t>MB</a:t>
            </a:r>
            <a:r>
              <a:rPr lang="en-AU" dirty="0"/>
              <a:t> latency: “Connect” = 2sec (half max RTT); also </a:t>
            </a:r>
            <a:r>
              <a:rPr lang="en-AU" b="1" dirty="0"/>
              <a:t>MA</a:t>
            </a:r>
            <a:r>
              <a:rPr lang="en-AU" dirty="0"/>
              <a:t> latency</a:t>
            </a:r>
          </a:p>
          <a:p>
            <a:r>
              <a:rPr lang="en-AU" dirty="0"/>
              <a:t>Time between first and last Punch packet (on </a:t>
            </a:r>
            <a:r>
              <a:rPr lang="en-AU" b="1" dirty="0"/>
              <a:t>B</a:t>
            </a:r>
            <a:r>
              <a:rPr lang="en-AU" dirty="0"/>
              <a:t>) = 10sec (6 punch @ 2sec)</a:t>
            </a:r>
          </a:p>
          <a:p>
            <a:r>
              <a:rPr lang="en-AU" b="1" dirty="0"/>
              <a:t>BA</a:t>
            </a:r>
            <a:r>
              <a:rPr lang="en-AU" dirty="0"/>
              <a:t> latency: “Punch” = 2sec</a:t>
            </a:r>
          </a:p>
          <a:p>
            <a:r>
              <a:rPr lang="en-AU" b="1" dirty="0"/>
              <a:t>AB</a:t>
            </a:r>
            <a:r>
              <a:rPr lang="en-AU" dirty="0"/>
              <a:t> connect (initiator) = 18sec (timeout)</a:t>
            </a:r>
          </a:p>
          <a:p>
            <a:pPr lvl="1"/>
            <a:r>
              <a:rPr lang="en-AU" b="1" dirty="0"/>
              <a:t>AM</a:t>
            </a:r>
            <a:r>
              <a:rPr lang="en-AU" dirty="0"/>
              <a:t> latency: “Connected” = 2sec (therefore max time for A to register connected = 34sec)</a:t>
            </a:r>
          </a:p>
          <a:p>
            <a:r>
              <a:rPr lang="en-AU" b="1" dirty="0"/>
              <a:t>BA</a:t>
            </a:r>
            <a:r>
              <a:rPr lang="en-AU" dirty="0"/>
              <a:t> connect (receiver) = 18sec (timeout)</a:t>
            </a:r>
          </a:p>
          <a:p>
            <a:pPr lvl="1"/>
            <a:r>
              <a:rPr lang="en-AU" b="1" dirty="0"/>
              <a:t>BM</a:t>
            </a:r>
            <a:r>
              <a:rPr lang="en-AU" dirty="0"/>
              <a:t> latency: “Connected” = 2sec (therefore max time for B to register connected = 52sec; round to 60sec)</a:t>
            </a:r>
          </a:p>
          <a:p>
            <a:pPr lvl="1"/>
            <a:endParaRPr lang="en-AU" dirty="0"/>
          </a:p>
          <a:p>
            <a:pPr marL="0" indent="0">
              <a:buNone/>
            </a:pPr>
            <a:r>
              <a:rPr lang="en-AU" b="1" u="sng" dirty="0"/>
              <a:t>Results:</a:t>
            </a:r>
          </a:p>
          <a:p>
            <a:r>
              <a:rPr lang="en-AU" b="1" dirty="0"/>
              <a:t>A</a:t>
            </a:r>
            <a:r>
              <a:rPr lang="en-AU" dirty="0"/>
              <a:t> can take up to 14sec (locally) to receive “Punch”: unconnected list timeout</a:t>
            </a:r>
          </a:p>
          <a:p>
            <a:r>
              <a:rPr lang="en-AU" b="1" dirty="0"/>
              <a:t>B</a:t>
            </a:r>
            <a:r>
              <a:rPr lang="en-AU" dirty="0"/>
              <a:t> can take up to 32sec (locally) to receive “Accept”: unconnected list timeout</a:t>
            </a:r>
          </a:p>
          <a:p>
            <a:r>
              <a:rPr lang="en-AU" dirty="0"/>
              <a:t>Lidgren will automatically time-out and disconnect failed connection attempts (connecting list timeout)</a:t>
            </a:r>
          </a:p>
          <a:p>
            <a:r>
              <a:rPr lang="en-AU" b="1" dirty="0"/>
              <a:t>M</a:t>
            </a:r>
            <a:r>
              <a:rPr lang="en-AU" dirty="0"/>
              <a:t> should act as a back-stop and clean up clients that don’t get to P2P state = Connected after 60 seconds</a:t>
            </a:r>
          </a:p>
        </p:txBody>
      </p:sp>
    </p:spTree>
    <p:extLst>
      <p:ext uri="{BB962C8B-B14F-4D97-AF65-F5344CB8AC3E}">
        <p14:creationId xmlns:p14="http://schemas.microsoft.com/office/powerpoint/2010/main" val="318611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Connection Timeouts (on M)</a:t>
            </a:r>
          </a:p>
        </p:txBody>
      </p:sp>
      <p:sp>
        <p:nvSpPr>
          <p:cNvPr id="4" name="Content Placeholder 3"/>
          <p:cNvSpPr>
            <a:spLocks noGrp="1"/>
          </p:cNvSpPr>
          <p:nvPr>
            <p:ph idx="1"/>
          </p:nvPr>
        </p:nvSpPr>
        <p:spPr/>
        <p:txBody>
          <a:bodyPr>
            <a:normAutofit fontScale="62500" lnSpcReduction="20000"/>
          </a:bodyPr>
          <a:lstStyle/>
          <a:p>
            <a:pPr marL="0" indent="0">
              <a:buNone/>
            </a:pPr>
            <a:r>
              <a:rPr lang="en-AU" dirty="0"/>
              <a:t>If the receiving peer </a:t>
            </a:r>
            <a:r>
              <a:rPr lang="en-AU" b="1" dirty="0">
                <a:solidFill>
                  <a:schemeClr val="accent1"/>
                </a:solidFill>
              </a:rPr>
              <a:t>[B]</a:t>
            </a:r>
            <a:r>
              <a:rPr lang="en-AU" dirty="0"/>
              <a:t> reports connection first, then the initiating peer </a:t>
            </a:r>
            <a:r>
              <a:rPr lang="en-AU" b="1" dirty="0">
                <a:solidFill>
                  <a:schemeClr val="accent1"/>
                </a:solidFill>
              </a:rPr>
              <a:t>[A]</a:t>
            </a:r>
            <a:r>
              <a:rPr lang="en-AU" dirty="0"/>
              <a:t> should already have gone to the connected state and reported. So there could be a time-out started on </a:t>
            </a:r>
            <a:r>
              <a:rPr lang="en-AU" b="1" dirty="0">
                <a:solidFill>
                  <a:schemeClr val="accent4"/>
                </a:solidFill>
              </a:rPr>
              <a:t>[M]</a:t>
            </a:r>
            <a:r>
              <a:rPr lang="en-AU" dirty="0"/>
              <a:t> awaiting that matching connection message (set to as long as we expect messages to take to arrive – about max 8 seconds?). </a:t>
            </a:r>
            <a:r>
              <a:rPr lang="en-AU" i="1" dirty="0"/>
              <a:t>Probably not worth the effort.</a:t>
            </a:r>
          </a:p>
          <a:p>
            <a:pPr marL="0" indent="0">
              <a:buNone/>
            </a:pPr>
            <a:endParaRPr lang="en-AU" dirty="0"/>
          </a:p>
          <a:p>
            <a:pPr marL="0" indent="0">
              <a:buNone/>
            </a:pPr>
            <a:r>
              <a:rPr lang="en-AU" dirty="0"/>
              <a:t>If the initiating peer </a:t>
            </a:r>
            <a:r>
              <a:rPr lang="en-AU" b="1" dirty="0">
                <a:solidFill>
                  <a:schemeClr val="accent1"/>
                </a:solidFill>
              </a:rPr>
              <a:t>[A]</a:t>
            </a:r>
            <a:r>
              <a:rPr lang="en-AU" dirty="0"/>
              <a:t> reports first, it is still possible that </a:t>
            </a:r>
            <a:r>
              <a:rPr lang="en-AU" b="1" dirty="0">
                <a:solidFill>
                  <a:schemeClr val="accent1"/>
                </a:solidFill>
              </a:rPr>
              <a:t>[B]</a:t>
            </a:r>
            <a:r>
              <a:rPr lang="en-AU" dirty="0"/>
              <a:t> may </a:t>
            </a:r>
            <a:r>
              <a:rPr lang="en-AU" i="1" dirty="0"/>
              <a:t>never</a:t>
            </a:r>
            <a:r>
              <a:rPr lang="en-AU" dirty="0"/>
              <a:t> actually reach the connected state and report (even if it is running just fine). And even if </a:t>
            </a:r>
            <a:r>
              <a:rPr lang="en-AU" b="1" dirty="0">
                <a:solidFill>
                  <a:schemeClr val="accent1"/>
                </a:solidFill>
              </a:rPr>
              <a:t>[B]</a:t>
            </a:r>
            <a:r>
              <a:rPr lang="en-AU" dirty="0"/>
              <a:t> does, it can take up to 18sec [connection timeout] (plus latency difference to </a:t>
            </a:r>
            <a:r>
              <a:rPr lang="en-AU" b="1" dirty="0">
                <a:solidFill>
                  <a:schemeClr val="accent4"/>
                </a:solidFill>
              </a:rPr>
              <a:t>[M]</a:t>
            </a:r>
            <a:r>
              <a:rPr lang="en-AU" dirty="0"/>
              <a:t>) and still be successful.</a:t>
            </a:r>
          </a:p>
          <a:p>
            <a:pPr marL="0" indent="0">
              <a:buNone/>
            </a:pPr>
            <a:endParaRPr lang="en-AU" dirty="0"/>
          </a:p>
          <a:p>
            <a:pPr marL="0" indent="0">
              <a:buNone/>
            </a:pPr>
            <a:r>
              <a:rPr lang="en-AU" dirty="0"/>
              <a:t>Basically: Don’t care about connection confirmations matching up on </a:t>
            </a:r>
            <a:r>
              <a:rPr lang="en-AU" b="1" dirty="0">
                <a:solidFill>
                  <a:schemeClr val="accent4"/>
                </a:solidFill>
              </a:rPr>
              <a:t>[M]</a:t>
            </a:r>
            <a:r>
              <a:rPr lang="en-AU" dirty="0"/>
              <a:t>. Check connectivity each time and go to P2P state = Connected if all connections have been made. Do “clean-up” check if they haven’t after 60 seconds.</a:t>
            </a:r>
          </a:p>
        </p:txBody>
      </p:sp>
    </p:spTree>
    <p:extLst>
      <p:ext uri="{BB962C8B-B14F-4D97-AF65-F5344CB8AC3E}">
        <p14:creationId xmlns:p14="http://schemas.microsoft.com/office/powerpoint/2010/main" val="4274524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Timeout Summary</a:t>
            </a:r>
          </a:p>
        </p:txBody>
      </p:sp>
      <p:sp>
        <p:nvSpPr>
          <p:cNvPr id="4" name="Rectangle 3"/>
          <p:cNvSpPr/>
          <p:nvPr/>
        </p:nvSpPr>
        <p:spPr>
          <a:xfrm>
            <a:off x="1715595" y="1795601"/>
            <a:ext cx="1728192"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Unconnected Peer List</a:t>
            </a:r>
          </a:p>
        </p:txBody>
      </p:sp>
      <p:sp>
        <p:nvSpPr>
          <p:cNvPr id="5" name="Rectangle 4"/>
          <p:cNvSpPr/>
          <p:nvPr/>
        </p:nvSpPr>
        <p:spPr>
          <a:xfrm>
            <a:off x="3587803" y="1795601"/>
            <a:ext cx="1519280"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Connecting Peer List</a:t>
            </a:r>
          </a:p>
          <a:p>
            <a:pPr algn="ctr"/>
            <a:r>
              <a:rPr lang="en-AU" sz="1200" dirty="0"/>
              <a:t>(has NetConnection)</a:t>
            </a:r>
          </a:p>
        </p:txBody>
      </p:sp>
      <p:sp>
        <p:nvSpPr>
          <p:cNvPr id="6" name="Rectangle 5"/>
          <p:cNvSpPr/>
          <p:nvPr/>
        </p:nvSpPr>
        <p:spPr>
          <a:xfrm>
            <a:off x="5243987" y="1795601"/>
            <a:ext cx="2124304" cy="108012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b="1" dirty="0"/>
              <a:t>Connected</a:t>
            </a:r>
            <a:br>
              <a:rPr lang="en-AU" b="1" dirty="0"/>
            </a:br>
            <a:r>
              <a:rPr lang="en-AU" b="1" dirty="0"/>
              <a:t>Peer List</a:t>
            </a:r>
            <a:endParaRPr lang="en-AU" dirty="0"/>
          </a:p>
        </p:txBody>
      </p:sp>
      <p:grpSp>
        <p:nvGrpSpPr>
          <p:cNvPr id="7" name="Group 6"/>
          <p:cNvGrpSpPr/>
          <p:nvPr/>
        </p:nvGrpSpPr>
        <p:grpSpPr>
          <a:xfrm>
            <a:off x="2416354" y="2584776"/>
            <a:ext cx="455970" cy="261610"/>
            <a:chOff x="6724336" y="3657046"/>
            <a:chExt cx="455970" cy="261610"/>
          </a:xfrm>
        </p:grpSpPr>
        <p:grpSp>
          <p:nvGrpSpPr>
            <p:cNvPr id="8" name="Group 7"/>
            <p:cNvGrpSpPr/>
            <p:nvPr/>
          </p:nvGrpSpPr>
          <p:grpSpPr>
            <a:xfrm>
              <a:off x="6724336" y="3727745"/>
              <a:ext cx="216024" cy="135024"/>
              <a:chOff x="7308304" y="3717032"/>
              <a:chExt cx="792088" cy="432048"/>
            </a:xfrm>
          </p:grpSpPr>
          <p:sp>
            <p:nvSpPr>
              <p:cNvPr id="10" name="Rectangle 9"/>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10"/>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pSp>
        <p:sp>
          <p:nvSpPr>
            <p:cNvPr id="9" name="TextBox 8"/>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grpSp>
        <p:nvGrpSpPr>
          <p:cNvPr id="12" name="Group 11"/>
          <p:cNvGrpSpPr/>
          <p:nvPr/>
        </p:nvGrpSpPr>
        <p:grpSpPr>
          <a:xfrm>
            <a:off x="4233641" y="2623689"/>
            <a:ext cx="455970" cy="261610"/>
            <a:chOff x="6724336" y="3657046"/>
            <a:chExt cx="455970" cy="261610"/>
          </a:xfrm>
        </p:grpSpPr>
        <p:grpSp>
          <p:nvGrpSpPr>
            <p:cNvPr id="13" name="Group 12"/>
            <p:cNvGrpSpPr/>
            <p:nvPr/>
          </p:nvGrpSpPr>
          <p:grpSpPr>
            <a:xfrm>
              <a:off x="6724336" y="3727745"/>
              <a:ext cx="216024" cy="135024"/>
              <a:chOff x="7308304" y="3717032"/>
              <a:chExt cx="792088" cy="432048"/>
            </a:xfrm>
          </p:grpSpPr>
          <p:sp>
            <p:nvSpPr>
              <p:cNvPr id="15" name="Rectangle 14"/>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Rectangle 15"/>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pSp>
        <p:sp>
          <p:nvSpPr>
            <p:cNvPr id="14" name="TextBox 13"/>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grpSp>
        <p:nvGrpSpPr>
          <p:cNvPr id="17" name="Group 16"/>
          <p:cNvGrpSpPr/>
          <p:nvPr/>
        </p:nvGrpSpPr>
        <p:grpSpPr>
          <a:xfrm>
            <a:off x="5892059" y="2606911"/>
            <a:ext cx="455970" cy="261610"/>
            <a:chOff x="6724336" y="3657046"/>
            <a:chExt cx="455970" cy="261610"/>
          </a:xfrm>
        </p:grpSpPr>
        <p:grpSp>
          <p:nvGrpSpPr>
            <p:cNvPr id="18" name="Group 17"/>
            <p:cNvGrpSpPr/>
            <p:nvPr/>
          </p:nvGrpSpPr>
          <p:grpSpPr>
            <a:xfrm>
              <a:off x="6724336" y="3727745"/>
              <a:ext cx="216024" cy="135024"/>
              <a:chOff x="7308304" y="3717032"/>
              <a:chExt cx="792088" cy="432048"/>
            </a:xfrm>
          </p:grpSpPr>
          <p:sp>
            <p:nvSpPr>
              <p:cNvPr id="20" name="Rectangle 19"/>
              <p:cNvSpPr/>
              <p:nvPr/>
            </p:nvSpPr>
            <p:spPr>
              <a:xfrm>
                <a:off x="7308304" y="3717032"/>
                <a:ext cx="792088" cy="43204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Rectangle 20"/>
              <p:cNvSpPr/>
              <p:nvPr/>
            </p:nvSpPr>
            <p:spPr>
              <a:xfrm>
                <a:off x="7429541" y="3798436"/>
                <a:ext cx="549613" cy="269240"/>
              </a:xfrm>
              <a:prstGeom prst="rect">
                <a:avLst/>
              </a:prstGeom>
              <a:ln w="127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grpSp>
        <p:sp>
          <p:nvSpPr>
            <p:cNvPr id="19" name="TextBox 18"/>
            <p:cNvSpPr txBox="1"/>
            <p:nvPr/>
          </p:nvSpPr>
          <p:spPr>
            <a:xfrm>
              <a:off x="6897856" y="3657046"/>
              <a:ext cx="282450" cy="261610"/>
            </a:xfrm>
            <a:prstGeom prst="rect">
              <a:avLst/>
            </a:prstGeom>
            <a:noFill/>
          </p:spPr>
          <p:txBody>
            <a:bodyPr wrap="none" rtlCol="0">
              <a:spAutoFit/>
            </a:bodyPr>
            <a:lstStyle/>
            <a:p>
              <a:r>
                <a:rPr lang="en-AU" sz="1100" dirty="0">
                  <a:solidFill>
                    <a:schemeClr val="tx2"/>
                  </a:solidFill>
                </a:rPr>
                <a:t>…</a:t>
              </a:r>
            </a:p>
          </p:txBody>
        </p:sp>
      </p:grpSp>
      <p:cxnSp>
        <p:nvCxnSpPr>
          <p:cNvPr id="22" name="Straight Arrow Connector 21"/>
          <p:cNvCxnSpPr/>
          <p:nvPr/>
        </p:nvCxnSpPr>
        <p:spPr>
          <a:xfrm>
            <a:off x="3036645" y="2774913"/>
            <a:ext cx="939738" cy="0"/>
          </a:xfrm>
          <a:prstGeom prst="straightConnector1">
            <a:avLst/>
          </a:prstGeom>
          <a:ln>
            <a:solidFill>
              <a:schemeClr val="bg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774118" y="2774913"/>
            <a:ext cx="939738" cy="0"/>
          </a:xfrm>
          <a:prstGeom prst="straightConnector1">
            <a:avLst/>
          </a:prstGeom>
          <a:ln>
            <a:solidFill>
              <a:schemeClr val="bg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34391" y="2607581"/>
            <a:ext cx="1260140" cy="200055"/>
          </a:xfrm>
          <a:prstGeom prst="rect">
            <a:avLst/>
          </a:prstGeom>
          <a:noFill/>
        </p:spPr>
        <p:txBody>
          <a:bodyPr wrap="square" rtlCol="0">
            <a:spAutoFit/>
          </a:bodyPr>
          <a:lstStyle/>
          <a:p>
            <a:pPr algn="ctr"/>
            <a:r>
              <a:rPr lang="en-AU" sz="700" dirty="0"/>
              <a:t>Punch or Accept</a:t>
            </a:r>
          </a:p>
        </p:txBody>
      </p:sp>
      <p:sp>
        <p:nvSpPr>
          <p:cNvPr id="25" name="TextBox 24"/>
          <p:cNvSpPr txBox="1"/>
          <p:nvPr/>
        </p:nvSpPr>
        <p:spPr>
          <a:xfrm>
            <a:off x="4581154" y="2603022"/>
            <a:ext cx="1260140" cy="200055"/>
          </a:xfrm>
          <a:prstGeom prst="rect">
            <a:avLst/>
          </a:prstGeom>
          <a:noFill/>
        </p:spPr>
        <p:txBody>
          <a:bodyPr wrap="square" rtlCol="0">
            <a:spAutoFit/>
          </a:bodyPr>
          <a:lstStyle/>
          <a:p>
            <a:pPr algn="ctr"/>
            <a:r>
              <a:rPr lang="en-AU" sz="700" dirty="0"/>
              <a:t>Connected</a:t>
            </a:r>
          </a:p>
        </p:txBody>
      </p:sp>
      <p:cxnSp>
        <p:nvCxnSpPr>
          <p:cNvPr id="29" name="Straight Arrow Connector 28"/>
          <p:cNvCxnSpPr>
            <a:stCxn id="30" idx="0"/>
            <a:endCxn id="4" idx="2"/>
          </p:cNvCxnSpPr>
          <p:nvPr/>
        </p:nvCxnSpPr>
        <p:spPr>
          <a:xfrm flipV="1">
            <a:off x="1668969" y="2875721"/>
            <a:ext cx="910722" cy="120135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503547" y="4077072"/>
            <a:ext cx="2330844" cy="1754326"/>
          </a:xfrm>
          <a:prstGeom prst="rect">
            <a:avLst/>
          </a:prstGeom>
          <a:noFill/>
        </p:spPr>
        <p:txBody>
          <a:bodyPr wrap="square" rtlCol="0">
            <a:spAutoFit/>
          </a:bodyPr>
          <a:lstStyle/>
          <a:p>
            <a:pPr marL="285750" indent="-285750">
              <a:buFont typeface="Arial" panose="020B0604020202020204" pitchFamily="34" charset="0"/>
              <a:buChar char="•"/>
            </a:pPr>
            <a:r>
              <a:rPr lang="en-AU" dirty="0"/>
              <a:t>14 seconds for connections we are initiating</a:t>
            </a:r>
          </a:p>
          <a:p>
            <a:pPr marL="285750" indent="-285750">
              <a:buFont typeface="Arial" panose="020B0604020202020204" pitchFamily="34" charset="0"/>
              <a:buChar char="•"/>
            </a:pPr>
            <a:r>
              <a:rPr lang="en-AU" dirty="0"/>
              <a:t>32 seconds for connections we are receiving</a:t>
            </a:r>
          </a:p>
        </p:txBody>
      </p:sp>
      <p:sp>
        <p:nvSpPr>
          <p:cNvPr id="33" name="TextBox 32"/>
          <p:cNvSpPr txBox="1"/>
          <p:nvPr/>
        </p:nvSpPr>
        <p:spPr>
          <a:xfrm>
            <a:off x="3182075" y="3465952"/>
            <a:ext cx="2384307" cy="369332"/>
          </a:xfrm>
          <a:prstGeom prst="rect">
            <a:avLst/>
          </a:prstGeom>
          <a:noFill/>
        </p:spPr>
        <p:txBody>
          <a:bodyPr wrap="none" rtlCol="0">
            <a:spAutoFit/>
          </a:bodyPr>
          <a:lstStyle/>
          <a:p>
            <a:pPr marL="285750" indent="-285750">
              <a:buFont typeface="Arial" panose="020B0604020202020204" pitchFamily="34" charset="0"/>
              <a:buChar char="•"/>
            </a:pPr>
            <a:r>
              <a:rPr lang="en-AU" dirty="0"/>
              <a:t>Managed by Lidgren</a:t>
            </a:r>
          </a:p>
        </p:txBody>
      </p:sp>
      <p:cxnSp>
        <p:nvCxnSpPr>
          <p:cNvPr id="42" name="Straight Arrow Connector 41"/>
          <p:cNvCxnSpPr>
            <a:stCxn id="33" idx="0"/>
            <a:endCxn id="5" idx="2"/>
          </p:cNvCxnSpPr>
          <p:nvPr/>
        </p:nvCxnSpPr>
        <p:spPr>
          <a:xfrm flipH="1" flipV="1">
            <a:off x="4347443" y="2875721"/>
            <a:ext cx="26786" cy="59023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5004048" y="4403008"/>
            <a:ext cx="3504477" cy="2031325"/>
          </a:xfrm>
          <a:prstGeom prst="rect">
            <a:avLst/>
          </a:prstGeom>
          <a:noFill/>
        </p:spPr>
        <p:txBody>
          <a:bodyPr wrap="square" rtlCol="0">
            <a:spAutoFit/>
          </a:bodyPr>
          <a:lstStyle/>
          <a:p>
            <a:pPr marL="285750" indent="-285750">
              <a:buFont typeface="Arial" panose="020B0604020202020204" pitchFamily="34" charset="0"/>
              <a:buChar char="•"/>
            </a:pPr>
            <a:r>
              <a:rPr lang="en-AU" dirty="0"/>
              <a:t>Managed by IPeerManager</a:t>
            </a:r>
          </a:p>
          <a:p>
            <a:pPr marL="285750" indent="-285750">
              <a:buFont typeface="Arial" panose="020B0604020202020204" pitchFamily="34" charset="0"/>
              <a:buChar char="•"/>
            </a:pPr>
            <a:r>
              <a:rPr lang="en-AU" dirty="0"/>
              <a:t>60 seconds to reach “P2P state = Connected” on Master Peer, broadcast to clients</a:t>
            </a:r>
          </a:p>
          <a:p>
            <a:pPr marL="285750" indent="-285750">
              <a:buFont typeface="Arial" panose="020B0604020202020204" pitchFamily="34" charset="0"/>
              <a:buChar char="•"/>
            </a:pPr>
            <a:r>
              <a:rPr lang="en-AU" dirty="0"/>
              <a:t>Note: This list is the local connection state. The P2P state is the global connection state.</a:t>
            </a:r>
          </a:p>
        </p:txBody>
      </p:sp>
      <p:cxnSp>
        <p:nvCxnSpPr>
          <p:cNvPr id="50" name="Straight Arrow Connector 49"/>
          <p:cNvCxnSpPr>
            <a:stCxn id="48" idx="0"/>
            <a:endCxn id="6" idx="2"/>
          </p:cNvCxnSpPr>
          <p:nvPr/>
        </p:nvCxnSpPr>
        <p:spPr>
          <a:xfrm flipH="1" flipV="1">
            <a:off x="6306139" y="2875721"/>
            <a:ext cx="450148" cy="152728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852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“Application Connected” (P2P Server)</a:t>
            </a:r>
          </a:p>
        </p:txBody>
      </p:sp>
      <p:sp>
        <p:nvSpPr>
          <p:cNvPr id="3" name="Content Placeholder 2"/>
          <p:cNvSpPr>
            <a:spLocks noGrp="1"/>
          </p:cNvSpPr>
          <p:nvPr>
            <p:ph idx="1"/>
          </p:nvPr>
        </p:nvSpPr>
        <p:spPr/>
        <p:txBody>
          <a:bodyPr>
            <a:normAutofit fontScale="92500" lnSpcReduction="20000"/>
          </a:bodyPr>
          <a:lstStyle/>
          <a:p>
            <a:r>
              <a:rPr lang="en-AU" dirty="0"/>
              <a:t>Peers become “application connected” as they become connected (both directions) to all the network peers that connected to the server before them</a:t>
            </a:r>
          </a:p>
          <a:p>
            <a:r>
              <a:rPr lang="en-AU" dirty="0"/>
              <a:t>Peers are removed from “application connected” when they are disconnected (or kicked) from the P2P server</a:t>
            </a:r>
          </a:p>
          <a:p>
            <a:r>
              <a:rPr lang="en-AU" dirty="0"/>
              <a:t>While PeerInfo connection IDs are sequential for server joins, they are </a:t>
            </a:r>
            <a:r>
              <a:rPr lang="en-AU" b="1" dirty="0"/>
              <a:t>not guaranteed to be sequential for Application Connections</a:t>
            </a:r>
            <a:r>
              <a:rPr lang="en-AU" dirty="0"/>
              <a:t> (ie: #4 could become application connected before #3)</a:t>
            </a:r>
          </a:p>
        </p:txBody>
      </p:sp>
    </p:spTree>
    <p:extLst>
      <p:ext uri="{BB962C8B-B14F-4D97-AF65-F5344CB8AC3E}">
        <p14:creationId xmlns:p14="http://schemas.microsoft.com/office/powerpoint/2010/main" val="338739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9512" y="188640"/>
            <a:ext cx="4896544" cy="3240360"/>
          </a:xfrm>
          <a:prstGeom prst="roundRect">
            <a:avLst/>
          </a:prstGeom>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2400" b="1" dirty="0"/>
              <a:t>Master Peer</a:t>
            </a:r>
          </a:p>
          <a:p>
            <a:pPr algn="ctr"/>
            <a:r>
              <a:rPr lang="en-AU" sz="1400" dirty="0"/>
              <a:t>Should run on known port</a:t>
            </a:r>
          </a:p>
          <a:p>
            <a:pPr algn="ctr"/>
            <a:r>
              <a:rPr lang="en-AU" sz="1400" dirty="0"/>
              <a:t>Responds to LAN discovery requests</a:t>
            </a:r>
          </a:p>
          <a:p>
            <a:pPr algn="ctr"/>
            <a:r>
              <a:rPr lang="en-AU" sz="1400" dirty="0"/>
              <a:t>Initial point of connection for joining game</a:t>
            </a:r>
          </a:p>
          <a:p>
            <a:pPr algn="ctr"/>
            <a:r>
              <a:rPr lang="en-AU" sz="1400" dirty="0"/>
              <a:t>Sets up P2P network connections</a:t>
            </a:r>
          </a:p>
          <a:p>
            <a:pPr algn="ctr"/>
            <a:r>
              <a:rPr lang="en-AU" sz="1400" dirty="0"/>
              <a:t>Mediates NAT punch-through</a:t>
            </a:r>
          </a:p>
        </p:txBody>
      </p:sp>
      <p:sp>
        <p:nvSpPr>
          <p:cNvPr id="6" name="Rounded Rectangle 5"/>
          <p:cNvSpPr/>
          <p:nvPr/>
        </p:nvSpPr>
        <p:spPr>
          <a:xfrm>
            <a:off x="3722496" y="3645024"/>
            <a:ext cx="5184576" cy="302433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2400" b="1" dirty="0"/>
              <a:t>Peer</a:t>
            </a:r>
          </a:p>
          <a:p>
            <a:pPr algn="ctr"/>
            <a:r>
              <a:rPr lang="en-AU" sz="1400" dirty="0"/>
              <a:t>Should run on known port, but will work ok if it doesn’t</a:t>
            </a:r>
          </a:p>
          <a:p>
            <a:pPr algn="ctr"/>
            <a:endParaRPr lang="en-AU" sz="1400" dirty="0"/>
          </a:p>
          <a:p>
            <a:pPr algn="ctr"/>
            <a:r>
              <a:rPr lang="en-AU" sz="1400" dirty="0"/>
              <a:t>Future: Can seamlessly become Master Peer if the master peer disconnects (prefer if on known port)</a:t>
            </a:r>
          </a:p>
        </p:txBody>
      </p:sp>
      <p:sp>
        <p:nvSpPr>
          <p:cNvPr id="7" name="Rounded Rectangle 6"/>
          <p:cNvSpPr/>
          <p:nvPr/>
        </p:nvSpPr>
        <p:spPr>
          <a:xfrm>
            <a:off x="611560" y="3963823"/>
            <a:ext cx="792088" cy="504056"/>
          </a:xfrm>
          <a:prstGeom prst="roundRect">
            <a:avLst/>
          </a:prstGeom>
          <a:ln>
            <a:solidFill>
              <a:schemeClr val="accent3">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dirty="0"/>
              <a:t>Peer</a:t>
            </a:r>
          </a:p>
        </p:txBody>
      </p:sp>
      <p:sp>
        <p:nvSpPr>
          <p:cNvPr id="8" name="Rectangle 7"/>
          <p:cNvSpPr/>
          <p:nvPr/>
        </p:nvSpPr>
        <p:spPr>
          <a:xfrm rot="5400000">
            <a:off x="2483620" y="3144600"/>
            <a:ext cx="144016" cy="2142505"/>
          </a:xfrm>
          <a:prstGeom prst="rect">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p:cNvSpPr/>
          <p:nvPr/>
        </p:nvSpPr>
        <p:spPr>
          <a:xfrm>
            <a:off x="935596" y="3501008"/>
            <a:ext cx="144016" cy="392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10"/>
          <p:cNvSpPr/>
          <p:nvPr/>
        </p:nvSpPr>
        <p:spPr>
          <a:xfrm rot="18900000" flipH="1">
            <a:off x="5554616" y="2519400"/>
            <a:ext cx="144016" cy="115011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TextBox 11"/>
          <p:cNvSpPr txBox="1"/>
          <p:nvPr/>
        </p:nvSpPr>
        <p:spPr>
          <a:xfrm>
            <a:off x="521550" y="5229200"/>
            <a:ext cx="2898322" cy="1384995"/>
          </a:xfrm>
          <a:prstGeom prst="rect">
            <a:avLst/>
          </a:prstGeom>
          <a:noFill/>
        </p:spPr>
        <p:txBody>
          <a:bodyPr wrap="square" rtlCol="0">
            <a:spAutoFit/>
          </a:bodyPr>
          <a:lstStyle/>
          <a:p>
            <a:r>
              <a:rPr lang="en-AU" sz="1400" b="1" dirty="0"/>
              <a:t>P2P Connection</a:t>
            </a:r>
          </a:p>
          <a:p>
            <a:pPr marL="285750" indent="-285750">
              <a:buFont typeface="Arial" panose="020B0604020202020204" pitchFamily="34" charset="0"/>
              <a:buChar char="•"/>
            </a:pPr>
            <a:r>
              <a:rPr lang="en-AU" sz="1400" dirty="0"/>
              <a:t>NAT punch-through connection on Internet</a:t>
            </a:r>
          </a:p>
          <a:p>
            <a:pPr marL="285750" indent="-285750">
              <a:buFont typeface="Arial" panose="020B0604020202020204" pitchFamily="34" charset="0"/>
              <a:buChar char="•"/>
            </a:pPr>
            <a:r>
              <a:rPr lang="en-AU" sz="1400" dirty="0"/>
              <a:t>Direct connect on LAN</a:t>
            </a:r>
          </a:p>
          <a:p>
            <a:pPr marL="742950" lvl="1" indent="-285750">
              <a:buFont typeface="Arial" panose="020B0604020202020204" pitchFamily="34" charset="0"/>
              <a:buChar char="•"/>
            </a:pPr>
            <a:r>
              <a:rPr lang="en-AU" sz="1400" dirty="0"/>
              <a:t>(or just punch-through to keep the code the same)</a:t>
            </a:r>
          </a:p>
        </p:txBody>
      </p:sp>
      <p:sp>
        <p:nvSpPr>
          <p:cNvPr id="13" name="TextBox 12"/>
          <p:cNvSpPr txBox="1"/>
          <p:nvPr/>
        </p:nvSpPr>
        <p:spPr>
          <a:xfrm>
            <a:off x="5609480" y="908719"/>
            <a:ext cx="3297592" cy="1169551"/>
          </a:xfrm>
          <a:prstGeom prst="rect">
            <a:avLst/>
          </a:prstGeom>
          <a:noFill/>
        </p:spPr>
        <p:txBody>
          <a:bodyPr wrap="square" rtlCol="0">
            <a:spAutoFit/>
          </a:bodyPr>
          <a:lstStyle/>
          <a:p>
            <a:r>
              <a:rPr lang="en-AU" sz="1400" b="1" dirty="0"/>
              <a:t>Master Peer Connection</a:t>
            </a:r>
          </a:p>
          <a:p>
            <a:pPr marL="285750" indent="-285750">
              <a:buFont typeface="Arial" panose="020B0604020202020204" pitchFamily="34" charset="0"/>
              <a:buChar char="•"/>
            </a:pPr>
            <a:r>
              <a:rPr lang="en-AU" sz="1400" dirty="0"/>
              <a:t>Always direct connect to master peer</a:t>
            </a:r>
          </a:p>
          <a:p>
            <a:pPr marL="285750" indent="-285750">
              <a:buFont typeface="Arial" panose="020B0604020202020204" pitchFamily="34" charset="0"/>
              <a:buChar char="•"/>
            </a:pPr>
            <a:r>
              <a:rPr lang="en-AU" sz="1400" dirty="0"/>
              <a:t>P2P management messages use same connection (different Lidgren channel?)</a:t>
            </a:r>
          </a:p>
        </p:txBody>
      </p:sp>
      <p:cxnSp>
        <p:nvCxnSpPr>
          <p:cNvPr id="15" name="Straight Arrow Connector 14"/>
          <p:cNvCxnSpPr>
            <a:stCxn id="12" idx="0"/>
            <a:endCxn id="8" idx="3"/>
          </p:cNvCxnSpPr>
          <p:nvPr/>
        </p:nvCxnSpPr>
        <p:spPr>
          <a:xfrm flipV="1">
            <a:off x="1970711" y="4287861"/>
            <a:ext cx="584917" cy="9413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a:endCxn id="11" idx="1"/>
          </p:cNvCxnSpPr>
          <p:nvPr/>
        </p:nvCxnSpPr>
        <p:spPr>
          <a:xfrm flipH="1">
            <a:off x="5677542" y="2078270"/>
            <a:ext cx="1580734" cy="96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394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“Application Connected” (P2P Client)</a:t>
            </a:r>
          </a:p>
        </p:txBody>
      </p:sp>
      <p:sp>
        <p:nvSpPr>
          <p:cNvPr id="3" name="Content Placeholder 2"/>
          <p:cNvSpPr>
            <a:spLocks noGrp="1"/>
          </p:cNvSpPr>
          <p:nvPr>
            <p:ph idx="1"/>
          </p:nvPr>
        </p:nvSpPr>
        <p:spPr/>
        <p:txBody>
          <a:bodyPr>
            <a:normAutofit fontScale="62500" lnSpcReduction="20000"/>
          </a:bodyPr>
          <a:lstStyle/>
          <a:p>
            <a:r>
              <a:rPr lang="en-AU" dirty="0"/>
              <a:t>On initial connection, initial list of peers are sent with “application connected” flags</a:t>
            </a:r>
          </a:p>
          <a:p>
            <a:r>
              <a:rPr lang="en-AU" dirty="0"/>
              <a:t>Peers can be marked and unmarked “application connected” before local becomes application connected</a:t>
            </a:r>
          </a:p>
          <a:p>
            <a:pPr lvl="1"/>
            <a:r>
              <a:rPr lang="en-AU" dirty="0"/>
              <a:t>No need to receive application-layer data in this case</a:t>
            </a:r>
          </a:p>
          <a:p>
            <a:r>
              <a:rPr lang="en-AU" dirty="0"/>
              <a:t>Local becomes “application connected” when notified by the server</a:t>
            </a:r>
          </a:p>
          <a:p>
            <a:pPr lvl="1"/>
            <a:r>
              <a:rPr lang="en-AU" b="1" dirty="0"/>
              <a:t>Only at this point are other pending “application connected” peers exposed to the game layer!</a:t>
            </a:r>
          </a:p>
          <a:p>
            <a:r>
              <a:rPr lang="en-AU" dirty="0"/>
              <a:t>Other peers can become application connected while local is application connected</a:t>
            </a:r>
          </a:p>
          <a:p>
            <a:pPr lvl="1"/>
            <a:r>
              <a:rPr lang="en-AU" dirty="0"/>
              <a:t>This is bundled with user data from the application layer</a:t>
            </a:r>
          </a:p>
          <a:p>
            <a:pPr lvl="1"/>
            <a:r>
              <a:rPr lang="en-AU" b="1" dirty="0"/>
              <a:t>These peers may no longer be connected locally!</a:t>
            </a:r>
            <a:endParaRPr lang="en-AU" dirty="0"/>
          </a:p>
          <a:p>
            <a:r>
              <a:rPr lang="en-AU" dirty="0"/>
              <a:t>Other peers can be removed from “application connected” while local is application connected</a:t>
            </a:r>
          </a:p>
          <a:p>
            <a:pPr lvl="1"/>
            <a:r>
              <a:rPr lang="en-AU" dirty="0"/>
              <a:t>This is bundled with user data from the application layer</a:t>
            </a:r>
          </a:p>
          <a:p>
            <a:pPr lvl="1"/>
            <a:r>
              <a:rPr lang="en-AU" dirty="0"/>
              <a:t>These peers may no longer be connected locally – very likely!</a:t>
            </a:r>
          </a:p>
        </p:txBody>
      </p:sp>
    </p:spTree>
    <p:extLst>
      <p:ext uri="{BB962C8B-B14F-4D97-AF65-F5344CB8AC3E}">
        <p14:creationId xmlns:p14="http://schemas.microsoft.com/office/powerpoint/2010/main" val="382246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6"/>
                </a:solidFill>
              </a:rPr>
              <a:t>Peer States on Master Peer (1/3)</a:t>
            </a:r>
          </a:p>
        </p:txBody>
      </p:sp>
      <p:sp>
        <p:nvSpPr>
          <p:cNvPr id="3" name="Content Placeholder 2"/>
          <p:cNvSpPr>
            <a:spLocks noGrp="1"/>
          </p:cNvSpPr>
          <p:nvPr>
            <p:ph idx="1"/>
          </p:nvPr>
        </p:nvSpPr>
        <p:spPr/>
        <p:txBody>
          <a:bodyPr>
            <a:normAutofit fontScale="77500" lnSpcReduction="20000"/>
          </a:bodyPr>
          <a:lstStyle/>
          <a:p>
            <a:r>
              <a:rPr lang="en-AU" b="1" dirty="0"/>
              <a:t>Connecting</a:t>
            </a:r>
          </a:p>
          <a:p>
            <a:pPr lvl="1"/>
            <a:r>
              <a:rPr lang="en-AU" dirty="0"/>
              <a:t>Initial state when a peer connects to the master peer</a:t>
            </a:r>
          </a:p>
          <a:p>
            <a:pPr lvl="1"/>
            <a:r>
              <a:rPr lang="en-AU" dirty="0"/>
              <a:t>Gets issued with list of other peers to connect with</a:t>
            </a:r>
          </a:p>
          <a:p>
            <a:pPr lvl="1"/>
            <a:r>
              <a:rPr lang="en-AU" dirty="0"/>
              <a:t>Other peers are instructed to allow the connection</a:t>
            </a:r>
          </a:p>
          <a:p>
            <a:pPr lvl="1"/>
            <a:r>
              <a:rPr lang="en-AU" dirty="0"/>
              <a:t>New peer must connect within a time-out</a:t>
            </a:r>
          </a:p>
          <a:p>
            <a:pPr lvl="2"/>
            <a:r>
              <a:rPr lang="en-AU" dirty="0"/>
              <a:t>Time-out should be longer than Lidgren heartbeat timeout (so if another peer drops, it won’t cause the new peer to fail to connect)</a:t>
            </a:r>
          </a:p>
          <a:p>
            <a:pPr lvl="2"/>
            <a:r>
              <a:rPr lang="en-AU" dirty="0"/>
              <a:t>Should increase Lidgren connection attempt count to match</a:t>
            </a:r>
          </a:p>
          <a:p>
            <a:r>
              <a:rPr lang="en-AU" b="1" dirty="0"/>
              <a:t>Connection Failed</a:t>
            </a:r>
          </a:p>
          <a:p>
            <a:pPr lvl="1"/>
            <a:r>
              <a:rPr lang="en-AU" dirty="0"/>
              <a:t>Did not connect within timeout or mutual connection failure</a:t>
            </a:r>
          </a:p>
          <a:p>
            <a:pPr lvl="1"/>
            <a:r>
              <a:rPr lang="en-AU" dirty="0"/>
              <a:t>Other peers told to disregard the connection / disconnect</a:t>
            </a:r>
          </a:p>
          <a:p>
            <a:pPr lvl="1"/>
            <a:r>
              <a:rPr lang="en-AU" dirty="0"/>
              <a:t>Connecting peer disconnected from master peer with notification of failure (could try again)</a:t>
            </a:r>
          </a:p>
        </p:txBody>
      </p:sp>
    </p:spTree>
    <p:extLst>
      <p:ext uri="{BB962C8B-B14F-4D97-AF65-F5344CB8AC3E}">
        <p14:creationId xmlns:p14="http://schemas.microsoft.com/office/powerpoint/2010/main" val="117694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6"/>
                </a:solidFill>
              </a:rPr>
              <a:t>Peer States on Master Peer (2/3)</a:t>
            </a:r>
          </a:p>
        </p:txBody>
      </p:sp>
      <p:sp>
        <p:nvSpPr>
          <p:cNvPr id="3" name="Content Placeholder 2"/>
          <p:cNvSpPr>
            <a:spLocks noGrp="1"/>
          </p:cNvSpPr>
          <p:nvPr>
            <p:ph idx="1"/>
          </p:nvPr>
        </p:nvSpPr>
        <p:spPr/>
        <p:txBody>
          <a:bodyPr/>
          <a:lstStyle/>
          <a:p>
            <a:r>
              <a:rPr lang="en-AU" b="1" dirty="0"/>
              <a:t>Connected – </a:t>
            </a:r>
            <a:r>
              <a:rPr lang="en-AU" b="1" dirty="0">
                <a:solidFill>
                  <a:srgbClr val="FF0000"/>
                </a:solidFill>
              </a:rPr>
              <a:t>this is “Application Connected”</a:t>
            </a:r>
          </a:p>
          <a:p>
            <a:pPr lvl="1"/>
            <a:r>
              <a:rPr lang="en-AU" dirty="0"/>
              <a:t>All P2P connections formed successfully and confirmed to master peer</a:t>
            </a:r>
          </a:p>
          <a:p>
            <a:pPr lvl="1"/>
            <a:r>
              <a:rPr lang="en-AU" dirty="0"/>
              <a:t>Rollback layer is notified, and will:</a:t>
            </a:r>
          </a:p>
          <a:p>
            <a:pPr lvl="2"/>
            <a:r>
              <a:rPr lang="en-AU" dirty="0"/>
              <a:t>Start (trickle?) sending the game state to the new peer (mid-game join)</a:t>
            </a:r>
          </a:p>
          <a:p>
            <a:pPr lvl="2"/>
            <a:r>
              <a:rPr lang="en-AU" dirty="0"/>
              <a:t>Instruct all other peers (including self) to send inputs from that state onwards, to keep new peer up-to-date</a:t>
            </a:r>
          </a:p>
          <a:p>
            <a:pPr lvl="2"/>
            <a:r>
              <a:rPr lang="en-AU" dirty="0"/>
              <a:t>New peer sends “starting at frame X” packet to all peers</a:t>
            </a:r>
          </a:p>
        </p:txBody>
      </p:sp>
    </p:spTree>
    <p:extLst>
      <p:ext uri="{BB962C8B-B14F-4D97-AF65-F5344CB8AC3E}">
        <p14:creationId xmlns:p14="http://schemas.microsoft.com/office/powerpoint/2010/main" val="24505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6"/>
                </a:solidFill>
              </a:rPr>
              <a:t>Peer States on Master Peer (3/3)</a:t>
            </a:r>
          </a:p>
        </p:txBody>
      </p:sp>
      <p:sp>
        <p:nvSpPr>
          <p:cNvPr id="3" name="Content Placeholder 2"/>
          <p:cNvSpPr>
            <a:spLocks noGrp="1"/>
          </p:cNvSpPr>
          <p:nvPr>
            <p:ph idx="1"/>
          </p:nvPr>
        </p:nvSpPr>
        <p:spPr/>
        <p:txBody>
          <a:bodyPr>
            <a:normAutofit fontScale="77500" lnSpcReduction="20000"/>
          </a:bodyPr>
          <a:lstStyle/>
          <a:p>
            <a:r>
              <a:rPr lang="en-AU" b="1" dirty="0"/>
              <a:t>Disconnected</a:t>
            </a:r>
          </a:p>
          <a:p>
            <a:pPr lvl="1"/>
            <a:r>
              <a:rPr lang="en-AU" dirty="0"/>
              <a:t>Disconnecting peer is disconnected from master peer</a:t>
            </a:r>
          </a:p>
          <a:p>
            <a:pPr lvl="1"/>
            <a:r>
              <a:rPr lang="en-AU" dirty="0"/>
              <a:t>All other peers are notified to disconnect that peer</a:t>
            </a:r>
          </a:p>
          <a:p>
            <a:pPr lvl="1"/>
            <a:r>
              <a:rPr lang="en-AU" dirty="0"/>
              <a:t>Rollback layer is notified and will:</a:t>
            </a:r>
          </a:p>
          <a:p>
            <a:pPr lvl="2"/>
            <a:r>
              <a:rPr lang="en-AU" dirty="0"/>
              <a:t>Determine the last frame where all other peers had all the input from the disconnected peer</a:t>
            </a:r>
          </a:p>
          <a:p>
            <a:pPr lvl="2"/>
            <a:r>
              <a:rPr lang="en-AU" dirty="0"/>
              <a:t>Instruct all remaining peers to roll-back to that frame and re-simulate disregarding any further input from disconnected peer</a:t>
            </a:r>
          </a:p>
          <a:p>
            <a:pPr lvl="2"/>
            <a:r>
              <a:rPr lang="en-AU" dirty="0"/>
              <a:t>NOTE: Should send instructions for disconnection and for the aforementioned rollback, in the same packet</a:t>
            </a:r>
          </a:p>
          <a:p>
            <a:pPr lvl="2"/>
            <a:r>
              <a:rPr lang="en-AU" dirty="0"/>
              <a:t>If disconnection is a time-out (no input for many frames): From last known-good frame, use input-prediction to re-simulate up to what was the current frame at the time, then remove peer from game</a:t>
            </a:r>
          </a:p>
          <a:p>
            <a:pPr lvl="3"/>
            <a:r>
              <a:rPr lang="en-AU" dirty="0"/>
              <a:t>This handles the case where rolling back the simulation by the time-out time (seconds) could drastically alter the simulation outcome</a:t>
            </a:r>
          </a:p>
          <a:p>
            <a:pPr lvl="3"/>
            <a:r>
              <a:rPr lang="en-AU" dirty="0"/>
              <a:t>Predicted input should substantially match what remaining peers had anyway</a:t>
            </a:r>
          </a:p>
        </p:txBody>
      </p:sp>
    </p:spTree>
    <p:extLst>
      <p:ext uri="{BB962C8B-B14F-4D97-AF65-F5344CB8AC3E}">
        <p14:creationId xmlns:p14="http://schemas.microsoft.com/office/powerpoint/2010/main" val="132804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Ports</a:t>
            </a:r>
          </a:p>
        </p:txBody>
      </p:sp>
      <p:sp>
        <p:nvSpPr>
          <p:cNvPr id="4" name="Content Placeholder 3"/>
          <p:cNvSpPr>
            <a:spLocks noGrp="1"/>
          </p:cNvSpPr>
          <p:nvPr>
            <p:ph idx="1"/>
          </p:nvPr>
        </p:nvSpPr>
        <p:spPr/>
        <p:txBody>
          <a:bodyPr>
            <a:normAutofit fontScale="92500" lnSpcReduction="10000"/>
          </a:bodyPr>
          <a:lstStyle/>
          <a:p>
            <a:r>
              <a:rPr lang="en-AU" dirty="0"/>
              <a:t>Attempt to open UDP port 7278</a:t>
            </a:r>
          </a:p>
          <a:p>
            <a:pPr lvl="1"/>
            <a:r>
              <a:rPr lang="en-AU" dirty="0"/>
              <a:t>This is the “known” game port</a:t>
            </a:r>
          </a:p>
          <a:p>
            <a:pPr lvl="1"/>
            <a:r>
              <a:rPr lang="en-AU" dirty="0"/>
              <a:t>Spells “RCRU” in T9 </a:t>
            </a:r>
            <a:r>
              <a:rPr lang="en-AU" dirty="0">
                <a:sym typeface="Wingdings" panose="05000000000000000000" pitchFamily="2" charset="2"/>
              </a:rPr>
              <a:t></a:t>
            </a:r>
          </a:p>
          <a:p>
            <a:r>
              <a:rPr lang="en-AU" dirty="0">
                <a:sym typeface="Wingdings" panose="05000000000000000000" pitchFamily="2" charset="2"/>
              </a:rPr>
              <a:t>(Possibly add additional “known” ports here for testing on localhost and as backups)</a:t>
            </a:r>
          </a:p>
          <a:p>
            <a:r>
              <a:rPr lang="en-AU" dirty="0"/>
              <a:t>(</a:t>
            </a:r>
            <a:r>
              <a:rPr lang="en-AU" i="1" dirty="0"/>
              <a:t>Possibly</a:t>
            </a:r>
            <a:r>
              <a:rPr lang="en-AU" dirty="0"/>
              <a:t>) Command-line parameter to use specific port instead of default</a:t>
            </a:r>
          </a:p>
          <a:p>
            <a:r>
              <a:rPr lang="en-AU" dirty="0"/>
              <a:t>If that fails, open an auto-assigned port</a:t>
            </a:r>
          </a:p>
          <a:p>
            <a:pPr lvl="1"/>
            <a:r>
              <a:rPr lang="en-AU" dirty="0"/>
              <a:t>This will not be discoverable</a:t>
            </a:r>
          </a:p>
        </p:txBody>
      </p:sp>
    </p:spTree>
    <p:extLst>
      <p:ext uri="{BB962C8B-B14F-4D97-AF65-F5344CB8AC3E}">
        <p14:creationId xmlns:p14="http://schemas.microsoft.com/office/powerpoint/2010/main" val="390857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LAN Game Requirements</a:t>
            </a:r>
          </a:p>
        </p:txBody>
      </p:sp>
      <p:sp>
        <p:nvSpPr>
          <p:cNvPr id="3" name="Content Placeholder 2"/>
          <p:cNvSpPr>
            <a:spLocks noGrp="1"/>
          </p:cNvSpPr>
          <p:nvPr>
            <p:ph idx="1"/>
          </p:nvPr>
        </p:nvSpPr>
        <p:spPr/>
        <p:txBody>
          <a:bodyPr>
            <a:normAutofit fontScale="92500" lnSpcReduction="10000"/>
          </a:bodyPr>
          <a:lstStyle/>
          <a:p>
            <a:r>
              <a:rPr lang="en-AU" dirty="0"/>
              <a:t>Master Peer must run on known port</a:t>
            </a:r>
          </a:p>
          <a:p>
            <a:r>
              <a:rPr lang="en-AU" dirty="0"/>
              <a:t>Master Peer must respond to discovery requests</a:t>
            </a:r>
          </a:p>
          <a:p>
            <a:r>
              <a:rPr lang="en-AU" dirty="0"/>
              <a:t>Peers can direct-connect</a:t>
            </a:r>
          </a:p>
          <a:p>
            <a:pPr lvl="1"/>
            <a:r>
              <a:rPr lang="en-AU" dirty="0"/>
              <a:t>No NAT punch-through required</a:t>
            </a:r>
          </a:p>
          <a:p>
            <a:pPr lvl="2"/>
            <a:r>
              <a:rPr lang="en-AU" dirty="0"/>
              <a:t>But it might be simpler to do punch-through anyway, so that the code matches the Internet version (and this is what is already implemented)</a:t>
            </a:r>
          </a:p>
          <a:p>
            <a:r>
              <a:rPr lang="en-AU" dirty="0"/>
              <a:t>Peers should disregard packets from the Internet</a:t>
            </a:r>
          </a:p>
          <a:p>
            <a:pPr lvl="1"/>
            <a:r>
              <a:rPr lang="en-AU" dirty="0"/>
              <a:t>(TODO: Need to see what Lidgren offers for doing this –AR)</a:t>
            </a:r>
          </a:p>
        </p:txBody>
      </p:sp>
    </p:spTree>
    <p:extLst>
      <p:ext uri="{BB962C8B-B14F-4D97-AF65-F5344CB8AC3E}">
        <p14:creationId xmlns:p14="http://schemas.microsoft.com/office/powerpoint/2010/main" val="101616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Internet Game Requirements</a:t>
            </a:r>
          </a:p>
        </p:txBody>
      </p:sp>
      <p:sp>
        <p:nvSpPr>
          <p:cNvPr id="3" name="Content Placeholder 2"/>
          <p:cNvSpPr>
            <a:spLocks noGrp="1"/>
          </p:cNvSpPr>
          <p:nvPr>
            <p:ph idx="1"/>
          </p:nvPr>
        </p:nvSpPr>
        <p:spPr/>
        <p:txBody>
          <a:bodyPr>
            <a:normAutofit fontScale="92500"/>
          </a:bodyPr>
          <a:lstStyle/>
          <a:p>
            <a:r>
              <a:rPr lang="en-AU" dirty="0"/>
              <a:t>Master peer can run on known port and respond to discovery requests (but doesn’t have to)</a:t>
            </a:r>
          </a:p>
          <a:p>
            <a:pPr lvl="1"/>
            <a:r>
              <a:rPr lang="en-AU" dirty="0"/>
              <a:t>Will do this, for simplicity (could be made optional)</a:t>
            </a:r>
          </a:p>
          <a:p>
            <a:r>
              <a:rPr lang="en-AU" dirty="0"/>
              <a:t>Master peer should use UPnP to open up a port to the Internet</a:t>
            </a:r>
          </a:p>
          <a:p>
            <a:pPr lvl="1"/>
            <a:r>
              <a:rPr lang="en-AU" dirty="0"/>
              <a:t>(TODO: Need to investigate Lidgren here –AR)</a:t>
            </a:r>
          </a:p>
          <a:p>
            <a:r>
              <a:rPr lang="en-AU" dirty="0"/>
              <a:t>Other peers use NAT punch-through to connect to each other</a:t>
            </a:r>
          </a:p>
          <a:p>
            <a:r>
              <a:rPr lang="en-AU" dirty="0"/>
              <a:t>Internet games are available from LAN</a:t>
            </a:r>
          </a:p>
          <a:p>
            <a:endParaRPr lang="en-AU" dirty="0"/>
          </a:p>
        </p:txBody>
      </p:sp>
    </p:spTree>
    <p:extLst>
      <p:ext uri="{BB962C8B-B14F-4D97-AF65-F5344CB8AC3E}">
        <p14:creationId xmlns:p14="http://schemas.microsoft.com/office/powerpoint/2010/main" val="2182609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6308</TotalTime>
  <Words>3635</Words>
  <Application>Microsoft Office PowerPoint</Application>
  <PresentationFormat>On-screen Show (4:3)</PresentationFormat>
  <Paragraphs>457</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Wingdings</vt:lpstr>
      <vt:lpstr>Office Theme</vt:lpstr>
      <vt:lpstr>P2P Network</vt:lpstr>
      <vt:lpstr>P2P Network</vt:lpstr>
      <vt:lpstr>PowerPoint Presentation</vt:lpstr>
      <vt:lpstr>Peer States on Master Peer (1/3)</vt:lpstr>
      <vt:lpstr>Peer States on Master Peer (2/3)</vt:lpstr>
      <vt:lpstr>Peer States on Master Peer (3/3)</vt:lpstr>
      <vt:lpstr>Ports</vt:lpstr>
      <vt:lpstr>LAN Game Requirements</vt:lpstr>
      <vt:lpstr>Internet Game Requirements</vt:lpstr>
      <vt:lpstr>Discovery Forwarding</vt:lpstr>
      <vt:lpstr>Network Game UI</vt:lpstr>
      <vt:lpstr>“Play Online / LAN” menu</vt:lpstr>
      <vt:lpstr>Start Game Screen (LAN)</vt:lpstr>
      <vt:lpstr>Start Game Screen (Internet)</vt:lpstr>
      <vt:lpstr>Internet vs LAN games</vt:lpstr>
      <vt:lpstr>New Design (Mk2)</vt:lpstr>
      <vt:lpstr>Implementation (Mk2, pre-host-migration)</vt:lpstr>
      <vt:lpstr>PowerPoint Presentation</vt:lpstr>
      <vt:lpstr>PowerPoint Presentation</vt:lpstr>
      <vt:lpstr>PowerPoint Presentation</vt:lpstr>
      <vt:lpstr>PowerPoint Presentation</vt:lpstr>
      <vt:lpstr>PowerPoint Presentation</vt:lpstr>
      <vt:lpstr>PowerPoint Presentation</vt:lpstr>
      <vt:lpstr>How Lidgren Timeouts Work</vt:lpstr>
      <vt:lpstr>How Lidgren Connections Work</vt:lpstr>
      <vt:lpstr>Connection Critical Path Timing</vt:lpstr>
      <vt:lpstr>Connection Timeouts (on M)</vt:lpstr>
      <vt:lpstr>Timeout Summary</vt:lpstr>
      <vt:lpstr>“Application Connected” (P2P Server)</vt:lpstr>
      <vt:lpstr>“Application Connected” (P2P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Network (redesign)</dc:title>
  <dc:creator>Andrew</dc:creator>
  <cp:lastModifiedBy>Daniel Crenna</cp:lastModifiedBy>
  <cp:revision>236</cp:revision>
  <dcterms:created xsi:type="dcterms:W3CDTF">2014-02-10T07:49:36Z</dcterms:created>
  <dcterms:modified xsi:type="dcterms:W3CDTF">2018-03-09T15:47:25Z</dcterms:modified>
</cp:coreProperties>
</file>