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8" r:id="rId4"/>
    <p:sldId id="259" r:id="rId5"/>
    <p:sldId id="263" r:id="rId6"/>
    <p:sldId id="264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9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92611-A722-43AA-9339-A015835778E0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9F317-9F89-4DBF-94A8-079565390EF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237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9F317-9F89-4DBF-94A8-079565390EF6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910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9F317-9F89-4DBF-94A8-079565390EF6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229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57200"/>
            <a:ext cx="72390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XNA Game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0" y="2133600"/>
            <a:ext cx="22860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Rollback</a:t>
            </a:r>
          </a:p>
          <a:p>
            <a:pPr algn="ctr"/>
            <a:r>
              <a:rPr lang="en-AU" b="1" dirty="0"/>
              <a:t>Magic</a:t>
            </a:r>
          </a:p>
          <a:p>
            <a:pPr algn="ctr"/>
            <a:r>
              <a:rPr lang="en-AU" b="1" dirty="0"/>
              <a:t>Driver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133600"/>
            <a:ext cx="2057400" cy="3352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P2P</a:t>
            </a:r>
          </a:p>
          <a:p>
            <a:pPr algn="ctr"/>
            <a:r>
              <a:rPr lang="en-AU" b="1" dirty="0"/>
              <a:t>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3276600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Remote Peer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1400" y="2133600"/>
            <a:ext cx="1369200" cy="3352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Game</a:t>
            </a:r>
          </a:p>
          <a:p>
            <a:pPr algn="ctr"/>
            <a:r>
              <a:rPr lang="en-AU" b="1" dirty="0"/>
              <a:t>State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3886200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Remote Peer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4521000"/>
            <a:ext cx="9144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Remote Peer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5600" y="33528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95600" y="36576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00200" y="11430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422856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Network game UI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1000" y="1431256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Update</a:t>
            </a:r>
          </a:p>
          <a:p>
            <a:pPr algn="r"/>
            <a:r>
              <a:rPr lang="en-AU" sz="1100" dirty="0"/>
              <a:t>w/ inputs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143125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Draw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5600" y="39624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95600" y="42672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5600" y="45720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895600" y="48768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4876800" y="1143000"/>
            <a:ext cx="381000" cy="9822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Down Arrow 27"/>
          <p:cNvSpPr/>
          <p:nvPr/>
        </p:nvSpPr>
        <p:spPr>
          <a:xfrm>
            <a:off x="7885500" y="1143000"/>
            <a:ext cx="381000" cy="9822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ight Arrow 29"/>
          <p:cNvSpPr/>
          <p:nvPr/>
        </p:nvSpPr>
        <p:spPr>
          <a:xfrm>
            <a:off x="6248400" y="4610100"/>
            <a:ext cx="11430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6438900" y="499114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Update</a:t>
            </a:r>
          </a:p>
          <a:p>
            <a:pPr algn="ctr"/>
            <a:r>
              <a:rPr lang="en-AU" sz="1100" dirty="0"/>
              <a:t>w/ inputs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0" y="4876800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Inputs</a:t>
            </a:r>
            <a:br>
              <a:rPr lang="en-AU" sz="1100" dirty="0"/>
            </a:br>
            <a:r>
              <a:rPr lang="en-AU" sz="1100" dirty="0"/>
              <a:t>by</a:t>
            </a:r>
            <a:br>
              <a:rPr lang="en-AU" sz="1100" dirty="0"/>
            </a:br>
            <a:r>
              <a:rPr lang="en-AU" sz="1100" dirty="0"/>
              <a:t>frame #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248400" y="2971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48400" y="2590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00800" y="2599630"/>
            <a:ext cx="8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Serialise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2973420"/>
            <a:ext cx="8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/>
              <a:t>Deserialise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7544" y="5230743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i="1" dirty="0">
                <a:solidFill>
                  <a:schemeClr val="bg1"/>
                </a:solidFill>
              </a:rPr>
              <a:t>This document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3802" y="5206586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i="1" dirty="0">
                <a:solidFill>
                  <a:schemeClr val="bg1"/>
                </a:solidFill>
              </a:rPr>
              <a:t>See “P2P Network.pptx”</a:t>
            </a:r>
          </a:p>
        </p:txBody>
      </p:sp>
    </p:spTree>
    <p:extLst>
      <p:ext uri="{BB962C8B-B14F-4D97-AF65-F5344CB8AC3E}">
        <p14:creationId xmlns:p14="http://schemas.microsoft.com/office/powerpoint/2010/main" val="15772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Overflow Backstops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dirty="0"/>
              <a:t>At ~25s (1500 frames) with no ping, Lidgren will kick</a:t>
            </a:r>
          </a:p>
          <a:p>
            <a:pPr lvl="1"/>
            <a:r>
              <a:rPr lang="en-AU" dirty="0"/>
              <a:t>Host migration will give up at 40s (2400 frames)</a:t>
            </a:r>
          </a:p>
          <a:p>
            <a:r>
              <a:rPr lang="en-AU" dirty="0"/>
              <a:t>With input frame missing for 20s (1200 frames) on server: Client holding back input: Kick</a:t>
            </a:r>
          </a:p>
          <a:p>
            <a:pPr lvl="1"/>
            <a:r>
              <a:rPr lang="en-AU" dirty="0"/>
              <a:t>Can be less than typical time-out if we’re the server</a:t>
            </a:r>
          </a:p>
          <a:p>
            <a:r>
              <a:rPr lang="en-AU" dirty="0"/>
              <a:t>With input frame missing for 40s (2400 frames) on client: Client or server holding back input: Kick (leave if it’s the server)</a:t>
            </a:r>
          </a:p>
          <a:p>
            <a:pPr lvl="1"/>
            <a:r>
              <a:rPr lang="en-AU" dirty="0"/>
              <a:t>Enough time for the server to kick first (client failure)</a:t>
            </a:r>
          </a:p>
          <a:p>
            <a:pPr lvl="1"/>
            <a:r>
              <a:rPr lang="en-AU" dirty="0"/>
              <a:t>Enough time for Lidgren to time-out and for host migration to trigger (server typical failure)</a:t>
            </a:r>
          </a:p>
          <a:p>
            <a:r>
              <a:rPr lang="en-AU" dirty="0"/>
              <a:t>If NCF is 60s (3600 frames) behind – we kicked the offending party a while ago: Server is not sending (sufficient) fix-up buffers: Leave.</a:t>
            </a:r>
          </a:p>
          <a:p>
            <a:pPr lvl="1"/>
            <a:r>
              <a:rPr lang="en-AU" dirty="0"/>
              <a:t>Should never happen on the server – but if it does: Shutdown</a:t>
            </a:r>
          </a:p>
          <a:p>
            <a:pPr lvl="1"/>
            <a:r>
              <a:rPr lang="en-AU" dirty="0"/>
              <a:t>Must clamp frame-delay to this value (or much lower)</a:t>
            </a:r>
          </a:p>
          <a:p>
            <a:r>
              <a:rPr lang="en-AU" dirty="0"/>
              <a:t>If remote NCF is 90s (5400 frames) behind – remote should have excused themselves for not having a reasonable NCF: Kick them (leave if it’s the server)</a:t>
            </a:r>
          </a:p>
          <a:p>
            <a:pPr lvl="1"/>
            <a:r>
              <a:rPr lang="en-AU" dirty="0"/>
              <a:t>Remote NCF reports are synced to JLE, but 90 sec should be more than enough time for at least one matching report to get through!</a:t>
            </a:r>
          </a:p>
          <a:p>
            <a:pPr lvl="1"/>
            <a:r>
              <a:rPr lang="en-AU" dirty="0"/>
              <a:t>Not going to believe clients with desynced JLEs – we must stop growing the buffer at some point!</a:t>
            </a:r>
          </a:p>
          <a:p>
            <a:r>
              <a:rPr lang="en-AU" dirty="0"/>
              <a:t>Also check remote JLEs (the JLE buffer isn’t such a big deal, so just use arbitrary large value)</a:t>
            </a:r>
          </a:p>
          <a:p>
            <a:r>
              <a:rPr lang="en-AU" dirty="0"/>
              <a:t>If client clock is 20s behind (matches server input timeout allowance), disconnect rather than flooding network with input packets (plus server will disconnect us anyway)</a:t>
            </a:r>
          </a:p>
          <a:p>
            <a:pPr lvl="1"/>
            <a:r>
              <a:rPr lang="en-AU" dirty="0"/>
              <a:t>(20s @ 60fps @ 16-frame coalescing = 75 packets. Could RLE instead, but it’s a rare code path.)</a:t>
            </a:r>
          </a:p>
          <a:p>
            <a:pPr lvl="1"/>
            <a:r>
              <a:rPr lang="en-AU" dirty="0"/>
              <a:t>Client clock getting ahead will be covered by the other backstops (not getting enough inputs)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105489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* These bounds are estimates, not tightly calculated.</a:t>
            </a:r>
          </a:p>
        </p:txBody>
      </p:sp>
    </p:spTree>
    <p:extLst>
      <p:ext uri="{BB962C8B-B14F-4D97-AF65-F5344CB8AC3E}">
        <p14:creationId xmlns:p14="http://schemas.microsoft.com/office/powerpoint/2010/main" val="269707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42654" y="4713999"/>
            <a:ext cx="5181600" cy="304800"/>
            <a:chOff x="457200" y="5410200"/>
            <a:chExt cx="2590800" cy="152400"/>
          </a:xfrm>
        </p:grpSpPr>
        <p:sp>
          <p:nvSpPr>
            <p:cNvPr id="3" name="Rectangle 2"/>
            <p:cNvSpPr/>
            <p:nvPr/>
          </p:nvSpPr>
          <p:spPr>
            <a:xfrm>
              <a:off x="609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62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81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3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6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8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90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43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95600" y="5410200"/>
              <a:ext cx="152400" cy="152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95054" y="2732799"/>
            <a:ext cx="4876800" cy="762000"/>
            <a:chOff x="1201200" y="2286000"/>
            <a:chExt cx="2438400" cy="381000"/>
          </a:xfrm>
          <a:solidFill>
            <a:schemeClr val="accent5"/>
          </a:solidFill>
        </p:grpSpPr>
        <p:sp>
          <p:nvSpPr>
            <p:cNvPr id="21" name="Rectangle 20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38" name="Straight Arrow Connector 37"/>
          <p:cNvCxnSpPr>
            <a:stCxn id="17" idx="0"/>
            <a:endCxn id="36" idx="2"/>
          </p:cNvCxnSpPr>
          <p:nvPr/>
        </p:nvCxnSpPr>
        <p:spPr>
          <a:xfrm flipV="1">
            <a:off x="6067054" y="3494799"/>
            <a:ext cx="152400" cy="1219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2"/>
            <a:endCxn id="18" idx="0"/>
          </p:cNvCxnSpPr>
          <p:nvPr/>
        </p:nvCxnSpPr>
        <p:spPr>
          <a:xfrm>
            <a:off x="6219454" y="3494799"/>
            <a:ext cx="152400" cy="1219200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09854" y="591239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5654" y="544493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</a:p>
        </p:txBody>
      </p:sp>
      <p:cxnSp>
        <p:nvCxnSpPr>
          <p:cNvPr id="44" name="Straight Arrow Connector 43"/>
          <p:cNvCxnSpPr>
            <a:stCxn id="41" idx="0"/>
            <a:endCxn id="17" idx="2"/>
          </p:cNvCxnSpPr>
          <p:nvPr/>
        </p:nvCxnSpPr>
        <p:spPr>
          <a:xfrm flipV="1">
            <a:off x="5870503" y="5018799"/>
            <a:ext cx="196551" cy="893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0"/>
            <a:endCxn id="18" idx="2"/>
          </p:cNvCxnSpPr>
          <p:nvPr/>
        </p:nvCxnSpPr>
        <p:spPr>
          <a:xfrm flipH="1" flipV="1">
            <a:off x="6371854" y="5018799"/>
            <a:ext cx="90673" cy="426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65360" y="17421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</a:t>
            </a:r>
          </a:p>
        </p:txBody>
      </p:sp>
      <p:cxnSp>
        <p:nvCxnSpPr>
          <p:cNvPr id="52" name="Straight Arrow Connector 51"/>
          <p:cNvCxnSpPr>
            <a:stCxn id="50" idx="2"/>
            <a:endCxn id="36" idx="0"/>
          </p:cNvCxnSpPr>
          <p:nvPr/>
        </p:nvCxnSpPr>
        <p:spPr>
          <a:xfrm>
            <a:off x="6218607" y="2111531"/>
            <a:ext cx="847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8389" y="533399"/>
            <a:ext cx="488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Buffer indexing convention:</a:t>
            </a:r>
          </a:p>
          <a:p>
            <a:r>
              <a:rPr lang="en-AU" dirty="0"/>
              <a:t>Advance to frame ‘N’ by applying input ‘n’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7100" y="4363375"/>
            <a:ext cx="16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Snapshot Buffer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1074" y="238122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Input Buffer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86823" y="3515557"/>
            <a:ext cx="26837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Input 0 is blank input. Never sent on network.</a:t>
            </a:r>
          </a:p>
          <a:p>
            <a:r>
              <a:rPr lang="en-AU" sz="1050" dirty="0"/>
              <a:t>Input 1 is the first valid input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42654" y="5018526"/>
            <a:ext cx="2087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Snapshot 0 is the initial game state</a:t>
            </a:r>
          </a:p>
        </p:txBody>
      </p:sp>
    </p:spTree>
    <p:extLst>
      <p:ext uri="{BB962C8B-B14F-4D97-AF65-F5344CB8AC3E}">
        <p14:creationId xmlns:p14="http://schemas.microsoft.com/office/powerpoint/2010/main" val="234064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1281000" y="5029200"/>
            <a:ext cx="2438400" cy="381000"/>
            <a:chOff x="1201200" y="2286000"/>
            <a:chExt cx="2438400" cy="381000"/>
          </a:xfrm>
          <a:solidFill>
            <a:schemeClr val="accent5"/>
          </a:solidFill>
        </p:grpSpPr>
        <p:sp>
          <p:nvSpPr>
            <p:cNvPr id="89" name="Rectangle 88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89400" y="3124200"/>
            <a:ext cx="2438400" cy="381000"/>
            <a:chOff x="1201200" y="2286000"/>
            <a:chExt cx="2438400" cy="381000"/>
          </a:xfrm>
        </p:grpSpPr>
        <p:sp>
          <p:nvSpPr>
            <p:cNvPr id="3" name="Rectangle 2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9043" y="1322039"/>
            <a:ext cx="244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Input buffers by frame, per remote peer: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84000" y="3886200"/>
            <a:ext cx="2438400" cy="381000"/>
            <a:chOff x="1201200" y="2286000"/>
            <a:chExt cx="2438400" cy="381000"/>
          </a:xfrm>
        </p:grpSpPr>
        <p:sp>
          <p:nvSpPr>
            <p:cNvPr id="24" name="Rectangle 23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83400" y="2128734"/>
            <a:ext cx="2438400" cy="381000"/>
            <a:chOff x="1201200" y="2286000"/>
            <a:chExt cx="2438400" cy="381000"/>
          </a:xfrm>
        </p:grpSpPr>
        <p:sp>
          <p:nvSpPr>
            <p:cNvPr id="41" name="Rectangle 40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721800" y="685800"/>
            <a:ext cx="0" cy="5867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22400" y="6336268"/>
            <a:ext cx="15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Current Frame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38200" y="6105436"/>
            <a:ext cx="1981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/>
              <a:t>This should be the current frame everywhere (local and true remote) if sync is perfect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109200" y="2528700"/>
            <a:ext cx="0" cy="2997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09200" y="2743200"/>
            <a:ext cx="610200" cy="0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490800" y="2286000"/>
            <a:ext cx="988478" cy="392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79278" y="1313050"/>
            <a:ext cx="4489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P2P Server provides the master clock for the game. All other peers track its clock.</a:t>
            </a:r>
          </a:p>
          <a:p>
            <a:endParaRPr lang="en-AU" sz="1600" dirty="0"/>
          </a:p>
          <a:p>
            <a:r>
              <a:rPr lang="en-AU" sz="1600" dirty="0"/>
              <a:t>Lidgren will give us the average latency. It is filtered with an exponential rolling average (so we don’t need to manage stutter, although we could do it better).</a:t>
            </a:r>
          </a:p>
          <a:p>
            <a:endParaRPr lang="en-AU" sz="1600" dirty="0"/>
          </a:p>
          <a:p>
            <a:r>
              <a:rPr lang="en-AU" sz="1600" dirty="0"/>
              <a:t>When a “latest” input frame arrives (not filling a hole in the buffer), use the latency, packet received time and current time to calculate what the current frame number should be.</a:t>
            </a:r>
          </a:p>
          <a:p>
            <a:endParaRPr lang="en-AU" sz="1600" dirty="0"/>
          </a:p>
          <a:p>
            <a:r>
              <a:rPr lang="en-AU" sz="1600" dirty="0"/>
              <a:t>Adjust the speed of the game clock to stay close to the expected current frame time*.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32600" y="228600"/>
            <a:ext cx="236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Future: Could push the apparent current frame back by a configurable “local delay” to reduce visual stutter at expense of local latency.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3493200" y="838200"/>
            <a:ext cx="2394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1587" y="61334"/>
            <a:ext cx="2914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Network Timing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289" y="4825425"/>
            <a:ext cx="124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Local input buffer: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0" y="1996068"/>
            <a:ext cx="90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AU" b="1" dirty="0"/>
              <a:t>P2P Server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905000" y="2646374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700" dirty="0"/>
              <a:t>Latency (one-way)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491699" y="6337756"/>
            <a:ext cx="26289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i="1" dirty="0"/>
              <a:t>* Can steal the timer drift-corrector from Stick Ninjas’ SyncronisedClock</a:t>
            </a:r>
          </a:p>
        </p:txBody>
      </p:sp>
    </p:spTree>
    <p:extLst>
      <p:ext uri="{BB962C8B-B14F-4D97-AF65-F5344CB8AC3E}">
        <p14:creationId xmlns:p14="http://schemas.microsoft.com/office/powerpoint/2010/main" val="233442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457200" y="5486400"/>
            <a:ext cx="2590800" cy="152400"/>
            <a:chOff x="457200" y="5410200"/>
            <a:chExt cx="2590800" cy="152400"/>
          </a:xfrm>
        </p:grpSpPr>
        <p:sp>
          <p:nvSpPr>
            <p:cNvPr id="121" name="Rectangle 120"/>
            <p:cNvSpPr/>
            <p:nvPr/>
          </p:nvSpPr>
          <p:spPr>
            <a:xfrm>
              <a:off x="609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62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14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066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19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371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524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76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828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981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133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86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438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590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743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895600" y="5410200"/>
              <a:ext cx="152400" cy="152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57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3400" y="4724400"/>
            <a:ext cx="2438400" cy="381000"/>
            <a:chOff x="1201200" y="2286000"/>
            <a:chExt cx="2438400" cy="381000"/>
          </a:xfrm>
          <a:solidFill>
            <a:schemeClr val="accent5"/>
          </a:solidFill>
        </p:grpSpPr>
        <p:sp>
          <p:nvSpPr>
            <p:cNvPr id="89" name="Rectangle 88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1800" y="3195600"/>
            <a:ext cx="2438400" cy="381000"/>
            <a:chOff x="1201200" y="2286000"/>
            <a:chExt cx="2438400" cy="381000"/>
          </a:xfrm>
        </p:grpSpPr>
        <p:sp>
          <p:nvSpPr>
            <p:cNvPr id="3" name="Rectangle 2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6400" y="3957600"/>
            <a:ext cx="2438400" cy="381000"/>
            <a:chOff x="1201200" y="2286000"/>
            <a:chExt cx="2438400" cy="381000"/>
          </a:xfrm>
        </p:grpSpPr>
        <p:sp>
          <p:nvSpPr>
            <p:cNvPr id="24" name="Rectangle 23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5800" y="2433600"/>
            <a:ext cx="2438400" cy="381000"/>
            <a:chOff x="1201200" y="2286000"/>
            <a:chExt cx="2438400" cy="381000"/>
          </a:xfrm>
        </p:grpSpPr>
        <p:sp>
          <p:nvSpPr>
            <p:cNvPr id="41" name="Rectangle 40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2823000" y="757200"/>
            <a:ext cx="0" cy="5867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1587" y="61334"/>
            <a:ext cx="1621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Rollback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 flipV="1">
            <a:off x="1282498" y="2278200"/>
            <a:ext cx="8400" cy="4114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1594800" y="1612500"/>
            <a:ext cx="8400" cy="4114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974200" y="762000"/>
            <a:ext cx="0" cy="5867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821800" y="1219200"/>
            <a:ext cx="150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250" y="5966936"/>
            <a:ext cx="1211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400" dirty="0">
                <a:solidFill>
                  <a:srgbClr val="7030A0"/>
                </a:solidFill>
              </a:rPr>
              <a:t>Newest consistent frame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25435" y="914400"/>
            <a:ext cx="124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</a:rPr>
              <a:t>Current Frame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97000" y="1925769"/>
            <a:ext cx="60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FF0000"/>
                </a:solidFill>
              </a:rPr>
              <a:t>Received Input Frames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069600" y="2222100"/>
            <a:ext cx="8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bg1">
                    <a:lumMod val="65000"/>
                  </a:schemeClr>
                </a:solidFill>
              </a:rPr>
              <a:t>Updated input predictions</a:t>
            </a:r>
          </a:p>
        </p:txBody>
      </p:sp>
      <p:cxnSp>
        <p:nvCxnSpPr>
          <p:cNvPr id="70" name="Straight Arrow Connector 69"/>
          <p:cNvCxnSpPr>
            <a:stCxn id="113" idx="1"/>
          </p:cNvCxnSpPr>
          <p:nvPr/>
        </p:nvCxnSpPr>
        <p:spPr>
          <a:xfrm flipH="1">
            <a:off x="2901600" y="2406766"/>
            <a:ext cx="168000" cy="235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069599" y="2872434"/>
            <a:ext cx="10451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Matched input prediction, don’t </a:t>
            </a:r>
            <a:r>
              <a:rPr lang="en-AU" sz="900" i="1" dirty="0"/>
              <a:t>have</a:t>
            </a:r>
            <a:r>
              <a:rPr lang="en-AU" sz="900" dirty="0"/>
              <a:t> to update input predictions, but will anyway (to keep the code matching)</a:t>
            </a:r>
          </a:p>
        </p:txBody>
      </p:sp>
      <p:cxnSp>
        <p:nvCxnSpPr>
          <p:cNvPr id="82" name="Straight Arrow Connector 81"/>
          <p:cNvCxnSpPr>
            <a:stCxn id="114" idx="1"/>
          </p:cNvCxnSpPr>
          <p:nvPr/>
        </p:nvCxnSpPr>
        <p:spPr>
          <a:xfrm flipH="1">
            <a:off x="1981201" y="3403349"/>
            <a:ext cx="1088398" cy="104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114799" y="381000"/>
            <a:ext cx="49149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Game Tick: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Read input frames from network, into the input buffers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If they all match predicted inputs, or none were received, do nothing…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Otherwise deserialise the game state snapshot before the earliest non-matching input received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Run simulation prediction from that frame to the current frame based on the buffered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Can update predicted inputs as we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Update the game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Use current input state to create new local input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Predict remote inputs and add to those buffers – or use existing data if we have it (if some other peer is running way ahead of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Run a game state update using that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Create a new snapshot by serialising the game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Can clean-up (delete) all snapshots and input buffer entries before the newest consistent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(That is: before the earliest unknown [predicted] input frame across all peers)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(But keep previous input to predict from)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NOTE: malicious client can “leak” buffers!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602600" y="1747800"/>
            <a:ext cx="122460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25962" y="5265336"/>
            <a:ext cx="936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schemeClr val="bg2">
                    <a:lumMod val="50000"/>
                  </a:schemeClr>
                </a:solidFill>
              </a:rPr>
              <a:t>Snapshot Buffer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608600" y="1516968"/>
            <a:ext cx="60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>
                <a:solidFill>
                  <a:srgbClr val="FFC000"/>
                </a:solidFill>
              </a:rPr>
              <a:t>Predict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80487" y="4518660"/>
            <a:ext cx="10166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srgbClr val="00B0F0"/>
                </a:solidFill>
              </a:rPr>
              <a:t>Local Input Buffer</a:t>
            </a:r>
          </a:p>
        </p:txBody>
      </p:sp>
      <p:cxnSp>
        <p:nvCxnSpPr>
          <p:cNvPr id="142" name="Straight Arrow Connector 141"/>
          <p:cNvCxnSpPr>
            <a:stCxn id="146" idx="1"/>
          </p:cNvCxnSpPr>
          <p:nvPr/>
        </p:nvCxnSpPr>
        <p:spPr>
          <a:xfrm flipH="1" flipV="1">
            <a:off x="1501140" y="4160521"/>
            <a:ext cx="1531620" cy="3581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032760" y="4126245"/>
            <a:ext cx="891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Matched input prediction, does not affect rollback start point</a:t>
            </a:r>
          </a:p>
        </p:txBody>
      </p:sp>
    </p:spTree>
    <p:extLst>
      <p:ext uri="{BB962C8B-B14F-4D97-AF65-F5344CB8AC3E}">
        <p14:creationId xmlns:p14="http://schemas.microsoft.com/office/powerpoint/2010/main" val="399503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5264400" y="2362200"/>
            <a:ext cx="2590800" cy="152400"/>
            <a:chOff x="457200" y="5410200"/>
            <a:chExt cx="2590800" cy="152400"/>
          </a:xfrm>
        </p:grpSpPr>
        <p:sp>
          <p:nvSpPr>
            <p:cNvPr id="119" name="Rectangle 118"/>
            <p:cNvSpPr/>
            <p:nvPr/>
          </p:nvSpPr>
          <p:spPr>
            <a:xfrm>
              <a:off x="609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62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14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66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219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371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524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76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28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981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133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86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438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90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743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95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7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50000" y="2277085"/>
            <a:ext cx="2590800" cy="152400"/>
            <a:chOff x="457200" y="5410200"/>
            <a:chExt cx="2590800" cy="152400"/>
          </a:xfrm>
        </p:grpSpPr>
        <p:sp>
          <p:nvSpPr>
            <p:cNvPr id="98" name="Rectangle 97"/>
            <p:cNvSpPr/>
            <p:nvPr/>
          </p:nvSpPr>
          <p:spPr>
            <a:xfrm>
              <a:off x="609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62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14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66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19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371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524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676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28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1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133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286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38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90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743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895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57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587" y="6133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Join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26200" y="1819885"/>
            <a:ext cx="2438400" cy="309666"/>
            <a:chOff x="1201200" y="2286000"/>
            <a:chExt cx="2438400" cy="381000"/>
          </a:xfrm>
        </p:grpSpPr>
        <p:sp>
          <p:nvSpPr>
            <p:cNvPr id="21" name="Rectangle 20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26200" y="1362685"/>
            <a:ext cx="2438400" cy="304800"/>
            <a:chOff x="1201200" y="2286000"/>
            <a:chExt cx="2438400" cy="381000"/>
          </a:xfrm>
          <a:solidFill>
            <a:schemeClr val="accent5"/>
          </a:solidFill>
        </p:grpSpPr>
        <p:sp>
          <p:nvSpPr>
            <p:cNvPr id="38" name="Rectangle 37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40600" y="1447800"/>
            <a:ext cx="2438400" cy="304800"/>
            <a:chOff x="1201200" y="2286000"/>
            <a:chExt cx="2438400" cy="381000"/>
          </a:xfrm>
        </p:grpSpPr>
        <p:sp>
          <p:nvSpPr>
            <p:cNvPr id="55" name="Rectangle 54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40600" y="1905000"/>
            <a:ext cx="2438400" cy="309666"/>
            <a:chOff x="1201200" y="2286000"/>
            <a:chExt cx="2438400" cy="381000"/>
          </a:xfrm>
          <a:solidFill>
            <a:schemeClr val="accent5"/>
          </a:solidFill>
        </p:grpSpPr>
        <p:sp>
          <p:nvSpPr>
            <p:cNvPr id="72" name="Rectangle 71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16917" y="762000"/>
            <a:ext cx="1135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[M]</a:t>
            </a:r>
            <a:r>
              <a:rPr lang="en-AU" sz="1400" dirty="0"/>
              <a:t> – Server</a:t>
            </a:r>
            <a:endParaRPr lang="en-AU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786812" y="357717"/>
            <a:ext cx="2117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[B] </a:t>
            </a:r>
            <a:r>
              <a:rPr lang="en-AU" sz="1400" dirty="0"/>
              <a:t>– Client, already online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2502600" y="1063831"/>
            <a:ext cx="0" cy="14478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197800" y="795021"/>
            <a:ext cx="121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7030A0"/>
                </a:solidFill>
              </a:rPr>
              <a:t>NCF (local, server)</a:t>
            </a:r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6712200" y="1154892"/>
            <a:ext cx="0" cy="14359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531400" y="1066800"/>
            <a:ext cx="121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dirty="0">
                <a:solidFill>
                  <a:srgbClr val="7030A0"/>
                </a:solidFill>
              </a:rPr>
              <a:t>NCF (local)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3264600" y="1210285"/>
            <a:ext cx="0" cy="1295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7779000" y="1295400"/>
            <a:ext cx="0" cy="1295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246898" y="1140768"/>
            <a:ext cx="121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accent2"/>
                </a:solidFill>
              </a:rPr>
              <a:t>Current Frame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17512" y="1422752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[M]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037312" y="1507867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[M]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061356" y="1967500"/>
            <a:ext cx="2792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[B]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46956" y="1882385"/>
            <a:ext cx="2792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[B]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74298" y="3124200"/>
            <a:ext cx="4702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Server sends its newest consistent frame (</a:t>
            </a:r>
            <a:r>
              <a:rPr lang="en-AU" sz="1200" dirty="0">
                <a:solidFill>
                  <a:schemeClr val="accent4"/>
                </a:solidFill>
              </a:rPr>
              <a:t>NCF</a:t>
            </a:r>
            <a:r>
              <a:rPr lang="en-AU" sz="1200" dirty="0"/>
              <a:t>) </a:t>
            </a:r>
            <a:r>
              <a:rPr lang="en-AU" sz="1200" b="1" dirty="0">
                <a:solidFill>
                  <a:schemeClr val="accent6"/>
                </a:solidFill>
              </a:rPr>
              <a:t>snapshot</a:t>
            </a:r>
            <a:r>
              <a:rPr lang="en-AU" sz="1200" dirty="0"/>
              <a:t> and subsequent </a:t>
            </a:r>
            <a:r>
              <a:rPr lang="en-AU" sz="1200" b="1" dirty="0">
                <a:solidFill>
                  <a:schemeClr val="accent6"/>
                </a:solidFill>
              </a:rPr>
              <a:t>local inputs </a:t>
            </a:r>
            <a:r>
              <a:rPr lang="en-AU" sz="1200" dirty="0"/>
              <a:t>to the joining peer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Along with the snapshot, the server sends </a:t>
            </a:r>
            <a:r>
              <a:rPr lang="en-AU" sz="1200" b="1" dirty="0">
                <a:solidFill>
                  <a:schemeClr val="accent6"/>
                </a:solidFill>
              </a:rPr>
              <a:t>preceding inputs</a:t>
            </a:r>
            <a:r>
              <a:rPr lang="en-AU" sz="1200" dirty="0"/>
              <a:t> so the joining client can predict accurately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Server keeps all existing clients informed of its NCF. Clients must keep their local inputs as far back as this frame (or their local NCF, for rollback, whichever is older)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Existing clients are notified of join (and current server NCF): They send </a:t>
            </a:r>
            <a:r>
              <a:rPr lang="en-AU" sz="1200" b="1" dirty="0">
                <a:solidFill>
                  <a:schemeClr val="accent6"/>
                </a:solidFill>
              </a:rPr>
              <a:t>local inputs</a:t>
            </a:r>
            <a:r>
              <a:rPr lang="en-AU" sz="1200" dirty="0"/>
              <a:t>, from server-NCF until their current frame, to joining peer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Server NCF updates and join notifications </a:t>
            </a:r>
            <a:r>
              <a:rPr lang="en-AU" sz="1200" b="1" i="1" dirty="0"/>
              <a:t>must</a:t>
            </a:r>
            <a:r>
              <a:rPr lang="en-AU" sz="1200" dirty="0"/>
              <a:t> be synced (so client buffers don’t clean up data they may need to send)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They do not need to be synced with Lidgren – can put on different channels if we use our own sequence number (ie: “this NCF update is only valid once you have join ##”)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NCF updates can be unreliable and throttled (even unordered, as they give a most-recent frame number)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Join notifications must come with Application Connected (so clients can </a:t>
            </a:r>
            <a:r>
              <a:rPr lang="en-AU" sz="1200" i="1" dirty="0"/>
              <a:t>see</a:t>
            </a:r>
            <a:r>
              <a:rPr lang="en-AU" sz="1200" dirty="0"/>
              <a:t> the joining client)</a:t>
            </a:r>
          </a:p>
        </p:txBody>
      </p:sp>
      <p:cxnSp>
        <p:nvCxnSpPr>
          <p:cNvPr id="151" name="Straight Connector 150"/>
          <p:cNvCxnSpPr/>
          <p:nvPr/>
        </p:nvCxnSpPr>
        <p:spPr>
          <a:xfrm flipV="1">
            <a:off x="7017000" y="785560"/>
            <a:ext cx="0" cy="150044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017000" y="770171"/>
            <a:ext cx="121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NCF (server)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7017000" y="2212233"/>
            <a:ext cx="0" cy="60473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7754400" y="2214666"/>
            <a:ext cx="0" cy="60473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17000" y="2667000"/>
            <a:ext cx="7374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7245600" y="26670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513549" y="1692533"/>
            <a:ext cx="0" cy="10393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3250949" y="1692533"/>
            <a:ext cx="0" cy="10417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513549" y="2581885"/>
            <a:ext cx="73740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505600" y="2362885"/>
            <a:ext cx="277200" cy="418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120999" y="3357600"/>
            <a:ext cx="37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Joining client receives NCF from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May have already received initial input packets from other clients (these will be buffered by the P2P layer)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Could wait to start until it has initial inputs from all clients (and then the server need not send inputs for prediction). But this adds complexity – so won’t do this unless glitching at startup is especially bad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Calculates the startup frame based on half-RTT to server (see timing page)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Broadcasts its first frame to the network, tagged as first frame (RLE)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Some kind of “special events” buffer to stream into IGameState.Update to add the incoming player to the game?? (on join or on first frame?)</a:t>
            </a:r>
          </a:p>
          <a:p>
            <a:endParaRPr lang="en-AU" sz="1200" dirty="0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2426400" y="2008800"/>
            <a:ext cx="577800" cy="81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020100" y="2588752"/>
            <a:ext cx="184200" cy="237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5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1041616" y="1853846"/>
            <a:ext cx="2438400" cy="309666"/>
            <a:chOff x="1201200" y="2286000"/>
            <a:chExt cx="2438400" cy="381000"/>
          </a:xfrm>
          <a:solidFill>
            <a:schemeClr val="bg1"/>
          </a:solidFill>
        </p:grpSpPr>
        <p:sp>
          <p:nvSpPr>
            <p:cNvPr id="285" name="Rectangle 284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1587" y="61334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Leave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86400" y="2388928"/>
            <a:ext cx="2590800" cy="152400"/>
            <a:chOff x="457200" y="5410200"/>
            <a:chExt cx="2590800" cy="152400"/>
          </a:xfrm>
        </p:grpSpPr>
        <p:sp>
          <p:nvSpPr>
            <p:cNvPr id="5" name="Rectangle 4"/>
            <p:cNvSpPr/>
            <p:nvPr/>
          </p:nvSpPr>
          <p:spPr>
            <a:xfrm>
              <a:off x="609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24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6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28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81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33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86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90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43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95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5416" y="2375128"/>
            <a:ext cx="2590800" cy="152400"/>
            <a:chOff x="457200" y="5410200"/>
            <a:chExt cx="2590800" cy="152400"/>
          </a:xfrm>
        </p:grpSpPr>
        <p:sp>
          <p:nvSpPr>
            <p:cNvPr id="23" name="Rectangle 22"/>
            <p:cNvSpPr/>
            <p:nvPr/>
          </p:nvSpPr>
          <p:spPr>
            <a:xfrm>
              <a:off x="609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9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71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24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76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28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3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384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908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956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" y="5410200"/>
              <a:ext cx="152400" cy="152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8200" y="1393013"/>
            <a:ext cx="2438400" cy="309666"/>
            <a:chOff x="1201200" y="2286000"/>
            <a:chExt cx="2438400" cy="381000"/>
          </a:xfrm>
        </p:grpSpPr>
        <p:sp>
          <p:nvSpPr>
            <p:cNvPr id="41" name="Rectangle 40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48200" y="935813"/>
            <a:ext cx="2438400" cy="304800"/>
            <a:chOff x="1201200" y="2286000"/>
            <a:chExt cx="2438400" cy="381000"/>
          </a:xfrm>
          <a:solidFill>
            <a:schemeClr val="accent5"/>
          </a:solidFill>
        </p:grpSpPr>
        <p:sp>
          <p:nvSpPr>
            <p:cNvPr id="58" name="Rectangle 57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62600" y="974728"/>
            <a:ext cx="2438400" cy="304800"/>
            <a:chOff x="1201200" y="2286000"/>
            <a:chExt cx="2438400" cy="381000"/>
          </a:xfrm>
        </p:grpSpPr>
        <p:sp>
          <p:nvSpPr>
            <p:cNvPr id="75" name="Rectangle 74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562600" y="1431928"/>
            <a:ext cx="2438400" cy="309666"/>
            <a:chOff x="1201200" y="2286000"/>
            <a:chExt cx="2438400" cy="381000"/>
          </a:xfrm>
          <a:solidFill>
            <a:schemeClr val="accent5"/>
          </a:solidFill>
        </p:grpSpPr>
        <p:sp>
          <p:nvSpPr>
            <p:cNvPr id="92" name="Rectangle 91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08" name="TextBox 107"/>
          <p:cNvSpPr txBox="1"/>
          <p:nvPr/>
        </p:nvSpPr>
        <p:spPr>
          <a:xfrm rot="16200000">
            <a:off x="-72435" y="1354916"/>
            <a:ext cx="1135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[M]</a:t>
            </a:r>
            <a:r>
              <a:rPr lang="en-AU" sz="1400" dirty="0"/>
              <a:t> – Server</a:t>
            </a:r>
            <a:endParaRPr lang="en-AU" sz="1400" b="1" dirty="0"/>
          </a:p>
        </p:txBody>
      </p:sp>
      <p:sp>
        <p:nvSpPr>
          <p:cNvPr id="109" name="TextBox 108"/>
          <p:cNvSpPr txBox="1"/>
          <p:nvPr/>
        </p:nvSpPr>
        <p:spPr>
          <a:xfrm rot="16200000">
            <a:off x="4314726" y="1457905"/>
            <a:ext cx="1581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[B] </a:t>
            </a:r>
            <a:r>
              <a:rPr lang="en-AU" sz="1400" dirty="0"/>
              <a:t>– staying online</a:t>
            </a: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2565616" y="463428"/>
            <a:ext cx="0" cy="21577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552416" y="463428"/>
            <a:ext cx="121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rgbClr val="7030A0"/>
                </a:solidFill>
              </a:rPr>
              <a:t>NCF (local, server)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486600" y="783413"/>
            <a:ext cx="0" cy="18377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468898" y="768648"/>
            <a:ext cx="121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accent2"/>
                </a:solidFill>
              </a:rPr>
              <a:t>Current Frame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9512" y="995880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[M]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9312" y="1034795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[M]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83356" y="1494428"/>
            <a:ext cx="2792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[B]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68956" y="1455513"/>
            <a:ext cx="2792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[B]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65750" y="1916346"/>
            <a:ext cx="2824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[A]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280150" y="1952343"/>
            <a:ext cx="2824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b="1" dirty="0"/>
              <a:t>[A]</a:t>
            </a:r>
          </a:p>
        </p:txBody>
      </p:sp>
      <p:cxnSp>
        <p:nvCxnSpPr>
          <p:cNvPr id="355" name="Straight Connector 354"/>
          <p:cNvCxnSpPr/>
          <p:nvPr/>
        </p:nvCxnSpPr>
        <p:spPr>
          <a:xfrm>
            <a:off x="2110703" y="1792453"/>
            <a:ext cx="0" cy="47624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1159907" y="2152509"/>
            <a:ext cx="9957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dirty="0">
                <a:solidFill>
                  <a:schemeClr val="accent6"/>
                </a:solidFill>
              </a:rPr>
              <a:t>Joined frame (NCF at join)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539845" y="2689610"/>
            <a:ext cx="76200" cy="15483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62" name="TextBox 361"/>
          <p:cNvSpPr txBox="1"/>
          <p:nvPr/>
        </p:nvSpPr>
        <p:spPr>
          <a:xfrm>
            <a:off x="578156" y="2667000"/>
            <a:ext cx="297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strike="sngStrike" dirty="0"/>
              <a:t>= auto-fill frame with nul input to keep buffer consistent</a:t>
            </a:r>
          </a:p>
          <a:p>
            <a:r>
              <a:rPr lang="en-AU" sz="800" b="1" dirty="0"/>
              <a:t>NOTE</a:t>
            </a:r>
            <a:r>
              <a:rPr lang="en-AU" sz="800" dirty="0"/>
              <a:t>: this can contain content if a client joins on the same that another leaves on! (Must send on join as “preceding input”)</a:t>
            </a:r>
          </a:p>
          <a:p>
            <a:endParaRPr lang="en-AU" sz="800" dirty="0"/>
          </a:p>
          <a:p>
            <a:r>
              <a:rPr lang="en-AU" sz="800" dirty="0"/>
              <a:t>(Then: implicit frames in light green, first frame comes after. First frame could be as early as immediately after joining.)</a:t>
            </a:r>
          </a:p>
        </p:txBody>
      </p:sp>
      <p:grpSp>
        <p:nvGrpSpPr>
          <p:cNvPr id="363" name="Group 362"/>
          <p:cNvGrpSpPr/>
          <p:nvPr/>
        </p:nvGrpSpPr>
        <p:grpSpPr>
          <a:xfrm>
            <a:off x="5562016" y="1889843"/>
            <a:ext cx="2438400" cy="309666"/>
            <a:chOff x="1201200" y="2286000"/>
            <a:chExt cx="2438400" cy="381000"/>
          </a:xfrm>
          <a:solidFill>
            <a:schemeClr val="bg1"/>
          </a:solidFill>
        </p:grpSpPr>
        <p:sp>
          <p:nvSpPr>
            <p:cNvPr id="364" name="Rectangle 363"/>
            <p:cNvSpPr/>
            <p:nvPr/>
          </p:nvSpPr>
          <p:spPr>
            <a:xfrm>
              <a:off x="1201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1353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1506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658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810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1963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115600" y="2286000"/>
              <a:ext cx="1524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268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420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572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725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28776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30300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31824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33348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487200" y="2286000"/>
              <a:ext cx="152400" cy="381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cxnSp>
        <p:nvCxnSpPr>
          <p:cNvPr id="381" name="Straight Connector 380"/>
          <p:cNvCxnSpPr/>
          <p:nvPr/>
        </p:nvCxnSpPr>
        <p:spPr>
          <a:xfrm flipV="1">
            <a:off x="6630810" y="617588"/>
            <a:ext cx="0" cy="20274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5430194" y="590264"/>
            <a:ext cx="121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dirty="0">
                <a:solidFill>
                  <a:srgbClr val="7030A0"/>
                </a:solidFill>
              </a:rPr>
              <a:t>NCF (local)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5682301" y="2176369"/>
            <a:ext cx="9957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600" dirty="0">
                <a:solidFill>
                  <a:schemeClr val="accent6"/>
                </a:solidFill>
              </a:rPr>
              <a:t>Joined frame (NCF at join)</a:t>
            </a:r>
          </a:p>
        </p:txBody>
      </p:sp>
      <p:cxnSp>
        <p:nvCxnSpPr>
          <p:cNvPr id="380" name="Straight Connector 379"/>
          <p:cNvCxnSpPr/>
          <p:nvPr/>
        </p:nvCxnSpPr>
        <p:spPr>
          <a:xfrm>
            <a:off x="6628816" y="1784999"/>
            <a:ext cx="0" cy="51935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8001000" y="822328"/>
            <a:ext cx="0" cy="18226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>
            <a:off x="164579" y="3657600"/>
            <a:ext cx="4102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dirty="0"/>
              <a:t>Problem</a:t>
            </a:r>
            <a:r>
              <a:rPr lang="en-AU" sz="1200" dirty="0"/>
              <a:t>: What to do when a client leaves and other clients have different buffered input state to the server’s? (ie: they’re missing input frames, or have extra)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dirty="0"/>
              <a:t>Solution</a:t>
            </a:r>
            <a:r>
              <a:rPr lang="en-AU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Server keeps track of the globally oldest “I have this frame from this client” (thin blue line in diagram)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Server remote </a:t>
            </a:r>
            <a:r>
              <a:rPr lang="en-AU" sz="1200" i="1" dirty="0"/>
              <a:t>input </a:t>
            </a:r>
            <a:r>
              <a:rPr lang="en-AU" sz="1200" dirty="0"/>
              <a:t>buffer clean-up point is this point, </a:t>
            </a:r>
            <a:r>
              <a:rPr lang="en-AU" sz="1200" i="1" dirty="0"/>
              <a:t>not</a:t>
            </a:r>
            <a:r>
              <a:rPr lang="en-AU" sz="1200" dirty="0"/>
              <a:t> the NCF (as it is on clients and for snapshots)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Clients must send this info to the server regularly (there is no sensible opportunity to request it when another client disconnects)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Can be sent relative to the current frame (yay compression) with input updates, clamped to always be zero or negative (don’t worry about clients who get ahead)</a:t>
            </a:r>
          </a:p>
        </p:txBody>
      </p:sp>
      <p:cxnSp>
        <p:nvCxnSpPr>
          <p:cNvPr id="388" name="Straight Connector 387"/>
          <p:cNvCxnSpPr/>
          <p:nvPr/>
        </p:nvCxnSpPr>
        <p:spPr>
          <a:xfrm>
            <a:off x="2112525" y="1749348"/>
            <a:ext cx="0" cy="55745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4383709" y="2844443"/>
            <a:ext cx="4588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(cont…)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dirty="0"/>
              <a:t>On the server</a:t>
            </a:r>
            <a:r>
              <a:rPr lang="en-AU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Delete any inputs from the leaving client that come after the current frame (limits the amount of space a malicious client can use).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Delete any inputs after their first missing frame (will be at or after SNCF+1) – this is a prediction trigger!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Package up the leaving client’s inputs, from the globally oldest to their first missing input (RLE encode them)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Send this to all other clients with the “leaving”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b="1" dirty="0"/>
              <a:t>On the client</a:t>
            </a:r>
            <a:r>
              <a:rPr lang="en-AU" sz="12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Accept all these inputs into the buffer as normal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Delete from the buffer inputs that are after the last one received (note that this is a prediction trigger)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Insert “leave” into a special join/leave buffer (also a prediction trigger)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b="1" dirty="0">
                <a:solidFill>
                  <a:schemeClr val="accent5"/>
                </a:solidFill>
              </a:rPr>
              <a:t>Need to change NCF handling to skip over sections in input buffers where a client is not connected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Re-run prediction as normal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Clients must not clean past Server-NCF on </a:t>
            </a:r>
            <a:r>
              <a:rPr lang="en-AU" sz="1200" i="1" dirty="0"/>
              <a:t>all</a:t>
            </a:r>
            <a:r>
              <a:rPr lang="en-AU" sz="1200" dirty="0"/>
              <a:t> buffers - in case a leaving client changes history</a:t>
            </a:r>
          </a:p>
        </p:txBody>
      </p:sp>
      <p:cxnSp>
        <p:nvCxnSpPr>
          <p:cNvPr id="165" name="Straight Connector 164"/>
          <p:cNvCxnSpPr/>
          <p:nvPr/>
        </p:nvCxnSpPr>
        <p:spPr>
          <a:xfrm flipV="1">
            <a:off x="7090650" y="645459"/>
            <a:ext cx="0" cy="1640541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90650" y="502172"/>
            <a:ext cx="1211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NCF (server)</a:t>
            </a:r>
          </a:p>
        </p:txBody>
      </p:sp>
    </p:spTree>
    <p:extLst>
      <p:ext uri="{BB962C8B-B14F-4D97-AF65-F5344CB8AC3E}">
        <p14:creationId xmlns:p14="http://schemas.microsoft.com/office/powerpoint/2010/main" val="180023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587" y="61334"/>
            <a:ext cx="334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Join / Leave Buffer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447800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Join/Leave events must be placed in a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We need a buffer of “online or offline” to allow NCF calculations to skip over sections of input buffer where the player is offline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FrameDataBuffer&lt;bool&gt; will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Players can join/leave at any time (even on the same frame), so the value would be overwriteable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Also need a buffer of join/leave events to feed into the game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These are rare – not going to worry about allocations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They need to be ordered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Can have more than one event (even of the same kind) per frame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Same mechanism could be reused for other “special events” (eg: text input into the game) – sequencing could be tricky, though.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Easiest way would probably be: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sz="1200" dirty="0"/>
              <a:t>FrameDataBuffer&lt;List&lt;SpecialEvent&gt;&gt;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0610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587" y="61334"/>
            <a:ext cx="4535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/>
              <a:t>Consistency and Clean-up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502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The “newest consistent frame” (NCF) is the frame that we (a peer) have received all inputs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The Server-NCF (SNCF) is the NCF of the authoritative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On a join/leave a client receives the exact SNCF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Clients will clean up to the minimum of the NCF and SNCF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Joining clients join at the SNCF, and so existing clients must have local input data from the SNCF to send to the joiner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Leaving clients can cause the server to modify their input buffer after the SNCF – so clients need to be able to re-predict from that point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Server will clean up to the globally minimum NCF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An existing client may not have inputs from a leaving client after their local NCF (actually the NCF for the particular leaving client)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The server must send them (fix-up buffer)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The server must know each client’s NCF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Ideally the server would know for each client the per-other-client NCF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sz="1200" dirty="0"/>
              <a:t>Trade off sending a potentially larger fix-up buffer to all other clients on client leave, for much smaller client-&gt;server NCF update packets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863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Buffer Overflow Prevention</a:t>
            </a:r>
            <a:br>
              <a:rPr lang="en-AU" dirty="0"/>
            </a:br>
            <a:r>
              <a:rPr lang="en-AU" dirty="0"/>
              <a:t>(Initial plan)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Put a hard limit on the number of frames behind any given peer can be</a:t>
            </a:r>
          </a:p>
          <a:p>
            <a:pPr lvl="1"/>
            <a:r>
              <a:rPr lang="en-AU" dirty="0"/>
              <a:t>On the server, if a client gets dangerously behind kick them from the game</a:t>
            </a:r>
          </a:p>
          <a:p>
            <a:pPr lvl="1"/>
            <a:r>
              <a:rPr lang="en-AU" dirty="0"/>
              <a:t>On the client, if the server gets dangerously behind, leave the game</a:t>
            </a:r>
          </a:p>
          <a:p>
            <a:pPr lvl="1"/>
            <a:r>
              <a:rPr lang="en-AU" dirty="0"/>
              <a:t>On the client, if another client gets dangerously behind, disconnect them (server will sort things out, possibly with dispute-resolution)</a:t>
            </a:r>
          </a:p>
          <a:p>
            <a:r>
              <a:rPr lang="en-AU" dirty="0"/>
              <a:t>What is a reasonable threshold? Two minutes?</a:t>
            </a:r>
          </a:p>
          <a:p>
            <a:pPr lvl="1"/>
            <a:r>
              <a:rPr lang="en-AU" dirty="0"/>
              <a:t>The server </a:t>
            </a:r>
            <a:r>
              <a:rPr lang="en-AU" b="1" dirty="0"/>
              <a:t>must</a:t>
            </a:r>
            <a:r>
              <a:rPr lang="en-AU" dirty="0"/>
              <a:t> have a lower threshold than clients, so that it can kick a misbehaving client before any other clients have to take action</a:t>
            </a:r>
          </a:p>
        </p:txBody>
      </p:sp>
    </p:spTree>
    <p:extLst>
      <p:ext uri="{BB962C8B-B14F-4D97-AF65-F5344CB8AC3E}">
        <p14:creationId xmlns:p14="http://schemas.microsoft.com/office/powerpoint/2010/main" val="123963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2094</Words>
  <Application>Microsoft Office PowerPoint</Application>
  <PresentationFormat>On-screen Show (4:3)</PresentationFormat>
  <Paragraphs>195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Buffer Overflow Prevention (Initial plan)</vt:lpstr>
      <vt:lpstr>Overflow Backstops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Daniel Crenna</cp:lastModifiedBy>
  <cp:revision>195</cp:revision>
  <dcterms:created xsi:type="dcterms:W3CDTF">2006-08-16T00:00:00Z</dcterms:created>
  <dcterms:modified xsi:type="dcterms:W3CDTF">2018-03-09T15:47:58Z</dcterms:modified>
</cp:coreProperties>
</file>