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1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9" r:id="rId21"/>
    <p:sldId id="278" r:id="rId22"/>
    <p:sldId id="280" r:id="rId23"/>
    <p:sldId id="277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8" r:id="rId32"/>
    <p:sldId id="289" r:id="rId33"/>
    <p:sldId id="290" r:id="rId34"/>
    <p:sldId id="291" r:id="rId35"/>
    <p:sldId id="292" r:id="rId36"/>
    <p:sldId id="306" r:id="rId37"/>
    <p:sldId id="294" r:id="rId38"/>
    <p:sldId id="298" r:id="rId39"/>
    <p:sldId id="296" r:id="rId40"/>
    <p:sldId id="314" r:id="rId41"/>
    <p:sldId id="301" r:id="rId42"/>
    <p:sldId id="302" r:id="rId43"/>
    <p:sldId id="310" r:id="rId44"/>
    <p:sldId id="311" r:id="rId45"/>
    <p:sldId id="305" r:id="rId46"/>
    <p:sldId id="304" r:id="rId47"/>
    <p:sldId id="303" r:id="rId48"/>
    <p:sldId id="315" r:id="rId49"/>
    <p:sldId id="312" r:id="rId50"/>
    <p:sldId id="300" r:id="rId51"/>
    <p:sldId id="309" r:id="rId52"/>
    <p:sldId id="307" r:id="rId53"/>
    <p:sldId id="313" r:id="rId54"/>
    <p:sldId id="308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</p:sldIdLst>
  <p:sldSz cx="9144000" cy="6858000" type="screen4x3"/>
  <p:notesSz cx="6781800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00000"/>
    <a:srgbClr val="000099"/>
    <a:srgbClr val="7F7F7F"/>
    <a:srgbClr val="FA0000"/>
    <a:srgbClr val="D0160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7865" autoAdjust="0"/>
  </p:normalViewPr>
  <p:slideViewPr>
    <p:cSldViewPr>
      <p:cViewPr>
        <p:scale>
          <a:sx n="104" d="100"/>
          <a:sy n="104" d="100"/>
        </p:scale>
        <p:origin x="-4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5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6" Type="http://schemas.openxmlformats.org/officeDocument/2006/relationships/slide" Target="slides/slide16.xml"/><Relationship Id="rId11" Type="http://schemas.openxmlformats.org/officeDocument/2006/relationships/slide" Target="slides/slide11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5" Type="http://schemas.openxmlformats.org/officeDocument/2006/relationships/slide" Target="slides/slide5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2" Type="http://schemas.openxmlformats.org/officeDocument/2006/relationships/slide" Target="slides/slide2.xml"/><Relationship Id="rId29" Type="http://schemas.openxmlformats.org/officeDocument/2006/relationships/slide" Target="slides/slide29.xml"/><Relationship Id="rId24" Type="http://schemas.openxmlformats.org/officeDocument/2006/relationships/slide" Target="slides/slide24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66" Type="http://schemas.openxmlformats.org/officeDocument/2006/relationships/slide" Target="slides/slide66.xml"/><Relationship Id="rId87" Type="http://schemas.openxmlformats.org/officeDocument/2006/relationships/slide" Target="slides/slide87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19" Type="http://schemas.openxmlformats.org/officeDocument/2006/relationships/slide" Target="slides/slide1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MMSched\presentation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hwandori.kaist.ac.kr\hwandori\work\PhD\Defense_presentation\data\pp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'Kernel User time'!$B$1</c:f>
              <c:strCache>
                <c:ptCount val="1"/>
                <c:pt idx="0">
                  <c:v>Kernel 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'Kernel User time'!$A$2:$A$14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'Kernel User time'!$B$2:$B$14</c:f>
              <c:numCache>
                <c:formatCode>General</c:formatCode>
                <c:ptCount val="13"/>
                <c:pt idx="0">
                  <c:v>0.54</c:v>
                </c:pt>
                <c:pt idx="1">
                  <c:v>1.4830000000000001</c:v>
                </c:pt>
                <c:pt idx="2">
                  <c:v>0.61799999999999999</c:v>
                </c:pt>
                <c:pt idx="3">
                  <c:v>22.567</c:v>
                </c:pt>
                <c:pt idx="4">
                  <c:v>1.232</c:v>
                </c:pt>
                <c:pt idx="5">
                  <c:v>0.72699999999999998</c:v>
                </c:pt>
                <c:pt idx="6">
                  <c:v>0.17799999999999999</c:v>
                </c:pt>
                <c:pt idx="7">
                  <c:v>0.27900000000000003</c:v>
                </c:pt>
                <c:pt idx="8">
                  <c:v>0.41399999999999998</c:v>
                </c:pt>
                <c:pt idx="9">
                  <c:v>0.79600000000000004</c:v>
                </c:pt>
                <c:pt idx="10">
                  <c:v>0.92400000000000004</c:v>
                </c:pt>
                <c:pt idx="11">
                  <c:v>3.5489999999999999</c:v>
                </c:pt>
                <c:pt idx="12">
                  <c:v>1.048</c:v>
                </c:pt>
              </c:numCache>
            </c:numRef>
          </c:val>
        </c:ser>
        <c:ser>
          <c:idx val="1"/>
          <c:order val="1"/>
          <c:tx>
            <c:strRef>
              <c:f>'Kernel User time'!$C$1</c:f>
              <c:strCache>
                <c:ptCount val="1"/>
                <c:pt idx="0">
                  <c:v>User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'Kernel User time'!$A$2:$A$14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'Kernel User time'!$C$2:$C$14</c:f>
              <c:numCache>
                <c:formatCode>General</c:formatCode>
                <c:ptCount val="13"/>
                <c:pt idx="0">
                  <c:v>99.46</c:v>
                </c:pt>
                <c:pt idx="1">
                  <c:v>98.516999999999996</c:v>
                </c:pt>
                <c:pt idx="2">
                  <c:v>99.382000000000005</c:v>
                </c:pt>
                <c:pt idx="3">
                  <c:v>77.433000000000007</c:v>
                </c:pt>
                <c:pt idx="4">
                  <c:v>98.768000000000001</c:v>
                </c:pt>
                <c:pt idx="5">
                  <c:v>99.272999999999996</c:v>
                </c:pt>
                <c:pt idx="6">
                  <c:v>99.822000000000003</c:v>
                </c:pt>
                <c:pt idx="7">
                  <c:v>99.721000000000004</c:v>
                </c:pt>
                <c:pt idx="8">
                  <c:v>99.585999999999999</c:v>
                </c:pt>
                <c:pt idx="9">
                  <c:v>99.203999999999994</c:v>
                </c:pt>
                <c:pt idx="10">
                  <c:v>99.075999999999993</c:v>
                </c:pt>
                <c:pt idx="11">
                  <c:v>96.450999999999993</c:v>
                </c:pt>
                <c:pt idx="12">
                  <c:v>98.951999999999998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520640"/>
        <c:axId val="188978816"/>
      </c:barChart>
      <c:catAx>
        <c:axId val="209520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/>
            </a:pPr>
            <a:endParaRPr lang="ko-KR"/>
          </a:p>
        </c:txPr>
        <c:crossAx val="188978816"/>
        <c:crosses val="autoZero"/>
        <c:auto val="1"/>
        <c:lblAlgn val="ctr"/>
        <c:lblOffset val="100"/>
        <c:noMultiLvlLbl val="0"/>
      </c:catAx>
      <c:valAx>
        <c:axId val="188978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altLang="ko-KR" sz="1200" b="0" dirty="0"/>
                  <a:t>CPU</a:t>
                </a:r>
                <a:r>
                  <a:rPr lang="en-US" altLang="ko-KR" sz="1200" b="0" baseline="0" dirty="0"/>
                  <a:t> time </a:t>
                </a:r>
                <a:r>
                  <a:rPr lang="en-US" altLang="ko-KR" sz="1200" b="0" baseline="0" dirty="0" smtClean="0"/>
                  <a:t>(%)</a:t>
                </a:r>
                <a:endParaRPr lang="ko-KR" altLang="en-US" sz="1200" b="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5206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'vAMP video'!$L$3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video'!$L$6</c:f>
                <c:numCache>
                  <c:formatCode>General</c:formatCode>
                  <c:ptCount val="1"/>
                  <c:pt idx="0">
                    <c:v>5.8250000000000002</c:v>
                  </c:pt>
                </c:numCache>
              </c:numRef>
            </c:plus>
            <c:minus>
              <c:numRef>
                <c:f>'vAMP video'!$L$6</c:f>
                <c:numCache>
                  <c:formatCode>General</c:formatCode>
                  <c:ptCount val="1"/>
                  <c:pt idx="0">
                    <c:v>5.8250000000000002</c:v>
                  </c:pt>
                </c:numCache>
              </c:numRef>
            </c:minus>
          </c:errBars>
          <c:val>
            <c:numRef>
              <c:f>'vAMP video'!$L$4</c:f>
              <c:numCache>
                <c:formatCode>General</c:formatCode>
                <c:ptCount val="1"/>
                <c:pt idx="0">
                  <c:v>17.100000000000001</c:v>
                </c:pt>
              </c:numCache>
            </c:numRef>
          </c:val>
        </c:ser>
        <c:ser>
          <c:idx val="1"/>
          <c:order val="1"/>
          <c:tx>
            <c:strRef>
              <c:f>'vAMP video'!$M$3</c:f>
              <c:strCache>
                <c:ptCount val="1"/>
                <c:pt idx="0">
                  <c:v>vAMP(L) w/o Mult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video'!$M$6</c:f>
                <c:numCache>
                  <c:formatCode>General</c:formatCode>
                  <c:ptCount val="1"/>
                  <c:pt idx="0">
                    <c:v>6.3940000000000001</c:v>
                  </c:pt>
                </c:numCache>
              </c:numRef>
            </c:plus>
            <c:minus>
              <c:numRef>
                <c:f>'vAMP video'!$M$6</c:f>
                <c:numCache>
                  <c:formatCode>General</c:formatCode>
                  <c:ptCount val="1"/>
                  <c:pt idx="0">
                    <c:v>6.3940000000000001</c:v>
                  </c:pt>
                </c:numCache>
              </c:numRef>
            </c:minus>
          </c:errBars>
          <c:val>
            <c:numRef>
              <c:f>'vAMP video'!$M$4</c:f>
              <c:numCache>
                <c:formatCode>General</c:formatCode>
                <c:ptCount val="1"/>
                <c:pt idx="0">
                  <c:v>16.968</c:v>
                </c:pt>
              </c:numCache>
            </c:numRef>
          </c:val>
        </c:ser>
        <c:ser>
          <c:idx val="2"/>
          <c:order val="2"/>
          <c:tx>
            <c:strRef>
              <c:f>'vAMP video'!$N$3</c:f>
              <c:strCache>
                <c:ptCount val="1"/>
                <c:pt idx="0">
                  <c:v>vAMP(L)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video'!$N$6</c:f>
                <c:numCache>
                  <c:formatCode>General</c:formatCode>
                  <c:ptCount val="1"/>
                  <c:pt idx="0">
                    <c:v>2.4609999999999999</c:v>
                  </c:pt>
                </c:numCache>
              </c:numRef>
            </c:plus>
            <c:minus>
              <c:numRef>
                <c:f>'vAMP video'!$N$6</c:f>
                <c:numCache>
                  <c:formatCode>General</c:formatCode>
                  <c:ptCount val="1"/>
                  <c:pt idx="0">
                    <c:v>2.4609999999999999</c:v>
                  </c:pt>
                </c:numCache>
              </c:numRef>
            </c:minus>
          </c:errBars>
          <c:val>
            <c:numRef>
              <c:f>'vAMP video'!$N$4</c:f>
              <c:numCache>
                <c:formatCode>General</c:formatCode>
                <c:ptCount val="1"/>
                <c:pt idx="0">
                  <c:v>22.298999999999999</c:v>
                </c:pt>
              </c:numCache>
            </c:numRef>
          </c:val>
        </c:ser>
        <c:ser>
          <c:idx val="3"/>
          <c:order val="3"/>
          <c:tx>
            <c:strRef>
              <c:f>'vAMP video'!$O$3</c:f>
              <c:strCache>
                <c:ptCount val="1"/>
                <c:pt idx="0">
                  <c:v>vAMP(M)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video'!$O$6</c:f>
                <c:numCache>
                  <c:formatCode>General</c:formatCode>
                  <c:ptCount val="1"/>
                  <c:pt idx="0">
                    <c:v>3.1949999999999998</c:v>
                  </c:pt>
                </c:numCache>
              </c:numRef>
            </c:plus>
            <c:minus>
              <c:numRef>
                <c:f>'vAMP video'!$O$6</c:f>
                <c:numCache>
                  <c:formatCode>General</c:formatCode>
                  <c:ptCount val="1"/>
                  <c:pt idx="0">
                    <c:v>3.1949999999999998</c:v>
                  </c:pt>
                </c:numCache>
              </c:numRef>
            </c:minus>
          </c:errBars>
          <c:val>
            <c:numRef>
              <c:f>'vAMP video'!$O$4</c:f>
              <c:numCache>
                <c:formatCode>General</c:formatCode>
                <c:ptCount val="1"/>
                <c:pt idx="0">
                  <c:v>21.507000000000001</c:v>
                </c:pt>
              </c:numCache>
            </c:numRef>
          </c:val>
        </c:ser>
        <c:ser>
          <c:idx val="4"/>
          <c:order val="4"/>
          <c:tx>
            <c:strRef>
              <c:f>'vAMP video'!$P$3</c:f>
              <c:strCache>
                <c:ptCount val="1"/>
                <c:pt idx="0">
                  <c:v>vAMP(H)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video'!$P$6</c:f>
                <c:numCache>
                  <c:formatCode>General</c:formatCode>
                  <c:ptCount val="1"/>
                  <c:pt idx="0">
                    <c:v>3.5019999999999998</c:v>
                  </c:pt>
                </c:numCache>
              </c:numRef>
            </c:plus>
            <c:minus>
              <c:numRef>
                <c:f>'vAMP video'!$P$6</c:f>
                <c:numCache>
                  <c:formatCode>General</c:formatCode>
                  <c:ptCount val="1"/>
                  <c:pt idx="0">
                    <c:v>3.5019999999999998</c:v>
                  </c:pt>
                </c:numCache>
              </c:numRef>
            </c:minus>
          </c:errBars>
          <c:val>
            <c:numRef>
              <c:f>'vAMP video'!$P$4</c:f>
              <c:numCache>
                <c:formatCode>General</c:formatCode>
                <c:ptCount val="1"/>
                <c:pt idx="0">
                  <c:v>20.629000000000001</c:v>
                </c:pt>
              </c:numCache>
            </c:numRef>
          </c:val>
        </c:ser>
        <c:ser>
          <c:idx val="5"/>
          <c:order val="5"/>
          <c:tx>
            <c:strRef>
              <c:f>'vAMP video'!$Q$3</c:f>
              <c:strCache>
                <c:ptCount val="1"/>
                <c:pt idx="0">
                  <c:v>vAMP(L) w/ Ext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video'!$Q$6</c:f>
                <c:numCache>
                  <c:formatCode>General</c:formatCode>
                  <c:ptCount val="1"/>
                  <c:pt idx="0">
                    <c:v>1.69</c:v>
                  </c:pt>
                </c:numCache>
              </c:numRef>
            </c:plus>
            <c:minus>
              <c:numRef>
                <c:f>'vAMP video'!$Q$6</c:f>
                <c:numCache>
                  <c:formatCode>General</c:formatCode>
                  <c:ptCount val="1"/>
                  <c:pt idx="0">
                    <c:v>1.69</c:v>
                  </c:pt>
                </c:numCache>
              </c:numRef>
            </c:minus>
          </c:errBars>
          <c:val>
            <c:numRef>
              <c:f>'vAMP video'!$Q$4</c:f>
              <c:numCache>
                <c:formatCode>General</c:formatCode>
                <c:ptCount val="1"/>
                <c:pt idx="0">
                  <c:v>23.791</c:v>
                </c:pt>
              </c:numCache>
            </c:numRef>
          </c:val>
        </c:ser>
        <c:ser>
          <c:idx val="6"/>
          <c:order val="6"/>
          <c:tx>
            <c:strRef>
              <c:f>'vAMP video'!$R$3</c:f>
              <c:strCache>
                <c:ptCount val="1"/>
                <c:pt idx="0">
                  <c:v>vAMP(M) w/ Ext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video'!$R$6</c:f>
                <c:numCache>
                  <c:formatCode>General</c:formatCode>
                  <c:ptCount val="1"/>
                  <c:pt idx="0">
                    <c:v>2.6970000000000001</c:v>
                  </c:pt>
                </c:numCache>
              </c:numRef>
            </c:plus>
            <c:minus>
              <c:numRef>
                <c:f>'vAMP video'!$R$6</c:f>
                <c:numCache>
                  <c:formatCode>General</c:formatCode>
                  <c:ptCount val="1"/>
                  <c:pt idx="0">
                    <c:v>2.6970000000000001</c:v>
                  </c:pt>
                </c:numCache>
              </c:numRef>
            </c:minus>
          </c:errBars>
          <c:val>
            <c:numRef>
              <c:f>'vAMP video'!$R$4</c:f>
              <c:numCache>
                <c:formatCode>General</c:formatCode>
                <c:ptCount val="1"/>
                <c:pt idx="0">
                  <c:v>23.581</c:v>
                </c:pt>
              </c:numCache>
            </c:numRef>
          </c:val>
        </c:ser>
        <c:ser>
          <c:idx val="7"/>
          <c:order val="7"/>
          <c:tx>
            <c:strRef>
              <c:f>'vAMP video'!$S$3</c:f>
              <c:strCache>
                <c:ptCount val="1"/>
                <c:pt idx="0">
                  <c:v>vAMP(H) w/ Ext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'vAMP video'!$S$6</c:f>
                <c:numCache>
                  <c:formatCode>General</c:formatCode>
                  <c:ptCount val="1"/>
                  <c:pt idx="0">
                    <c:v>2.3580000000000001</c:v>
                  </c:pt>
                </c:numCache>
              </c:numRef>
            </c:plus>
            <c:minus>
              <c:numRef>
                <c:f>'vAMP video'!$S$6</c:f>
                <c:numCache>
                  <c:formatCode>General</c:formatCode>
                  <c:ptCount val="1"/>
                  <c:pt idx="0">
                    <c:v>2.3580000000000001</c:v>
                  </c:pt>
                </c:numCache>
              </c:numRef>
            </c:minus>
          </c:errBars>
          <c:val>
            <c:numRef>
              <c:f>'vAMP video'!$S$4</c:f>
              <c:numCache>
                <c:formatCode>General</c:formatCode>
                <c:ptCount val="1"/>
                <c:pt idx="0">
                  <c:v>23.588999999999999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5"/>
        <c:axId val="231224832"/>
        <c:axId val="188963008"/>
      </c:barChart>
      <c:catAx>
        <c:axId val="231224832"/>
        <c:scaling>
          <c:orientation val="minMax"/>
        </c:scaling>
        <c:delete val="1"/>
        <c:axPos val="b"/>
        <c:majorTickMark val="out"/>
        <c:minorTickMark val="none"/>
        <c:tickLblPos val="nextTo"/>
        <c:crossAx val="188963008"/>
        <c:crosses val="autoZero"/>
        <c:auto val="1"/>
        <c:lblAlgn val="ctr"/>
        <c:lblOffset val="100"/>
        <c:noMultiLvlLbl val="0"/>
      </c:catAx>
      <c:valAx>
        <c:axId val="188963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/>
                  <a:t>Average frame</a:t>
                </a:r>
                <a:r>
                  <a:rPr lang="en-US" altLang="ko-KR" sz="1200" baseline="0"/>
                  <a:t>s per second (FPS)</a:t>
                </a:r>
                <a:endParaRPr lang="ko-KR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1224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'vAMP params'!$B$2</c:f>
              <c:strCache>
                <c:ptCount val="1"/>
                <c:pt idx="0">
                  <c:v>bgload_thresh=5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'vAMP params'!$B$4</c:f>
                <c:numCache>
                  <c:formatCode>General</c:formatCode>
                  <c:ptCount val="1"/>
                  <c:pt idx="0">
                    <c:v>2.9119999999999999</c:v>
                  </c:pt>
                </c:numCache>
              </c:numRef>
            </c:plus>
            <c:minus>
              <c:numRef>
                <c:f>'vAMP params'!$B$4</c:f>
                <c:numCache>
                  <c:formatCode>General</c:formatCode>
                  <c:ptCount val="1"/>
                  <c:pt idx="0">
                    <c:v>2.9119999999999999</c:v>
                  </c:pt>
                </c:numCache>
              </c:numRef>
            </c:minus>
          </c:errBars>
          <c:val>
            <c:numRef>
              <c:f>'vAMP params'!$B$3</c:f>
              <c:numCache>
                <c:formatCode>General</c:formatCode>
                <c:ptCount val="1"/>
                <c:pt idx="0">
                  <c:v>22.141999999999999</c:v>
                </c:pt>
              </c:numCache>
            </c:numRef>
          </c:val>
        </c:ser>
        <c:ser>
          <c:idx val="1"/>
          <c:order val="1"/>
          <c:tx>
            <c:strRef>
              <c:f>'vAMP params'!$C$2</c:f>
              <c:strCache>
                <c:ptCount val="1"/>
                <c:pt idx="0">
                  <c:v>bgload_thresh=50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'vAMP params'!$C$4</c:f>
                <c:numCache>
                  <c:formatCode>General</c:formatCode>
                  <c:ptCount val="1"/>
                  <c:pt idx="0">
                    <c:v>1.69</c:v>
                  </c:pt>
                </c:numCache>
              </c:numRef>
            </c:plus>
            <c:minus>
              <c:numRef>
                <c:f>'vAMP params'!$C$4</c:f>
                <c:numCache>
                  <c:formatCode>General</c:formatCode>
                  <c:ptCount val="1"/>
                  <c:pt idx="0">
                    <c:v>1.69</c:v>
                  </c:pt>
                </c:numCache>
              </c:numRef>
            </c:minus>
          </c:errBars>
          <c:val>
            <c:numRef>
              <c:f>'vAMP params'!$C$3</c:f>
              <c:numCache>
                <c:formatCode>General</c:formatCode>
                <c:ptCount val="1"/>
                <c:pt idx="0">
                  <c:v>23.791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275200"/>
        <c:axId val="210787648"/>
      </c:barChart>
      <c:catAx>
        <c:axId val="236275200"/>
        <c:scaling>
          <c:orientation val="minMax"/>
        </c:scaling>
        <c:delete val="1"/>
        <c:axPos val="b"/>
        <c:majorTickMark val="out"/>
        <c:minorTickMark val="none"/>
        <c:tickLblPos val="nextTo"/>
        <c:crossAx val="210787648"/>
        <c:crosses val="autoZero"/>
        <c:auto val="1"/>
        <c:lblAlgn val="ctr"/>
        <c:lblOffset val="100"/>
        <c:noMultiLvlLbl val="0"/>
      </c:catAx>
      <c:valAx>
        <c:axId val="21078764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altLang="ko-KR" sz="1000"/>
                  <a:t>Average</a:t>
                </a:r>
                <a:r>
                  <a:rPr lang="en-US" altLang="ko-KR" sz="1000" baseline="0"/>
                  <a:t> frames per second (FPS)</a:t>
                </a:r>
                <a:endParaRPr lang="ko-KR" altLang="en-US" sz="10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62752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1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05796150481189"/>
          <c:y val="5.1400554097404488E-2"/>
          <c:w val="0.3710531496062992"/>
          <c:h val="0.89719889180519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'vAMP params'!$J$6</c:f>
              <c:strCache>
                <c:ptCount val="1"/>
                <c:pt idx="0">
                  <c:v>max_intr_episode=2sec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invertIfNegative val="0"/>
          <c:val>
            <c:numRef>
              <c:f>'vAMP params'!$J$7</c:f>
              <c:numCache>
                <c:formatCode>0.00_ 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'vAMP params'!$K$6</c:f>
              <c:strCache>
                <c:ptCount val="1"/>
                <c:pt idx="0">
                  <c:v>max_intr_episode=5sec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val>
            <c:numRef>
              <c:f>'vAMP params'!$K$7</c:f>
              <c:numCache>
                <c:formatCode>0.00_ </c:formatCode>
                <c:ptCount val="1"/>
                <c:pt idx="0">
                  <c:v>0.80096079439768897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275712"/>
        <c:axId val="210790656"/>
      </c:barChart>
      <c:catAx>
        <c:axId val="236275712"/>
        <c:scaling>
          <c:orientation val="minMax"/>
        </c:scaling>
        <c:delete val="1"/>
        <c:axPos val="b"/>
        <c:majorTickMark val="out"/>
        <c:minorTickMark val="none"/>
        <c:tickLblPos val="nextTo"/>
        <c:crossAx val="210790656"/>
        <c:crosses val="autoZero"/>
        <c:auto val="1"/>
        <c:lblAlgn val="ctr"/>
        <c:lblOffset val="100"/>
        <c:noMultiLvlLbl val="0"/>
      </c:catAx>
      <c:valAx>
        <c:axId val="210790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altLang="ko-KR" sz="1050"/>
                  <a:t>Normalized</a:t>
                </a:r>
                <a:r>
                  <a:rPr lang="en-US" altLang="ko-KR" sz="1050" baseline="0"/>
                  <a:t> average launch time</a:t>
                </a:r>
              </a:p>
            </c:rich>
          </c:tx>
          <c:overlay val="0"/>
        </c:title>
        <c:numFmt formatCode="0.00_ " sourceLinked="1"/>
        <c:majorTickMark val="out"/>
        <c:minorTickMark val="none"/>
        <c:tickLblPos val="nextTo"/>
        <c:crossAx val="236275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611111111111109"/>
          <c:y val="0.33793015456401282"/>
          <c:w val="0.40277777777777779"/>
          <c:h val="0.32413969087197436"/>
        </c:manualLayout>
      </c:layout>
      <c:overlay val="0"/>
      <c:txPr>
        <a:bodyPr/>
        <a:lstStyle/>
        <a:p>
          <a:pPr>
            <a:defRPr sz="11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'vAMP bg time'!$K$15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time'!$K$16:$K$19</c:f>
              <c:numCache>
                <c:formatCode>0.00_ 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'vAMP bg time'!$L$15</c:f>
              <c:strCache>
                <c:ptCount val="1"/>
                <c:pt idx="0">
                  <c:v>vAMP(L)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time'!$L$16:$L$19</c:f>
              <c:numCache>
                <c:formatCode>0.00_ </c:formatCode>
                <c:ptCount val="4"/>
                <c:pt idx="0">
                  <c:v>1.0326693227091632</c:v>
                </c:pt>
                <c:pt idx="1">
                  <c:v>1.0304975922953452</c:v>
                </c:pt>
                <c:pt idx="2">
                  <c:v>1.0290880503144655</c:v>
                </c:pt>
                <c:pt idx="3">
                  <c:v>1.0465116279069768</c:v>
                </c:pt>
              </c:numCache>
            </c:numRef>
          </c:val>
        </c:ser>
        <c:ser>
          <c:idx val="2"/>
          <c:order val="2"/>
          <c:tx>
            <c:strRef>
              <c:f>'vAMP bg time'!$M$15</c:f>
              <c:strCache>
                <c:ptCount val="1"/>
                <c:pt idx="0">
                  <c:v>vAMP(M)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time'!$M$16:$M$19</c:f>
              <c:numCache>
                <c:formatCode>0.00_ </c:formatCode>
                <c:ptCount val="4"/>
                <c:pt idx="0">
                  <c:v>1.0796812749003983</c:v>
                </c:pt>
                <c:pt idx="1">
                  <c:v>1.1075441412520064</c:v>
                </c:pt>
                <c:pt idx="2">
                  <c:v>1.1297169811320753</c:v>
                </c:pt>
                <c:pt idx="3">
                  <c:v>1.1387596899224806</c:v>
                </c:pt>
              </c:numCache>
            </c:numRef>
          </c:val>
        </c:ser>
        <c:ser>
          <c:idx val="3"/>
          <c:order val="3"/>
          <c:tx>
            <c:strRef>
              <c:f>'vAMP bg time'!$N$15</c:f>
              <c:strCache>
                <c:ptCount val="1"/>
                <c:pt idx="0">
                  <c:v>vAMP(H)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time'!$N$16:$N$19</c:f>
              <c:numCache>
                <c:formatCode>0.00_ </c:formatCode>
                <c:ptCount val="4"/>
                <c:pt idx="0">
                  <c:v>1.1641434262948207</c:v>
                </c:pt>
                <c:pt idx="1">
                  <c:v>1.1869983948635634</c:v>
                </c:pt>
                <c:pt idx="2">
                  <c:v>1.1580188679245285</c:v>
                </c:pt>
                <c:pt idx="3">
                  <c:v>1.2007751937984497</c:v>
                </c:pt>
              </c:numCache>
            </c:numRef>
          </c:val>
        </c:ser>
        <c:ser>
          <c:idx val="4"/>
          <c:order val="4"/>
          <c:tx>
            <c:strRef>
              <c:f>'vAMP bg time'!$O$15</c:f>
              <c:strCache>
                <c:ptCount val="1"/>
                <c:pt idx="0">
                  <c:v>vAMP(L) w/ Ext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time'!$O$16:$O$19</c:f>
              <c:numCache>
                <c:formatCode>0.00_ </c:formatCode>
                <c:ptCount val="4"/>
                <c:pt idx="0">
                  <c:v>1.0549800796812749</c:v>
                </c:pt>
                <c:pt idx="1">
                  <c:v>1.0513643659711076</c:v>
                </c:pt>
                <c:pt idx="2">
                  <c:v>1.0487421383647799</c:v>
                </c:pt>
                <c:pt idx="3">
                  <c:v>1.0658914728682169</c:v>
                </c:pt>
              </c:numCache>
            </c:numRef>
          </c:val>
        </c:ser>
        <c:ser>
          <c:idx val="5"/>
          <c:order val="5"/>
          <c:tx>
            <c:strRef>
              <c:f>'vAMP bg time'!$P$15</c:f>
              <c:strCache>
                <c:ptCount val="1"/>
                <c:pt idx="0">
                  <c:v>vAMP(M) w/ Ext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time'!$P$16:$P$19</c:f>
              <c:numCache>
                <c:formatCode>0.00_ </c:formatCode>
                <c:ptCount val="4"/>
                <c:pt idx="0">
                  <c:v>1.1330677290836653</c:v>
                </c:pt>
                <c:pt idx="1">
                  <c:v>1.1597110754414126</c:v>
                </c:pt>
                <c:pt idx="2">
                  <c:v>1.1705974842767295</c:v>
                </c:pt>
                <c:pt idx="3">
                  <c:v>1.1589147286821706</c:v>
                </c:pt>
              </c:numCache>
            </c:numRef>
          </c:val>
        </c:ser>
        <c:ser>
          <c:idx val="6"/>
          <c:order val="6"/>
          <c:tx>
            <c:strRef>
              <c:f>'vAMP bg time'!$Q$15</c:f>
              <c:strCache>
                <c:ptCount val="1"/>
                <c:pt idx="0">
                  <c:v>vAMP(H) w/ Ext</c:v>
                </c:pt>
              </c:strCache>
            </c:strRef>
          </c:tx>
          <c:invertIfNegative val="0"/>
          <c:cat>
            <c:strRef>
              <c:f>'vAMP bg time'!$J$16:$J$19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bg time'!$Q$16:$Q$19</c:f>
              <c:numCache>
                <c:formatCode>0.00_ </c:formatCode>
                <c:ptCount val="4"/>
                <c:pt idx="0">
                  <c:v>1.2294820717131476</c:v>
                </c:pt>
                <c:pt idx="1">
                  <c:v>1.225521669341894</c:v>
                </c:pt>
                <c:pt idx="2">
                  <c:v>1.2822327044025157</c:v>
                </c:pt>
                <c:pt idx="3">
                  <c:v>1.2558139534883721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499456"/>
        <c:axId val="210792384"/>
      </c:barChart>
      <c:catAx>
        <c:axId val="236499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10792384"/>
        <c:crosses val="autoZero"/>
        <c:auto val="1"/>
        <c:lblAlgn val="ctr"/>
        <c:lblOffset val="100"/>
        <c:noMultiLvlLbl val="0"/>
      </c:catAx>
      <c:valAx>
        <c:axId val="210792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/>
                  <a:t>Normalized</a:t>
                </a:r>
                <a:r>
                  <a:rPr lang="en-US" altLang="ko-KR" sz="1200" baseline="0"/>
                  <a:t> average execution time</a:t>
                </a:r>
                <a:endParaRPr lang="ko-KR" altLang="en-US" sz="1200"/>
              </a:p>
            </c:rich>
          </c:tx>
          <c:overlay val="0"/>
        </c:title>
        <c:numFmt formatCode="0.00_ " sourceLinked="1"/>
        <c:majorTickMark val="out"/>
        <c:minorTickMark val="none"/>
        <c:tickLblPos val="nextTo"/>
        <c:crossAx val="23649945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0939203003418"/>
          <c:y val="8.0933908578059224E-2"/>
          <c:w val="0.49519101052264036"/>
          <c:h val="0.873406041304052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'vAMP intpin'!$B$4</c:f>
              <c:strCache>
                <c:ptCount val="1"/>
                <c:pt idx="0">
                  <c:v>vAMP(L) w/ Ext (no pin)</c:v>
                </c:pt>
              </c:strCache>
            </c:strRef>
          </c:tx>
          <c:invertIfNegative val="0"/>
          <c:val>
            <c:numRef>
              <c:f>'vAMP intpin'!$B$5</c:f>
              <c:numCache>
                <c:formatCode>General</c:formatCode>
                <c:ptCount val="1"/>
                <c:pt idx="0">
                  <c:v>1026.03</c:v>
                </c:pt>
              </c:numCache>
            </c:numRef>
          </c:val>
        </c:ser>
        <c:ser>
          <c:idx val="1"/>
          <c:order val="1"/>
          <c:tx>
            <c:strRef>
              <c:f>'vAMP intpin'!$C$4</c:f>
              <c:strCache>
                <c:ptCount val="1"/>
                <c:pt idx="0">
                  <c:v>vAMP(M) w/ Ext (no pin)</c:v>
                </c:pt>
              </c:strCache>
            </c:strRef>
          </c:tx>
          <c:invertIfNegative val="0"/>
          <c:val>
            <c:numRef>
              <c:f>'vAMP intpin'!$C$5</c:f>
              <c:numCache>
                <c:formatCode>General</c:formatCode>
                <c:ptCount val="1"/>
                <c:pt idx="0">
                  <c:v>1057.82</c:v>
                </c:pt>
              </c:numCache>
            </c:numRef>
          </c:val>
        </c:ser>
        <c:ser>
          <c:idx val="2"/>
          <c:order val="2"/>
          <c:tx>
            <c:strRef>
              <c:f>'vAMP intpin'!$D$4</c:f>
              <c:strCache>
                <c:ptCount val="1"/>
                <c:pt idx="0">
                  <c:v>vAMP(H) w/ Ext (no pin)</c:v>
                </c:pt>
              </c:strCache>
            </c:strRef>
          </c:tx>
          <c:invertIfNegative val="0"/>
          <c:val>
            <c:numRef>
              <c:f>'vAMP intpin'!$D$5</c:f>
              <c:numCache>
                <c:formatCode>General</c:formatCode>
                <c:ptCount val="1"/>
                <c:pt idx="0">
                  <c:v>1271.8399999999999</c:v>
                </c:pt>
              </c:numCache>
            </c:numRef>
          </c:val>
        </c:ser>
        <c:ser>
          <c:idx val="3"/>
          <c:order val="3"/>
          <c:tx>
            <c:strRef>
              <c:f>'vAMP intpin'!$E$4</c:f>
              <c:strCache>
                <c:ptCount val="1"/>
                <c:pt idx="0">
                  <c:v>vAMP(L) w/ Ext </c:v>
                </c:pt>
              </c:strCache>
            </c:strRef>
          </c:tx>
          <c:invertIfNegative val="0"/>
          <c:val>
            <c:numRef>
              <c:f>'vAMP intpin'!$E$5</c:f>
              <c:numCache>
                <c:formatCode>General</c:formatCode>
                <c:ptCount val="1"/>
                <c:pt idx="0">
                  <c:v>936.6</c:v>
                </c:pt>
              </c:numCache>
            </c:numRef>
          </c:val>
        </c:ser>
        <c:ser>
          <c:idx val="4"/>
          <c:order val="4"/>
          <c:tx>
            <c:strRef>
              <c:f>'vAMP intpin'!$F$4</c:f>
              <c:strCache>
                <c:ptCount val="1"/>
                <c:pt idx="0">
                  <c:v>vAMP(M) w/ Ext </c:v>
                </c:pt>
              </c:strCache>
            </c:strRef>
          </c:tx>
          <c:invertIfNegative val="0"/>
          <c:val>
            <c:numRef>
              <c:f>'vAMP intpin'!$F$5</c:f>
              <c:numCache>
                <c:formatCode>General</c:formatCode>
                <c:ptCount val="1"/>
                <c:pt idx="0">
                  <c:v>928.15</c:v>
                </c:pt>
              </c:numCache>
            </c:numRef>
          </c:val>
        </c:ser>
        <c:ser>
          <c:idx val="5"/>
          <c:order val="5"/>
          <c:tx>
            <c:strRef>
              <c:f>'vAMP intpin'!$G$4</c:f>
              <c:strCache>
                <c:ptCount val="1"/>
                <c:pt idx="0">
                  <c:v>vAMP(H) w/ Ext </c:v>
                </c:pt>
              </c:strCache>
            </c:strRef>
          </c:tx>
          <c:invertIfNegative val="0"/>
          <c:val>
            <c:numRef>
              <c:f>'vAMP intpin'!$G$5</c:f>
              <c:numCache>
                <c:formatCode>General</c:formatCode>
                <c:ptCount val="1"/>
                <c:pt idx="0">
                  <c:v>905.33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500992"/>
        <c:axId val="210794688"/>
      </c:barChart>
      <c:catAx>
        <c:axId val="2365009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0794688"/>
        <c:crosses val="autoZero"/>
        <c:auto val="1"/>
        <c:lblAlgn val="ctr"/>
        <c:lblOffset val="100"/>
        <c:noMultiLvlLbl val="0"/>
      </c:catAx>
      <c:valAx>
        <c:axId val="210794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altLang="ko-KR" sz="1100"/>
                  <a:t>Average</a:t>
                </a:r>
                <a:r>
                  <a:rPr lang="en-US" altLang="ko-KR" sz="1100" baseline="0"/>
                  <a:t> launch time (sec)</a:t>
                </a:r>
                <a:endParaRPr lang="ko-KR" altLang="en-US" sz="11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65009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'vAMP Ext param'!$G$7</c:f>
              <c:strCache>
                <c:ptCount val="1"/>
                <c:pt idx="0">
                  <c:v>nr_fast_vcpus=1</c:v>
                </c:pt>
              </c:strCache>
            </c:strRef>
          </c:tx>
          <c:invertIfNegative val="0"/>
          <c:cat>
            <c:strRef>
              <c:f>'vAMP Ext param'!$F$8:$F$11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Ext param'!$G$8:$G$11</c:f>
              <c:numCache>
                <c:formatCode>0.00_ 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'vAMP Ext param'!$H$7</c:f>
              <c:strCache>
                <c:ptCount val="1"/>
                <c:pt idx="0">
                  <c:v>nr_fast_vcpus=2</c:v>
                </c:pt>
              </c:strCache>
            </c:strRef>
          </c:tx>
          <c:invertIfNegative val="0"/>
          <c:cat>
            <c:strRef>
              <c:f>'vAMP Ext param'!$F$8:$F$11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Ext param'!$H$8:$H$11</c:f>
              <c:numCache>
                <c:formatCode>0.00_ </c:formatCode>
                <c:ptCount val="4"/>
                <c:pt idx="0">
                  <c:v>1.0576020925538065</c:v>
                </c:pt>
                <c:pt idx="1">
                  <c:v>1.1227976772691819</c:v>
                </c:pt>
                <c:pt idx="2">
                  <c:v>1.0090647021140295</c:v>
                </c:pt>
                <c:pt idx="3">
                  <c:v>1.0186713712641506</c:v>
                </c:pt>
              </c:numCache>
            </c:numRef>
          </c:val>
        </c:ser>
        <c:ser>
          <c:idx val="2"/>
          <c:order val="2"/>
          <c:tx>
            <c:strRef>
              <c:f>'vAMP Ext param'!$I$7</c:f>
              <c:strCache>
                <c:ptCount val="1"/>
                <c:pt idx="0">
                  <c:v>nr_fast_vcpus=4</c:v>
                </c:pt>
              </c:strCache>
            </c:strRef>
          </c:tx>
          <c:invertIfNegative val="0"/>
          <c:cat>
            <c:strRef>
              <c:f>'vAMP Ext param'!$F$8:$F$11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'vAMP Ext param'!$I$8:$I$11</c:f>
              <c:numCache>
                <c:formatCode>0.00_ </c:formatCode>
                <c:ptCount val="4"/>
                <c:pt idx="0">
                  <c:v>1.1050067761592919</c:v>
                </c:pt>
                <c:pt idx="1">
                  <c:v>1.1404534029987496</c:v>
                </c:pt>
                <c:pt idx="2">
                  <c:v>1.2513025838137946</c:v>
                </c:pt>
                <c:pt idx="3">
                  <c:v>1.0275825029778782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629504"/>
        <c:axId val="212533824"/>
      </c:barChart>
      <c:catAx>
        <c:axId val="236629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212533824"/>
        <c:crosses val="autoZero"/>
        <c:auto val="1"/>
        <c:lblAlgn val="ctr"/>
        <c:lblOffset val="100"/>
        <c:noMultiLvlLbl val="0"/>
      </c:catAx>
      <c:valAx>
        <c:axId val="212533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altLang="ko-KR" sz="1100"/>
                  <a:t>Normalized</a:t>
                </a:r>
                <a:r>
                  <a:rPr lang="en-US" altLang="ko-KR" sz="1100" baseline="0"/>
                  <a:t> average launch time</a:t>
                </a:r>
                <a:endParaRPr lang="ko-KR" altLang="en-US" sz="1100"/>
              </a:p>
            </c:rich>
          </c:tx>
          <c:overlay val="0"/>
        </c:title>
        <c:numFmt formatCode="0.00_ " sourceLinked="1"/>
        <c:majorTickMark val="out"/>
        <c:minorTickMark val="none"/>
        <c:tickLblPos val="nextTo"/>
        <c:crossAx val="2366295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Credit!$A$4</c:f>
              <c:strCache>
                <c:ptCount val="1"/>
                <c:pt idx="0">
                  <c:v>Avg. FPS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Credit!$B$5:$H$5</c:f>
                <c:numCache>
                  <c:formatCode>General</c:formatCode>
                  <c:ptCount val="7"/>
                  <c:pt idx="0">
                    <c:v>0.34599999999999997</c:v>
                  </c:pt>
                  <c:pt idx="1">
                    <c:v>5.72</c:v>
                  </c:pt>
                  <c:pt idx="2">
                    <c:v>2.04</c:v>
                  </c:pt>
                  <c:pt idx="3">
                    <c:v>5.7039999999999997</c:v>
                  </c:pt>
                  <c:pt idx="4">
                    <c:v>5.8710000000000004</c:v>
                  </c:pt>
                  <c:pt idx="5">
                    <c:v>5.9610000000000003</c:v>
                  </c:pt>
                  <c:pt idx="6">
                    <c:v>4.1859999999999973</c:v>
                  </c:pt>
                </c:numCache>
              </c:numRef>
            </c:plus>
            <c:minus>
              <c:numRef>
                <c:f>Credit!$B$6:$H$6</c:f>
                <c:numCache>
                  <c:formatCode>General</c:formatCode>
                  <c:ptCount val="7"/>
                  <c:pt idx="0">
                    <c:v>0.34599999999999997</c:v>
                  </c:pt>
                  <c:pt idx="1">
                    <c:v>5.72</c:v>
                  </c:pt>
                  <c:pt idx="2">
                    <c:v>2.04</c:v>
                  </c:pt>
                  <c:pt idx="3">
                    <c:v>5.7039999999999997</c:v>
                  </c:pt>
                  <c:pt idx="4">
                    <c:v>5.8710000000000004</c:v>
                  </c:pt>
                  <c:pt idx="5">
                    <c:v>5.9610000000000003</c:v>
                  </c:pt>
                  <c:pt idx="6">
                    <c:v>2.76</c:v>
                  </c:pt>
                </c:numCache>
              </c:numRef>
            </c:minus>
          </c:errBars>
          <c:cat>
            <c:strRef>
              <c:f>Credit!$B$3:$H$3</c:f>
              <c:strCache>
                <c:ptCount val="7"/>
                <c:pt idx="0">
                  <c:v>Idle</c:v>
                </c:pt>
                <c:pt idx="1">
                  <c:v>CPU</c:v>
                </c:pt>
                <c:pt idx="2">
                  <c:v>Net</c:v>
                </c:pt>
                <c:pt idx="3">
                  <c:v>CPU+Net</c:v>
                </c:pt>
                <c:pt idx="4">
                  <c:v>Kernel build</c:v>
                </c:pt>
                <c:pt idx="5">
                  <c:v>Encoding</c:v>
                </c:pt>
                <c:pt idx="6">
                  <c:v>Downloading</c:v>
                </c:pt>
              </c:strCache>
            </c:strRef>
          </c:cat>
          <c:val>
            <c:numRef>
              <c:f>Credit!$B$4:$H$4</c:f>
              <c:numCache>
                <c:formatCode>General</c:formatCode>
                <c:ptCount val="7"/>
                <c:pt idx="0">
                  <c:v>23.98</c:v>
                </c:pt>
                <c:pt idx="1">
                  <c:v>12.79</c:v>
                </c:pt>
                <c:pt idx="2">
                  <c:v>23.7</c:v>
                </c:pt>
                <c:pt idx="3">
                  <c:v>8.5</c:v>
                </c:pt>
                <c:pt idx="4">
                  <c:v>12.39</c:v>
                </c:pt>
                <c:pt idx="5">
                  <c:v>12.07</c:v>
                </c:pt>
                <c:pt idx="6">
                  <c:v>2.76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591552"/>
        <c:axId val="230425728"/>
      </c:barChart>
      <c:catAx>
        <c:axId val="245591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Competing workloads in another VM</a:t>
                </a:r>
                <a:endParaRPr lang="ko-KR" sz="12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230425728"/>
        <c:crosses val="autoZero"/>
        <c:auto val="1"/>
        <c:lblAlgn val="ctr"/>
        <c:lblOffset val="100"/>
        <c:noMultiLvlLbl val="0"/>
      </c:catAx>
      <c:valAx>
        <c:axId val="23042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FPS</a:t>
                </a:r>
                <a:endParaRPr lang="ko-KR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5591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Credit!$J$4</c:f>
              <c:strCache>
                <c:ptCount val="1"/>
                <c:pt idx="0">
                  <c:v>Avg. FPS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Credit!$K$5:$Q$5</c:f>
                <c:numCache>
                  <c:formatCode>General</c:formatCode>
                  <c:ptCount val="7"/>
                  <c:pt idx="0">
                    <c:v>16.260000000000002</c:v>
                  </c:pt>
                  <c:pt idx="1">
                    <c:v>12.662000000000001</c:v>
                  </c:pt>
                  <c:pt idx="2">
                    <c:v>17.146999999999991</c:v>
                  </c:pt>
                  <c:pt idx="3">
                    <c:v>11.824</c:v>
                  </c:pt>
                  <c:pt idx="4">
                    <c:v>14.602</c:v>
                  </c:pt>
                  <c:pt idx="5">
                    <c:v>12.737</c:v>
                  </c:pt>
                  <c:pt idx="6">
                    <c:v>19.03</c:v>
                  </c:pt>
                </c:numCache>
              </c:numRef>
            </c:plus>
            <c:minus>
              <c:numRef>
                <c:f>Credit!$K$6:$Q$6</c:f>
                <c:numCache>
                  <c:formatCode>General</c:formatCode>
                  <c:ptCount val="7"/>
                  <c:pt idx="0">
                    <c:v>16.260000000000002</c:v>
                  </c:pt>
                  <c:pt idx="1">
                    <c:v>12.662000000000001</c:v>
                  </c:pt>
                  <c:pt idx="2">
                    <c:v>17.146999999999991</c:v>
                  </c:pt>
                  <c:pt idx="3">
                    <c:v>11.824</c:v>
                  </c:pt>
                  <c:pt idx="4">
                    <c:v>14.602</c:v>
                  </c:pt>
                  <c:pt idx="5">
                    <c:v>12.737</c:v>
                  </c:pt>
                  <c:pt idx="6">
                    <c:v>19.03</c:v>
                  </c:pt>
                </c:numCache>
              </c:numRef>
            </c:minus>
          </c:errBars>
          <c:cat>
            <c:strRef>
              <c:f>Credit!$K$3:$Q$3</c:f>
              <c:strCache>
                <c:ptCount val="7"/>
                <c:pt idx="0">
                  <c:v>Idle</c:v>
                </c:pt>
                <c:pt idx="1">
                  <c:v>CPU</c:v>
                </c:pt>
                <c:pt idx="2">
                  <c:v>Net</c:v>
                </c:pt>
                <c:pt idx="3">
                  <c:v>CPU+Net</c:v>
                </c:pt>
                <c:pt idx="4">
                  <c:v>Kernel build</c:v>
                </c:pt>
                <c:pt idx="5">
                  <c:v>Encoding</c:v>
                </c:pt>
                <c:pt idx="6">
                  <c:v>Downloading</c:v>
                </c:pt>
              </c:strCache>
            </c:strRef>
          </c:cat>
          <c:val>
            <c:numRef>
              <c:f>Credit!$K$4:$Q$4</c:f>
              <c:numCache>
                <c:formatCode>General</c:formatCode>
                <c:ptCount val="7"/>
                <c:pt idx="0">
                  <c:v>84.44</c:v>
                </c:pt>
                <c:pt idx="1">
                  <c:v>58.59</c:v>
                </c:pt>
                <c:pt idx="2">
                  <c:v>81.92</c:v>
                </c:pt>
                <c:pt idx="3">
                  <c:v>52.11</c:v>
                </c:pt>
                <c:pt idx="4">
                  <c:v>59.6</c:v>
                </c:pt>
                <c:pt idx="5">
                  <c:v>57.35</c:v>
                </c:pt>
                <c:pt idx="6">
                  <c:v>60.99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612544"/>
        <c:axId val="230430336"/>
      </c:barChart>
      <c:catAx>
        <c:axId val="24561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Competing workloads in another VM</a:t>
                </a:r>
                <a:endParaRPr lang="ko-KR" sz="12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230430336"/>
        <c:crosses val="autoZero"/>
        <c:auto val="1"/>
        <c:lblAlgn val="ctr"/>
        <c:lblOffset val="100"/>
        <c:noMultiLvlLbl val="0"/>
      </c:catAx>
      <c:valAx>
        <c:axId val="230430336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FPS</a:t>
                </a:r>
                <a:endParaRPr lang="ko-KR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5612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'[data.xlsx]FPS-gpuint'!$C$3</c:f>
              <c:strCache>
                <c:ptCount val="1"/>
                <c:pt idx="0">
                  <c:v>Quake3 demo1 (640x480)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'[data.xlsx]FPS-gpuint'!$B$4:$B$12</c:f>
              <c:numCache>
                <c:formatCode>General</c:formatCode>
                <c:ptCount val="9"/>
                <c:pt idx="0">
                  <c:v>10.07</c:v>
                </c:pt>
                <c:pt idx="1">
                  <c:v>19.68</c:v>
                </c:pt>
                <c:pt idx="2">
                  <c:v>29.57</c:v>
                </c:pt>
                <c:pt idx="3">
                  <c:v>38.89</c:v>
                </c:pt>
                <c:pt idx="4">
                  <c:v>48.45</c:v>
                </c:pt>
                <c:pt idx="5">
                  <c:v>60.33</c:v>
                </c:pt>
                <c:pt idx="6">
                  <c:v>68.650000000000006</c:v>
                </c:pt>
                <c:pt idx="7">
                  <c:v>78.430000000000007</c:v>
                </c:pt>
                <c:pt idx="8">
                  <c:v>84.07</c:v>
                </c:pt>
              </c:numCache>
            </c:numRef>
          </c:xVal>
          <c:yVal>
            <c:numRef>
              <c:f>'[data.xlsx]FPS-gpuint'!$C$4:$C$12</c:f>
              <c:numCache>
                <c:formatCode>General</c:formatCode>
                <c:ptCount val="9"/>
                <c:pt idx="0">
                  <c:v>1113</c:v>
                </c:pt>
                <c:pt idx="1">
                  <c:v>2127</c:v>
                </c:pt>
                <c:pt idx="2">
                  <c:v>3185</c:v>
                </c:pt>
                <c:pt idx="3">
                  <c:v>4155</c:v>
                </c:pt>
                <c:pt idx="4">
                  <c:v>5190</c:v>
                </c:pt>
                <c:pt idx="5">
                  <c:v>6469</c:v>
                </c:pt>
                <c:pt idx="6">
                  <c:v>7348</c:v>
                </c:pt>
                <c:pt idx="7">
                  <c:v>8356</c:v>
                </c:pt>
                <c:pt idx="8">
                  <c:v>8915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'[data.xlsx]FPS-gpuint'!$E$3</c:f>
              <c:strCache>
                <c:ptCount val="1"/>
                <c:pt idx="0">
                  <c:v>Quake3 demo2 (640x480)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'[data.xlsx]FPS-gpuint'!$D$4:$D$12</c:f>
              <c:numCache>
                <c:formatCode>General</c:formatCode>
                <c:ptCount val="9"/>
                <c:pt idx="0">
                  <c:v>9.92</c:v>
                </c:pt>
                <c:pt idx="1">
                  <c:v>19.62</c:v>
                </c:pt>
                <c:pt idx="2">
                  <c:v>29.56</c:v>
                </c:pt>
                <c:pt idx="3">
                  <c:v>38.950000000000003</c:v>
                </c:pt>
                <c:pt idx="4">
                  <c:v>48.61</c:v>
                </c:pt>
                <c:pt idx="5">
                  <c:v>60.68</c:v>
                </c:pt>
                <c:pt idx="6">
                  <c:v>69.14</c:v>
                </c:pt>
                <c:pt idx="7">
                  <c:v>79.099999999999994</c:v>
                </c:pt>
                <c:pt idx="8">
                  <c:v>84.08</c:v>
                </c:pt>
              </c:numCache>
            </c:numRef>
          </c:xVal>
          <c:yVal>
            <c:numRef>
              <c:f>'[data.xlsx]FPS-gpuint'!$E$4:$E$12</c:f>
              <c:numCache>
                <c:formatCode>General</c:formatCode>
                <c:ptCount val="9"/>
                <c:pt idx="0">
                  <c:v>1247</c:v>
                </c:pt>
                <c:pt idx="1">
                  <c:v>2459</c:v>
                </c:pt>
                <c:pt idx="2">
                  <c:v>3676</c:v>
                </c:pt>
                <c:pt idx="3">
                  <c:v>4822</c:v>
                </c:pt>
                <c:pt idx="4">
                  <c:v>5996</c:v>
                </c:pt>
                <c:pt idx="5">
                  <c:v>7512</c:v>
                </c:pt>
                <c:pt idx="6">
                  <c:v>8525</c:v>
                </c:pt>
                <c:pt idx="7">
                  <c:v>9533</c:v>
                </c:pt>
                <c:pt idx="8">
                  <c:v>10155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'[data.xlsx]FPS-gpuint'!$G$3</c:f>
              <c:strCache>
                <c:ptCount val="1"/>
                <c:pt idx="0">
                  <c:v>Quake3 demo1 (1024x768)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'[data.xlsx]FPS-gpuint'!$F$4:$F$12</c:f>
              <c:numCache>
                <c:formatCode>General</c:formatCode>
                <c:ptCount val="9"/>
                <c:pt idx="0">
                  <c:v>10.06</c:v>
                </c:pt>
                <c:pt idx="1">
                  <c:v>19.66</c:v>
                </c:pt>
                <c:pt idx="2">
                  <c:v>29.46</c:v>
                </c:pt>
                <c:pt idx="3">
                  <c:v>38.42</c:v>
                </c:pt>
                <c:pt idx="4">
                  <c:v>46.06</c:v>
                </c:pt>
                <c:pt idx="5">
                  <c:v>53.46</c:v>
                </c:pt>
                <c:pt idx="6">
                  <c:v>56.05</c:v>
                </c:pt>
                <c:pt idx="7">
                  <c:v>57.48</c:v>
                </c:pt>
                <c:pt idx="8">
                  <c:v>57.82</c:v>
                </c:pt>
              </c:numCache>
            </c:numRef>
          </c:xVal>
          <c:yVal>
            <c:numRef>
              <c:f>'[data.xlsx]FPS-gpuint'!$G$4:$G$12</c:f>
              <c:numCache>
                <c:formatCode>General</c:formatCode>
                <c:ptCount val="9"/>
                <c:pt idx="0">
                  <c:v>1118</c:v>
                </c:pt>
                <c:pt idx="1">
                  <c:v>2169</c:v>
                </c:pt>
                <c:pt idx="2">
                  <c:v>3246</c:v>
                </c:pt>
                <c:pt idx="3">
                  <c:v>4215</c:v>
                </c:pt>
                <c:pt idx="4">
                  <c:v>4951</c:v>
                </c:pt>
                <c:pt idx="5">
                  <c:v>5789</c:v>
                </c:pt>
                <c:pt idx="6">
                  <c:v>5932</c:v>
                </c:pt>
                <c:pt idx="7">
                  <c:v>6017</c:v>
                </c:pt>
                <c:pt idx="8">
                  <c:v>6053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47776"/>
        <c:axId val="212548352"/>
      </c:scatterChart>
      <c:valAx>
        <c:axId val="212547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/>
                  <a:t>FPS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2548352"/>
        <c:crosses val="autoZero"/>
        <c:crossBetween val="midCat"/>
      </c:valAx>
      <c:valAx>
        <c:axId val="212548352"/>
        <c:scaling>
          <c:orientation val="minMax"/>
          <c:max val="13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/>
                  <a:t># of  GPU interrupt  / sec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254777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8461187770997498"/>
          <c:y val="9.5060844667143902E-4"/>
          <c:w val="0.50019238432892199"/>
          <c:h val="0.28086030912802601"/>
        </c:manualLayout>
      </c:layout>
      <c:overlay val="1"/>
      <c:txPr>
        <a:bodyPr/>
        <a:lstStyle/>
        <a:p>
          <a:pPr>
            <a:defRPr sz="9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'[data.xlsx]FPS-gpuint'!$C$14</c:f>
              <c:strCache>
                <c:ptCount val="1"/>
                <c:pt idx="0">
                  <c:v>Quake3 demo1 (640x480)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'[data.xlsx]FPS-gpuint'!$B$15:$B$23</c:f>
              <c:numCache>
                <c:formatCode>General</c:formatCode>
                <c:ptCount val="9"/>
                <c:pt idx="0">
                  <c:v>10.19</c:v>
                </c:pt>
                <c:pt idx="1">
                  <c:v>19.89</c:v>
                </c:pt>
                <c:pt idx="2">
                  <c:v>29.88</c:v>
                </c:pt>
                <c:pt idx="3">
                  <c:v>39.299999999999997</c:v>
                </c:pt>
                <c:pt idx="4">
                  <c:v>48.91</c:v>
                </c:pt>
                <c:pt idx="5">
                  <c:v>60.87</c:v>
                </c:pt>
                <c:pt idx="6">
                  <c:v>69.31</c:v>
                </c:pt>
                <c:pt idx="7">
                  <c:v>80.44</c:v>
                </c:pt>
                <c:pt idx="8">
                  <c:v>87.34</c:v>
                </c:pt>
              </c:numCache>
            </c:numRef>
          </c:xVal>
          <c:yVal>
            <c:numRef>
              <c:f>'[data.xlsx]FPS-gpuint'!$C$15:$C$23</c:f>
              <c:numCache>
                <c:formatCode>General</c:formatCode>
                <c:ptCount val="9"/>
                <c:pt idx="0">
                  <c:v>71</c:v>
                </c:pt>
                <c:pt idx="1">
                  <c:v>81</c:v>
                </c:pt>
                <c:pt idx="2">
                  <c:v>90</c:v>
                </c:pt>
                <c:pt idx="3">
                  <c:v>101</c:v>
                </c:pt>
                <c:pt idx="4">
                  <c:v>109</c:v>
                </c:pt>
                <c:pt idx="5">
                  <c:v>124</c:v>
                </c:pt>
                <c:pt idx="6">
                  <c:v>131</c:v>
                </c:pt>
                <c:pt idx="7">
                  <c:v>142</c:v>
                </c:pt>
                <c:pt idx="8">
                  <c:v>148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'[data.xlsx]FPS-gpuint'!$E$14</c:f>
              <c:strCache>
                <c:ptCount val="1"/>
                <c:pt idx="0">
                  <c:v>Quake3 demo2 (640x480)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'[data.xlsx]FPS-gpuint'!$D$15:$D$23</c:f>
              <c:numCache>
                <c:formatCode>General</c:formatCode>
                <c:ptCount val="9"/>
                <c:pt idx="0">
                  <c:v>10.039999999999999</c:v>
                </c:pt>
                <c:pt idx="1">
                  <c:v>19.77</c:v>
                </c:pt>
                <c:pt idx="2">
                  <c:v>29.82</c:v>
                </c:pt>
                <c:pt idx="3">
                  <c:v>39.26</c:v>
                </c:pt>
                <c:pt idx="4">
                  <c:v>48.99</c:v>
                </c:pt>
                <c:pt idx="5">
                  <c:v>61.17</c:v>
                </c:pt>
                <c:pt idx="6">
                  <c:v>69.83</c:v>
                </c:pt>
                <c:pt idx="7">
                  <c:v>80.25</c:v>
                </c:pt>
                <c:pt idx="8">
                  <c:v>85.31</c:v>
                </c:pt>
              </c:numCache>
            </c:numRef>
          </c:xVal>
          <c:yVal>
            <c:numRef>
              <c:f>'[data.xlsx]FPS-gpuint'!$E$15:$E$23</c:f>
              <c:numCache>
                <c:formatCode>General</c:formatCode>
                <c:ptCount val="9"/>
                <c:pt idx="0">
                  <c:v>71</c:v>
                </c:pt>
                <c:pt idx="1">
                  <c:v>83</c:v>
                </c:pt>
                <c:pt idx="2">
                  <c:v>91</c:v>
                </c:pt>
                <c:pt idx="3">
                  <c:v>100</c:v>
                </c:pt>
                <c:pt idx="4">
                  <c:v>109</c:v>
                </c:pt>
                <c:pt idx="5">
                  <c:v>121</c:v>
                </c:pt>
                <c:pt idx="6">
                  <c:v>131</c:v>
                </c:pt>
                <c:pt idx="7">
                  <c:v>140</c:v>
                </c:pt>
                <c:pt idx="8">
                  <c:v>144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'[data.xlsx]FPS-gpuint'!$G$14</c:f>
              <c:strCache>
                <c:ptCount val="1"/>
                <c:pt idx="0">
                  <c:v>Quake3 demo1 (1024x768)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'[data.xlsx]FPS-gpuint'!$F$15:$F$23</c:f>
              <c:numCache>
                <c:formatCode>General</c:formatCode>
                <c:ptCount val="9"/>
                <c:pt idx="0">
                  <c:v>10.17</c:v>
                </c:pt>
                <c:pt idx="1">
                  <c:v>19.829999999999991</c:v>
                </c:pt>
                <c:pt idx="2">
                  <c:v>29.66</c:v>
                </c:pt>
                <c:pt idx="3">
                  <c:v>38.43</c:v>
                </c:pt>
                <c:pt idx="4">
                  <c:v>46.45</c:v>
                </c:pt>
                <c:pt idx="5">
                  <c:v>53.63</c:v>
                </c:pt>
                <c:pt idx="6">
                  <c:v>56.58</c:v>
                </c:pt>
                <c:pt idx="7">
                  <c:v>58.71</c:v>
                </c:pt>
                <c:pt idx="8">
                  <c:v>58.76</c:v>
                </c:pt>
              </c:numCache>
            </c:numRef>
          </c:xVal>
          <c:yVal>
            <c:numRef>
              <c:f>'[data.xlsx]FPS-gpuint'!$G$15:$G$23</c:f>
              <c:numCache>
                <c:formatCode>General</c:formatCode>
                <c:ptCount val="9"/>
                <c:pt idx="0">
                  <c:v>71</c:v>
                </c:pt>
                <c:pt idx="1">
                  <c:v>83</c:v>
                </c:pt>
                <c:pt idx="2">
                  <c:v>93</c:v>
                </c:pt>
                <c:pt idx="3">
                  <c:v>99</c:v>
                </c:pt>
                <c:pt idx="4">
                  <c:v>106</c:v>
                </c:pt>
                <c:pt idx="5">
                  <c:v>116</c:v>
                </c:pt>
                <c:pt idx="6">
                  <c:v>116</c:v>
                </c:pt>
                <c:pt idx="7">
                  <c:v>118</c:v>
                </c:pt>
                <c:pt idx="8">
                  <c:v>118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329728"/>
        <c:axId val="231332032"/>
      </c:scatterChart>
      <c:valAx>
        <c:axId val="231329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/>
                  <a:t>FPS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1332032"/>
        <c:crosses val="autoZero"/>
        <c:crossBetween val="midCat"/>
      </c:valAx>
      <c:valAx>
        <c:axId val="231332032"/>
        <c:scaling>
          <c:orientation val="minMax"/>
          <c:max val="170"/>
          <c:min val="6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/>
                  <a:t># of  GPU interrupt  / sec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132972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45176567303449"/>
          <c:y val="1.21059413027917E-3"/>
          <c:w val="0.50019238432892199"/>
          <c:h val="0.28086030912802601"/>
        </c:manualLayout>
      </c:layout>
      <c:overlay val="1"/>
      <c:txPr>
        <a:bodyPr/>
        <a:lstStyle/>
        <a:p>
          <a:pPr>
            <a:defRPr sz="9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'Kernel User time'!$F$1</c:f>
              <c:strCache>
                <c:ptCount val="1"/>
                <c:pt idx="0">
                  <c:v>Kernel 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'Kernel User time'!$E$2:$E$14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'Kernel User time'!$F$2:$F$14</c:f>
              <c:numCache>
                <c:formatCode>General</c:formatCode>
                <c:ptCount val="13"/>
                <c:pt idx="0">
                  <c:v>0.68899999999999995</c:v>
                </c:pt>
                <c:pt idx="1">
                  <c:v>9.4990000000000006</c:v>
                </c:pt>
                <c:pt idx="2">
                  <c:v>6.6029999999999998</c:v>
                </c:pt>
                <c:pt idx="3">
                  <c:v>84.488</c:v>
                </c:pt>
                <c:pt idx="4">
                  <c:v>8.6829999999999998</c:v>
                </c:pt>
                <c:pt idx="5">
                  <c:v>12.476000000000001</c:v>
                </c:pt>
                <c:pt idx="6">
                  <c:v>4.5389999999999997</c:v>
                </c:pt>
                <c:pt idx="7">
                  <c:v>2.6850000000000001</c:v>
                </c:pt>
                <c:pt idx="8">
                  <c:v>0.80500000000000005</c:v>
                </c:pt>
                <c:pt idx="9">
                  <c:v>23.93</c:v>
                </c:pt>
                <c:pt idx="10">
                  <c:v>5.44</c:v>
                </c:pt>
                <c:pt idx="11">
                  <c:v>44.606999999999999</c:v>
                </c:pt>
                <c:pt idx="12">
                  <c:v>6.569</c:v>
                </c:pt>
              </c:numCache>
            </c:numRef>
          </c:val>
        </c:ser>
        <c:ser>
          <c:idx val="1"/>
          <c:order val="1"/>
          <c:tx>
            <c:strRef>
              <c:f>'Kernel User time'!$G$1</c:f>
              <c:strCache>
                <c:ptCount val="1"/>
                <c:pt idx="0">
                  <c:v>User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'Kernel User time'!$E$2:$E$14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'Kernel User time'!$G$2:$G$14</c:f>
              <c:numCache>
                <c:formatCode>General</c:formatCode>
                <c:ptCount val="13"/>
                <c:pt idx="0">
                  <c:v>99.311000000000007</c:v>
                </c:pt>
                <c:pt idx="1">
                  <c:v>90.501000000000005</c:v>
                </c:pt>
                <c:pt idx="2">
                  <c:v>93.397000000000006</c:v>
                </c:pt>
                <c:pt idx="3">
                  <c:v>15.512</c:v>
                </c:pt>
                <c:pt idx="4">
                  <c:v>91.316999999999993</c:v>
                </c:pt>
                <c:pt idx="5">
                  <c:v>87.524000000000001</c:v>
                </c:pt>
                <c:pt idx="6">
                  <c:v>95.460999999999999</c:v>
                </c:pt>
                <c:pt idx="7">
                  <c:v>97.314999999999998</c:v>
                </c:pt>
                <c:pt idx="8">
                  <c:v>99.194999999999993</c:v>
                </c:pt>
                <c:pt idx="9">
                  <c:v>76.069999999999993</c:v>
                </c:pt>
                <c:pt idx="10">
                  <c:v>94.56</c:v>
                </c:pt>
                <c:pt idx="11">
                  <c:v>55.393000000000001</c:v>
                </c:pt>
                <c:pt idx="12">
                  <c:v>93.430999999999997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521152"/>
        <c:axId val="188980544"/>
      </c:barChart>
      <c:catAx>
        <c:axId val="209521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/>
            </a:pPr>
            <a:endParaRPr lang="ko-KR"/>
          </a:p>
        </c:txPr>
        <c:crossAx val="188980544"/>
        <c:crosses val="autoZero"/>
        <c:auto val="1"/>
        <c:lblAlgn val="ctr"/>
        <c:lblOffset val="100"/>
        <c:noMultiLvlLbl val="0"/>
      </c:catAx>
      <c:valAx>
        <c:axId val="188980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altLang="ko-KR" sz="1200" b="0" dirty="0"/>
                  <a:t>CPU</a:t>
                </a:r>
                <a:r>
                  <a:rPr lang="en-US" altLang="ko-KR" sz="1200" b="0" baseline="0" dirty="0"/>
                  <a:t> time </a:t>
                </a:r>
                <a:r>
                  <a:rPr lang="en-US" altLang="ko-KR" sz="1200" b="0" baseline="0" dirty="0" smtClean="0"/>
                  <a:t>(%)</a:t>
                </a:r>
                <a:endParaRPr lang="ko-KR" altLang="en-US" sz="1200" b="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952115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'[data.xlsx]FPS-gpuint'!$C$25</c:f>
              <c:strCache>
                <c:ptCount val="1"/>
                <c:pt idx="0">
                  <c:v>Quake3 demo4 (320x240)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'[data.xlsx]FPS-gpuint'!$B$26:$B$30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'[data.xlsx]FPS-gpuint'!$C$26:$C$30</c:f>
              <c:numCache>
                <c:formatCode>General</c:formatCode>
                <c:ptCount val="5"/>
                <c:pt idx="0">
                  <c:v>78</c:v>
                </c:pt>
                <c:pt idx="1">
                  <c:v>152</c:v>
                </c:pt>
                <c:pt idx="2">
                  <c:v>226</c:v>
                </c:pt>
                <c:pt idx="3">
                  <c:v>291</c:v>
                </c:pt>
                <c:pt idx="4">
                  <c:v>364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'[data.xlsx]FPS-gpuint'!$E$25</c:f>
              <c:strCache>
                <c:ptCount val="1"/>
                <c:pt idx="0">
                  <c:v>Quake3 demo4 (640x480)</c:v>
                </c:pt>
              </c:strCache>
            </c:strRef>
          </c:tx>
          <c:spPr>
            <a:ln w="28575">
              <a:noFill/>
            </a:ln>
          </c:spPr>
          <c:xVal>
            <c:numRef>
              <c:f>'[data.xlsx]FPS-gpuint'!$D$26:$D$30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'[data.xlsx]FPS-gpuint'!$E$26:$E$30</c:f>
              <c:numCache>
                <c:formatCode>General</c:formatCode>
                <c:ptCount val="5"/>
                <c:pt idx="0">
                  <c:v>78</c:v>
                </c:pt>
                <c:pt idx="1">
                  <c:v>149</c:v>
                </c:pt>
                <c:pt idx="2">
                  <c:v>226</c:v>
                </c:pt>
                <c:pt idx="3">
                  <c:v>290</c:v>
                </c:pt>
                <c:pt idx="4">
                  <c:v>365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586816"/>
        <c:axId val="248587392"/>
      </c:scatterChart>
      <c:valAx>
        <c:axId val="248586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/>
                  <a:t>FPS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8587392"/>
        <c:crosses val="autoZero"/>
        <c:crossBetween val="midCat"/>
      </c:valAx>
      <c:valAx>
        <c:axId val="2485873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/>
                  <a:t># of  GPU interrupt  / sec</a:t>
                </a:r>
                <a:endParaRPr lang="ko-KR" altLang="en-US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858681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52038575372171"/>
          <c:y val="2.82510140777857E-3"/>
          <c:w val="0.50019238432892199"/>
          <c:h val="0.28086030912802601"/>
        </c:manualLayout>
      </c:layout>
      <c:overlay val="1"/>
      <c:txPr>
        <a:bodyPr/>
        <a:lstStyle/>
        <a:p>
          <a:pPr>
            <a:defRPr sz="9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[data.xlsx]Sheet1!$C$2</c:f>
              <c:strCache>
                <c:ptCount val="1"/>
                <c:pt idx="0">
                  <c:v>Real FPS</c:v>
                </c:pt>
              </c:strCache>
            </c:strRef>
          </c:tx>
          <c:marker>
            <c:symbol val="none"/>
          </c:marker>
          <c:cat>
            <c:numRef>
              <c:f>[data.xlsx]Sheet1!$B$3:$B$88</c:f>
              <c:numCache>
                <c:formatCode>0_ </c:formatCode>
                <c:ptCount val="86"/>
                <c:pt idx="0" formatCode="General">
                  <c:v>0</c:v>
                </c:pt>
                <c:pt idx="1">
                  <c:v>1.07</c:v>
                </c:pt>
                <c:pt idx="2">
                  <c:v>2.0299999999999998</c:v>
                </c:pt>
                <c:pt idx="3">
                  <c:v>3.02</c:v>
                </c:pt>
                <c:pt idx="4">
                  <c:v>4.07</c:v>
                </c:pt>
                <c:pt idx="5">
                  <c:v>5.03</c:v>
                </c:pt>
                <c:pt idx="6">
                  <c:v>6.03</c:v>
                </c:pt>
                <c:pt idx="7">
                  <c:v>7</c:v>
                </c:pt>
                <c:pt idx="8">
                  <c:v>8.0300000000000011</c:v>
                </c:pt>
                <c:pt idx="9">
                  <c:v>9.0400000000000009</c:v>
                </c:pt>
                <c:pt idx="10">
                  <c:v>10.07</c:v>
                </c:pt>
                <c:pt idx="11">
                  <c:v>11.03</c:v>
                </c:pt>
                <c:pt idx="12">
                  <c:v>12.47</c:v>
                </c:pt>
                <c:pt idx="13">
                  <c:v>13.11</c:v>
                </c:pt>
                <c:pt idx="14">
                  <c:v>14.07</c:v>
                </c:pt>
                <c:pt idx="15">
                  <c:v>15</c:v>
                </c:pt>
                <c:pt idx="16">
                  <c:v>16</c:v>
                </c:pt>
                <c:pt idx="17">
                  <c:v>17.2</c:v>
                </c:pt>
                <c:pt idx="18">
                  <c:v>18</c:v>
                </c:pt>
                <c:pt idx="19">
                  <c:v>19.010000000000009</c:v>
                </c:pt>
                <c:pt idx="20">
                  <c:v>20.04</c:v>
                </c:pt>
                <c:pt idx="21">
                  <c:v>21.24</c:v>
                </c:pt>
                <c:pt idx="22">
                  <c:v>22</c:v>
                </c:pt>
                <c:pt idx="23">
                  <c:v>23.31</c:v>
                </c:pt>
                <c:pt idx="24">
                  <c:v>24.36</c:v>
                </c:pt>
                <c:pt idx="25">
                  <c:v>25</c:v>
                </c:pt>
                <c:pt idx="26">
                  <c:v>26.09</c:v>
                </c:pt>
                <c:pt idx="27">
                  <c:v>27.05</c:v>
                </c:pt>
                <c:pt idx="28">
                  <c:v>28.01</c:v>
                </c:pt>
                <c:pt idx="29">
                  <c:v>29.09</c:v>
                </c:pt>
                <c:pt idx="30">
                  <c:v>30.05</c:v>
                </c:pt>
                <c:pt idx="31">
                  <c:v>31.01</c:v>
                </c:pt>
                <c:pt idx="32">
                  <c:v>32.200000000000003</c:v>
                </c:pt>
                <c:pt idx="33">
                  <c:v>33.159999999999997</c:v>
                </c:pt>
                <c:pt idx="34">
                  <c:v>34.01</c:v>
                </c:pt>
                <c:pt idx="35">
                  <c:v>35.200000000000003</c:v>
                </c:pt>
                <c:pt idx="36">
                  <c:v>36.14</c:v>
                </c:pt>
                <c:pt idx="37">
                  <c:v>37.01</c:v>
                </c:pt>
                <c:pt idx="38">
                  <c:v>38.08</c:v>
                </c:pt>
                <c:pt idx="39">
                  <c:v>39.04</c:v>
                </c:pt>
                <c:pt idx="40">
                  <c:v>40.200000000000003</c:v>
                </c:pt>
                <c:pt idx="41">
                  <c:v>41.06</c:v>
                </c:pt>
                <c:pt idx="42">
                  <c:v>42.12</c:v>
                </c:pt>
                <c:pt idx="43">
                  <c:v>43.2</c:v>
                </c:pt>
                <c:pt idx="44">
                  <c:v>44.04</c:v>
                </c:pt>
                <c:pt idx="45">
                  <c:v>45</c:v>
                </c:pt>
                <c:pt idx="46">
                  <c:v>46.02</c:v>
                </c:pt>
                <c:pt idx="47">
                  <c:v>47.04</c:v>
                </c:pt>
                <c:pt idx="48">
                  <c:v>48</c:v>
                </c:pt>
                <c:pt idx="49">
                  <c:v>49.08</c:v>
                </c:pt>
                <c:pt idx="50">
                  <c:v>50.03</c:v>
                </c:pt>
                <c:pt idx="51">
                  <c:v>51.05</c:v>
                </c:pt>
                <c:pt idx="52">
                  <c:v>52.08</c:v>
                </c:pt>
                <c:pt idx="53">
                  <c:v>53.04</c:v>
                </c:pt>
                <c:pt idx="54">
                  <c:v>54.24</c:v>
                </c:pt>
                <c:pt idx="55">
                  <c:v>55.08</c:v>
                </c:pt>
                <c:pt idx="56">
                  <c:v>56.04</c:v>
                </c:pt>
                <c:pt idx="57">
                  <c:v>57</c:v>
                </c:pt>
                <c:pt idx="58">
                  <c:v>58.07</c:v>
                </c:pt>
                <c:pt idx="59">
                  <c:v>59.04</c:v>
                </c:pt>
                <c:pt idx="60">
                  <c:v>60</c:v>
                </c:pt>
                <c:pt idx="61">
                  <c:v>61.07</c:v>
                </c:pt>
                <c:pt idx="62">
                  <c:v>62.03</c:v>
                </c:pt>
                <c:pt idx="63">
                  <c:v>63</c:v>
                </c:pt>
                <c:pt idx="64">
                  <c:v>64.069999999999993</c:v>
                </c:pt>
                <c:pt idx="65">
                  <c:v>65.040000000000006</c:v>
                </c:pt>
                <c:pt idx="66">
                  <c:v>66.3</c:v>
                </c:pt>
                <c:pt idx="67">
                  <c:v>67.02</c:v>
                </c:pt>
                <c:pt idx="68">
                  <c:v>68.040000000000006</c:v>
                </c:pt>
                <c:pt idx="69">
                  <c:v>69.010000000000005</c:v>
                </c:pt>
                <c:pt idx="70">
                  <c:v>70.02</c:v>
                </c:pt>
                <c:pt idx="71">
                  <c:v>71.040000000000006</c:v>
                </c:pt>
                <c:pt idx="72">
                  <c:v>72</c:v>
                </c:pt>
                <c:pt idx="73">
                  <c:v>73.02</c:v>
                </c:pt>
                <c:pt idx="74">
                  <c:v>74.040000000000006</c:v>
                </c:pt>
                <c:pt idx="75">
                  <c:v>75.430000000000007</c:v>
                </c:pt>
                <c:pt idx="76">
                  <c:v>76.02</c:v>
                </c:pt>
                <c:pt idx="77">
                  <c:v>77.23</c:v>
                </c:pt>
                <c:pt idx="78">
                  <c:v>78.010000000000005</c:v>
                </c:pt>
                <c:pt idx="79">
                  <c:v>79.33</c:v>
                </c:pt>
                <c:pt idx="80">
                  <c:v>80.179999999999978</c:v>
                </c:pt>
                <c:pt idx="81">
                  <c:v>81.37</c:v>
                </c:pt>
                <c:pt idx="82">
                  <c:v>82.27</c:v>
                </c:pt>
                <c:pt idx="83">
                  <c:v>83.29</c:v>
                </c:pt>
                <c:pt idx="84">
                  <c:v>84.01</c:v>
                </c:pt>
                <c:pt idx="85">
                  <c:v>85.03</c:v>
                </c:pt>
              </c:numCache>
            </c:numRef>
          </c:cat>
          <c:val>
            <c:numRef>
              <c:f>[data.xlsx]Sheet1!$C$3:$C$88</c:f>
              <c:numCache>
                <c:formatCode>General</c:formatCode>
                <c:ptCount val="86"/>
                <c:pt idx="0">
                  <c:v>14</c:v>
                </c:pt>
                <c:pt idx="1">
                  <c:v>14</c:v>
                </c:pt>
                <c:pt idx="2">
                  <c:v>20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19</c:v>
                </c:pt>
                <c:pt idx="7">
                  <c:v>14</c:v>
                </c:pt>
                <c:pt idx="8">
                  <c:v>15</c:v>
                </c:pt>
                <c:pt idx="9">
                  <c:v>13</c:v>
                </c:pt>
                <c:pt idx="10">
                  <c:v>12</c:v>
                </c:pt>
                <c:pt idx="11">
                  <c:v>15</c:v>
                </c:pt>
                <c:pt idx="12">
                  <c:v>15</c:v>
                </c:pt>
                <c:pt idx="13">
                  <c:v>4</c:v>
                </c:pt>
                <c:pt idx="14">
                  <c:v>7</c:v>
                </c:pt>
                <c:pt idx="15">
                  <c:v>14</c:v>
                </c:pt>
                <c:pt idx="16">
                  <c:v>17</c:v>
                </c:pt>
                <c:pt idx="17">
                  <c:v>4</c:v>
                </c:pt>
                <c:pt idx="18">
                  <c:v>11</c:v>
                </c:pt>
                <c:pt idx="19">
                  <c:v>18</c:v>
                </c:pt>
                <c:pt idx="20">
                  <c:v>18</c:v>
                </c:pt>
                <c:pt idx="21">
                  <c:v>14</c:v>
                </c:pt>
                <c:pt idx="22">
                  <c:v>10</c:v>
                </c:pt>
                <c:pt idx="23">
                  <c:v>14</c:v>
                </c:pt>
                <c:pt idx="24">
                  <c:v>5</c:v>
                </c:pt>
                <c:pt idx="25">
                  <c:v>8</c:v>
                </c:pt>
                <c:pt idx="26">
                  <c:v>13</c:v>
                </c:pt>
                <c:pt idx="27">
                  <c:v>5</c:v>
                </c:pt>
                <c:pt idx="28">
                  <c:v>8</c:v>
                </c:pt>
                <c:pt idx="29">
                  <c:v>15</c:v>
                </c:pt>
                <c:pt idx="30">
                  <c:v>13</c:v>
                </c:pt>
                <c:pt idx="31">
                  <c:v>10</c:v>
                </c:pt>
                <c:pt idx="32">
                  <c:v>8</c:v>
                </c:pt>
                <c:pt idx="33">
                  <c:v>1</c:v>
                </c:pt>
                <c:pt idx="34">
                  <c:v>12</c:v>
                </c:pt>
                <c:pt idx="35">
                  <c:v>6</c:v>
                </c:pt>
                <c:pt idx="36">
                  <c:v>3</c:v>
                </c:pt>
                <c:pt idx="37">
                  <c:v>11</c:v>
                </c:pt>
                <c:pt idx="38">
                  <c:v>6</c:v>
                </c:pt>
                <c:pt idx="39">
                  <c:v>6</c:v>
                </c:pt>
                <c:pt idx="40">
                  <c:v>12</c:v>
                </c:pt>
                <c:pt idx="41">
                  <c:v>10</c:v>
                </c:pt>
                <c:pt idx="42">
                  <c:v>9</c:v>
                </c:pt>
                <c:pt idx="43">
                  <c:v>12</c:v>
                </c:pt>
                <c:pt idx="44">
                  <c:v>13</c:v>
                </c:pt>
                <c:pt idx="45">
                  <c:v>14</c:v>
                </c:pt>
                <c:pt idx="46">
                  <c:v>15</c:v>
                </c:pt>
                <c:pt idx="47">
                  <c:v>14</c:v>
                </c:pt>
                <c:pt idx="48">
                  <c:v>15</c:v>
                </c:pt>
                <c:pt idx="49">
                  <c:v>17</c:v>
                </c:pt>
                <c:pt idx="50">
                  <c:v>21</c:v>
                </c:pt>
                <c:pt idx="51">
                  <c:v>24</c:v>
                </c:pt>
                <c:pt idx="52">
                  <c:v>18</c:v>
                </c:pt>
                <c:pt idx="53">
                  <c:v>10</c:v>
                </c:pt>
                <c:pt idx="54">
                  <c:v>12</c:v>
                </c:pt>
                <c:pt idx="55">
                  <c:v>3</c:v>
                </c:pt>
                <c:pt idx="56">
                  <c:v>5</c:v>
                </c:pt>
                <c:pt idx="57">
                  <c:v>14</c:v>
                </c:pt>
                <c:pt idx="58">
                  <c:v>21</c:v>
                </c:pt>
                <c:pt idx="59">
                  <c:v>13</c:v>
                </c:pt>
                <c:pt idx="60">
                  <c:v>12</c:v>
                </c:pt>
                <c:pt idx="61">
                  <c:v>10</c:v>
                </c:pt>
                <c:pt idx="62">
                  <c:v>15</c:v>
                </c:pt>
                <c:pt idx="63">
                  <c:v>21</c:v>
                </c:pt>
                <c:pt idx="64">
                  <c:v>16</c:v>
                </c:pt>
                <c:pt idx="65">
                  <c:v>22</c:v>
                </c:pt>
                <c:pt idx="66">
                  <c:v>3</c:v>
                </c:pt>
                <c:pt idx="67">
                  <c:v>8</c:v>
                </c:pt>
                <c:pt idx="68">
                  <c:v>24</c:v>
                </c:pt>
                <c:pt idx="69">
                  <c:v>11</c:v>
                </c:pt>
                <c:pt idx="70">
                  <c:v>23</c:v>
                </c:pt>
                <c:pt idx="71">
                  <c:v>20</c:v>
                </c:pt>
                <c:pt idx="72">
                  <c:v>18</c:v>
                </c:pt>
                <c:pt idx="73">
                  <c:v>18</c:v>
                </c:pt>
                <c:pt idx="74">
                  <c:v>22</c:v>
                </c:pt>
                <c:pt idx="75">
                  <c:v>10</c:v>
                </c:pt>
                <c:pt idx="76">
                  <c:v>13</c:v>
                </c:pt>
                <c:pt idx="77">
                  <c:v>17</c:v>
                </c:pt>
                <c:pt idx="78">
                  <c:v>6</c:v>
                </c:pt>
                <c:pt idx="79">
                  <c:v>5</c:v>
                </c:pt>
                <c:pt idx="80">
                  <c:v>2</c:v>
                </c:pt>
                <c:pt idx="81">
                  <c:v>18</c:v>
                </c:pt>
                <c:pt idx="82">
                  <c:v>3</c:v>
                </c:pt>
                <c:pt idx="83">
                  <c:v>4</c:v>
                </c:pt>
                <c:pt idx="84">
                  <c:v>8</c:v>
                </c:pt>
                <c:pt idx="85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[data.xlsx]Sheet1!$D$2</c:f>
              <c:strCache>
                <c:ptCount val="1"/>
                <c:pt idx="0">
                  <c:v>Estimated FPS</c:v>
                </c:pt>
              </c:strCache>
            </c:strRef>
          </c:tx>
          <c:marker>
            <c:symbol val="none"/>
          </c:marker>
          <c:cat>
            <c:numRef>
              <c:f>[data.xlsx]Sheet1!$B$3:$B$88</c:f>
              <c:numCache>
                <c:formatCode>0_ </c:formatCode>
                <c:ptCount val="86"/>
                <c:pt idx="0" formatCode="General">
                  <c:v>0</c:v>
                </c:pt>
                <c:pt idx="1">
                  <c:v>1.07</c:v>
                </c:pt>
                <c:pt idx="2">
                  <c:v>2.0299999999999998</c:v>
                </c:pt>
                <c:pt idx="3">
                  <c:v>3.02</c:v>
                </c:pt>
                <c:pt idx="4">
                  <c:v>4.07</c:v>
                </c:pt>
                <c:pt idx="5">
                  <c:v>5.03</c:v>
                </c:pt>
                <c:pt idx="6">
                  <c:v>6.03</c:v>
                </c:pt>
                <c:pt idx="7">
                  <c:v>7</c:v>
                </c:pt>
                <c:pt idx="8">
                  <c:v>8.0300000000000011</c:v>
                </c:pt>
                <c:pt idx="9">
                  <c:v>9.0400000000000009</c:v>
                </c:pt>
                <c:pt idx="10">
                  <c:v>10.07</c:v>
                </c:pt>
                <c:pt idx="11">
                  <c:v>11.03</c:v>
                </c:pt>
                <c:pt idx="12">
                  <c:v>12.47</c:v>
                </c:pt>
                <c:pt idx="13">
                  <c:v>13.11</c:v>
                </c:pt>
                <c:pt idx="14">
                  <c:v>14.07</c:v>
                </c:pt>
                <c:pt idx="15">
                  <c:v>15</c:v>
                </c:pt>
                <c:pt idx="16">
                  <c:v>16</c:v>
                </c:pt>
                <c:pt idx="17">
                  <c:v>17.2</c:v>
                </c:pt>
                <c:pt idx="18">
                  <c:v>18</c:v>
                </c:pt>
                <c:pt idx="19">
                  <c:v>19.010000000000009</c:v>
                </c:pt>
                <c:pt idx="20">
                  <c:v>20.04</c:v>
                </c:pt>
                <c:pt idx="21">
                  <c:v>21.24</c:v>
                </c:pt>
                <c:pt idx="22">
                  <c:v>22</c:v>
                </c:pt>
                <c:pt idx="23">
                  <c:v>23.31</c:v>
                </c:pt>
                <c:pt idx="24">
                  <c:v>24.36</c:v>
                </c:pt>
                <c:pt idx="25">
                  <c:v>25</c:v>
                </c:pt>
                <c:pt idx="26">
                  <c:v>26.09</c:v>
                </c:pt>
                <c:pt idx="27">
                  <c:v>27.05</c:v>
                </c:pt>
                <c:pt idx="28">
                  <c:v>28.01</c:v>
                </c:pt>
                <c:pt idx="29">
                  <c:v>29.09</c:v>
                </c:pt>
                <c:pt idx="30">
                  <c:v>30.05</c:v>
                </c:pt>
                <c:pt idx="31">
                  <c:v>31.01</c:v>
                </c:pt>
                <c:pt idx="32">
                  <c:v>32.200000000000003</c:v>
                </c:pt>
                <c:pt idx="33">
                  <c:v>33.159999999999997</c:v>
                </c:pt>
                <c:pt idx="34">
                  <c:v>34.01</c:v>
                </c:pt>
                <c:pt idx="35">
                  <c:v>35.200000000000003</c:v>
                </c:pt>
                <c:pt idx="36">
                  <c:v>36.14</c:v>
                </c:pt>
                <c:pt idx="37">
                  <c:v>37.01</c:v>
                </c:pt>
                <c:pt idx="38">
                  <c:v>38.08</c:v>
                </c:pt>
                <c:pt idx="39">
                  <c:v>39.04</c:v>
                </c:pt>
                <c:pt idx="40">
                  <c:v>40.200000000000003</c:v>
                </c:pt>
                <c:pt idx="41">
                  <c:v>41.06</c:v>
                </c:pt>
                <c:pt idx="42">
                  <c:v>42.12</c:v>
                </c:pt>
                <c:pt idx="43">
                  <c:v>43.2</c:v>
                </c:pt>
                <c:pt idx="44">
                  <c:v>44.04</c:v>
                </c:pt>
                <c:pt idx="45">
                  <c:v>45</c:v>
                </c:pt>
                <c:pt idx="46">
                  <c:v>46.02</c:v>
                </c:pt>
                <c:pt idx="47">
                  <c:v>47.04</c:v>
                </c:pt>
                <c:pt idx="48">
                  <c:v>48</c:v>
                </c:pt>
                <c:pt idx="49">
                  <c:v>49.08</c:v>
                </c:pt>
                <c:pt idx="50">
                  <c:v>50.03</c:v>
                </c:pt>
                <c:pt idx="51">
                  <c:v>51.05</c:v>
                </c:pt>
                <c:pt idx="52">
                  <c:v>52.08</c:v>
                </c:pt>
                <c:pt idx="53">
                  <c:v>53.04</c:v>
                </c:pt>
                <c:pt idx="54">
                  <c:v>54.24</c:v>
                </c:pt>
                <c:pt idx="55">
                  <c:v>55.08</c:v>
                </c:pt>
                <c:pt idx="56">
                  <c:v>56.04</c:v>
                </c:pt>
                <c:pt idx="57">
                  <c:v>57</c:v>
                </c:pt>
                <c:pt idx="58">
                  <c:v>58.07</c:v>
                </c:pt>
                <c:pt idx="59">
                  <c:v>59.04</c:v>
                </c:pt>
                <c:pt idx="60">
                  <c:v>60</c:v>
                </c:pt>
                <c:pt idx="61">
                  <c:v>61.07</c:v>
                </c:pt>
                <c:pt idx="62">
                  <c:v>62.03</c:v>
                </c:pt>
                <c:pt idx="63">
                  <c:v>63</c:v>
                </c:pt>
                <c:pt idx="64">
                  <c:v>64.069999999999993</c:v>
                </c:pt>
                <c:pt idx="65">
                  <c:v>65.040000000000006</c:v>
                </c:pt>
                <c:pt idx="66">
                  <c:v>66.3</c:v>
                </c:pt>
                <c:pt idx="67">
                  <c:v>67.02</c:v>
                </c:pt>
                <c:pt idx="68">
                  <c:v>68.040000000000006</c:v>
                </c:pt>
                <c:pt idx="69">
                  <c:v>69.010000000000005</c:v>
                </c:pt>
                <c:pt idx="70">
                  <c:v>70.02</c:v>
                </c:pt>
                <c:pt idx="71">
                  <c:v>71.040000000000006</c:v>
                </c:pt>
                <c:pt idx="72">
                  <c:v>72</c:v>
                </c:pt>
                <c:pt idx="73">
                  <c:v>73.02</c:v>
                </c:pt>
                <c:pt idx="74">
                  <c:v>74.040000000000006</c:v>
                </c:pt>
                <c:pt idx="75">
                  <c:v>75.430000000000007</c:v>
                </c:pt>
                <c:pt idx="76">
                  <c:v>76.02</c:v>
                </c:pt>
                <c:pt idx="77">
                  <c:v>77.23</c:v>
                </c:pt>
                <c:pt idx="78">
                  <c:v>78.010000000000005</c:v>
                </c:pt>
                <c:pt idx="79">
                  <c:v>79.33</c:v>
                </c:pt>
                <c:pt idx="80">
                  <c:v>80.179999999999978</c:v>
                </c:pt>
                <c:pt idx="81">
                  <c:v>81.37</c:v>
                </c:pt>
                <c:pt idx="82">
                  <c:v>82.27</c:v>
                </c:pt>
                <c:pt idx="83">
                  <c:v>83.29</c:v>
                </c:pt>
                <c:pt idx="84">
                  <c:v>84.01</c:v>
                </c:pt>
                <c:pt idx="85">
                  <c:v>85.03</c:v>
                </c:pt>
              </c:numCache>
            </c:numRef>
          </c:cat>
          <c:val>
            <c:numRef>
              <c:f>[data.xlsx]Sheet1!$D$3:$D$88</c:f>
              <c:numCache>
                <c:formatCode>General</c:formatCode>
                <c:ptCount val="86"/>
                <c:pt idx="0">
                  <c:v>14</c:v>
                </c:pt>
                <c:pt idx="1">
                  <c:v>14</c:v>
                </c:pt>
                <c:pt idx="2">
                  <c:v>20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  <c:pt idx="10">
                  <c:v>12</c:v>
                </c:pt>
                <c:pt idx="11">
                  <c:v>14</c:v>
                </c:pt>
                <c:pt idx="12">
                  <c:v>15</c:v>
                </c:pt>
                <c:pt idx="13">
                  <c:v>4</c:v>
                </c:pt>
                <c:pt idx="14">
                  <c:v>6</c:v>
                </c:pt>
                <c:pt idx="15">
                  <c:v>14</c:v>
                </c:pt>
                <c:pt idx="16">
                  <c:v>17</c:v>
                </c:pt>
                <c:pt idx="17">
                  <c:v>4</c:v>
                </c:pt>
                <c:pt idx="18">
                  <c:v>11</c:v>
                </c:pt>
                <c:pt idx="19">
                  <c:v>18</c:v>
                </c:pt>
                <c:pt idx="20">
                  <c:v>18</c:v>
                </c:pt>
                <c:pt idx="21">
                  <c:v>14</c:v>
                </c:pt>
                <c:pt idx="22">
                  <c:v>10</c:v>
                </c:pt>
                <c:pt idx="23">
                  <c:v>14</c:v>
                </c:pt>
                <c:pt idx="24">
                  <c:v>5</c:v>
                </c:pt>
                <c:pt idx="25">
                  <c:v>8</c:v>
                </c:pt>
                <c:pt idx="26">
                  <c:v>13</c:v>
                </c:pt>
                <c:pt idx="27">
                  <c:v>5</c:v>
                </c:pt>
                <c:pt idx="28">
                  <c:v>8</c:v>
                </c:pt>
                <c:pt idx="29">
                  <c:v>15</c:v>
                </c:pt>
                <c:pt idx="30">
                  <c:v>13</c:v>
                </c:pt>
                <c:pt idx="31">
                  <c:v>10</c:v>
                </c:pt>
                <c:pt idx="32">
                  <c:v>8</c:v>
                </c:pt>
                <c:pt idx="33">
                  <c:v>1</c:v>
                </c:pt>
                <c:pt idx="34">
                  <c:v>12</c:v>
                </c:pt>
                <c:pt idx="35">
                  <c:v>6</c:v>
                </c:pt>
                <c:pt idx="36">
                  <c:v>3</c:v>
                </c:pt>
                <c:pt idx="37">
                  <c:v>11</c:v>
                </c:pt>
                <c:pt idx="38">
                  <c:v>6</c:v>
                </c:pt>
                <c:pt idx="39">
                  <c:v>6</c:v>
                </c:pt>
                <c:pt idx="40">
                  <c:v>12</c:v>
                </c:pt>
                <c:pt idx="41">
                  <c:v>10</c:v>
                </c:pt>
                <c:pt idx="42">
                  <c:v>9</c:v>
                </c:pt>
                <c:pt idx="43">
                  <c:v>12</c:v>
                </c:pt>
                <c:pt idx="44">
                  <c:v>13</c:v>
                </c:pt>
                <c:pt idx="45">
                  <c:v>15</c:v>
                </c:pt>
                <c:pt idx="46">
                  <c:v>14</c:v>
                </c:pt>
                <c:pt idx="47">
                  <c:v>14</c:v>
                </c:pt>
                <c:pt idx="48">
                  <c:v>16</c:v>
                </c:pt>
                <c:pt idx="49">
                  <c:v>16</c:v>
                </c:pt>
                <c:pt idx="50">
                  <c:v>21</c:v>
                </c:pt>
                <c:pt idx="51">
                  <c:v>22</c:v>
                </c:pt>
                <c:pt idx="52">
                  <c:v>17</c:v>
                </c:pt>
                <c:pt idx="53">
                  <c:v>10</c:v>
                </c:pt>
                <c:pt idx="54">
                  <c:v>12</c:v>
                </c:pt>
                <c:pt idx="55">
                  <c:v>3</c:v>
                </c:pt>
                <c:pt idx="56">
                  <c:v>5</c:v>
                </c:pt>
                <c:pt idx="57">
                  <c:v>15</c:v>
                </c:pt>
                <c:pt idx="58">
                  <c:v>20</c:v>
                </c:pt>
                <c:pt idx="59">
                  <c:v>13</c:v>
                </c:pt>
                <c:pt idx="60">
                  <c:v>13</c:v>
                </c:pt>
                <c:pt idx="61">
                  <c:v>9</c:v>
                </c:pt>
                <c:pt idx="62">
                  <c:v>15</c:v>
                </c:pt>
                <c:pt idx="63">
                  <c:v>21</c:v>
                </c:pt>
                <c:pt idx="64">
                  <c:v>16</c:v>
                </c:pt>
                <c:pt idx="65">
                  <c:v>21</c:v>
                </c:pt>
                <c:pt idx="66">
                  <c:v>3</c:v>
                </c:pt>
                <c:pt idx="67">
                  <c:v>8</c:v>
                </c:pt>
                <c:pt idx="68">
                  <c:v>24</c:v>
                </c:pt>
                <c:pt idx="69">
                  <c:v>11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18</c:v>
                </c:pt>
                <c:pt idx="74">
                  <c:v>22</c:v>
                </c:pt>
                <c:pt idx="75">
                  <c:v>10</c:v>
                </c:pt>
                <c:pt idx="76">
                  <c:v>13</c:v>
                </c:pt>
                <c:pt idx="77">
                  <c:v>17</c:v>
                </c:pt>
                <c:pt idx="78">
                  <c:v>6</c:v>
                </c:pt>
                <c:pt idx="79">
                  <c:v>5</c:v>
                </c:pt>
                <c:pt idx="80">
                  <c:v>2</c:v>
                </c:pt>
                <c:pt idx="81">
                  <c:v>18</c:v>
                </c:pt>
                <c:pt idx="82">
                  <c:v>3</c:v>
                </c:pt>
                <c:pt idx="83">
                  <c:v>4</c:v>
                </c:pt>
                <c:pt idx="84">
                  <c:v>8</c:v>
                </c:pt>
                <c:pt idx="85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933312"/>
        <c:axId val="248588544"/>
      </c:lineChart>
      <c:catAx>
        <c:axId val="24993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Time</a:t>
                </a:r>
                <a:r>
                  <a:rPr lang="en-US" altLang="ko-KR" baseline="0"/>
                  <a:t> (sec)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8588544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48588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ko-KR"/>
                  <a:t>FPS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9933312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[data.xlsx]Sheet2!$C$2</c:f>
              <c:strCache>
                <c:ptCount val="1"/>
                <c:pt idx="0">
                  <c:v>Real FPS</c:v>
                </c:pt>
              </c:strCache>
            </c:strRef>
          </c:tx>
          <c:marker>
            <c:symbol val="none"/>
          </c:marker>
          <c:cat>
            <c:numRef>
              <c:f>[data.xlsx]Sheet2!$B$3:$B$72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</c:numCache>
            </c:numRef>
          </c:cat>
          <c:val>
            <c:numRef>
              <c:f>[data.xlsx]Sheet2!$C$3:$C$72</c:f>
              <c:numCache>
                <c:formatCode>General</c:formatCode>
                <c:ptCount val="70"/>
                <c:pt idx="0">
                  <c:v>0</c:v>
                </c:pt>
                <c:pt idx="1">
                  <c:v>0.34</c:v>
                </c:pt>
                <c:pt idx="2">
                  <c:v>1.38</c:v>
                </c:pt>
                <c:pt idx="3">
                  <c:v>20.81</c:v>
                </c:pt>
                <c:pt idx="4">
                  <c:v>45.71</c:v>
                </c:pt>
                <c:pt idx="5">
                  <c:v>64.55</c:v>
                </c:pt>
                <c:pt idx="6">
                  <c:v>64.400000000000006</c:v>
                </c:pt>
                <c:pt idx="7">
                  <c:v>81.760000000000005</c:v>
                </c:pt>
                <c:pt idx="8">
                  <c:v>54.98</c:v>
                </c:pt>
                <c:pt idx="9">
                  <c:v>58.9</c:v>
                </c:pt>
                <c:pt idx="10">
                  <c:v>58.53</c:v>
                </c:pt>
                <c:pt idx="11">
                  <c:v>59.78</c:v>
                </c:pt>
                <c:pt idx="12">
                  <c:v>59.5</c:v>
                </c:pt>
                <c:pt idx="13">
                  <c:v>64.34</c:v>
                </c:pt>
                <c:pt idx="14">
                  <c:v>72.25</c:v>
                </c:pt>
                <c:pt idx="15">
                  <c:v>62.42</c:v>
                </c:pt>
                <c:pt idx="16">
                  <c:v>65.56</c:v>
                </c:pt>
                <c:pt idx="17">
                  <c:v>68.45</c:v>
                </c:pt>
                <c:pt idx="18">
                  <c:v>56.29</c:v>
                </c:pt>
                <c:pt idx="19">
                  <c:v>65.59</c:v>
                </c:pt>
                <c:pt idx="20">
                  <c:v>56.49</c:v>
                </c:pt>
                <c:pt idx="21">
                  <c:v>54.52</c:v>
                </c:pt>
                <c:pt idx="22">
                  <c:v>57.97</c:v>
                </c:pt>
                <c:pt idx="23">
                  <c:v>58.88</c:v>
                </c:pt>
                <c:pt idx="24">
                  <c:v>54.55</c:v>
                </c:pt>
                <c:pt idx="25">
                  <c:v>54.34</c:v>
                </c:pt>
                <c:pt idx="26">
                  <c:v>66.540000000000006</c:v>
                </c:pt>
                <c:pt idx="27">
                  <c:v>56.84</c:v>
                </c:pt>
                <c:pt idx="28">
                  <c:v>58.52</c:v>
                </c:pt>
                <c:pt idx="29">
                  <c:v>62.92</c:v>
                </c:pt>
                <c:pt idx="30">
                  <c:v>51.86</c:v>
                </c:pt>
                <c:pt idx="31">
                  <c:v>56.94</c:v>
                </c:pt>
                <c:pt idx="32">
                  <c:v>61.42</c:v>
                </c:pt>
                <c:pt idx="33">
                  <c:v>58.57</c:v>
                </c:pt>
                <c:pt idx="34">
                  <c:v>57.52</c:v>
                </c:pt>
                <c:pt idx="35">
                  <c:v>61.45</c:v>
                </c:pt>
                <c:pt idx="36">
                  <c:v>74.760000000000005</c:v>
                </c:pt>
                <c:pt idx="37">
                  <c:v>73.679999999999978</c:v>
                </c:pt>
                <c:pt idx="38">
                  <c:v>62.22</c:v>
                </c:pt>
                <c:pt idx="39">
                  <c:v>60.08</c:v>
                </c:pt>
                <c:pt idx="40">
                  <c:v>57.45</c:v>
                </c:pt>
                <c:pt idx="41">
                  <c:v>54.6</c:v>
                </c:pt>
                <c:pt idx="42">
                  <c:v>60.79</c:v>
                </c:pt>
                <c:pt idx="43">
                  <c:v>57.44</c:v>
                </c:pt>
                <c:pt idx="44">
                  <c:v>66.510000000000005</c:v>
                </c:pt>
                <c:pt idx="45">
                  <c:v>64.88</c:v>
                </c:pt>
                <c:pt idx="46">
                  <c:v>59.51</c:v>
                </c:pt>
                <c:pt idx="47">
                  <c:v>65.5</c:v>
                </c:pt>
                <c:pt idx="48">
                  <c:v>66.89</c:v>
                </c:pt>
                <c:pt idx="49">
                  <c:v>62.42</c:v>
                </c:pt>
                <c:pt idx="50">
                  <c:v>51.7</c:v>
                </c:pt>
                <c:pt idx="51">
                  <c:v>69.069999999999993</c:v>
                </c:pt>
                <c:pt idx="52">
                  <c:v>58.76</c:v>
                </c:pt>
                <c:pt idx="53">
                  <c:v>61.57</c:v>
                </c:pt>
                <c:pt idx="54">
                  <c:v>57.81</c:v>
                </c:pt>
                <c:pt idx="55">
                  <c:v>54.51</c:v>
                </c:pt>
                <c:pt idx="56">
                  <c:v>59.79</c:v>
                </c:pt>
                <c:pt idx="57">
                  <c:v>53.52</c:v>
                </c:pt>
                <c:pt idx="58">
                  <c:v>53.06</c:v>
                </c:pt>
                <c:pt idx="59">
                  <c:v>56.75</c:v>
                </c:pt>
                <c:pt idx="60">
                  <c:v>67.7</c:v>
                </c:pt>
                <c:pt idx="61">
                  <c:v>61.52</c:v>
                </c:pt>
                <c:pt idx="62">
                  <c:v>58.12</c:v>
                </c:pt>
                <c:pt idx="63">
                  <c:v>59.65</c:v>
                </c:pt>
                <c:pt idx="64">
                  <c:v>62.77</c:v>
                </c:pt>
                <c:pt idx="65">
                  <c:v>55.89</c:v>
                </c:pt>
                <c:pt idx="66">
                  <c:v>54.62</c:v>
                </c:pt>
                <c:pt idx="67">
                  <c:v>68.94</c:v>
                </c:pt>
                <c:pt idx="68">
                  <c:v>60.96</c:v>
                </c:pt>
                <c:pt idx="69">
                  <c:v>56.35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[data.xlsx]Sheet2!$D$2</c:f>
              <c:strCache>
                <c:ptCount val="1"/>
                <c:pt idx="0">
                  <c:v>Estimated FPS</c:v>
                </c:pt>
              </c:strCache>
            </c:strRef>
          </c:tx>
          <c:marker>
            <c:symbol val="none"/>
          </c:marker>
          <c:cat>
            <c:numRef>
              <c:f>[data.xlsx]Sheet2!$B$3:$B$72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</c:numCache>
            </c:numRef>
          </c:cat>
          <c:val>
            <c:numRef>
              <c:f>[data.xlsx]Sheet2!$D$3:$D$72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26</c:v>
                </c:pt>
                <c:pt idx="6">
                  <c:v>40</c:v>
                </c:pt>
                <c:pt idx="7">
                  <c:v>34</c:v>
                </c:pt>
                <c:pt idx="8">
                  <c:v>80</c:v>
                </c:pt>
                <c:pt idx="9">
                  <c:v>63</c:v>
                </c:pt>
                <c:pt idx="10">
                  <c:v>51</c:v>
                </c:pt>
                <c:pt idx="11">
                  <c:v>59</c:v>
                </c:pt>
                <c:pt idx="12">
                  <c:v>74</c:v>
                </c:pt>
                <c:pt idx="13">
                  <c:v>71</c:v>
                </c:pt>
                <c:pt idx="14">
                  <c:v>81</c:v>
                </c:pt>
                <c:pt idx="15">
                  <c:v>72</c:v>
                </c:pt>
                <c:pt idx="16">
                  <c:v>75</c:v>
                </c:pt>
                <c:pt idx="17">
                  <c:v>66</c:v>
                </c:pt>
                <c:pt idx="18">
                  <c:v>80</c:v>
                </c:pt>
                <c:pt idx="19">
                  <c:v>76</c:v>
                </c:pt>
                <c:pt idx="20">
                  <c:v>83</c:v>
                </c:pt>
                <c:pt idx="21">
                  <c:v>78</c:v>
                </c:pt>
                <c:pt idx="22">
                  <c:v>54</c:v>
                </c:pt>
                <c:pt idx="23">
                  <c:v>62</c:v>
                </c:pt>
                <c:pt idx="24">
                  <c:v>53</c:v>
                </c:pt>
                <c:pt idx="25">
                  <c:v>63</c:v>
                </c:pt>
                <c:pt idx="26">
                  <c:v>69</c:v>
                </c:pt>
                <c:pt idx="27">
                  <c:v>86</c:v>
                </c:pt>
                <c:pt idx="28">
                  <c:v>88</c:v>
                </c:pt>
                <c:pt idx="29">
                  <c:v>55</c:v>
                </c:pt>
                <c:pt idx="30">
                  <c:v>34</c:v>
                </c:pt>
                <c:pt idx="31">
                  <c:v>52</c:v>
                </c:pt>
                <c:pt idx="32">
                  <c:v>43</c:v>
                </c:pt>
                <c:pt idx="33">
                  <c:v>50</c:v>
                </c:pt>
                <c:pt idx="34">
                  <c:v>63</c:v>
                </c:pt>
                <c:pt idx="35">
                  <c:v>63</c:v>
                </c:pt>
                <c:pt idx="36">
                  <c:v>83</c:v>
                </c:pt>
                <c:pt idx="37">
                  <c:v>78</c:v>
                </c:pt>
                <c:pt idx="38">
                  <c:v>75</c:v>
                </c:pt>
                <c:pt idx="39">
                  <c:v>65</c:v>
                </c:pt>
                <c:pt idx="40">
                  <c:v>41</c:v>
                </c:pt>
                <c:pt idx="41">
                  <c:v>31</c:v>
                </c:pt>
                <c:pt idx="42">
                  <c:v>57</c:v>
                </c:pt>
                <c:pt idx="43">
                  <c:v>45</c:v>
                </c:pt>
                <c:pt idx="44">
                  <c:v>57</c:v>
                </c:pt>
                <c:pt idx="45">
                  <c:v>41</c:v>
                </c:pt>
                <c:pt idx="46">
                  <c:v>42</c:v>
                </c:pt>
                <c:pt idx="47">
                  <c:v>53</c:v>
                </c:pt>
                <c:pt idx="48">
                  <c:v>88</c:v>
                </c:pt>
                <c:pt idx="49">
                  <c:v>80</c:v>
                </c:pt>
                <c:pt idx="50">
                  <c:v>58</c:v>
                </c:pt>
                <c:pt idx="51">
                  <c:v>66</c:v>
                </c:pt>
                <c:pt idx="52">
                  <c:v>59</c:v>
                </c:pt>
                <c:pt idx="53">
                  <c:v>55</c:v>
                </c:pt>
                <c:pt idx="54">
                  <c:v>38</c:v>
                </c:pt>
                <c:pt idx="55">
                  <c:v>28</c:v>
                </c:pt>
                <c:pt idx="56">
                  <c:v>58</c:v>
                </c:pt>
                <c:pt idx="57">
                  <c:v>59</c:v>
                </c:pt>
                <c:pt idx="58">
                  <c:v>44</c:v>
                </c:pt>
                <c:pt idx="59">
                  <c:v>56</c:v>
                </c:pt>
                <c:pt idx="60">
                  <c:v>50</c:v>
                </c:pt>
                <c:pt idx="61">
                  <c:v>57</c:v>
                </c:pt>
                <c:pt idx="62">
                  <c:v>73</c:v>
                </c:pt>
                <c:pt idx="63">
                  <c:v>68</c:v>
                </c:pt>
                <c:pt idx="64">
                  <c:v>57</c:v>
                </c:pt>
                <c:pt idx="65">
                  <c:v>51</c:v>
                </c:pt>
                <c:pt idx="66">
                  <c:v>36</c:v>
                </c:pt>
                <c:pt idx="67">
                  <c:v>74</c:v>
                </c:pt>
                <c:pt idx="68">
                  <c:v>57</c:v>
                </c:pt>
                <c:pt idx="69">
                  <c:v>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[data.xlsx]Sheet2!$E$2</c:f>
              <c:strCache>
                <c:ptCount val="1"/>
                <c:pt idx="0">
                  <c:v>Estimated FPS (EWMA, w=0.2)</c:v>
                </c:pt>
              </c:strCache>
            </c:strRef>
          </c:tx>
          <c:marker>
            <c:symbol val="none"/>
          </c:marker>
          <c:cat>
            <c:numRef>
              <c:f>[data.xlsx]Sheet2!$B$3:$B$72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</c:numCache>
            </c:numRef>
          </c:cat>
          <c:val>
            <c:numRef>
              <c:f>[data.xlsx]Sheet2!$E$3:$E$72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8</c:v>
                </c:pt>
                <c:pt idx="7">
                  <c:v>13</c:v>
                </c:pt>
                <c:pt idx="8">
                  <c:v>18</c:v>
                </c:pt>
                <c:pt idx="9">
                  <c:v>29</c:v>
                </c:pt>
                <c:pt idx="10">
                  <c:v>37</c:v>
                </c:pt>
                <c:pt idx="11">
                  <c:v>38</c:v>
                </c:pt>
                <c:pt idx="12">
                  <c:v>46</c:v>
                </c:pt>
                <c:pt idx="13">
                  <c:v>54</c:v>
                </c:pt>
                <c:pt idx="14">
                  <c:v>56</c:v>
                </c:pt>
                <c:pt idx="15">
                  <c:v>60</c:v>
                </c:pt>
                <c:pt idx="16">
                  <c:v>60</c:v>
                </c:pt>
                <c:pt idx="17">
                  <c:v>63</c:v>
                </c:pt>
                <c:pt idx="18">
                  <c:v>63</c:v>
                </c:pt>
                <c:pt idx="19">
                  <c:v>65</c:v>
                </c:pt>
                <c:pt idx="20">
                  <c:v>67</c:v>
                </c:pt>
                <c:pt idx="21">
                  <c:v>74</c:v>
                </c:pt>
                <c:pt idx="22">
                  <c:v>72</c:v>
                </c:pt>
                <c:pt idx="23">
                  <c:v>70</c:v>
                </c:pt>
                <c:pt idx="24">
                  <c:v>68</c:v>
                </c:pt>
                <c:pt idx="25">
                  <c:v>62</c:v>
                </c:pt>
                <c:pt idx="26">
                  <c:v>65</c:v>
                </c:pt>
                <c:pt idx="27">
                  <c:v>67</c:v>
                </c:pt>
                <c:pt idx="28">
                  <c:v>71</c:v>
                </c:pt>
                <c:pt idx="29">
                  <c:v>70</c:v>
                </c:pt>
                <c:pt idx="30">
                  <c:v>65</c:v>
                </c:pt>
                <c:pt idx="31">
                  <c:v>57</c:v>
                </c:pt>
                <c:pt idx="32">
                  <c:v>58</c:v>
                </c:pt>
                <c:pt idx="33">
                  <c:v>54</c:v>
                </c:pt>
                <c:pt idx="34">
                  <c:v>54</c:v>
                </c:pt>
                <c:pt idx="35">
                  <c:v>54</c:v>
                </c:pt>
                <c:pt idx="36">
                  <c:v>58</c:v>
                </c:pt>
                <c:pt idx="37">
                  <c:v>62</c:v>
                </c:pt>
                <c:pt idx="38">
                  <c:v>64</c:v>
                </c:pt>
                <c:pt idx="39">
                  <c:v>63</c:v>
                </c:pt>
                <c:pt idx="40">
                  <c:v>60</c:v>
                </c:pt>
                <c:pt idx="41">
                  <c:v>55</c:v>
                </c:pt>
                <c:pt idx="42">
                  <c:v>54</c:v>
                </c:pt>
                <c:pt idx="43">
                  <c:v>55</c:v>
                </c:pt>
                <c:pt idx="44">
                  <c:v>54</c:v>
                </c:pt>
                <c:pt idx="45">
                  <c:v>55</c:v>
                </c:pt>
                <c:pt idx="46">
                  <c:v>52</c:v>
                </c:pt>
                <c:pt idx="47">
                  <c:v>49</c:v>
                </c:pt>
                <c:pt idx="48">
                  <c:v>54</c:v>
                </c:pt>
                <c:pt idx="49">
                  <c:v>58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62</c:v>
                </c:pt>
                <c:pt idx="54">
                  <c:v>57</c:v>
                </c:pt>
                <c:pt idx="55">
                  <c:v>52</c:v>
                </c:pt>
                <c:pt idx="56">
                  <c:v>49</c:v>
                </c:pt>
                <c:pt idx="57">
                  <c:v>50</c:v>
                </c:pt>
                <c:pt idx="58">
                  <c:v>50</c:v>
                </c:pt>
                <c:pt idx="59">
                  <c:v>49</c:v>
                </c:pt>
                <c:pt idx="60">
                  <c:v>51</c:v>
                </c:pt>
                <c:pt idx="61">
                  <c:v>52</c:v>
                </c:pt>
                <c:pt idx="62">
                  <c:v>56</c:v>
                </c:pt>
                <c:pt idx="63">
                  <c:v>59</c:v>
                </c:pt>
                <c:pt idx="64">
                  <c:v>58</c:v>
                </c:pt>
                <c:pt idx="65">
                  <c:v>57</c:v>
                </c:pt>
                <c:pt idx="66">
                  <c:v>55</c:v>
                </c:pt>
                <c:pt idx="67">
                  <c:v>53</c:v>
                </c:pt>
                <c:pt idx="68">
                  <c:v>55</c:v>
                </c:pt>
                <c:pt idx="69">
                  <c:v>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954304"/>
        <c:axId val="250088256"/>
      </c:lineChart>
      <c:catAx>
        <c:axId val="249954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Time</a:t>
                </a:r>
                <a:r>
                  <a:rPr lang="en-US" altLang="ko-KR" baseline="0"/>
                  <a:t> (sec)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008825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50088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ko-KR"/>
                  <a:t>FPS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995430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[data.xlsx]Feedback!$B$1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[data.xlsx]Feedback!$A$2:$A$90</c:f>
              <c:numCache>
                <c:formatCode>0_ </c:formatCode>
                <c:ptCount val="89"/>
                <c:pt idx="0" formatCode="General">
                  <c:v>0</c:v>
                </c:pt>
                <c:pt idx="1">
                  <c:v>1.01</c:v>
                </c:pt>
                <c:pt idx="2">
                  <c:v>2.08</c:v>
                </c:pt>
                <c:pt idx="3">
                  <c:v>3.01</c:v>
                </c:pt>
                <c:pt idx="4">
                  <c:v>4.03</c:v>
                </c:pt>
                <c:pt idx="5">
                  <c:v>5.01</c:v>
                </c:pt>
                <c:pt idx="6">
                  <c:v>6.06</c:v>
                </c:pt>
                <c:pt idx="7">
                  <c:v>7.03</c:v>
                </c:pt>
                <c:pt idx="8">
                  <c:v>8.0300000000000011</c:v>
                </c:pt>
                <c:pt idx="9">
                  <c:v>9.02</c:v>
                </c:pt>
                <c:pt idx="10">
                  <c:v>10.02</c:v>
                </c:pt>
                <c:pt idx="11">
                  <c:v>11.03</c:v>
                </c:pt>
                <c:pt idx="12">
                  <c:v>12.02</c:v>
                </c:pt>
                <c:pt idx="13">
                  <c:v>13.03</c:v>
                </c:pt>
                <c:pt idx="14">
                  <c:v>14.02</c:v>
                </c:pt>
                <c:pt idx="15">
                  <c:v>15.02</c:v>
                </c:pt>
                <c:pt idx="16">
                  <c:v>16.04</c:v>
                </c:pt>
                <c:pt idx="17">
                  <c:v>17.02</c:v>
                </c:pt>
                <c:pt idx="18">
                  <c:v>18.03</c:v>
                </c:pt>
                <c:pt idx="19">
                  <c:v>19.03</c:v>
                </c:pt>
                <c:pt idx="20">
                  <c:v>20.03</c:v>
                </c:pt>
                <c:pt idx="21">
                  <c:v>21.02</c:v>
                </c:pt>
                <c:pt idx="22">
                  <c:v>22.03</c:v>
                </c:pt>
                <c:pt idx="23">
                  <c:v>23</c:v>
                </c:pt>
                <c:pt idx="24">
                  <c:v>24.04</c:v>
                </c:pt>
                <c:pt idx="25">
                  <c:v>25.01</c:v>
                </c:pt>
                <c:pt idx="26">
                  <c:v>26.06</c:v>
                </c:pt>
                <c:pt idx="27">
                  <c:v>27.03</c:v>
                </c:pt>
                <c:pt idx="28">
                  <c:v>28.04</c:v>
                </c:pt>
                <c:pt idx="29">
                  <c:v>29.09</c:v>
                </c:pt>
                <c:pt idx="30">
                  <c:v>30.07</c:v>
                </c:pt>
                <c:pt idx="31">
                  <c:v>31.04</c:v>
                </c:pt>
                <c:pt idx="32">
                  <c:v>32</c:v>
                </c:pt>
                <c:pt idx="33">
                  <c:v>33.020000000000003</c:v>
                </c:pt>
                <c:pt idx="34">
                  <c:v>34</c:v>
                </c:pt>
                <c:pt idx="35">
                  <c:v>35</c:v>
                </c:pt>
                <c:pt idx="36">
                  <c:v>36.01</c:v>
                </c:pt>
                <c:pt idx="37">
                  <c:v>37.04</c:v>
                </c:pt>
                <c:pt idx="38">
                  <c:v>38</c:v>
                </c:pt>
                <c:pt idx="39">
                  <c:v>39.020000000000003</c:v>
                </c:pt>
                <c:pt idx="40">
                  <c:v>40.01</c:v>
                </c:pt>
                <c:pt idx="41">
                  <c:v>41.01</c:v>
                </c:pt>
                <c:pt idx="42">
                  <c:v>42.01</c:v>
                </c:pt>
                <c:pt idx="43">
                  <c:v>43.01</c:v>
                </c:pt>
                <c:pt idx="44">
                  <c:v>44.02</c:v>
                </c:pt>
                <c:pt idx="45">
                  <c:v>45.02</c:v>
                </c:pt>
                <c:pt idx="46">
                  <c:v>46.01</c:v>
                </c:pt>
                <c:pt idx="47">
                  <c:v>47.01</c:v>
                </c:pt>
                <c:pt idx="48">
                  <c:v>48.01</c:v>
                </c:pt>
                <c:pt idx="49">
                  <c:v>49.01</c:v>
                </c:pt>
                <c:pt idx="50">
                  <c:v>50.02</c:v>
                </c:pt>
                <c:pt idx="51">
                  <c:v>51.02</c:v>
                </c:pt>
                <c:pt idx="52">
                  <c:v>52.02</c:v>
                </c:pt>
                <c:pt idx="53">
                  <c:v>53.03</c:v>
                </c:pt>
                <c:pt idx="54">
                  <c:v>54.04</c:v>
                </c:pt>
                <c:pt idx="55">
                  <c:v>55.08</c:v>
                </c:pt>
                <c:pt idx="56">
                  <c:v>56.03</c:v>
                </c:pt>
                <c:pt idx="57">
                  <c:v>57.02</c:v>
                </c:pt>
                <c:pt idx="58">
                  <c:v>58.03</c:v>
                </c:pt>
                <c:pt idx="59">
                  <c:v>59.03</c:v>
                </c:pt>
                <c:pt idx="60">
                  <c:v>60.03</c:v>
                </c:pt>
                <c:pt idx="61">
                  <c:v>61.03</c:v>
                </c:pt>
                <c:pt idx="62">
                  <c:v>62.03</c:v>
                </c:pt>
                <c:pt idx="63">
                  <c:v>63.03</c:v>
                </c:pt>
                <c:pt idx="64">
                  <c:v>64.03</c:v>
                </c:pt>
                <c:pt idx="65">
                  <c:v>65</c:v>
                </c:pt>
                <c:pt idx="66">
                  <c:v>66.03</c:v>
                </c:pt>
                <c:pt idx="67">
                  <c:v>67.03</c:v>
                </c:pt>
                <c:pt idx="68">
                  <c:v>68.069999999999993</c:v>
                </c:pt>
                <c:pt idx="69">
                  <c:v>69.03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74.010000000000005</c:v>
                </c:pt>
                <c:pt idx="75">
                  <c:v>75.010000000000005</c:v>
                </c:pt>
                <c:pt idx="76">
                  <c:v>76</c:v>
                </c:pt>
                <c:pt idx="77">
                  <c:v>77</c:v>
                </c:pt>
                <c:pt idx="78">
                  <c:v>78.06</c:v>
                </c:pt>
                <c:pt idx="79">
                  <c:v>79.040000000000006</c:v>
                </c:pt>
                <c:pt idx="80">
                  <c:v>80.040000000000006</c:v>
                </c:pt>
                <c:pt idx="81">
                  <c:v>81.010000000000005</c:v>
                </c:pt>
                <c:pt idx="82">
                  <c:v>82.03</c:v>
                </c:pt>
                <c:pt idx="83">
                  <c:v>83.02</c:v>
                </c:pt>
                <c:pt idx="84">
                  <c:v>84.02</c:v>
                </c:pt>
                <c:pt idx="85">
                  <c:v>85.01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</c:numCache>
            </c:numRef>
          </c:cat>
          <c:val>
            <c:numRef>
              <c:f>[data.xlsx]Feedback!$B$2:$B$90</c:f>
              <c:numCache>
                <c:formatCode>General</c:formatCode>
                <c:ptCount val="89"/>
                <c:pt idx="0">
                  <c:v>16</c:v>
                </c:pt>
                <c:pt idx="1">
                  <c:v>16</c:v>
                </c:pt>
                <c:pt idx="2">
                  <c:v>18</c:v>
                </c:pt>
                <c:pt idx="3">
                  <c:v>17</c:v>
                </c:pt>
                <c:pt idx="4">
                  <c:v>17</c:v>
                </c:pt>
                <c:pt idx="5">
                  <c:v>22</c:v>
                </c:pt>
                <c:pt idx="6">
                  <c:v>21</c:v>
                </c:pt>
                <c:pt idx="7">
                  <c:v>11</c:v>
                </c:pt>
                <c:pt idx="8">
                  <c:v>22</c:v>
                </c:pt>
                <c:pt idx="9">
                  <c:v>22</c:v>
                </c:pt>
                <c:pt idx="10">
                  <c:v>24</c:v>
                </c:pt>
                <c:pt idx="11">
                  <c:v>24</c:v>
                </c:pt>
                <c:pt idx="12">
                  <c:v>23</c:v>
                </c:pt>
                <c:pt idx="13">
                  <c:v>21</c:v>
                </c:pt>
                <c:pt idx="14">
                  <c:v>23</c:v>
                </c:pt>
                <c:pt idx="15">
                  <c:v>24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24</c:v>
                </c:pt>
                <c:pt idx="21">
                  <c:v>24</c:v>
                </c:pt>
                <c:pt idx="22">
                  <c:v>24</c:v>
                </c:pt>
                <c:pt idx="23">
                  <c:v>23</c:v>
                </c:pt>
                <c:pt idx="24">
                  <c:v>25</c:v>
                </c:pt>
                <c:pt idx="25">
                  <c:v>22</c:v>
                </c:pt>
                <c:pt idx="26">
                  <c:v>21</c:v>
                </c:pt>
                <c:pt idx="27">
                  <c:v>22</c:v>
                </c:pt>
                <c:pt idx="28">
                  <c:v>21</c:v>
                </c:pt>
                <c:pt idx="29">
                  <c:v>23</c:v>
                </c:pt>
                <c:pt idx="30">
                  <c:v>21</c:v>
                </c:pt>
                <c:pt idx="31">
                  <c:v>23</c:v>
                </c:pt>
                <c:pt idx="32">
                  <c:v>20</c:v>
                </c:pt>
                <c:pt idx="33">
                  <c:v>21</c:v>
                </c:pt>
                <c:pt idx="34">
                  <c:v>23</c:v>
                </c:pt>
                <c:pt idx="35">
                  <c:v>20</c:v>
                </c:pt>
                <c:pt idx="36">
                  <c:v>21</c:v>
                </c:pt>
                <c:pt idx="37">
                  <c:v>24</c:v>
                </c:pt>
                <c:pt idx="38">
                  <c:v>22</c:v>
                </c:pt>
                <c:pt idx="39">
                  <c:v>21</c:v>
                </c:pt>
                <c:pt idx="40">
                  <c:v>23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24</c:v>
                </c:pt>
                <c:pt idx="51">
                  <c:v>24</c:v>
                </c:pt>
                <c:pt idx="52">
                  <c:v>23</c:v>
                </c:pt>
                <c:pt idx="53">
                  <c:v>24</c:v>
                </c:pt>
                <c:pt idx="54">
                  <c:v>24</c:v>
                </c:pt>
                <c:pt idx="55">
                  <c:v>20</c:v>
                </c:pt>
                <c:pt idx="56">
                  <c:v>21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23</c:v>
                </c:pt>
                <c:pt idx="66">
                  <c:v>22</c:v>
                </c:pt>
                <c:pt idx="67">
                  <c:v>22</c:v>
                </c:pt>
                <c:pt idx="68">
                  <c:v>22</c:v>
                </c:pt>
                <c:pt idx="69">
                  <c:v>23</c:v>
                </c:pt>
                <c:pt idx="70">
                  <c:v>23</c:v>
                </c:pt>
                <c:pt idx="71">
                  <c:v>24</c:v>
                </c:pt>
                <c:pt idx="72">
                  <c:v>24</c:v>
                </c:pt>
                <c:pt idx="73">
                  <c:v>23</c:v>
                </c:pt>
                <c:pt idx="74">
                  <c:v>24</c:v>
                </c:pt>
                <c:pt idx="75">
                  <c:v>23</c:v>
                </c:pt>
                <c:pt idx="76">
                  <c:v>23</c:v>
                </c:pt>
                <c:pt idx="77">
                  <c:v>21</c:v>
                </c:pt>
                <c:pt idx="78">
                  <c:v>22</c:v>
                </c:pt>
                <c:pt idx="79">
                  <c:v>22</c:v>
                </c:pt>
                <c:pt idx="80">
                  <c:v>20</c:v>
                </c:pt>
                <c:pt idx="81">
                  <c:v>23</c:v>
                </c:pt>
                <c:pt idx="82">
                  <c:v>18</c:v>
                </c:pt>
                <c:pt idx="83">
                  <c:v>22</c:v>
                </c:pt>
                <c:pt idx="84">
                  <c:v>22</c:v>
                </c:pt>
                <c:pt idx="85">
                  <c:v>24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[data.xlsx]Feedback!$C$1</c:f>
              <c:strCache>
                <c:ptCount val="1"/>
                <c:pt idx="0">
                  <c:v>DFR</c:v>
                </c:pt>
              </c:strCache>
            </c:strRef>
          </c:tx>
          <c:marker>
            <c:symbol val="none"/>
          </c:marker>
          <c:cat>
            <c:numRef>
              <c:f>[data.xlsx]Feedback!$A$2:$A$90</c:f>
              <c:numCache>
                <c:formatCode>0_ </c:formatCode>
                <c:ptCount val="89"/>
                <c:pt idx="0" formatCode="General">
                  <c:v>0</c:v>
                </c:pt>
                <c:pt idx="1">
                  <c:v>1.01</c:v>
                </c:pt>
                <c:pt idx="2">
                  <c:v>2.08</c:v>
                </c:pt>
                <c:pt idx="3">
                  <c:v>3.01</c:v>
                </c:pt>
                <c:pt idx="4">
                  <c:v>4.03</c:v>
                </c:pt>
                <c:pt idx="5">
                  <c:v>5.01</c:v>
                </c:pt>
                <c:pt idx="6">
                  <c:v>6.06</c:v>
                </c:pt>
                <c:pt idx="7">
                  <c:v>7.03</c:v>
                </c:pt>
                <c:pt idx="8">
                  <c:v>8.0300000000000011</c:v>
                </c:pt>
                <c:pt idx="9">
                  <c:v>9.02</c:v>
                </c:pt>
                <c:pt idx="10">
                  <c:v>10.02</c:v>
                </c:pt>
                <c:pt idx="11">
                  <c:v>11.03</c:v>
                </c:pt>
                <c:pt idx="12">
                  <c:v>12.02</c:v>
                </c:pt>
                <c:pt idx="13">
                  <c:v>13.03</c:v>
                </c:pt>
                <c:pt idx="14">
                  <c:v>14.02</c:v>
                </c:pt>
                <c:pt idx="15">
                  <c:v>15.02</c:v>
                </c:pt>
                <c:pt idx="16">
                  <c:v>16.04</c:v>
                </c:pt>
                <c:pt idx="17">
                  <c:v>17.02</c:v>
                </c:pt>
                <c:pt idx="18">
                  <c:v>18.03</c:v>
                </c:pt>
                <c:pt idx="19">
                  <c:v>19.03</c:v>
                </c:pt>
                <c:pt idx="20">
                  <c:v>20.03</c:v>
                </c:pt>
                <c:pt idx="21">
                  <c:v>21.02</c:v>
                </c:pt>
                <c:pt idx="22">
                  <c:v>22.03</c:v>
                </c:pt>
                <c:pt idx="23">
                  <c:v>23</c:v>
                </c:pt>
                <c:pt idx="24">
                  <c:v>24.04</c:v>
                </c:pt>
                <c:pt idx="25">
                  <c:v>25.01</c:v>
                </c:pt>
                <c:pt idx="26">
                  <c:v>26.06</c:v>
                </c:pt>
                <c:pt idx="27">
                  <c:v>27.03</c:v>
                </c:pt>
                <c:pt idx="28">
                  <c:v>28.04</c:v>
                </c:pt>
                <c:pt idx="29">
                  <c:v>29.09</c:v>
                </c:pt>
                <c:pt idx="30">
                  <c:v>30.07</c:v>
                </c:pt>
                <c:pt idx="31">
                  <c:v>31.04</c:v>
                </c:pt>
                <c:pt idx="32">
                  <c:v>32</c:v>
                </c:pt>
                <c:pt idx="33">
                  <c:v>33.020000000000003</c:v>
                </c:pt>
                <c:pt idx="34">
                  <c:v>34</c:v>
                </c:pt>
                <c:pt idx="35">
                  <c:v>35</c:v>
                </c:pt>
                <c:pt idx="36">
                  <c:v>36.01</c:v>
                </c:pt>
                <c:pt idx="37">
                  <c:v>37.04</c:v>
                </c:pt>
                <c:pt idx="38">
                  <c:v>38</c:v>
                </c:pt>
                <c:pt idx="39">
                  <c:v>39.020000000000003</c:v>
                </c:pt>
                <c:pt idx="40">
                  <c:v>40.01</c:v>
                </c:pt>
                <c:pt idx="41">
                  <c:v>41.01</c:v>
                </c:pt>
                <c:pt idx="42">
                  <c:v>42.01</c:v>
                </c:pt>
                <c:pt idx="43">
                  <c:v>43.01</c:v>
                </c:pt>
                <c:pt idx="44">
                  <c:v>44.02</c:v>
                </c:pt>
                <c:pt idx="45">
                  <c:v>45.02</c:v>
                </c:pt>
                <c:pt idx="46">
                  <c:v>46.01</c:v>
                </c:pt>
                <c:pt idx="47">
                  <c:v>47.01</c:v>
                </c:pt>
                <c:pt idx="48">
                  <c:v>48.01</c:v>
                </c:pt>
                <c:pt idx="49">
                  <c:v>49.01</c:v>
                </c:pt>
                <c:pt idx="50">
                  <c:v>50.02</c:v>
                </c:pt>
                <c:pt idx="51">
                  <c:v>51.02</c:v>
                </c:pt>
                <c:pt idx="52">
                  <c:v>52.02</c:v>
                </c:pt>
                <c:pt idx="53">
                  <c:v>53.03</c:v>
                </c:pt>
                <c:pt idx="54">
                  <c:v>54.04</c:v>
                </c:pt>
                <c:pt idx="55">
                  <c:v>55.08</c:v>
                </c:pt>
                <c:pt idx="56">
                  <c:v>56.03</c:v>
                </c:pt>
                <c:pt idx="57">
                  <c:v>57.02</c:v>
                </c:pt>
                <c:pt idx="58">
                  <c:v>58.03</c:v>
                </c:pt>
                <c:pt idx="59">
                  <c:v>59.03</c:v>
                </c:pt>
                <c:pt idx="60">
                  <c:v>60.03</c:v>
                </c:pt>
                <c:pt idx="61">
                  <c:v>61.03</c:v>
                </c:pt>
                <c:pt idx="62">
                  <c:v>62.03</c:v>
                </c:pt>
                <c:pt idx="63">
                  <c:v>63.03</c:v>
                </c:pt>
                <c:pt idx="64">
                  <c:v>64.03</c:v>
                </c:pt>
                <c:pt idx="65">
                  <c:v>65</c:v>
                </c:pt>
                <c:pt idx="66">
                  <c:v>66.03</c:v>
                </c:pt>
                <c:pt idx="67">
                  <c:v>67.03</c:v>
                </c:pt>
                <c:pt idx="68">
                  <c:v>68.069999999999993</c:v>
                </c:pt>
                <c:pt idx="69">
                  <c:v>69.03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74.010000000000005</c:v>
                </c:pt>
                <c:pt idx="75">
                  <c:v>75.010000000000005</c:v>
                </c:pt>
                <c:pt idx="76">
                  <c:v>76</c:v>
                </c:pt>
                <c:pt idx="77">
                  <c:v>77</c:v>
                </c:pt>
                <c:pt idx="78">
                  <c:v>78.06</c:v>
                </c:pt>
                <c:pt idx="79">
                  <c:v>79.040000000000006</c:v>
                </c:pt>
                <c:pt idx="80">
                  <c:v>80.040000000000006</c:v>
                </c:pt>
                <c:pt idx="81">
                  <c:v>81.010000000000005</c:v>
                </c:pt>
                <c:pt idx="82">
                  <c:v>82.03</c:v>
                </c:pt>
                <c:pt idx="83">
                  <c:v>83.02</c:v>
                </c:pt>
                <c:pt idx="84">
                  <c:v>84.02</c:v>
                </c:pt>
                <c:pt idx="85">
                  <c:v>85.01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</c:numCache>
            </c:numRef>
          </c:cat>
          <c:val>
            <c:numRef>
              <c:f>[data.xlsx]Feedback!$C$2:$C$90</c:f>
              <c:numCache>
                <c:formatCode>General</c:formatCode>
                <c:ptCount val="89"/>
                <c:pt idx="0">
                  <c:v>10</c:v>
                </c:pt>
                <c:pt idx="1">
                  <c:v>10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18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16">
                  <c:v>19</c:v>
                </c:pt>
                <c:pt idx="17">
                  <c:v>19</c:v>
                </c:pt>
                <c:pt idx="18">
                  <c:v>19</c:v>
                </c:pt>
                <c:pt idx="19">
                  <c:v>19</c:v>
                </c:pt>
                <c:pt idx="20">
                  <c:v>19</c:v>
                </c:pt>
                <c:pt idx="21">
                  <c:v>19</c:v>
                </c:pt>
                <c:pt idx="22">
                  <c:v>19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207744"/>
        <c:axId val="250089984"/>
      </c:lineChart>
      <c:lineChart>
        <c:grouping val="standard"/>
        <c:varyColors val="0"/>
        <c:ser>
          <c:idx val="2"/>
          <c:order val="2"/>
          <c:tx>
            <c:strRef>
              <c:f>[data.xlsx]Feedback!$D$1</c:f>
              <c:strCache>
                <c:ptCount val="1"/>
                <c:pt idx="0">
                  <c:v>CPU share (%)</c:v>
                </c:pt>
              </c:strCache>
            </c:strRef>
          </c:tx>
          <c:marker>
            <c:symbol val="none"/>
          </c:marker>
          <c:val>
            <c:numRef>
              <c:f>[data.xlsx]Feedback!$D$2:$D$90</c:f>
              <c:numCache>
                <c:formatCode>0_ </c:formatCode>
                <c:ptCount val="8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66.666666666666671</c:v>
                </c:pt>
                <c:pt idx="8">
                  <c:v>66.666666666666671</c:v>
                </c:pt>
                <c:pt idx="9">
                  <c:v>66.666666666666671</c:v>
                </c:pt>
                <c:pt idx="10">
                  <c:v>66.666666666666671</c:v>
                </c:pt>
                <c:pt idx="11">
                  <c:v>66.666666666666671</c:v>
                </c:pt>
                <c:pt idx="12">
                  <c:v>66.666666666666671</c:v>
                </c:pt>
                <c:pt idx="13">
                  <c:v>66.666666666666671</c:v>
                </c:pt>
                <c:pt idx="14">
                  <c:v>66.666666666666671</c:v>
                </c:pt>
                <c:pt idx="15">
                  <c:v>66.666666666666671</c:v>
                </c:pt>
                <c:pt idx="16">
                  <c:v>66.666666666666671</c:v>
                </c:pt>
                <c:pt idx="17">
                  <c:v>66.666666666666671</c:v>
                </c:pt>
                <c:pt idx="18">
                  <c:v>66.666666666666671</c:v>
                </c:pt>
                <c:pt idx="19">
                  <c:v>66.666666666666671</c:v>
                </c:pt>
                <c:pt idx="20">
                  <c:v>66.666666666666671</c:v>
                </c:pt>
                <c:pt idx="21">
                  <c:v>66.666666666666671</c:v>
                </c:pt>
                <c:pt idx="22">
                  <c:v>66.666666666666671</c:v>
                </c:pt>
                <c:pt idx="23">
                  <c:v>66.666666666666671</c:v>
                </c:pt>
                <c:pt idx="24">
                  <c:v>66.666666666666671</c:v>
                </c:pt>
                <c:pt idx="25">
                  <c:v>66.666666666666671</c:v>
                </c:pt>
                <c:pt idx="26">
                  <c:v>66.666666666666671</c:v>
                </c:pt>
                <c:pt idx="27">
                  <c:v>66.666666666666671</c:v>
                </c:pt>
                <c:pt idx="28">
                  <c:v>66.666666666666671</c:v>
                </c:pt>
                <c:pt idx="29">
                  <c:v>66.666666666666671</c:v>
                </c:pt>
                <c:pt idx="30">
                  <c:v>66.666666666666671</c:v>
                </c:pt>
                <c:pt idx="31">
                  <c:v>66.666666666666671</c:v>
                </c:pt>
                <c:pt idx="32">
                  <c:v>66.666666666666671</c:v>
                </c:pt>
                <c:pt idx="33">
                  <c:v>66.666666666666671</c:v>
                </c:pt>
                <c:pt idx="34">
                  <c:v>66.666666666666671</c:v>
                </c:pt>
                <c:pt idx="35">
                  <c:v>66.666666666666671</c:v>
                </c:pt>
                <c:pt idx="36">
                  <c:v>66.666666666666671</c:v>
                </c:pt>
                <c:pt idx="37">
                  <c:v>66.666666666666671</c:v>
                </c:pt>
                <c:pt idx="38">
                  <c:v>66.666666666666671</c:v>
                </c:pt>
                <c:pt idx="39">
                  <c:v>66.666666666666671</c:v>
                </c:pt>
                <c:pt idx="40">
                  <c:v>66.666666666666671</c:v>
                </c:pt>
                <c:pt idx="41">
                  <c:v>66.666666666666671</c:v>
                </c:pt>
                <c:pt idx="42">
                  <c:v>66.666666666666671</c:v>
                </c:pt>
                <c:pt idx="43">
                  <c:v>66.666666666666671</c:v>
                </c:pt>
                <c:pt idx="44">
                  <c:v>66.666666666666671</c:v>
                </c:pt>
                <c:pt idx="45">
                  <c:v>66.666666666666671</c:v>
                </c:pt>
                <c:pt idx="46">
                  <c:v>66.666666666666671</c:v>
                </c:pt>
                <c:pt idx="47">
                  <c:v>66.666666666666671</c:v>
                </c:pt>
                <c:pt idx="48">
                  <c:v>66.666666666666671</c:v>
                </c:pt>
                <c:pt idx="49">
                  <c:v>66.666666666666671</c:v>
                </c:pt>
                <c:pt idx="50">
                  <c:v>66.666666666666671</c:v>
                </c:pt>
                <c:pt idx="51">
                  <c:v>66.666666666666671</c:v>
                </c:pt>
                <c:pt idx="52">
                  <c:v>66.666666666666671</c:v>
                </c:pt>
                <c:pt idx="53">
                  <c:v>66.666666666666671</c:v>
                </c:pt>
                <c:pt idx="54">
                  <c:v>66.666666666666671</c:v>
                </c:pt>
                <c:pt idx="55">
                  <c:v>66.666666666666671</c:v>
                </c:pt>
                <c:pt idx="56">
                  <c:v>66.666666666666671</c:v>
                </c:pt>
                <c:pt idx="57">
                  <c:v>66.666666666666671</c:v>
                </c:pt>
                <c:pt idx="58">
                  <c:v>66.666666666666671</c:v>
                </c:pt>
                <c:pt idx="59">
                  <c:v>66.666666666666671</c:v>
                </c:pt>
                <c:pt idx="60">
                  <c:v>66.666666666666671</c:v>
                </c:pt>
                <c:pt idx="61">
                  <c:v>66.666666666666671</c:v>
                </c:pt>
                <c:pt idx="62">
                  <c:v>66.666666666666671</c:v>
                </c:pt>
                <c:pt idx="63">
                  <c:v>66.666666666666671</c:v>
                </c:pt>
                <c:pt idx="64">
                  <c:v>66.666666666666671</c:v>
                </c:pt>
                <c:pt idx="65">
                  <c:v>66.666666666666671</c:v>
                </c:pt>
                <c:pt idx="66">
                  <c:v>66.666666666666671</c:v>
                </c:pt>
                <c:pt idx="67">
                  <c:v>66.666666666666671</c:v>
                </c:pt>
                <c:pt idx="68">
                  <c:v>66.666666666666671</c:v>
                </c:pt>
                <c:pt idx="69">
                  <c:v>66.666666666666671</c:v>
                </c:pt>
                <c:pt idx="70">
                  <c:v>66.666666666666671</c:v>
                </c:pt>
                <c:pt idx="71">
                  <c:v>66.666666666666671</c:v>
                </c:pt>
                <c:pt idx="72">
                  <c:v>66.666666666666671</c:v>
                </c:pt>
                <c:pt idx="73">
                  <c:v>66.666666666666671</c:v>
                </c:pt>
                <c:pt idx="74">
                  <c:v>66.666666666666671</c:v>
                </c:pt>
                <c:pt idx="75">
                  <c:v>66.666666666666671</c:v>
                </c:pt>
                <c:pt idx="76">
                  <c:v>66.666666666666671</c:v>
                </c:pt>
                <c:pt idx="77">
                  <c:v>66.666666666666671</c:v>
                </c:pt>
                <c:pt idx="78">
                  <c:v>66.666666666666671</c:v>
                </c:pt>
                <c:pt idx="79">
                  <c:v>66.666666666666671</c:v>
                </c:pt>
                <c:pt idx="80">
                  <c:v>66.666666666666671</c:v>
                </c:pt>
                <c:pt idx="81">
                  <c:v>66.666666666666671</c:v>
                </c:pt>
                <c:pt idx="82">
                  <c:v>75</c:v>
                </c:pt>
                <c:pt idx="83">
                  <c:v>75</c:v>
                </c:pt>
                <c:pt idx="84">
                  <c:v>75</c:v>
                </c:pt>
                <c:pt idx="85">
                  <c:v>75</c:v>
                </c:pt>
                <c:pt idx="86">
                  <c:v>80</c:v>
                </c:pt>
                <c:pt idx="87">
                  <c:v>50</c:v>
                </c:pt>
                <c:pt idx="88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242048"/>
        <c:axId val="250090560"/>
      </c:lineChart>
      <c:catAx>
        <c:axId val="250207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ko-KR" sz="1400"/>
                  <a:t>Time</a:t>
                </a:r>
                <a:r>
                  <a:rPr lang="en-US" altLang="ko-KR" sz="1400" baseline="0"/>
                  <a:t> (sec)</a:t>
                </a:r>
                <a:endParaRPr lang="ko-KR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0089984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250089984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ko-KR" sz="1400"/>
                  <a:t>FPS</a:t>
                </a:r>
                <a:endParaRPr lang="ko-KR" altLang="en-US" sz="1400"/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250207744"/>
        <c:crosses val="autoZero"/>
        <c:crossBetween val="between"/>
      </c:valAx>
      <c:valAx>
        <c:axId val="250090560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ko-KR" sz="1400"/>
                  <a:t>CPU</a:t>
                </a:r>
                <a:r>
                  <a:rPr lang="en-US" altLang="ko-KR" sz="1400" baseline="0"/>
                  <a:t> share (%)</a:t>
                </a:r>
                <a:endParaRPr lang="ko-KR" altLang="en-US" sz="1400"/>
              </a:p>
            </c:rich>
          </c:tx>
          <c:overlay val="0"/>
        </c:title>
        <c:numFmt formatCode="0_ " sourceLinked="1"/>
        <c:majorTickMark val="out"/>
        <c:minorTickMark val="none"/>
        <c:tickLblPos val="nextTo"/>
        <c:crossAx val="250242048"/>
        <c:crosses val="max"/>
        <c:crossBetween val="between"/>
      </c:valAx>
      <c:catAx>
        <c:axId val="250242048"/>
        <c:scaling>
          <c:orientation val="minMax"/>
        </c:scaling>
        <c:delete val="1"/>
        <c:axPos val="b"/>
        <c:majorTickMark val="out"/>
        <c:minorTickMark val="none"/>
        <c:tickLblPos val="nextTo"/>
        <c:crossAx val="250090560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7.2257308457846697E-2"/>
          <c:y val="3.2921800031820103E-2"/>
          <c:w val="0.35836225304978397"/>
          <c:h val="9.4316744656121096E-2"/>
        </c:manualLayout>
      </c:layout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[data.xlsx]Feedback!$B$1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[data.xlsx]Feedback!$A$7:$A$12</c:f>
              <c:numCache>
                <c:formatCode>0_ </c:formatCode>
                <c:ptCount val="6"/>
                <c:pt idx="0">
                  <c:v>5.01</c:v>
                </c:pt>
                <c:pt idx="1">
                  <c:v>6.06</c:v>
                </c:pt>
                <c:pt idx="2">
                  <c:v>7.03</c:v>
                </c:pt>
                <c:pt idx="3">
                  <c:v>8.0300000000000011</c:v>
                </c:pt>
                <c:pt idx="4">
                  <c:v>9.02</c:v>
                </c:pt>
                <c:pt idx="5">
                  <c:v>10.02</c:v>
                </c:pt>
              </c:numCache>
            </c:numRef>
          </c:cat>
          <c:val>
            <c:numRef>
              <c:f>[data.xlsx]Feedback!$B$7:$B$12</c:f>
              <c:numCache>
                <c:formatCode>General</c:formatCode>
                <c:ptCount val="6"/>
                <c:pt idx="0">
                  <c:v>22</c:v>
                </c:pt>
                <c:pt idx="1">
                  <c:v>21</c:v>
                </c:pt>
                <c:pt idx="2">
                  <c:v>11</c:v>
                </c:pt>
                <c:pt idx="3">
                  <c:v>22</c:v>
                </c:pt>
                <c:pt idx="4">
                  <c:v>22</c:v>
                </c:pt>
                <c:pt idx="5">
                  <c:v>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[data.xlsx]Feedback!$C$1</c:f>
              <c:strCache>
                <c:ptCount val="1"/>
                <c:pt idx="0">
                  <c:v>DFR</c:v>
                </c:pt>
              </c:strCache>
            </c:strRef>
          </c:tx>
          <c:marker>
            <c:symbol val="none"/>
          </c:marker>
          <c:cat>
            <c:numRef>
              <c:f>[data.xlsx]Feedback!$A$7:$A$12</c:f>
              <c:numCache>
                <c:formatCode>0_ </c:formatCode>
                <c:ptCount val="6"/>
                <c:pt idx="0">
                  <c:v>5.01</c:v>
                </c:pt>
                <c:pt idx="1">
                  <c:v>6.06</c:v>
                </c:pt>
                <c:pt idx="2">
                  <c:v>7.03</c:v>
                </c:pt>
                <c:pt idx="3">
                  <c:v>8.0300000000000011</c:v>
                </c:pt>
                <c:pt idx="4">
                  <c:v>9.02</c:v>
                </c:pt>
                <c:pt idx="5">
                  <c:v>10.02</c:v>
                </c:pt>
              </c:numCache>
            </c:numRef>
          </c:cat>
          <c:val>
            <c:numRef>
              <c:f>[data.xlsx]Feedback!$C$7:$C$12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242560"/>
        <c:axId val="250092288"/>
      </c:lineChart>
      <c:lineChart>
        <c:grouping val="standard"/>
        <c:varyColors val="0"/>
        <c:ser>
          <c:idx val="2"/>
          <c:order val="2"/>
          <c:tx>
            <c:strRef>
              <c:f>[data.xlsx]Feedback!$D$1</c:f>
              <c:strCache>
                <c:ptCount val="1"/>
                <c:pt idx="0">
                  <c:v>CPU share (%)</c:v>
                </c:pt>
              </c:strCache>
            </c:strRef>
          </c:tx>
          <c:marker>
            <c:symbol val="none"/>
          </c:marker>
          <c:cat>
            <c:numRef>
              <c:f>[data.xlsx]Feedback!$A$7:$A$12</c:f>
              <c:numCache>
                <c:formatCode>0_ </c:formatCode>
                <c:ptCount val="6"/>
                <c:pt idx="0">
                  <c:v>5.01</c:v>
                </c:pt>
                <c:pt idx="1">
                  <c:v>6.06</c:v>
                </c:pt>
                <c:pt idx="2">
                  <c:v>7.03</c:v>
                </c:pt>
                <c:pt idx="3">
                  <c:v>8.0300000000000011</c:v>
                </c:pt>
                <c:pt idx="4">
                  <c:v>9.02</c:v>
                </c:pt>
                <c:pt idx="5">
                  <c:v>10.02</c:v>
                </c:pt>
              </c:numCache>
            </c:numRef>
          </c:cat>
          <c:val>
            <c:numRef>
              <c:f>[data.xlsx]Feedback!$D$7:$D$12</c:f>
              <c:numCache>
                <c:formatCode>0_ </c:formatCode>
                <c:ptCount val="6"/>
                <c:pt idx="0">
                  <c:v>50</c:v>
                </c:pt>
                <c:pt idx="1">
                  <c:v>50</c:v>
                </c:pt>
                <c:pt idx="2">
                  <c:v>66.666666666666671</c:v>
                </c:pt>
                <c:pt idx="3">
                  <c:v>66.666666666666671</c:v>
                </c:pt>
                <c:pt idx="4">
                  <c:v>66.666666666666671</c:v>
                </c:pt>
                <c:pt idx="5">
                  <c:v>66.666666666666671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244096"/>
        <c:axId val="250092864"/>
      </c:lineChart>
      <c:catAx>
        <c:axId val="250242560"/>
        <c:scaling>
          <c:orientation val="minMax"/>
        </c:scaling>
        <c:delete val="0"/>
        <c:axPos val="b"/>
        <c:numFmt formatCode="0_ " sourceLinked="1"/>
        <c:majorTickMark val="out"/>
        <c:minorTickMark val="none"/>
        <c:tickLblPos val="nextTo"/>
        <c:crossAx val="250092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50092288"/>
        <c:scaling>
          <c:orientation val="minMax"/>
          <c:max val="25"/>
          <c:min val="5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250242560"/>
        <c:crosses val="autoZero"/>
        <c:crossBetween val="between"/>
        <c:majorUnit val="5"/>
      </c:valAx>
      <c:valAx>
        <c:axId val="250092864"/>
        <c:scaling>
          <c:orientation val="minMax"/>
          <c:max val="100"/>
          <c:min val="20"/>
        </c:scaling>
        <c:delete val="0"/>
        <c:axPos val="r"/>
        <c:numFmt formatCode="0_ " sourceLinked="1"/>
        <c:majorTickMark val="out"/>
        <c:minorTickMark val="none"/>
        <c:tickLblPos val="nextTo"/>
        <c:crossAx val="250244096"/>
        <c:crosses val="max"/>
        <c:crossBetween val="between"/>
        <c:majorUnit val="10"/>
      </c:valAx>
      <c:catAx>
        <c:axId val="250244096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2500928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[data.xlsx]Feedback!$B$1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[data.xlsx]Feedback!$A$82:$A$86</c:f>
              <c:numCache>
                <c:formatCode>0_ </c:formatCode>
                <c:ptCount val="5"/>
                <c:pt idx="0">
                  <c:v>80.040000000000006</c:v>
                </c:pt>
                <c:pt idx="1">
                  <c:v>81.010000000000005</c:v>
                </c:pt>
                <c:pt idx="2">
                  <c:v>82.03</c:v>
                </c:pt>
                <c:pt idx="3">
                  <c:v>83.02</c:v>
                </c:pt>
                <c:pt idx="4">
                  <c:v>84.02</c:v>
                </c:pt>
              </c:numCache>
            </c:numRef>
          </c:cat>
          <c:val>
            <c:numRef>
              <c:f>[data.xlsx]Feedback!$B$82:$B$86</c:f>
              <c:numCache>
                <c:formatCode>General</c:formatCode>
                <c:ptCount val="5"/>
                <c:pt idx="0">
                  <c:v>20</c:v>
                </c:pt>
                <c:pt idx="1">
                  <c:v>23</c:v>
                </c:pt>
                <c:pt idx="2">
                  <c:v>18</c:v>
                </c:pt>
                <c:pt idx="3">
                  <c:v>22</c:v>
                </c:pt>
                <c:pt idx="4">
                  <c:v>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[data.xlsx]Feedback!$C$1</c:f>
              <c:strCache>
                <c:ptCount val="1"/>
                <c:pt idx="0">
                  <c:v>DFR</c:v>
                </c:pt>
              </c:strCache>
            </c:strRef>
          </c:tx>
          <c:marker>
            <c:symbol val="none"/>
          </c:marker>
          <c:cat>
            <c:numRef>
              <c:f>[data.xlsx]Feedback!$A$82:$A$86</c:f>
              <c:numCache>
                <c:formatCode>0_ </c:formatCode>
                <c:ptCount val="5"/>
                <c:pt idx="0">
                  <c:v>80.040000000000006</c:v>
                </c:pt>
                <c:pt idx="1">
                  <c:v>81.010000000000005</c:v>
                </c:pt>
                <c:pt idx="2">
                  <c:v>82.03</c:v>
                </c:pt>
                <c:pt idx="3">
                  <c:v>83.02</c:v>
                </c:pt>
                <c:pt idx="4">
                  <c:v>84.02</c:v>
                </c:pt>
              </c:numCache>
            </c:numRef>
          </c:cat>
          <c:val>
            <c:numRef>
              <c:f>[data.xlsx]Feedback!$C$82:$C$86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243072"/>
        <c:axId val="250111104"/>
      </c:lineChart>
      <c:lineChart>
        <c:grouping val="standard"/>
        <c:varyColors val="0"/>
        <c:ser>
          <c:idx val="2"/>
          <c:order val="2"/>
          <c:tx>
            <c:strRef>
              <c:f>[data.xlsx]Feedback!$D$1</c:f>
              <c:strCache>
                <c:ptCount val="1"/>
                <c:pt idx="0">
                  <c:v>CPU share (%)</c:v>
                </c:pt>
              </c:strCache>
            </c:strRef>
          </c:tx>
          <c:marker>
            <c:symbol val="none"/>
          </c:marker>
          <c:cat>
            <c:numRef>
              <c:f>[data.xlsx]Feedback!$A$82:$A$86</c:f>
              <c:numCache>
                <c:formatCode>0_ </c:formatCode>
                <c:ptCount val="5"/>
                <c:pt idx="0">
                  <c:v>80.040000000000006</c:v>
                </c:pt>
                <c:pt idx="1">
                  <c:v>81.010000000000005</c:v>
                </c:pt>
                <c:pt idx="2">
                  <c:v>82.03</c:v>
                </c:pt>
                <c:pt idx="3">
                  <c:v>83.02</c:v>
                </c:pt>
                <c:pt idx="4">
                  <c:v>84.02</c:v>
                </c:pt>
              </c:numCache>
            </c:numRef>
          </c:cat>
          <c:val>
            <c:numRef>
              <c:f>[data.xlsx]Feedback!$D$82:$D$86</c:f>
              <c:numCache>
                <c:formatCode>0_ </c:formatCode>
                <c:ptCount val="5"/>
                <c:pt idx="0">
                  <c:v>66.666666666666671</c:v>
                </c:pt>
                <c:pt idx="1">
                  <c:v>66.666666666666671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392576"/>
        <c:axId val="250111680"/>
      </c:lineChart>
      <c:catAx>
        <c:axId val="250243072"/>
        <c:scaling>
          <c:orientation val="minMax"/>
        </c:scaling>
        <c:delete val="0"/>
        <c:axPos val="b"/>
        <c:numFmt formatCode="0_ " sourceLinked="1"/>
        <c:majorTickMark val="out"/>
        <c:minorTickMark val="none"/>
        <c:tickLblPos val="nextTo"/>
        <c:crossAx val="2501111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50111104"/>
        <c:scaling>
          <c:orientation val="minMax"/>
          <c:max val="25"/>
          <c:min val="10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250243072"/>
        <c:crosses val="autoZero"/>
        <c:crossBetween val="between"/>
        <c:majorUnit val="5"/>
      </c:valAx>
      <c:valAx>
        <c:axId val="250111680"/>
        <c:scaling>
          <c:orientation val="minMax"/>
          <c:max val="100"/>
          <c:min val="40"/>
        </c:scaling>
        <c:delete val="0"/>
        <c:axPos val="r"/>
        <c:numFmt formatCode="0_ " sourceLinked="1"/>
        <c:majorTickMark val="out"/>
        <c:minorTickMark val="none"/>
        <c:tickLblPos val="nextTo"/>
        <c:crossAx val="250392576"/>
        <c:crosses val="max"/>
        <c:crossBetween val="between"/>
        <c:majorUnit val="10"/>
      </c:valAx>
      <c:catAx>
        <c:axId val="250392576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2501116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'[data.xlsx]Credit-MM'!$H$25</c:f>
              <c:strCache>
                <c:ptCount val="1"/>
                <c:pt idx="0">
                  <c:v>Credit scheduler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[data.xlsx]Credit!$B$5:$H$5</c:f>
                <c:numCache>
                  <c:formatCode>General</c:formatCode>
                  <c:ptCount val="7"/>
                  <c:pt idx="0">
                    <c:v>0.34599999999999997</c:v>
                  </c:pt>
                  <c:pt idx="1">
                    <c:v>5.72</c:v>
                  </c:pt>
                  <c:pt idx="2">
                    <c:v>2.04</c:v>
                  </c:pt>
                  <c:pt idx="3">
                    <c:v>5.7039999999999997</c:v>
                  </c:pt>
                  <c:pt idx="4">
                    <c:v>5.8710000000000004</c:v>
                  </c:pt>
                  <c:pt idx="5">
                    <c:v>5.9610000000000003</c:v>
                  </c:pt>
                  <c:pt idx="6">
                    <c:v>4.1859999999999973</c:v>
                  </c:pt>
                </c:numCache>
              </c:numRef>
            </c:plus>
            <c:minus>
              <c:numRef>
                <c:f>[data.xlsx]Credit!$B$6:$H$6</c:f>
                <c:numCache>
                  <c:formatCode>General</c:formatCode>
                  <c:ptCount val="7"/>
                  <c:pt idx="0">
                    <c:v>0.34599999999999997</c:v>
                  </c:pt>
                  <c:pt idx="1">
                    <c:v>5.72</c:v>
                  </c:pt>
                  <c:pt idx="2">
                    <c:v>2.04</c:v>
                  </c:pt>
                  <c:pt idx="3">
                    <c:v>5.7039999999999997</c:v>
                  </c:pt>
                  <c:pt idx="4">
                    <c:v>5.8710000000000004</c:v>
                  </c:pt>
                  <c:pt idx="5">
                    <c:v>5.9610000000000003</c:v>
                  </c:pt>
                  <c:pt idx="6">
                    <c:v>2.76</c:v>
                  </c:pt>
                </c:numCache>
              </c:numRef>
            </c:minus>
          </c:errBars>
          <c:cat>
            <c:strRef>
              <c:f>[data.xlsx]Credit!$B$3:$H$3</c:f>
              <c:strCache>
                <c:ptCount val="7"/>
                <c:pt idx="0">
                  <c:v>Idle</c:v>
                </c:pt>
                <c:pt idx="1">
                  <c:v>CPU</c:v>
                </c:pt>
                <c:pt idx="2">
                  <c:v>Net</c:v>
                </c:pt>
                <c:pt idx="3">
                  <c:v>CPU+Net</c:v>
                </c:pt>
                <c:pt idx="4">
                  <c:v>Kernel build</c:v>
                </c:pt>
                <c:pt idx="5">
                  <c:v>Encoding</c:v>
                </c:pt>
                <c:pt idx="6">
                  <c:v>Downloading</c:v>
                </c:pt>
              </c:strCache>
            </c:strRef>
          </c:cat>
          <c:val>
            <c:numRef>
              <c:f>[data.xlsx]Credit!$B$4:$H$4</c:f>
              <c:numCache>
                <c:formatCode>General</c:formatCode>
                <c:ptCount val="7"/>
                <c:pt idx="0">
                  <c:v>23.98</c:v>
                </c:pt>
                <c:pt idx="1">
                  <c:v>12.79</c:v>
                </c:pt>
                <c:pt idx="2">
                  <c:v>23.7</c:v>
                </c:pt>
                <c:pt idx="3">
                  <c:v>8.5</c:v>
                </c:pt>
                <c:pt idx="4">
                  <c:v>12.39</c:v>
                </c:pt>
                <c:pt idx="5">
                  <c:v>12.07</c:v>
                </c:pt>
                <c:pt idx="6">
                  <c:v>2.76</c:v>
                </c:pt>
              </c:numCache>
            </c:numRef>
          </c:val>
        </c:ser>
        <c:ser>
          <c:idx val="0"/>
          <c:order val="0"/>
          <c:tx>
            <c:strRef>
              <c:f>'[data.xlsx]Credit-MM'!$H$26</c:f>
              <c:strCache>
                <c:ptCount val="1"/>
                <c:pt idx="0">
                  <c:v>Credit scheduler w/ multimedia support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'[data.xlsx]Credit-MM'!$B$5:$H$5</c:f>
                <c:numCache>
                  <c:formatCode>General</c:formatCode>
                  <c:ptCount val="7"/>
                  <c:pt idx="0">
                    <c:v>0.34200000000000003</c:v>
                  </c:pt>
                  <c:pt idx="1">
                    <c:v>0.67500000000000004</c:v>
                  </c:pt>
                  <c:pt idx="2">
                    <c:v>0.97099999999999997</c:v>
                  </c:pt>
                  <c:pt idx="3">
                    <c:v>0.92900000000000005</c:v>
                  </c:pt>
                  <c:pt idx="4">
                    <c:v>0.73799999999999999</c:v>
                  </c:pt>
                  <c:pt idx="5">
                    <c:v>0.95699999999999996</c:v>
                  </c:pt>
                  <c:pt idx="6">
                    <c:v>0.85</c:v>
                  </c:pt>
                </c:numCache>
              </c:numRef>
            </c:plus>
            <c:minus>
              <c:numRef>
                <c:f>'[data.xlsx]Credit-MM'!$B$6:$H$6</c:f>
                <c:numCache>
                  <c:formatCode>General</c:formatCode>
                  <c:ptCount val="7"/>
                  <c:pt idx="0">
                    <c:v>0.34200000000000003</c:v>
                  </c:pt>
                  <c:pt idx="1">
                    <c:v>0.67500000000000004</c:v>
                  </c:pt>
                  <c:pt idx="2">
                    <c:v>0.97099999999999997</c:v>
                  </c:pt>
                  <c:pt idx="3">
                    <c:v>0.92900000000000005</c:v>
                  </c:pt>
                  <c:pt idx="4">
                    <c:v>0.73799999999999999</c:v>
                  </c:pt>
                  <c:pt idx="5">
                    <c:v>0.95699999999999996</c:v>
                  </c:pt>
                  <c:pt idx="6">
                    <c:v>0.85</c:v>
                  </c:pt>
                </c:numCache>
              </c:numRef>
            </c:minus>
          </c:errBars>
          <c:cat>
            <c:strRef>
              <c:f>'[data.xlsx]Credit-MM'!$B$3:$H$3</c:f>
              <c:strCache>
                <c:ptCount val="7"/>
                <c:pt idx="0">
                  <c:v>Idle</c:v>
                </c:pt>
                <c:pt idx="1">
                  <c:v>CPU</c:v>
                </c:pt>
                <c:pt idx="2">
                  <c:v>Net</c:v>
                </c:pt>
                <c:pt idx="3">
                  <c:v>CPU+Net</c:v>
                </c:pt>
                <c:pt idx="4">
                  <c:v>Kernel build</c:v>
                </c:pt>
                <c:pt idx="5">
                  <c:v>Encoding</c:v>
                </c:pt>
                <c:pt idx="6">
                  <c:v>Downloading</c:v>
                </c:pt>
              </c:strCache>
            </c:strRef>
          </c:cat>
          <c:val>
            <c:numRef>
              <c:f>'[data.xlsx]Credit-MM'!$B$4:$H$4</c:f>
              <c:numCache>
                <c:formatCode>General</c:formatCode>
                <c:ptCount val="7"/>
                <c:pt idx="0">
                  <c:v>23.98</c:v>
                </c:pt>
                <c:pt idx="1">
                  <c:v>23.48</c:v>
                </c:pt>
                <c:pt idx="2">
                  <c:v>23.98</c:v>
                </c:pt>
                <c:pt idx="3">
                  <c:v>23.21</c:v>
                </c:pt>
                <c:pt idx="4">
                  <c:v>23.73</c:v>
                </c:pt>
                <c:pt idx="5">
                  <c:v>23.22</c:v>
                </c:pt>
                <c:pt idx="6">
                  <c:v>23.98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420224"/>
        <c:axId val="250114560"/>
      </c:barChart>
      <c:catAx>
        <c:axId val="25042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Competing workloads in another VM</a:t>
                </a:r>
                <a:endParaRPr lang="ko-KR" sz="12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250114560"/>
        <c:crosses val="autoZero"/>
        <c:auto val="1"/>
        <c:lblAlgn val="ctr"/>
        <c:lblOffset val="100"/>
        <c:noMultiLvlLbl val="0"/>
      </c:catAx>
      <c:valAx>
        <c:axId val="250114560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FPS</a:t>
                </a:r>
                <a:endParaRPr lang="ko-KR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04202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2.3668639053254399E-2"/>
          <c:w val="0.857894646890069"/>
          <c:h val="0.14530121604621901"/>
        </c:manualLayout>
      </c:layout>
      <c:overlay val="0"/>
      <c:txPr>
        <a:bodyPr/>
        <a:lstStyle/>
        <a:p>
          <a:pPr>
            <a:defRPr b="1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'[data.xlsx]Credit-MM'!$H$25</c:f>
              <c:strCache>
                <c:ptCount val="1"/>
                <c:pt idx="0">
                  <c:v>Credit scheduler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[data.xlsx]Credit!$K$5:$Q$5</c:f>
                <c:numCache>
                  <c:formatCode>General</c:formatCode>
                  <c:ptCount val="7"/>
                  <c:pt idx="0">
                    <c:v>16.260000000000002</c:v>
                  </c:pt>
                  <c:pt idx="1">
                    <c:v>12.662000000000001</c:v>
                  </c:pt>
                  <c:pt idx="2">
                    <c:v>17.146999999999991</c:v>
                  </c:pt>
                  <c:pt idx="3">
                    <c:v>11.824</c:v>
                  </c:pt>
                  <c:pt idx="4">
                    <c:v>14.602</c:v>
                  </c:pt>
                  <c:pt idx="5">
                    <c:v>12.737</c:v>
                  </c:pt>
                  <c:pt idx="6">
                    <c:v>19.03</c:v>
                  </c:pt>
                </c:numCache>
              </c:numRef>
            </c:plus>
            <c:minus>
              <c:numRef>
                <c:f>[data.xlsx]Credit!$K$6:$Q$6</c:f>
                <c:numCache>
                  <c:formatCode>General</c:formatCode>
                  <c:ptCount val="7"/>
                  <c:pt idx="0">
                    <c:v>16.260000000000002</c:v>
                  </c:pt>
                  <c:pt idx="1">
                    <c:v>12.662000000000001</c:v>
                  </c:pt>
                  <c:pt idx="2">
                    <c:v>17.146999999999991</c:v>
                  </c:pt>
                  <c:pt idx="3">
                    <c:v>11.824</c:v>
                  </c:pt>
                  <c:pt idx="4">
                    <c:v>14.602</c:v>
                  </c:pt>
                  <c:pt idx="5">
                    <c:v>12.737</c:v>
                  </c:pt>
                  <c:pt idx="6">
                    <c:v>19.03</c:v>
                  </c:pt>
                </c:numCache>
              </c:numRef>
            </c:minus>
          </c:errBars>
          <c:cat>
            <c:strRef>
              <c:f>[data.xlsx]Credit!$K$3:$Q$3</c:f>
              <c:strCache>
                <c:ptCount val="7"/>
                <c:pt idx="0">
                  <c:v>Idle</c:v>
                </c:pt>
                <c:pt idx="1">
                  <c:v>CPU</c:v>
                </c:pt>
                <c:pt idx="2">
                  <c:v>Net</c:v>
                </c:pt>
                <c:pt idx="3">
                  <c:v>CPU+Net</c:v>
                </c:pt>
                <c:pt idx="4">
                  <c:v>Kernel build</c:v>
                </c:pt>
                <c:pt idx="5">
                  <c:v>Encoding</c:v>
                </c:pt>
                <c:pt idx="6">
                  <c:v>Downloading</c:v>
                </c:pt>
              </c:strCache>
            </c:strRef>
          </c:cat>
          <c:val>
            <c:numRef>
              <c:f>[data.xlsx]Credit!$K$4:$Q$4</c:f>
              <c:numCache>
                <c:formatCode>General</c:formatCode>
                <c:ptCount val="7"/>
                <c:pt idx="0">
                  <c:v>84.44</c:v>
                </c:pt>
                <c:pt idx="1">
                  <c:v>58.59</c:v>
                </c:pt>
                <c:pt idx="2">
                  <c:v>81.92</c:v>
                </c:pt>
                <c:pt idx="3">
                  <c:v>52.11</c:v>
                </c:pt>
                <c:pt idx="4">
                  <c:v>59.6</c:v>
                </c:pt>
                <c:pt idx="5">
                  <c:v>57.35</c:v>
                </c:pt>
                <c:pt idx="6">
                  <c:v>60.99</c:v>
                </c:pt>
              </c:numCache>
            </c:numRef>
          </c:val>
        </c:ser>
        <c:ser>
          <c:idx val="0"/>
          <c:order val="0"/>
          <c:tx>
            <c:strRef>
              <c:f>'[data.xlsx]Credit-MM'!$H$26</c:f>
              <c:strCache>
                <c:ptCount val="1"/>
                <c:pt idx="0">
                  <c:v>Credit scheduler w/ multimedia support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'[data.xlsx]Credit-MM'!$K$5:$Q$5</c:f>
                <c:numCache>
                  <c:formatCode>General</c:formatCode>
                  <c:ptCount val="7"/>
                  <c:pt idx="0">
                    <c:v>16.36</c:v>
                  </c:pt>
                  <c:pt idx="1">
                    <c:v>18.594000000000001</c:v>
                  </c:pt>
                  <c:pt idx="2">
                    <c:v>17.402999999999999</c:v>
                  </c:pt>
                  <c:pt idx="3">
                    <c:v>19.27</c:v>
                  </c:pt>
                  <c:pt idx="4">
                    <c:v>19.27</c:v>
                  </c:pt>
                  <c:pt idx="5">
                    <c:v>19.151</c:v>
                  </c:pt>
                  <c:pt idx="6">
                    <c:v>18.521000000000001</c:v>
                  </c:pt>
                </c:numCache>
              </c:numRef>
            </c:plus>
            <c:minus>
              <c:numRef>
                <c:f>'[data.xlsx]Credit-MM'!$K$6:$Q$6</c:f>
                <c:numCache>
                  <c:formatCode>General</c:formatCode>
                  <c:ptCount val="7"/>
                  <c:pt idx="0">
                    <c:v>16.36</c:v>
                  </c:pt>
                  <c:pt idx="1">
                    <c:v>18.594000000000001</c:v>
                  </c:pt>
                  <c:pt idx="2">
                    <c:v>17.402999999999999</c:v>
                  </c:pt>
                  <c:pt idx="3">
                    <c:v>19.27</c:v>
                  </c:pt>
                  <c:pt idx="4">
                    <c:v>19.27</c:v>
                  </c:pt>
                  <c:pt idx="5">
                    <c:v>19.151</c:v>
                  </c:pt>
                  <c:pt idx="6">
                    <c:v>18.521000000000001</c:v>
                  </c:pt>
                </c:numCache>
              </c:numRef>
            </c:minus>
          </c:errBars>
          <c:cat>
            <c:strRef>
              <c:f>'[data.xlsx]Credit-MM'!$K$3:$Q$3</c:f>
              <c:strCache>
                <c:ptCount val="7"/>
                <c:pt idx="0">
                  <c:v>Idle</c:v>
                </c:pt>
                <c:pt idx="1">
                  <c:v>CPU</c:v>
                </c:pt>
                <c:pt idx="2">
                  <c:v>Net</c:v>
                </c:pt>
                <c:pt idx="3">
                  <c:v>CPU+Net</c:v>
                </c:pt>
                <c:pt idx="4">
                  <c:v>Kernel build</c:v>
                </c:pt>
                <c:pt idx="5">
                  <c:v>Encoding</c:v>
                </c:pt>
                <c:pt idx="6">
                  <c:v>Downloading</c:v>
                </c:pt>
              </c:strCache>
            </c:strRef>
          </c:cat>
          <c:val>
            <c:numRef>
              <c:f>'[data.xlsx]Credit-MM'!$K$4:$Q$4</c:f>
              <c:numCache>
                <c:formatCode>General</c:formatCode>
                <c:ptCount val="7"/>
                <c:pt idx="0">
                  <c:v>83.96</c:v>
                </c:pt>
                <c:pt idx="1">
                  <c:v>74.900000000000006</c:v>
                </c:pt>
                <c:pt idx="2">
                  <c:v>81.739999999999995</c:v>
                </c:pt>
                <c:pt idx="3">
                  <c:v>72.64</c:v>
                </c:pt>
                <c:pt idx="4">
                  <c:v>75.319999999999993</c:v>
                </c:pt>
                <c:pt idx="5">
                  <c:v>74.290000000000006</c:v>
                </c:pt>
                <c:pt idx="6">
                  <c:v>78.69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205696"/>
        <c:axId val="250116288"/>
      </c:barChart>
      <c:catAx>
        <c:axId val="250205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Competing workloads in another VM</a:t>
                </a:r>
                <a:endParaRPr lang="ko-KR" sz="12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250116288"/>
        <c:crosses val="autoZero"/>
        <c:auto val="1"/>
        <c:lblAlgn val="ctr"/>
        <c:lblOffset val="100"/>
        <c:noMultiLvlLbl val="0"/>
      </c:catAx>
      <c:valAx>
        <c:axId val="250116288"/>
        <c:scaling>
          <c:orientation val="minMax"/>
          <c:max val="1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FPS</a:t>
                </a:r>
                <a:endParaRPr lang="ko-KR" sz="12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02056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5.0897637795275598E-2"/>
          <c:y val="2.3668639053254399E-2"/>
          <c:w val="0.76177061588231698"/>
          <c:h val="0.14530121604621901"/>
        </c:manualLayout>
      </c:layout>
      <c:overlay val="0"/>
      <c:txPr>
        <a:bodyPr/>
        <a:lstStyle/>
        <a:p>
          <a:pPr>
            <a:defRPr b="1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'IPI traffic'!$F$1</c:f>
              <c:strCache>
                <c:ptCount val="1"/>
                <c:pt idx="0">
                  <c:v>TLB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'IPI traffic'!$E$2:$E$14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'IPI traffic'!$F$2:$F$14</c:f>
              <c:numCache>
                <c:formatCode>General</c:formatCode>
                <c:ptCount val="13"/>
                <c:pt idx="0">
                  <c:v>1.5</c:v>
                </c:pt>
                <c:pt idx="1">
                  <c:v>45.125</c:v>
                </c:pt>
                <c:pt idx="2">
                  <c:v>1.5</c:v>
                </c:pt>
                <c:pt idx="3">
                  <c:v>1761.375</c:v>
                </c:pt>
                <c:pt idx="4">
                  <c:v>1.125</c:v>
                </c:pt>
                <c:pt idx="5">
                  <c:v>443.5</c:v>
                </c:pt>
                <c:pt idx="6">
                  <c:v>2.625</c:v>
                </c:pt>
                <c:pt idx="7">
                  <c:v>12</c:v>
                </c:pt>
                <c:pt idx="8">
                  <c:v>0.625</c:v>
                </c:pt>
                <c:pt idx="9">
                  <c:v>1.125</c:v>
                </c:pt>
                <c:pt idx="10">
                  <c:v>9.375</c:v>
                </c:pt>
                <c:pt idx="11">
                  <c:v>1350.75</c:v>
                </c:pt>
                <c:pt idx="12">
                  <c:v>4.375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63008"/>
        <c:axId val="171078144"/>
      </c:barChart>
      <c:catAx>
        <c:axId val="209963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 b="1"/>
            </a:pPr>
            <a:endParaRPr lang="ko-KR"/>
          </a:p>
        </c:txPr>
        <c:crossAx val="171078144"/>
        <c:crosses val="autoZero"/>
        <c:auto val="1"/>
        <c:lblAlgn val="ctr"/>
        <c:lblOffset val="100"/>
        <c:noMultiLvlLbl val="0"/>
      </c:catAx>
      <c:valAx>
        <c:axId val="171078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altLang="ko-KR" sz="1050" dirty="0"/>
                  <a:t>TLB</a:t>
                </a:r>
                <a:r>
                  <a:rPr lang="en-US" altLang="ko-KR" sz="1050" baseline="0" dirty="0"/>
                  <a:t> </a:t>
                </a:r>
                <a:r>
                  <a:rPr lang="en-US" altLang="ko-KR" sz="1050" baseline="0" dirty="0" smtClean="0"/>
                  <a:t>IPIs </a:t>
                </a:r>
                <a:r>
                  <a:rPr lang="en-US" altLang="ko-KR" sz="1050" baseline="0" dirty="0"/>
                  <a:t>/ sec / vCPU</a:t>
                </a:r>
                <a:endParaRPr lang="ko-KR" altLang="en-US" sz="1050" dirty="0"/>
              </a:p>
            </c:rich>
          </c:tx>
          <c:layout>
            <c:manualLayout>
              <c:xMode val="edge"/>
              <c:yMode val="edge"/>
              <c:x val="2.66778534041291E-2"/>
              <c:y val="4.76867803923491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963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19341503812463"/>
          <c:y val="4.214129483814523E-2"/>
          <c:w val="0.37850066738061344"/>
          <c:h val="0.6658449985418489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'[1]_1parsec+1streamcluster-baselin'!$B$1</c:f>
              <c:strCache>
                <c:ptCount val="1"/>
                <c:pt idx="0">
                  <c:v>Futex wait-queue lock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'[1]_1parsec+1streamcluster-baselin'!$A$2:$A$9</c:f>
              <c:strCache>
                <c:ptCount val="8"/>
                <c:pt idx="0">
                  <c:v>bodytrack</c:v>
                </c:pt>
                <c:pt idx="1">
                  <c:v>canneal</c:v>
                </c:pt>
                <c:pt idx="2">
                  <c:v>dedup</c:v>
                </c:pt>
                <c:pt idx="3">
                  <c:v>facesim</c:v>
                </c:pt>
                <c:pt idx="4">
                  <c:v>streamcluster</c:v>
                </c:pt>
                <c:pt idx="5">
                  <c:v>swaptions</c:v>
                </c:pt>
                <c:pt idx="6">
                  <c:v>vips</c:v>
                </c:pt>
                <c:pt idx="7">
                  <c:v>x264</c:v>
                </c:pt>
              </c:strCache>
            </c:strRef>
          </c:cat>
          <c:val>
            <c:numRef>
              <c:f>'[1]_1parsec+1streamcluster-baselin'!$B$2:$B$9</c:f>
              <c:numCache>
                <c:formatCode>General</c:formatCode>
                <c:ptCount val="8"/>
                <c:pt idx="0">
                  <c:v>66.290000000000006</c:v>
                </c:pt>
                <c:pt idx="1">
                  <c:v>95.17</c:v>
                </c:pt>
                <c:pt idx="2">
                  <c:v>25.6</c:v>
                </c:pt>
                <c:pt idx="3">
                  <c:v>97.1</c:v>
                </c:pt>
                <c:pt idx="4">
                  <c:v>98.42</c:v>
                </c:pt>
                <c:pt idx="5">
                  <c:v>99.01</c:v>
                </c:pt>
                <c:pt idx="6">
                  <c:v>74.930000000000007</c:v>
                </c:pt>
                <c:pt idx="7">
                  <c:v>87.51</c:v>
                </c:pt>
              </c:numCache>
            </c:numRef>
          </c:val>
        </c:ser>
        <c:ser>
          <c:idx val="1"/>
          <c:order val="1"/>
          <c:tx>
            <c:strRef>
              <c:f>'[1]_1parsec+1streamcluster-baselin'!$C$1</c:f>
              <c:strCache>
                <c:ptCount val="1"/>
                <c:pt idx="0">
                  <c:v>Semaphore wait-queue lock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'[1]_1parsec+1streamcluster-baselin'!$A$2:$A$9</c:f>
              <c:strCache>
                <c:ptCount val="8"/>
                <c:pt idx="0">
                  <c:v>bodytrack</c:v>
                </c:pt>
                <c:pt idx="1">
                  <c:v>canneal</c:v>
                </c:pt>
                <c:pt idx="2">
                  <c:v>dedup</c:v>
                </c:pt>
                <c:pt idx="3">
                  <c:v>facesim</c:v>
                </c:pt>
                <c:pt idx="4">
                  <c:v>streamcluster</c:v>
                </c:pt>
                <c:pt idx="5">
                  <c:v>swaptions</c:v>
                </c:pt>
                <c:pt idx="6">
                  <c:v>vips</c:v>
                </c:pt>
                <c:pt idx="7">
                  <c:v>x264</c:v>
                </c:pt>
              </c:strCache>
            </c:strRef>
          </c:cat>
          <c:val>
            <c:numRef>
              <c:f>'[1]_1parsec+1streamcluster-baselin'!$C$2:$C$9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59.72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2.67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'[1]_1parsec+1streamcluster-baselin'!$D$1</c:f>
              <c:strCache>
                <c:ptCount val="1"/>
                <c:pt idx="0">
                  <c:v>Runqueue lock</c:v>
                </c:pt>
              </c:strCache>
            </c:strRef>
          </c:tx>
          <c:spPr>
            <a:pattFill prst="wd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</c:spPr>
          <c:invertIfNegative val="0"/>
          <c:cat>
            <c:strRef>
              <c:f>'[1]_1parsec+1streamcluster-baselin'!$A$2:$A$9</c:f>
              <c:strCache>
                <c:ptCount val="8"/>
                <c:pt idx="0">
                  <c:v>bodytrack</c:v>
                </c:pt>
                <c:pt idx="1">
                  <c:v>canneal</c:v>
                </c:pt>
                <c:pt idx="2">
                  <c:v>dedup</c:v>
                </c:pt>
                <c:pt idx="3">
                  <c:v>facesim</c:v>
                </c:pt>
                <c:pt idx="4">
                  <c:v>streamcluster</c:v>
                </c:pt>
                <c:pt idx="5">
                  <c:v>swaptions</c:v>
                </c:pt>
                <c:pt idx="6">
                  <c:v>vips</c:v>
                </c:pt>
                <c:pt idx="7">
                  <c:v>x264</c:v>
                </c:pt>
              </c:strCache>
            </c:strRef>
          </c:cat>
          <c:val>
            <c:numRef>
              <c:f>'[1]_1parsec+1streamcluster-baselin'!$D$2:$D$9</c:f>
              <c:numCache>
                <c:formatCode>General</c:formatCode>
                <c:ptCount val="8"/>
                <c:pt idx="0">
                  <c:v>19.8</c:v>
                </c:pt>
                <c:pt idx="1">
                  <c:v>0</c:v>
                </c:pt>
                <c:pt idx="2">
                  <c:v>5.13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2.85</c:v>
                </c:pt>
                <c:pt idx="7">
                  <c:v>12.22</c:v>
                </c:pt>
              </c:numCache>
            </c:numRef>
          </c:val>
        </c:ser>
        <c:ser>
          <c:idx val="3"/>
          <c:order val="3"/>
          <c:tx>
            <c:strRef>
              <c:f>'[1]_1parsec+1streamcluster-baselin'!$E$1</c:f>
              <c:strCache>
                <c:ptCount val="1"/>
                <c:pt idx="0">
                  <c:v>Pagetable lock</c:v>
                </c:pt>
              </c:strCache>
            </c:strRef>
          </c:tx>
          <c:spPr>
            <a:pattFill prst="pct80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</c:spPr>
          <c:invertIfNegative val="0"/>
          <c:cat>
            <c:strRef>
              <c:f>'[1]_1parsec+1streamcluster-baselin'!$A$2:$A$9</c:f>
              <c:strCache>
                <c:ptCount val="8"/>
                <c:pt idx="0">
                  <c:v>bodytrack</c:v>
                </c:pt>
                <c:pt idx="1">
                  <c:v>canneal</c:v>
                </c:pt>
                <c:pt idx="2">
                  <c:v>dedup</c:v>
                </c:pt>
                <c:pt idx="3">
                  <c:v>facesim</c:v>
                </c:pt>
                <c:pt idx="4">
                  <c:v>streamcluster</c:v>
                </c:pt>
                <c:pt idx="5">
                  <c:v>swaptions</c:v>
                </c:pt>
                <c:pt idx="6">
                  <c:v>vips</c:v>
                </c:pt>
                <c:pt idx="7">
                  <c:v>x264</c:v>
                </c:pt>
              </c:strCache>
            </c:strRef>
          </c:cat>
          <c:val>
            <c:numRef>
              <c:f>'[1]_1parsec+1streamcluster-baselin'!$E$2:$E$9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4.66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11.71</c:v>
                </c:pt>
                <c:pt idx="7">
                  <c:v>0</c:v>
                </c:pt>
              </c:numCache>
            </c:numRef>
          </c:val>
        </c:ser>
        <c:ser>
          <c:idx val="4"/>
          <c:order val="4"/>
          <c:tx>
            <c:strRef>
              <c:f>'[1]_1parsec+1streamcluster-baselin'!$F$1</c:f>
              <c:strCache>
                <c:ptCount val="1"/>
                <c:pt idx="0">
                  <c:v>Wait-queue lock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'[1]_1parsec+1streamcluster-baselin'!$A$2:$A$9</c:f>
              <c:strCache>
                <c:ptCount val="8"/>
                <c:pt idx="0">
                  <c:v>bodytrack</c:v>
                </c:pt>
                <c:pt idx="1">
                  <c:v>canneal</c:v>
                </c:pt>
                <c:pt idx="2">
                  <c:v>dedup</c:v>
                </c:pt>
                <c:pt idx="3">
                  <c:v>facesim</c:v>
                </c:pt>
                <c:pt idx="4">
                  <c:v>streamcluster</c:v>
                </c:pt>
                <c:pt idx="5">
                  <c:v>swaptions</c:v>
                </c:pt>
                <c:pt idx="6">
                  <c:v>vips</c:v>
                </c:pt>
                <c:pt idx="7">
                  <c:v>x264</c:v>
                </c:pt>
              </c:strCache>
            </c:strRef>
          </c:cat>
          <c:val>
            <c:numRef>
              <c:f>'[1]_1parsec+1streamcluster-baselin'!$F$2:$F$9</c:f>
              <c:numCache>
                <c:formatCode>General</c:formatCode>
                <c:ptCount val="8"/>
                <c:pt idx="0">
                  <c:v>6.69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5"/>
          <c:order val="5"/>
          <c:tx>
            <c:strRef>
              <c:f>'[1]_1parsec+1streamcluster-baselin'!$G$1</c:f>
              <c:strCache>
                <c:ptCount val="1"/>
                <c:pt idx="0">
                  <c:v>Other locks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cat>
            <c:strRef>
              <c:f>'[1]_1parsec+1streamcluster-baselin'!$A$2:$A$9</c:f>
              <c:strCache>
                <c:ptCount val="8"/>
                <c:pt idx="0">
                  <c:v>bodytrack</c:v>
                </c:pt>
                <c:pt idx="1">
                  <c:v>canneal</c:v>
                </c:pt>
                <c:pt idx="2">
                  <c:v>dedup</c:v>
                </c:pt>
                <c:pt idx="3">
                  <c:v>facesim</c:v>
                </c:pt>
                <c:pt idx="4">
                  <c:v>streamcluster</c:v>
                </c:pt>
                <c:pt idx="5">
                  <c:v>swaptions</c:v>
                </c:pt>
                <c:pt idx="6">
                  <c:v>vips</c:v>
                </c:pt>
                <c:pt idx="7">
                  <c:v>x264</c:v>
                </c:pt>
              </c:strCache>
            </c:strRef>
          </c:cat>
          <c:val>
            <c:numRef>
              <c:f>'[1]_1parsec+1streamcluster-baselin'!$G$2:$G$9</c:f>
              <c:numCache>
                <c:formatCode>General</c:formatCode>
                <c:ptCount val="8"/>
                <c:pt idx="0">
                  <c:v>7.22</c:v>
                </c:pt>
                <c:pt idx="1">
                  <c:v>4.83</c:v>
                </c:pt>
                <c:pt idx="2">
                  <c:v>4.8899999999999997</c:v>
                </c:pt>
                <c:pt idx="3">
                  <c:v>2.9</c:v>
                </c:pt>
                <c:pt idx="4">
                  <c:v>1.58</c:v>
                </c:pt>
                <c:pt idx="5">
                  <c:v>0.99</c:v>
                </c:pt>
                <c:pt idx="6">
                  <c:v>7.84</c:v>
                </c:pt>
                <c:pt idx="7">
                  <c:v>0.27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720128"/>
        <c:axId val="171074688"/>
      </c:barChart>
      <c:catAx>
        <c:axId val="212720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171074688"/>
        <c:crosses val="autoZero"/>
        <c:auto val="1"/>
        <c:lblAlgn val="ctr"/>
        <c:lblOffset val="100"/>
        <c:noMultiLvlLbl val="0"/>
      </c:catAx>
      <c:valAx>
        <c:axId val="171074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 dirty="0"/>
                  <a:t>Spin</a:t>
                </a:r>
                <a:r>
                  <a:rPr lang="en-US" altLang="ko-KR" sz="1200" baseline="0" dirty="0"/>
                  <a:t>lock wait time (%)</a:t>
                </a:r>
                <a:endParaRPr lang="ko-KR" altLang="en-US" sz="12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2720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715294635861311"/>
          <c:y val="4.6296296296296294E-3"/>
          <c:w val="0.41999999999999993"/>
          <c:h val="0.83793963254593173"/>
        </c:manualLayout>
      </c:layout>
      <c:overlay val="0"/>
      <c:txPr>
        <a:bodyPr/>
        <a:lstStyle/>
        <a:p>
          <a:pPr>
            <a:defRPr sz="1000" b="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84951881014873"/>
          <c:y val="5.1400554097404488E-2"/>
          <c:w val="0.52026093613298341"/>
          <c:h val="0.72312882764654418"/>
        </c:manualLayout>
      </c:layout>
      <c:lineChart>
        <c:grouping val="standard"/>
        <c:varyColors val="0"/>
        <c:ser>
          <c:idx val="0"/>
          <c:order val="0"/>
          <c:tx>
            <c:strRef>
              <c:f>'[pptdata.xlsx]Parameter sensitivity'!$B$2</c:f>
              <c:strCache>
                <c:ptCount val="1"/>
                <c:pt idx="0">
                  <c:v>bodytrack</c:v>
                </c:pt>
              </c:strCache>
            </c:strRef>
          </c:tx>
          <c:cat>
            <c:numRef>
              <c:f>'[pptdata.xlsx]Parameter sensitivity'!$A$3:$A$8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700</c:v>
                </c:pt>
                <c:pt idx="5">
                  <c:v>1000</c:v>
                </c:pt>
              </c:numCache>
            </c:numRef>
          </c:cat>
          <c:val>
            <c:numRef>
              <c:f>'[pptdata.xlsx]Parameter sensitivity'!$B$3:$B$8</c:f>
              <c:numCache>
                <c:formatCode>General</c:formatCode>
                <c:ptCount val="6"/>
                <c:pt idx="0">
                  <c:v>2841.8</c:v>
                </c:pt>
                <c:pt idx="1">
                  <c:v>747.2</c:v>
                </c:pt>
                <c:pt idx="2">
                  <c:v>776.8</c:v>
                </c:pt>
                <c:pt idx="3">
                  <c:v>818.4</c:v>
                </c:pt>
                <c:pt idx="4">
                  <c:v>689.6</c:v>
                </c:pt>
                <c:pt idx="5">
                  <c:v>751.8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'[pptdata.xlsx]Parameter sensitivity'!$C$2</c:f>
              <c:strCache>
                <c:ptCount val="1"/>
                <c:pt idx="0">
                  <c:v>facesim</c:v>
                </c:pt>
              </c:strCache>
            </c:strRef>
          </c:tx>
          <c:cat>
            <c:numRef>
              <c:f>'[pptdata.xlsx]Parameter sensitivity'!$A$3:$A$8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700</c:v>
                </c:pt>
                <c:pt idx="5">
                  <c:v>1000</c:v>
                </c:pt>
              </c:numCache>
            </c:numRef>
          </c:cat>
          <c:val>
            <c:numRef>
              <c:f>'[pptdata.xlsx]Parameter sensitivity'!$C$3:$C$8</c:f>
              <c:numCache>
                <c:formatCode>General</c:formatCode>
                <c:ptCount val="6"/>
                <c:pt idx="0">
                  <c:v>3835.4</c:v>
                </c:pt>
                <c:pt idx="1">
                  <c:v>1999</c:v>
                </c:pt>
                <c:pt idx="2">
                  <c:v>1929.8</c:v>
                </c:pt>
                <c:pt idx="3">
                  <c:v>1823.8</c:v>
                </c:pt>
                <c:pt idx="4">
                  <c:v>1861.2</c:v>
                </c:pt>
                <c:pt idx="5">
                  <c:v>2020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'[pptdata.xlsx]Parameter sensitivity'!$D$2</c:f>
              <c:strCache>
                <c:ptCount val="1"/>
                <c:pt idx="0">
                  <c:v>streamcluster</c:v>
                </c:pt>
              </c:strCache>
            </c:strRef>
          </c:tx>
          <c:cat>
            <c:numRef>
              <c:f>'[pptdata.xlsx]Parameter sensitivity'!$A$3:$A$8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700</c:v>
                </c:pt>
                <c:pt idx="5">
                  <c:v>1000</c:v>
                </c:pt>
              </c:numCache>
            </c:numRef>
          </c:cat>
          <c:val>
            <c:numRef>
              <c:f>'[pptdata.xlsx]Parameter sensitivity'!$D$3:$D$8</c:f>
              <c:numCache>
                <c:formatCode>General</c:formatCode>
                <c:ptCount val="6"/>
                <c:pt idx="0">
                  <c:v>7734.6</c:v>
                </c:pt>
                <c:pt idx="1">
                  <c:v>3195.8</c:v>
                </c:pt>
                <c:pt idx="2">
                  <c:v>2101.4</c:v>
                </c:pt>
                <c:pt idx="3">
                  <c:v>2108.1999999999998</c:v>
                </c:pt>
                <c:pt idx="4">
                  <c:v>2250.6</c:v>
                </c:pt>
                <c:pt idx="5">
                  <c:v>2251.4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925504"/>
        <c:axId val="171102720"/>
      </c:lineChart>
      <c:catAx>
        <c:axId val="227925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 dirty="0"/>
                  <a:t>U</a:t>
                </a:r>
                <a:r>
                  <a:rPr lang="en-US" altLang="ko-KR" sz="1200" dirty="0" smtClean="0"/>
                  <a:t>tslice </a:t>
                </a:r>
                <a:r>
                  <a:rPr lang="en-US" altLang="ko-KR" sz="1200" dirty="0"/>
                  <a:t>(usec)</a:t>
                </a:r>
                <a:endParaRPr lang="ko-KR" alt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1102720"/>
        <c:crosses val="autoZero"/>
        <c:auto val="1"/>
        <c:lblAlgn val="ctr"/>
        <c:lblOffset val="100"/>
        <c:noMultiLvlLbl val="0"/>
      </c:catAx>
      <c:valAx>
        <c:axId val="171102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 dirty="0"/>
                  <a:t>#</a:t>
                </a:r>
                <a:r>
                  <a:rPr lang="en-US" altLang="ko-KR" sz="1200" baseline="0" dirty="0"/>
                  <a:t> of futex queue LHP</a:t>
                </a:r>
                <a:endParaRPr lang="ko-KR" alt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79255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'[pptdata.xlsx]Parameter sensitivity'!$K$2</c:f>
              <c:strCache>
                <c:ptCount val="1"/>
                <c:pt idx="0">
                  <c:v>TLB cycles (%)</c:v>
                </c:pt>
              </c:strCache>
            </c:strRef>
          </c:tx>
          <c:invertIfNegative val="0"/>
          <c:cat>
            <c:numRef>
              <c:f>'[pptdata.xlsx]Parameter sensitivity'!$J$3:$J$7</c:f>
              <c:numCache>
                <c:formatCode>General</c:formatCode>
                <c:ptCount val="5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3000</c:v>
                </c:pt>
                <c:pt idx="4">
                  <c:v>5000</c:v>
                </c:pt>
              </c:numCache>
            </c:numRef>
          </c:cat>
          <c:val>
            <c:numRef>
              <c:f>'[pptdata.xlsx]Parameter sensitivity'!$K$3:$K$7</c:f>
              <c:numCache>
                <c:formatCode>General</c:formatCode>
                <c:ptCount val="5"/>
                <c:pt idx="0">
                  <c:v>0.96</c:v>
                </c:pt>
                <c:pt idx="1">
                  <c:v>2.5</c:v>
                </c:pt>
                <c:pt idx="2">
                  <c:v>4.16</c:v>
                </c:pt>
                <c:pt idx="3">
                  <c:v>9.74</c:v>
                </c:pt>
                <c:pt idx="4">
                  <c:v>13.44</c:v>
                </c:pt>
              </c:numCache>
            </c:numRef>
          </c:val>
        </c:ser>
        <c:ser>
          <c:idx val="1"/>
          <c:order val="1"/>
          <c:tx>
            <c:strRef>
              <c:f>'[pptdata.xlsx]Parameter sensitivity'!$L$2</c:f>
              <c:strCache>
                <c:ptCount val="1"/>
                <c:pt idx="0">
                  <c:v>Spinlock cycles (%)</c:v>
                </c:pt>
              </c:strCache>
            </c:strRef>
          </c:tx>
          <c:invertIfNegative val="0"/>
          <c:cat>
            <c:numRef>
              <c:f>'[pptdata.xlsx]Parameter sensitivity'!$J$3:$J$7</c:f>
              <c:numCache>
                <c:formatCode>General</c:formatCode>
                <c:ptCount val="5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3000</c:v>
                </c:pt>
                <c:pt idx="4">
                  <c:v>5000</c:v>
                </c:pt>
              </c:numCache>
            </c:numRef>
          </c:cat>
          <c:val>
            <c:numRef>
              <c:f>'[pptdata.xlsx]Parameter sensitivity'!$L$3:$L$7</c:f>
              <c:numCache>
                <c:formatCode>General</c:formatCode>
                <c:ptCount val="5"/>
                <c:pt idx="0">
                  <c:v>0.74</c:v>
                </c:pt>
                <c:pt idx="1">
                  <c:v>0.42</c:v>
                </c:pt>
                <c:pt idx="2">
                  <c:v>0.44</c:v>
                </c:pt>
                <c:pt idx="3">
                  <c:v>0.46</c:v>
                </c:pt>
                <c:pt idx="4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8024320"/>
        <c:axId val="171076416"/>
      </c:barChart>
      <c:lineChart>
        <c:grouping val="standard"/>
        <c:varyColors val="0"/>
        <c:ser>
          <c:idx val="2"/>
          <c:order val="2"/>
          <c:tx>
            <c:strRef>
              <c:f>'[pptdata.xlsx]Parameter sensitivity'!$M$2</c:f>
              <c:strCache>
                <c:ptCount val="1"/>
                <c:pt idx="0">
                  <c:v>Execution time (sec)</c:v>
                </c:pt>
              </c:strCache>
            </c:strRef>
          </c:tx>
          <c:cat>
            <c:numRef>
              <c:f>'[pptdata.xlsx]Parameter sensitivity'!$J$3:$J$7</c:f>
              <c:numCache>
                <c:formatCode>General</c:formatCode>
                <c:ptCount val="5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3000</c:v>
                </c:pt>
                <c:pt idx="4">
                  <c:v>5000</c:v>
                </c:pt>
              </c:numCache>
            </c:numRef>
          </c:cat>
          <c:val>
            <c:numRef>
              <c:f>'[pptdata.xlsx]Parameter sensitivity'!$M$3:$M$7</c:f>
              <c:numCache>
                <c:formatCode>General</c:formatCode>
                <c:ptCount val="5"/>
                <c:pt idx="0">
                  <c:v>56.27</c:v>
                </c:pt>
                <c:pt idx="1">
                  <c:v>55.17</c:v>
                </c:pt>
                <c:pt idx="2">
                  <c:v>58.13</c:v>
                </c:pt>
                <c:pt idx="3">
                  <c:v>61.9</c:v>
                </c:pt>
                <c:pt idx="4">
                  <c:v>62.93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025856"/>
        <c:axId val="188940288"/>
      </c:lineChart>
      <c:catAx>
        <c:axId val="228024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 dirty="0"/>
                  <a:t>U</a:t>
                </a:r>
                <a:r>
                  <a:rPr lang="en-US" altLang="ko-KR" sz="1200" dirty="0" smtClean="0"/>
                  <a:t>tslice</a:t>
                </a:r>
                <a:r>
                  <a:rPr lang="en-US" altLang="ko-KR" sz="1200" baseline="0" dirty="0" smtClean="0"/>
                  <a:t> </a:t>
                </a:r>
                <a:r>
                  <a:rPr lang="en-US" altLang="ko-KR" sz="1200" baseline="0" dirty="0"/>
                  <a:t>(usec)</a:t>
                </a:r>
                <a:endParaRPr lang="ko-KR" alt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1076416"/>
        <c:crosses val="autoZero"/>
        <c:auto val="1"/>
        <c:lblAlgn val="ctr"/>
        <c:lblOffset val="100"/>
        <c:noMultiLvlLbl val="0"/>
      </c:catAx>
      <c:valAx>
        <c:axId val="171076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altLang="ko-KR" sz="1100" dirty="0"/>
                  <a:t>CPU</a:t>
                </a:r>
                <a:r>
                  <a:rPr lang="en-US" altLang="ko-KR" sz="1100" baseline="0" dirty="0"/>
                  <a:t> cycles (%)</a:t>
                </a:r>
                <a:endParaRPr lang="ko-KR" altLang="en-US" sz="11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024320"/>
        <c:crosses val="autoZero"/>
        <c:crossBetween val="between"/>
      </c:valAx>
      <c:valAx>
        <c:axId val="188940288"/>
        <c:scaling>
          <c:orientation val="minMax"/>
          <c:max val="64"/>
          <c:min val="3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altLang="ko-KR" sz="1100" dirty="0"/>
                  <a:t>Average</a:t>
                </a:r>
                <a:r>
                  <a:rPr lang="en-US" altLang="ko-KR" sz="1100" baseline="0" dirty="0"/>
                  <a:t> e</a:t>
                </a:r>
                <a:r>
                  <a:rPr lang="en-US" altLang="ko-KR" sz="1100" dirty="0"/>
                  <a:t>xecution</a:t>
                </a:r>
                <a:r>
                  <a:rPr lang="en-US" altLang="ko-KR" sz="1100" baseline="0" dirty="0"/>
                  <a:t> time (sec)</a:t>
                </a:r>
                <a:endParaRPr lang="ko-KR" altLang="en-US" sz="11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025856"/>
        <c:crosses val="max"/>
        <c:crossBetween val="between"/>
      </c:valAx>
      <c:catAx>
        <c:axId val="228025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94028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'[pptdata.xlsx]Workload consolidation'!$R$1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'[pptdata.xlsx]Workload consolidation'!$Q$2:$Q$14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'[pptdata.xlsx]Workload consolidation'!$R$2:$R$14</c:f>
              <c:numCache>
                <c:formatCode>0.00_ 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'[pptdata.xlsx]Workload consolidation'!$S$1</c:f>
              <c:strCache>
                <c:ptCount val="1"/>
                <c:pt idx="0">
                  <c:v>Balance</c:v>
                </c:pt>
              </c:strCache>
            </c:strRef>
          </c:tx>
          <c:invertIfNegative val="0"/>
          <c:cat>
            <c:strRef>
              <c:f>'[pptdata.xlsx]Workload consolidation'!$Q$2:$Q$14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'[pptdata.xlsx]Workload consolidation'!$S$2:$S$14</c:f>
              <c:numCache>
                <c:formatCode>0.00_ </c:formatCode>
                <c:ptCount val="13"/>
                <c:pt idx="0">
                  <c:v>1.0394736842105263</c:v>
                </c:pt>
                <c:pt idx="1">
                  <c:v>2.0927835051546388</c:v>
                </c:pt>
                <c:pt idx="2">
                  <c:v>1.9756097560975612</c:v>
                </c:pt>
                <c:pt idx="3">
                  <c:v>0.18111753371868977</c:v>
                </c:pt>
                <c:pt idx="4">
                  <c:v>2.0318181818181817</c:v>
                </c:pt>
                <c:pt idx="5">
                  <c:v>1.0469314079422383</c:v>
                </c:pt>
                <c:pt idx="6">
                  <c:v>1.7361702127659575</c:v>
                </c:pt>
                <c:pt idx="7">
                  <c:v>0.97142857142857142</c:v>
                </c:pt>
                <c:pt idx="8">
                  <c:v>0.98496240601503759</c:v>
                </c:pt>
                <c:pt idx="9">
                  <c:v>0.73673469387755097</c:v>
                </c:pt>
                <c:pt idx="10">
                  <c:v>0.92574257425742579</c:v>
                </c:pt>
                <c:pt idx="11">
                  <c:v>1.7656612529002322</c:v>
                </c:pt>
                <c:pt idx="12">
                  <c:v>0.99052132701421802</c:v>
                </c:pt>
              </c:numCache>
            </c:numRef>
          </c:val>
        </c:ser>
        <c:ser>
          <c:idx val="2"/>
          <c:order val="2"/>
          <c:tx>
            <c:strRef>
              <c:f>'[pptdata.xlsx]Workload consolidation'!$T$1</c:f>
              <c:strCache>
                <c:ptCount val="1"/>
                <c:pt idx="0">
                  <c:v>LC-Balance</c:v>
                </c:pt>
              </c:strCache>
            </c:strRef>
          </c:tx>
          <c:invertIfNegative val="0"/>
          <c:cat>
            <c:strRef>
              <c:f>'[pptdata.xlsx]Workload consolidation'!$Q$2:$Q$14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'[pptdata.xlsx]Workload consolidation'!$T$2:$T$14</c:f>
              <c:numCache>
                <c:formatCode>0.00_ </c:formatCode>
                <c:ptCount val="13"/>
                <c:pt idx="0">
                  <c:v>1.013157894736842</c:v>
                </c:pt>
                <c:pt idx="1">
                  <c:v>0.91237113402061865</c:v>
                </c:pt>
                <c:pt idx="2">
                  <c:v>0.9695121951219513</c:v>
                </c:pt>
                <c:pt idx="3">
                  <c:v>0.659601798330122</c:v>
                </c:pt>
                <c:pt idx="4">
                  <c:v>0.8772727272727272</c:v>
                </c:pt>
                <c:pt idx="5">
                  <c:v>0.94945848375451258</c:v>
                </c:pt>
                <c:pt idx="6">
                  <c:v>0.91489361702127647</c:v>
                </c:pt>
                <c:pt idx="7">
                  <c:v>1.0142857142857142</c:v>
                </c:pt>
                <c:pt idx="8">
                  <c:v>1</c:v>
                </c:pt>
                <c:pt idx="9">
                  <c:v>0.79591836734693866</c:v>
                </c:pt>
                <c:pt idx="10">
                  <c:v>1.004950495049505</c:v>
                </c:pt>
                <c:pt idx="11">
                  <c:v>1.0255220417633411</c:v>
                </c:pt>
                <c:pt idx="12">
                  <c:v>0.97630331753554511</c:v>
                </c:pt>
              </c:numCache>
            </c:numRef>
          </c:val>
        </c:ser>
        <c:ser>
          <c:idx val="3"/>
          <c:order val="3"/>
          <c:tx>
            <c:strRef>
              <c:f>'[pptdata.xlsx]Workload consolidation'!$U$1</c:f>
              <c:strCache>
                <c:ptCount val="1"/>
                <c:pt idx="0">
                  <c:v>LC-Balance+Resched-DP</c:v>
                </c:pt>
              </c:strCache>
            </c:strRef>
          </c:tx>
          <c:invertIfNegative val="0"/>
          <c:cat>
            <c:strRef>
              <c:f>'[pptdata.xlsx]Workload consolidation'!$Q$2:$Q$14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'[pptdata.xlsx]Workload consolidation'!$U$2:$U$14</c:f>
              <c:numCache>
                <c:formatCode>0.00_ </c:formatCode>
                <c:ptCount val="13"/>
                <c:pt idx="0">
                  <c:v>1.013157894736842</c:v>
                </c:pt>
                <c:pt idx="1">
                  <c:v>0.91752577319587636</c:v>
                </c:pt>
                <c:pt idx="2">
                  <c:v>0.94512195121951226</c:v>
                </c:pt>
                <c:pt idx="3">
                  <c:v>0.380218368657675</c:v>
                </c:pt>
                <c:pt idx="4">
                  <c:v>0.79090909090909089</c:v>
                </c:pt>
                <c:pt idx="5">
                  <c:v>0.89169675090252709</c:v>
                </c:pt>
                <c:pt idx="6">
                  <c:v>0.83829787234042552</c:v>
                </c:pt>
                <c:pt idx="7">
                  <c:v>1</c:v>
                </c:pt>
                <c:pt idx="8">
                  <c:v>1</c:v>
                </c:pt>
                <c:pt idx="9">
                  <c:v>0.46938775510204073</c:v>
                </c:pt>
                <c:pt idx="10">
                  <c:v>0.98514851485148514</c:v>
                </c:pt>
                <c:pt idx="11">
                  <c:v>1.0974477958236661</c:v>
                </c:pt>
                <c:pt idx="12">
                  <c:v>0.84834123222748825</c:v>
                </c:pt>
              </c:numCache>
            </c:numRef>
          </c:val>
        </c:ser>
        <c:ser>
          <c:idx val="4"/>
          <c:order val="4"/>
          <c:tx>
            <c:strRef>
              <c:f>'[pptdata.xlsx]Workload consolidation'!$V$1</c:f>
              <c:strCache>
                <c:ptCount val="1"/>
                <c:pt idx="0">
                  <c:v>LC-Balance+Resched-DP+TLB-Co</c:v>
                </c:pt>
              </c:strCache>
            </c:strRef>
          </c:tx>
          <c:invertIfNegative val="0"/>
          <c:cat>
            <c:strRef>
              <c:f>'[pptdata.xlsx]Workload consolidation'!$Q$2:$Q$14</c:f>
              <c:strCache>
                <c:ptCount val="13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  <c:pt idx="12">
                  <c:v>x264</c:v>
                </c:pt>
              </c:strCache>
            </c:strRef>
          </c:cat>
          <c:val>
            <c:numRef>
              <c:f>'[pptdata.xlsx]Workload consolidation'!$V$2:$V$14</c:f>
              <c:numCache>
                <c:formatCode>0.00_ </c:formatCode>
                <c:ptCount val="13"/>
                <c:pt idx="0">
                  <c:v>1.013157894736842</c:v>
                </c:pt>
                <c:pt idx="1">
                  <c:v>0.89690721649484539</c:v>
                </c:pt>
                <c:pt idx="2">
                  <c:v>0.94512195121951226</c:v>
                </c:pt>
                <c:pt idx="3">
                  <c:v>0.11368015414258188</c:v>
                </c:pt>
                <c:pt idx="4">
                  <c:v>0.79090909090909089</c:v>
                </c:pt>
                <c:pt idx="5">
                  <c:v>0.79061371841155237</c:v>
                </c:pt>
                <c:pt idx="6">
                  <c:v>0.82978723404255317</c:v>
                </c:pt>
                <c:pt idx="7">
                  <c:v>0.97142857142857142</c:v>
                </c:pt>
                <c:pt idx="8">
                  <c:v>0.99248120300751874</c:v>
                </c:pt>
                <c:pt idx="9">
                  <c:v>0.473469387755102</c:v>
                </c:pt>
                <c:pt idx="10">
                  <c:v>0.97029702970297027</c:v>
                </c:pt>
                <c:pt idx="11">
                  <c:v>0.46867749419953603</c:v>
                </c:pt>
                <c:pt idx="12">
                  <c:v>0.86255924170616127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100608"/>
        <c:axId val="210773696"/>
      </c:barChart>
      <c:catAx>
        <c:axId val="228100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 dirty="0"/>
                  <a:t>Workloads</a:t>
                </a:r>
                <a:r>
                  <a:rPr lang="en-US" altLang="ko-KR" sz="1200" baseline="0" dirty="0"/>
                  <a:t> of 8-vCPU VM</a:t>
                </a:r>
                <a:endParaRPr lang="ko-KR" altLang="en-US" sz="12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ko-KR"/>
          </a:p>
        </c:txPr>
        <c:crossAx val="210773696"/>
        <c:crosses val="autoZero"/>
        <c:auto val="1"/>
        <c:lblAlgn val="ctr"/>
        <c:lblOffset val="100"/>
        <c:noMultiLvlLbl val="0"/>
      </c:catAx>
      <c:valAx>
        <c:axId val="210773696"/>
        <c:scaling>
          <c:orientation val="minMax"/>
          <c:max val="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altLang="ko-KR" sz="1100" dirty="0"/>
                  <a:t>Normalized execution time</a:t>
                </a:r>
                <a:endParaRPr lang="ko-KR" altLang="en-US" sz="1100" dirty="0"/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2281006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'[pptdata.xlsx]Workload consolidation'!$R$16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'[pptdata.xlsx]Workload consolidation'!$Q$17:$Q$29</c:f>
              <c:strCache>
                <c:ptCount val="13"/>
                <c:pt idx="0">
                  <c:v>w/ blackscholes</c:v>
                </c:pt>
                <c:pt idx="1">
                  <c:v>w/ bodytrack</c:v>
                </c:pt>
                <c:pt idx="2">
                  <c:v>w/ canneal</c:v>
                </c:pt>
                <c:pt idx="3">
                  <c:v>w/ dedup</c:v>
                </c:pt>
                <c:pt idx="4">
                  <c:v>w/ facesim</c:v>
                </c:pt>
                <c:pt idx="5">
                  <c:v>w/ ferret</c:v>
                </c:pt>
                <c:pt idx="6">
                  <c:v>w/ fluidanimate</c:v>
                </c:pt>
                <c:pt idx="7">
                  <c:v>w/ freqmine</c:v>
                </c:pt>
                <c:pt idx="8">
                  <c:v>w/ raytrace</c:v>
                </c:pt>
                <c:pt idx="9">
                  <c:v>w/ streamcluster</c:v>
                </c:pt>
                <c:pt idx="10">
                  <c:v>w/ swaptions</c:v>
                </c:pt>
                <c:pt idx="11">
                  <c:v>w/ vips</c:v>
                </c:pt>
                <c:pt idx="12">
                  <c:v>w/ x264</c:v>
                </c:pt>
              </c:strCache>
            </c:strRef>
          </c:cat>
          <c:val>
            <c:numRef>
              <c:f>'[pptdata.xlsx]Workload consolidation'!$R$17:$R$29</c:f>
              <c:numCache>
                <c:formatCode>0.00_ 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'[pptdata.xlsx]Workload consolidation'!$S$16</c:f>
              <c:strCache>
                <c:ptCount val="1"/>
                <c:pt idx="0">
                  <c:v>Balance</c:v>
                </c:pt>
              </c:strCache>
            </c:strRef>
          </c:tx>
          <c:invertIfNegative val="0"/>
          <c:cat>
            <c:strRef>
              <c:f>'[pptdata.xlsx]Workload consolidation'!$Q$17:$Q$29</c:f>
              <c:strCache>
                <c:ptCount val="13"/>
                <c:pt idx="0">
                  <c:v>w/ blackscholes</c:v>
                </c:pt>
                <c:pt idx="1">
                  <c:v>w/ bodytrack</c:v>
                </c:pt>
                <c:pt idx="2">
                  <c:v>w/ canneal</c:v>
                </c:pt>
                <c:pt idx="3">
                  <c:v>w/ dedup</c:v>
                </c:pt>
                <c:pt idx="4">
                  <c:v>w/ facesim</c:v>
                </c:pt>
                <c:pt idx="5">
                  <c:v>w/ ferret</c:v>
                </c:pt>
                <c:pt idx="6">
                  <c:v>w/ fluidanimate</c:v>
                </c:pt>
                <c:pt idx="7">
                  <c:v>w/ freqmine</c:v>
                </c:pt>
                <c:pt idx="8">
                  <c:v>w/ raytrace</c:v>
                </c:pt>
                <c:pt idx="9">
                  <c:v>w/ streamcluster</c:v>
                </c:pt>
                <c:pt idx="10">
                  <c:v>w/ swaptions</c:v>
                </c:pt>
                <c:pt idx="11">
                  <c:v>w/ vips</c:v>
                </c:pt>
                <c:pt idx="12">
                  <c:v>w/ x264</c:v>
                </c:pt>
              </c:strCache>
            </c:strRef>
          </c:cat>
          <c:val>
            <c:numRef>
              <c:f>'[pptdata.xlsx]Workload consolidation'!$S$17:$S$29</c:f>
              <c:numCache>
                <c:formatCode>0.00_ </c:formatCode>
                <c:ptCount val="13"/>
                <c:pt idx="0">
                  <c:v>0.99065420560747663</c:v>
                </c:pt>
                <c:pt idx="1">
                  <c:v>1.074074074074074</c:v>
                </c:pt>
                <c:pt idx="2">
                  <c:v>1.0636363636363635</c:v>
                </c:pt>
                <c:pt idx="3">
                  <c:v>1.1037735849056602</c:v>
                </c:pt>
                <c:pt idx="4">
                  <c:v>1.0900900900900901</c:v>
                </c:pt>
                <c:pt idx="5">
                  <c:v>1.0917431192660549</c:v>
                </c:pt>
                <c:pt idx="6">
                  <c:v>1.1272727272727272</c:v>
                </c:pt>
                <c:pt idx="7">
                  <c:v>1.1111111111111109</c:v>
                </c:pt>
                <c:pt idx="8">
                  <c:v>1.0462962962962961</c:v>
                </c:pt>
                <c:pt idx="9">
                  <c:v>1.2568807339449541</c:v>
                </c:pt>
                <c:pt idx="10">
                  <c:v>1.1132075471698113</c:v>
                </c:pt>
                <c:pt idx="11">
                  <c:v>1.0733944954128438</c:v>
                </c:pt>
                <c:pt idx="12">
                  <c:v>1.0550458715596329</c:v>
                </c:pt>
              </c:numCache>
            </c:numRef>
          </c:val>
        </c:ser>
        <c:ser>
          <c:idx val="2"/>
          <c:order val="2"/>
          <c:tx>
            <c:strRef>
              <c:f>'[pptdata.xlsx]Workload consolidation'!$T$16</c:f>
              <c:strCache>
                <c:ptCount val="1"/>
                <c:pt idx="0">
                  <c:v>LC-Balance</c:v>
                </c:pt>
              </c:strCache>
            </c:strRef>
          </c:tx>
          <c:invertIfNegative val="0"/>
          <c:cat>
            <c:strRef>
              <c:f>'[pptdata.xlsx]Workload consolidation'!$Q$17:$Q$29</c:f>
              <c:strCache>
                <c:ptCount val="13"/>
                <c:pt idx="0">
                  <c:v>w/ blackscholes</c:v>
                </c:pt>
                <c:pt idx="1">
                  <c:v>w/ bodytrack</c:v>
                </c:pt>
                <c:pt idx="2">
                  <c:v>w/ canneal</c:v>
                </c:pt>
                <c:pt idx="3">
                  <c:v>w/ dedup</c:v>
                </c:pt>
                <c:pt idx="4">
                  <c:v>w/ facesim</c:v>
                </c:pt>
                <c:pt idx="5">
                  <c:v>w/ ferret</c:v>
                </c:pt>
                <c:pt idx="6">
                  <c:v>w/ fluidanimate</c:v>
                </c:pt>
                <c:pt idx="7">
                  <c:v>w/ freqmine</c:v>
                </c:pt>
                <c:pt idx="8">
                  <c:v>w/ raytrace</c:v>
                </c:pt>
                <c:pt idx="9">
                  <c:v>w/ streamcluster</c:v>
                </c:pt>
                <c:pt idx="10">
                  <c:v>w/ swaptions</c:v>
                </c:pt>
                <c:pt idx="11">
                  <c:v>w/ vips</c:v>
                </c:pt>
                <c:pt idx="12">
                  <c:v>w/ x264</c:v>
                </c:pt>
              </c:strCache>
            </c:strRef>
          </c:cat>
          <c:val>
            <c:numRef>
              <c:f>'[pptdata.xlsx]Workload consolidation'!$T$17:$T$29</c:f>
              <c:numCache>
                <c:formatCode>0.00_ </c:formatCode>
                <c:ptCount val="13"/>
                <c:pt idx="0">
                  <c:v>0.99065420560747663</c:v>
                </c:pt>
                <c:pt idx="1">
                  <c:v>1</c:v>
                </c:pt>
                <c:pt idx="2">
                  <c:v>1.009090909090909</c:v>
                </c:pt>
                <c:pt idx="3">
                  <c:v>1.0283018867924529</c:v>
                </c:pt>
                <c:pt idx="4">
                  <c:v>1.0180180180180178</c:v>
                </c:pt>
                <c:pt idx="5">
                  <c:v>1.0091743119266054</c:v>
                </c:pt>
                <c:pt idx="6">
                  <c:v>1.009090909090909</c:v>
                </c:pt>
                <c:pt idx="7">
                  <c:v>1</c:v>
                </c:pt>
                <c:pt idx="8">
                  <c:v>0.97222222222222221</c:v>
                </c:pt>
                <c:pt idx="9">
                  <c:v>1.0275229357798166</c:v>
                </c:pt>
                <c:pt idx="10">
                  <c:v>1</c:v>
                </c:pt>
                <c:pt idx="11">
                  <c:v>1.0366972477064218</c:v>
                </c:pt>
                <c:pt idx="12">
                  <c:v>1.0091743119266054</c:v>
                </c:pt>
              </c:numCache>
            </c:numRef>
          </c:val>
        </c:ser>
        <c:ser>
          <c:idx val="3"/>
          <c:order val="3"/>
          <c:tx>
            <c:strRef>
              <c:f>'[pptdata.xlsx]Workload consolidation'!$U$16</c:f>
              <c:strCache>
                <c:ptCount val="1"/>
                <c:pt idx="0">
                  <c:v>LC-Balance+Resched-DP</c:v>
                </c:pt>
              </c:strCache>
            </c:strRef>
          </c:tx>
          <c:invertIfNegative val="0"/>
          <c:cat>
            <c:strRef>
              <c:f>'[pptdata.xlsx]Workload consolidation'!$Q$17:$Q$29</c:f>
              <c:strCache>
                <c:ptCount val="13"/>
                <c:pt idx="0">
                  <c:v>w/ blackscholes</c:v>
                </c:pt>
                <c:pt idx="1">
                  <c:v>w/ bodytrack</c:v>
                </c:pt>
                <c:pt idx="2">
                  <c:v>w/ canneal</c:v>
                </c:pt>
                <c:pt idx="3">
                  <c:v>w/ dedup</c:v>
                </c:pt>
                <c:pt idx="4">
                  <c:v>w/ facesim</c:v>
                </c:pt>
                <c:pt idx="5">
                  <c:v>w/ ferret</c:v>
                </c:pt>
                <c:pt idx="6">
                  <c:v>w/ fluidanimate</c:v>
                </c:pt>
                <c:pt idx="7">
                  <c:v>w/ freqmine</c:v>
                </c:pt>
                <c:pt idx="8">
                  <c:v>w/ raytrace</c:v>
                </c:pt>
                <c:pt idx="9">
                  <c:v>w/ streamcluster</c:v>
                </c:pt>
                <c:pt idx="10">
                  <c:v>w/ swaptions</c:v>
                </c:pt>
                <c:pt idx="11">
                  <c:v>w/ vips</c:v>
                </c:pt>
                <c:pt idx="12">
                  <c:v>w/ x264</c:v>
                </c:pt>
              </c:strCache>
            </c:strRef>
          </c:cat>
          <c:val>
            <c:numRef>
              <c:f>'[pptdata.xlsx]Workload consolidation'!$U$17:$U$29</c:f>
              <c:numCache>
                <c:formatCode>0.00_ </c:formatCode>
                <c:ptCount val="13"/>
                <c:pt idx="0">
                  <c:v>1.0186915887850467</c:v>
                </c:pt>
                <c:pt idx="1">
                  <c:v>1</c:v>
                </c:pt>
                <c:pt idx="2">
                  <c:v>1</c:v>
                </c:pt>
                <c:pt idx="3">
                  <c:v>1.0283018867924529</c:v>
                </c:pt>
                <c:pt idx="4">
                  <c:v>1.0360360360360359</c:v>
                </c:pt>
                <c:pt idx="5">
                  <c:v>1.0183486238532111</c:v>
                </c:pt>
                <c:pt idx="6">
                  <c:v>1.0181818181818183</c:v>
                </c:pt>
                <c:pt idx="7">
                  <c:v>0.9907407407407407</c:v>
                </c:pt>
                <c:pt idx="8">
                  <c:v>0.98148148148148151</c:v>
                </c:pt>
                <c:pt idx="9">
                  <c:v>1.0550458715596329</c:v>
                </c:pt>
                <c:pt idx="10">
                  <c:v>1.0094339622641511</c:v>
                </c:pt>
                <c:pt idx="11">
                  <c:v>1.0091743119266054</c:v>
                </c:pt>
                <c:pt idx="12">
                  <c:v>1</c:v>
                </c:pt>
              </c:numCache>
            </c:numRef>
          </c:val>
        </c:ser>
        <c:ser>
          <c:idx val="4"/>
          <c:order val="4"/>
          <c:tx>
            <c:strRef>
              <c:f>'[pptdata.xlsx]Workload consolidation'!$V$16</c:f>
              <c:strCache>
                <c:ptCount val="1"/>
                <c:pt idx="0">
                  <c:v>LC-Balance+Resched-DP+TLB-Co</c:v>
                </c:pt>
              </c:strCache>
            </c:strRef>
          </c:tx>
          <c:invertIfNegative val="0"/>
          <c:cat>
            <c:strRef>
              <c:f>'[pptdata.xlsx]Workload consolidation'!$Q$17:$Q$29</c:f>
              <c:strCache>
                <c:ptCount val="13"/>
                <c:pt idx="0">
                  <c:v>w/ blackscholes</c:v>
                </c:pt>
                <c:pt idx="1">
                  <c:v>w/ bodytrack</c:v>
                </c:pt>
                <c:pt idx="2">
                  <c:v>w/ canneal</c:v>
                </c:pt>
                <c:pt idx="3">
                  <c:v>w/ dedup</c:v>
                </c:pt>
                <c:pt idx="4">
                  <c:v>w/ facesim</c:v>
                </c:pt>
                <c:pt idx="5">
                  <c:v>w/ ferret</c:v>
                </c:pt>
                <c:pt idx="6">
                  <c:v>w/ fluidanimate</c:v>
                </c:pt>
                <c:pt idx="7">
                  <c:v>w/ freqmine</c:v>
                </c:pt>
                <c:pt idx="8">
                  <c:v>w/ raytrace</c:v>
                </c:pt>
                <c:pt idx="9">
                  <c:v>w/ streamcluster</c:v>
                </c:pt>
                <c:pt idx="10">
                  <c:v>w/ swaptions</c:v>
                </c:pt>
                <c:pt idx="11">
                  <c:v>w/ vips</c:v>
                </c:pt>
                <c:pt idx="12">
                  <c:v>w/ x264</c:v>
                </c:pt>
              </c:strCache>
            </c:strRef>
          </c:cat>
          <c:val>
            <c:numRef>
              <c:f>'[pptdata.xlsx]Workload consolidation'!$V$17:$V$29</c:f>
              <c:numCache>
                <c:formatCode>0.00_ 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1.009090909090909</c:v>
                </c:pt>
                <c:pt idx="3">
                  <c:v>1.0283018867924529</c:v>
                </c:pt>
                <c:pt idx="4">
                  <c:v>1.0270270270270268</c:v>
                </c:pt>
                <c:pt idx="5">
                  <c:v>1.0091743119266054</c:v>
                </c:pt>
                <c:pt idx="6">
                  <c:v>1.009090909090909</c:v>
                </c:pt>
                <c:pt idx="7">
                  <c:v>1</c:v>
                </c:pt>
                <c:pt idx="8">
                  <c:v>1</c:v>
                </c:pt>
                <c:pt idx="9">
                  <c:v>1.0458715596330272</c:v>
                </c:pt>
                <c:pt idx="10">
                  <c:v>1.0094339622641511</c:v>
                </c:pt>
                <c:pt idx="11">
                  <c:v>1.0275229357798166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101120"/>
        <c:axId val="210775424"/>
      </c:barChart>
      <c:catAx>
        <c:axId val="228101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 dirty="0"/>
                  <a:t>Co-running workloads </a:t>
                </a:r>
                <a:r>
                  <a:rPr lang="en-US" altLang="ko-KR" sz="1200" baseline="0" dirty="0"/>
                  <a:t>with 1-vCPU VM (x264)</a:t>
                </a:r>
                <a:endParaRPr lang="ko-KR" altLang="en-US" sz="12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ko-KR"/>
          </a:p>
        </c:txPr>
        <c:crossAx val="210775424"/>
        <c:crosses val="autoZero"/>
        <c:auto val="1"/>
        <c:lblAlgn val="ctr"/>
        <c:lblOffset val="100"/>
        <c:noMultiLvlLbl val="0"/>
      </c:catAx>
      <c:valAx>
        <c:axId val="210775424"/>
        <c:scaling>
          <c:orientation val="minMax"/>
          <c:max val="1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altLang="ko-KR" sz="1100" dirty="0"/>
                  <a:t>Normalized execution time</a:t>
                </a:r>
                <a:endParaRPr lang="ko-KR" altLang="en-US" sz="1100" dirty="0"/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2281011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'[pptdata.xlsx]vAMP launch'!$J$6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launch'!$J$7:$J$10</c:f>
              <c:numCache>
                <c:formatCode>0.00_ 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'[pptdata.xlsx]vAMP launch'!$K$6</c:f>
              <c:strCache>
                <c:ptCount val="1"/>
                <c:pt idx="0">
                  <c:v>vAMP(L)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launch'!$K$7:$K$10</c:f>
              <c:numCache>
                <c:formatCode>0.00_ </c:formatCode>
                <c:ptCount val="4"/>
                <c:pt idx="0">
                  <c:v>0.84658510848210822</c:v>
                </c:pt>
                <c:pt idx="1">
                  <c:v>0.75519584672323015</c:v>
                </c:pt>
                <c:pt idx="2">
                  <c:v>0.84214106353898477</c:v>
                </c:pt>
                <c:pt idx="3">
                  <c:v>0.62435517578900024</c:v>
                </c:pt>
              </c:numCache>
            </c:numRef>
          </c:val>
        </c:ser>
        <c:ser>
          <c:idx val="2"/>
          <c:order val="2"/>
          <c:tx>
            <c:strRef>
              <c:f>'[pptdata.xlsx]vAMP launch'!$L$6</c:f>
              <c:strCache>
                <c:ptCount val="1"/>
                <c:pt idx="0">
                  <c:v>vAMP(M)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launch'!$L$7:$L$10</c:f>
              <c:numCache>
                <c:formatCode>0.00_ </c:formatCode>
                <c:ptCount val="4"/>
                <c:pt idx="0">
                  <c:v>0.8428832476858007</c:v>
                </c:pt>
                <c:pt idx="1">
                  <c:v>0.79294827107385546</c:v>
                </c:pt>
                <c:pt idx="2">
                  <c:v>0.83664854899717112</c:v>
                </c:pt>
                <c:pt idx="3">
                  <c:v>0.59587874659400542</c:v>
                </c:pt>
              </c:numCache>
            </c:numRef>
          </c:val>
        </c:ser>
        <c:ser>
          <c:idx val="3"/>
          <c:order val="3"/>
          <c:tx>
            <c:strRef>
              <c:f>'[pptdata.xlsx]vAMP launch'!$M$6</c:f>
              <c:strCache>
                <c:ptCount val="1"/>
                <c:pt idx="0">
                  <c:v>vAMP(H)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launch'!$M$7:$M$10</c:f>
              <c:numCache>
                <c:formatCode>0.00_ </c:formatCode>
                <c:ptCount val="4"/>
                <c:pt idx="0">
                  <c:v>0.9256753858428487</c:v>
                </c:pt>
                <c:pt idx="1">
                  <c:v>0.81929732088710538</c:v>
                </c:pt>
                <c:pt idx="2">
                  <c:v>0.92031721814309775</c:v>
                </c:pt>
                <c:pt idx="3">
                  <c:v>0.60926298246078148</c:v>
                </c:pt>
              </c:numCache>
            </c:numRef>
          </c:val>
        </c:ser>
        <c:ser>
          <c:idx val="4"/>
          <c:order val="4"/>
          <c:tx>
            <c:strRef>
              <c:f>'[pptdata.xlsx]vAMP launch'!$N$6</c:f>
              <c:strCache>
                <c:ptCount val="1"/>
                <c:pt idx="0">
                  <c:v>vAMP(L) w/ Ext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launch'!$N$7:$N$10</c:f>
              <c:numCache>
                <c:formatCode>0.00_ </c:formatCode>
                <c:ptCount val="4"/>
                <c:pt idx="0">
                  <c:v>0.45261789761759735</c:v>
                </c:pt>
                <c:pt idx="1">
                  <c:v>0.45776160599413956</c:v>
                </c:pt>
                <c:pt idx="2">
                  <c:v>0.29770191665872031</c:v>
                </c:pt>
                <c:pt idx="3">
                  <c:v>0.55106181053411285</c:v>
                </c:pt>
              </c:numCache>
            </c:numRef>
          </c:val>
        </c:ser>
        <c:ser>
          <c:idx val="5"/>
          <c:order val="5"/>
          <c:tx>
            <c:strRef>
              <c:f>'[pptdata.xlsx]vAMP launch'!$O$6</c:f>
              <c:strCache>
                <c:ptCount val="1"/>
                <c:pt idx="0">
                  <c:v>vAMP(M) w/ Ext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launch'!$O$7:$O$10</c:f>
              <c:numCache>
                <c:formatCode>0.00_ </c:formatCode>
                <c:ptCount val="4"/>
                <c:pt idx="0">
                  <c:v>0.41971294493106731</c:v>
                </c:pt>
                <c:pt idx="1">
                  <c:v>0.4357653353283571</c:v>
                </c:pt>
                <c:pt idx="2">
                  <c:v>0.29501605161946537</c:v>
                </c:pt>
                <c:pt idx="3">
                  <c:v>0.54467474405439009</c:v>
                </c:pt>
              </c:numCache>
            </c:numRef>
          </c:val>
        </c:ser>
        <c:ser>
          <c:idx val="6"/>
          <c:order val="6"/>
          <c:tx>
            <c:strRef>
              <c:f>'[pptdata.xlsx]vAMP launch'!$P$6</c:f>
              <c:strCache>
                <c:ptCount val="1"/>
                <c:pt idx="0">
                  <c:v>vAMP(H) w/ Ext</c:v>
                </c:pt>
              </c:strCache>
            </c:strRef>
          </c:tx>
          <c:invertIfNegative val="0"/>
          <c:cat>
            <c:strRef>
              <c:f>'[pptdata.xlsx]vAMP launch'!$I$7:$I$10</c:f>
              <c:strCache>
                <c:ptCount val="4"/>
                <c:pt idx="0">
                  <c:v>Impress</c:v>
                </c:pt>
                <c:pt idx="1">
                  <c:v>Firefox</c:v>
                </c:pt>
                <c:pt idx="2">
                  <c:v>Chrome</c:v>
                </c:pt>
                <c:pt idx="3">
                  <c:v>Gimp</c:v>
                </c:pt>
              </c:strCache>
            </c:strRef>
          </c:cat>
          <c:val>
            <c:numRef>
              <c:f>'[pptdata.xlsx]vAMP launch'!$P$7:$P$10</c:f>
              <c:numCache>
                <c:formatCode>0.00_ </c:formatCode>
                <c:ptCount val="4"/>
                <c:pt idx="0">
                  <c:v>0.41085936360594699</c:v>
                </c:pt>
                <c:pt idx="1">
                  <c:v>0.43368529633471059</c:v>
                </c:pt>
                <c:pt idx="2">
                  <c:v>0.28776262674422304</c:v>
                </c:pt>
                <c:pt idx="3">
                  <c:v>0.53732870823523182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973952"/>
        <c:axId val="171502976"/>
      </c:barChart>
      <c:catAx>
        <c:axId val="23097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 dirty="0"/>
                  <a:t>Interactive</a:t>
                </a:r>
                <a:r>
                  <a:rPr lang="en-US" altLang="ko-KR" sz="1200" baseline="0" dirty="0"/>
                  <a:t> a</a:t>
                </a:r>
                <a:r>
                  <a:rPr lang="en-US" altLang="ko-KR" sz="1200" dirty="0"/>
                  <a:t>pplications</a:t>
                </a:r>
                <a:endParaRPr lang="ko-KR" altLang="en-US" sz="12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1502976"/>
        <c:crosses val="autoZero"/>
        <c:auto val="1"/>
        <c:lblAlgn val="ctr"/>
        <c:lblOffset val="100"/>
        <c:noMultiLvlLbl val="0"/>
      </c:catAx>
      <c:valAx>
        <c:axId val="171502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ko-KR" sz="1200" dirty="0"/>
                  <a:t>Normalized</a:t>
                </a:r>
                <a:r>
                  <a:rPr lang="en-US" altLang="ko-KR" sz="1200" baseline="0" dirty="0"/>
                  <a:t> average launch time</a:t>
                </a:r>
                <a:endParaRPr lang="ko-KR" altLang="en-US" sz="1200" dirty="0"/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230973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10DE7-D0F7-4CF4-AF41-DCAE88AE6A6D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1451" y="9378824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1D638-CC60-4C07-85B1-DC100266D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5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1687-E52C-4FDC-8444-537EC4612B48}" type="datetimeFigureOut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180" y="4690268"/>
            <a:ext cx="54254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451" y="9378824"/>
            <a:ext cx="293878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FD34-D29D-4535-AD5D-71E3EA97B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85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4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0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5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1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6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86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33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9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2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7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66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6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23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22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9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8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0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4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4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3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>
            <a:lvl1pPr>
              <a:defRPr b="1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758F-CF9C-4BB0-AABE-93A4F1E1DD67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DBFB-D6BA-4325-AC16-468EA0C5188D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714B-9E5F-42E8-85E4-340E42AF51FA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568952" cy="922114"/>
          </a:xfrm>
        </p:spPr>
        <p:txBody>
          <a:bodyPr/>
          <a:lstStyle>
            <a:lvl1pPr algn="l"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B9F-8489-411B-8ACE-307522A1A2AE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pPr/>
              <a:t>‹#›</a:t>
            </a:fld>
            <a:r>
              <a:rPr lang="en-US" altLang="ko-KR" dirty="0" smtClean="0"/>
              <a:t>/35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64220" y="1006128"/>
            <a:ext cx="8568952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4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9E1E-5A4F-43E0-8E62-17B5858DA0A5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7C36-E035-4BFC-A265-41D8CE10D5B8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7A69-9FCF-4454-9C80-39B1ACE7A9BF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256C-747D-4FC6-936B-D20861994093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ED92-8110-49C4-BB91-F2CE52C0E843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0A44-8653-42C7-BFC8-30D1D5CF48CC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DB59-7CDA-445D-A3AA-09251DB3942A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5BB5-AEA9-4252-A265-A5F103A582C0}" type="datetime1">
              <a:rPr lang="ko-KR" altLang="en-US" smtClean="0"/>
              <a:t>2013-02-26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gif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2.wmf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jpeg"/><Relationship Id="rId7" Type="http://schemas.openxmlformats.org/officeDocument/2006/relationships/image" Target="../media/image6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gif"/><Relationship Id="rId10" Type="http://schemas.openxmlformats.org/officeDocument/2006/relationships/image" Target="../media/image68.jpe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hart" Target="../charts/chart16.xml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77.jpeg"/><Relationship Id="rId4" Type="http://schemas.openxmlformats.org/officeDocument/2006/relationships/chart" Target="../charts/char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eg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hart" Target="../charts/chart26.xml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77.jpeg"/><Relationship Id="rId4" Type="http://schemas.openxmlformats.org/officeDocument/2006/relationships/chart" Target="../charts/chart2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19" y="2132856"/>
            <a:ext cx="9036496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Scheduling for </a:t>
            </a:r>
            <a:br>
              <a:rPr lang="en-US" altLang="ko-KR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Desktop Infrastructure</a:t>
            </a:r>
            <a:endParaRPr lang="ko-KR" altLang="en-US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890913"/>
            <a:ext cx="8280920" cy="12961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>
                <a:latin typeface="Copperplate Gothic Light" pitchFamily="34" charset="0"/>
              </a:rPr>
              <a:t>PhD Defense</a:t>
            </a:r>
          </a:p>
          <a:p>
            <a:r>
              <a:rPr lang="en-US" altLang="ko-KR" sz="2400" b="1" dirty="0" smtClean="0">
                <a:latin typeface="+mj-lt"/>
              </a:rPr>
              <a:t>Hwanju Kim</a:t>
            </a:r>
          </a:p>
          <a:p>
            <a:r>
              <a:rPr lang="en-US" altLang="ko-KR" sz="2400" dirty="0" smtClean="0">
                <a:latin typeface="+mj-lt"/>
              </a:rPr>
              <a:t>2012-11-16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8" name="Picture 3" descr="C:\Documents and Settings\Administrator\My Documents\kaist_logo\KAIST_뒷배경 투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5373216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Coordination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1125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Space and time domains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Space domain</a:t>
            </a:r>
          </a:p>
          <a:p>
            <a:pPr lvl="2"/>
            <a:r>
              <a:rPr lang="en-US" altLang="ko-KR" dirty="0" smtClean="0"/>
              <a:t>pCPU assignment policy</a:t>
            </a:r>
          </a:p>
          <a:p>
            <a:pPr lvl="3"/>
            <a:r>
              <a:rPr lang="en-US" altLang="ko-KR" dirty="0" smtClean="0"/>
              <a:t>Where is each sibling vCPU assigned?</a:t>
            </a:r>
          </a:p>
          <a:p>
            <a:pPr lvl="1"/>
            <a:r>
              <a:rPr lang="en-US" altLang="ko-KR" dirty="0" smtClean="0"/>
              <a:t>Time domain</a:t>
            </a:r>
          </a:p>
          <a:p>
            <a:pPr lvl="2"/>
            <a:r>
              <a:rPr lang="en-US" altLang="ko-KR" dirty="0" smtClean="0"/>
              <a:t>Preemptive scheduling policy</a:t>
            </a:r>
          </a:p>
          <a:p>
            <a:pPr lvl="3"/>
            <a:r>
              <a:rPr lang="en-US" altLang="ko-KR" dirty="0" smtClean="0"/>
              <a:t>When and which sibling vCPUs are preemptively scheduled</a:t>
            </a:r>
          </a:p>
          <a:p>
            <a:pPr lvl="4"/>
            <a:r>
              <a:rPr lang="en-US" altLang="ko-KR" dirty="0" smtClean="0"/>
              <a:t>e.g., Co-scheduling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86894" y="2944808"/>
            <a:ext cx="33895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2982565" y="1785625"/>
            <a:ext cx="0" cy="11605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/>
          <p:cNvSpPr/>
          <p:nvPr/>
        </p:nvSpPr>
        <p:spPr>
          <a:xfrm>
            <a:off x="3083750" y="2567844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3112325" y="2990521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3798962" y="2986408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480477" y="2986408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181507" y="2986408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3085455" y="2289680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3085455" y="2011173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3784780" y="2567844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3786485" y="2289680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3786485" y="2011173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4512176" y="2558319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4513881" y="2280155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4513881" y="200164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243990" y="2558319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5245695" y="2280155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5245695" y="200164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30792" y="2289680"/>
            <a:ext cx="2956338" cy="602315"/>
            <a:chOff x="5383138" y="5995037"/>
            <a:chExt cx="2956338" cy="602315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6813433" y="6009352"/>
              <a:ext cx="799275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83138" y="6300591"/>
              <a:ext cx="144898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383138" y="6578302"/>
              <a:ext cx="152843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83138" y="6284141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818816" y="5999824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882996" y="6293666"/>
              <a:ext cx="0" cy="2967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6885781" y="6302833"/>
              <a:ext cx="65516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593159" y="5995037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540201" y="6283069"/>
              <a:ext cx="0" cy="2967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7540201" y="6565767"/>
              <a:ext cx="799275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7610454" y="6287262"/>
              <a:ext cx="714011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324465" y="6266274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944418" y="2916233"/>
            <a:ext cx="1807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Space</a:t>
            </a:r>
          </a:p>
          <a:p>
            <a:r>
              <a:rPr lang="en-US" altLang="ko-KR" sz="1400" dirty="0" smtClean="0"/>
              <a:t>Where to schedule?</a:t>
            </a:r>
            <a:endParaRPr lang="ko-KR" altLang="en-US" sz="14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2073493"/>
            <a:ext cx="1754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/>
              <a:t>Time</a:t>
            </a:r>
          </a:p>
          <a:p>
            <a:pPr algn="r"/>
            <a:r>
              <a:rPr lang="en-US" altLang="ko-KR" sz="1400" dirty="0" smtClean="0"/>
              <a:t>When to schedule?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23937" y="2268161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Coordinated</a:t>
            </a:r>
          </a:p>
          <a:p>
            <a:r>
              <a:rPr lang="en-US" altLang="ko-KR" sz="1100" b="1" dirty="0" smtClean="0"/>
              <a:t>group</a:t>
            </a:r>
            <a:endParaRPr lang="ko-KR" altLang="en-US" sz="1100" b="1" dirty="0"/>
          </a:p>
        </p:txBody>
      </p:sp>
      <p:cxnSp>
        <p:nvCxnSpPr>
          <p:cNvPr id="43" name="직선 화살표 연결선 42"/>
          <p:cNvCxnSpPr>
            <a:stCxn id="41" idx="1"/>
            <a:endCxn id="22" idx="5"/>
          </p:cNvCxnSpPr>
          <p:nvPr/>
        </p:nvCxnSpPr>
        <p:spPr>
          <a:xfrm flipH="1">
            <a:off x="5941106" y="2483605"/>
            <a:ext cx="282831" cy="181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Space Domain: pCPU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naïve method</a:t>
            </a:r>
          </a:p>
          <a:p>
            <a:pPr lvl="1"/>
            <a:r>
              <a:rPr lang="en-US" altLang="ko-KR" dirty="0" smtClean="0"/>
              <a:t>“Balance scheduling”</a:t>
            </a:r>
            <a:r>
              <a:rPr lang="en-US" altLang="ko-KR" sz="1400" dirty="0" smtClean="0"/>
              <a:t>[Sukwong et al., EuroSys’11]</a:t>
            </a:r>
          </a:p>
          <a:p>
            <a:pPr lvl="2"/>
            <a:r>
              <a:rPr lang="en-US" altLang="ko-KR" dirty="0" smtClean="0"/>
              <a:t>Spread sibling vCPUs on separate pCPUs</a:t>
            </a:r>
          </a:p>
          <a:p>
            <a:pPr lvl="3"/>
            <a:r>
              <a:rPr lang="en-US" altLang="ko-KR" dirty="0" smtClean="0"/>
              <a:t>Probabilistic co-scheduling due to </a:t>
            </a:r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the increase of likelihood of coscheduling</a:t>
            </a:r>
          </a:p>
          <a:p>
            <a:pPr lvl="4"/>
            <a:r>
              <a:rPr lang="en-US" altLang="ko-KR" dirty="0" smtClean="0"/>
              <a:t>No coordination in time domain</a:t>
            </a:r>
          </a:p>
          <a:p>
            <a:pPr lvl="2"/>
            <a:r>
              <a:rPr lang="en-US" altLang="ko-KR" dirty="0" smtClean="0"/>
              <a:t>Limitation</a:t>
            </a:r>
          </a:p>
          <a:p>
            <a:pPr lvl="3"/>
            <a:r>
              <a:rPr lang="en-US" altLang="ko-KR" dirty="0" smtClean="0"/>
              <a:t>An unrealistic assumption: </a:t>
            </a:r>
            <a:r>
              <a:rPr lang="en-US" altLang="ko-KR" u="sng" dirty="0" smtClean="0">
                <a:solidFill>
                  <a:srgbClr val="C00000"/>
                </a:solidFill>
              </a:rPr>
              <a:t>“CPU load is well balanced”</a:t>
            </a:r>
          </a:p>
          <a:p>
            <a:pPr lvl="3"/>
            <a:r>
              <a:rPr lang="en-US" altLang="ko-KR" dirty="0" smtClean="0"/>
              <a:t>In practice, VMs with equal CPU shares have</a:t>
            </a:r>
          </a:p>
          <a:p>
            <a:pPr lvl="4"/>
            <a:r>
              <a:rPr lang="en-US" altLang="ko-KR" dirty="0" smtClean="0"/>
              <a:t>Different number of vCPUs</a:t>
            </a:r>
          </a:p>
          <a:p>
            <a:pPr lvl="4"/>
            <a:r>
              <a:rPr lang="en-US" altLang="ko-KR" dirty="0" smtClean="0"/>
              <a:t>Different thread-level parallelism</a:t>
            </a:r>
          </a:p>
          <a:p>
            <a:pPr lvl="4"/>
            <a:r>
              <a:rPr lang="en-US" altLang="ko-KR" dirty="0" smtClean="0"/>
              <a:t>Phase-changed multithreaded workloads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6457249" y="2225930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6476300" y="2590426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7124837" y="2586313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7758727" y="2586313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8427612" y="2586313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6458954" y="1947766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6458954" y="1669259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7110654" y="2225930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7112359" y="1947766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7112359" y="1669259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7780900" y="2216405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7782605" y="1938241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7782605" y="1659734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8436514" y="2216405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8438219" y="1938241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8438219" y="1659734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2" name="정육면체 51"/>
          <p:cNvSpPr/>
          <p:nvPr/>
        </p:nvSpPr>
        <p:spPr>
          <a:xfrm>
            <a:off x="6228184" y="5716222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3" name="정육면체 52"/>
          <p:cNvSpPr/>
          <p:nvPr/>
        </p:nvSpPr>
        <p:spPr>
          <a:xfrm>
            <a:off x="6247235" y="6052143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4" name="정육면체 53"/>
          <p:cNvSpPr/>
          <p:nvPr/>
        </p:nvSpPr>
        <p:spPr>
          <a:xfrm>
            <a:off x="6895772" y="6048030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5" name="정육면체 54"/>
          <p:cNvSpPr/>
          <p:nvPr/>
        </p:nvSpPr>
        <p:spPr>
          <a:xfrm>
            <a:off x="7529662" y="6048030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6" name="정육면체 55"/>
          <p:cNvSpPr/>
          <p:nvPr/>
        </p:nvSpPr>
        <p:spPr>
          <a:xfrm>
            <a:off x="8198547" y="6048030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9" name="정육면체 58"/>
          <p:cNvSpPr/>
          <p:nvPr/>
        </p:nvSpPr>
        <p:spPr>
          <a:xfrm>
            <a:off x="6881589" y="5687647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7551835" y="4933659"/>
            <a:ext cx="619032" cy="1049265"/>
          </a:xfrm>
          <a:prstGeom prst="cube">
            <a:avLst>
              <a:gd name="adj" fmla="val 10638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7553540" y="4626577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5" name="정육면체 64"/>
          <p:cNvSpPr/>
          <p:nvPr/>
        </p:nvSpPr>
        <p:spPr>
          <a:xfrm>
            <a:off x="8216974" y="4626577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8" name="정육면체 67"/>
          <p:cNvSpPr/>
          <p:nvPr/>
        </p:nvSpPr>
        <p:spPr>
          <a:xfrm>
            <a:off x="8207042" y="4938992"/>
            <a:ext cx="617734" cy="1049265"/>
          </a:xfrm>
          <a:prstGeom prst="cube">
            <a:avLst>
              <a:gd name="adj" fmla="val 106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39279" y="4357087"/>
            <a:ext cx="14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Highly contended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337516" y="5085184"/>
            <a:ext cx="21602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337516" y="5085184"/>
            <a:ext cx="879458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94233" y="4681711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Larger</a:t>
            </a:r>
          </a:p>
          <a:p>
            <a:pPr algn="r"/>
            <a:r>
              <a:rPr lang="en-US" altLang="ko-KR" sz="1100" dirty="0" smtClean="0"/>
              <a:t>CPU shares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2" grpId="0" animBg="1"/>
      <p:bldP spid="63" grpId="0" animBg="1"/>
      <p:bldP spid="65" grpId="0" animBg="1"/>
      <p:bldP spid="68" grpId="0" animBg="1"/>
      <p:bldP spid="69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Domain: pCPU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040560"/>
          </a:xfrm>
        </p:spPr>
        <p:txBody>
          <a:bodyPr/>
          <a:lstStyle/>
          <a:p>
            <a:r>
              <a:rPr lang="en-US" altLang="ko-KR" dirty="0" smtClean="0"/>
              <a:t>Proposed scheme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b="1" dirty="0" smtClean="0"/>
              <a:t>Load-conscious balance scheduling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Hybrid scheme of balance scheduling &amp; </a:t>
            </a:r>
            <a:r>
              <a:rPr lang="en-US" altLang="ko-KR" dirty="0"/>
              <a:t>load-based </a:t>
            </a:r>
            <a:r>
              <a:rPr lang="en-US" altLang="ko-KR" dirty="0" smtClean="0"/>
              <a:t>assignment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5" name="정육면체 4"/>
          <p:cNvSpPr/>
          <p:nvPr/>
        </p:nvSpPr>
        <p:spPr>
          <a:xfrm>
            <a:off x="1184815" y="3642848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1203866" y="4007344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1852403" y="4003231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2486293" y="4003231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3155178" y="4003231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1186520" y="3364684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1186520" y="3086177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1838220" y="3642848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1839925" y="3364684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1839925" y="3086177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2508466" y="3633323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2510171" y="3355159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2510171" y="3076652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3164080" y="3633323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3165785" y="3355159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165785" y="3076652"/>
            <a:ext cx="617327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2484185"/>
            <a:ext cx="4146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all candidate pCPUs are not overloaded,</a:t>
            </a:r>
          </a:p>
          <a:p>
            <a:r>
              <a:rPr lang="en-US" altLang="ko-KR" sz="1600" dirty="0" smtClean="0"/>
              <a:t>balance scheduling</a:t>
            </a:r>
            <a:endParaRPr lang="ko-KR" altLang="en-US" sz="1600" dirty="0"/>
          </a:p>
        </p:txBody>
      </p:sp>
      <p:sp>
        <p:nvSpPr>
          <p:cNvPr id="22" name="정육면체 21"/>
          <p:cNvSpPr/>
          <p:nvPr/>
        </p:nvSpPr>
        <p:spPr>
          <a:xfrm>
            <a:off x="5935848" y="3604748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5954899" y="3959719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6603436" y="3955606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7237326" y="3955606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7906211" y="3955606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pCPU</a:t>
            </a:r>
            <a:endParaRPr lang="ko-KR" alt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6589253" y="3595223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7259499" y="2841235"/>
            <a:ext cx="619032" cy="1049265"/>
          </a:xfrm>
          <a:prstGeom prst="cube">
            <a:avLst>
              <a:gd name="adj" fmla="val 10638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5933145" y="3318996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6587054" y="3309471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7914706" y="2846568"/>
            <a:ext cx="617734" cy="1049265"/>
          </a:xfrm>
          <a:prstGeom prst="cube">
            <a:avLst>
              <a:gd name="adj" fmla="val 106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3872" y="2492896"/>
            <a:ext cx="235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smtClean="0"/>
              <a:t>Otherwise,</a:t>
            </a:r>
          </a:p>
          <a:p>
            <a:pPr algn="r"/>
            <a:r>
              <a:rPr lang="en-US" altLang="ko-KR" sz="1600" dirty="0" smtClean="0"/>
              <a:t>load-based assignment</a:t>
            </a:r>
            <a:endParaRPr lang="ko-KR" altLang="en-US" sz="1600" dirty="0"/>
          </a:p>
        </p:txBody>
      </p:sp>
      <p:sp>
        <p:nvSpPr>
          <p:cNvPr id="38" name="정육면체 37"/>
          <p:cNvSpPr/>
          <p:nvPr/>
        </p:nvSpPr>
        <p:spPr>
          <a:xfrm>
            <a:off x="3767047" y="6016709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3786098" y="6400255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pCPU0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4434635" y="6396142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pCPU1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5068525" y="6396142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pCPU2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5737410" y="6396142"/>
            <a:ext cx="603512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pCPU3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7" name="정육면체 46"/>
          <p:cNvSpPr/>
          <p:nvPr/>
        </p:nvSpPr>
        <p:spPr>
          <a:xfrm>
            <a:off x="5745905" y="5258529"/>
            <a:ext cx="617734" cy="1049265"/>
          </a:xfrm>
          <a:prstGeom prst="cube">
            <a:avLst>
              <a:gd name="adj" fmla="val 1063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9" name="정육면체 48"/>
          <p:cNvSpPr/>
          <p:nvPr/>
        </p:nvSpPr>
        <p:spPr>
          <a:xfrm>
            <a:off x="4429733" y="6021288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0" name="정육면체 49"/>
          <p:cNvSpPr/>
          <p:nvPr/>
        </p:nvSpPr>
        <p:spPr>
          <a:xfrm>
            <a:off x="5087330" y="6021288"/>
            <a:ext cx="617327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05602" y="5187275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Wait queue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11560" y="44371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  <p:sp>
        <p:nvSpPr>
          <p:cNvPr id="43" name="정육면체 42"/>
          <p:cNvSpPr/>
          <p:nvPr/>
        </p:nvSpPr>
        <p:spPr>
          <a:xfrm>
            <a:off x="2811458" y="4871207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1515314" y="4880732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6" name="정육면체 45"/>
          <p:cNvSpPr/>
          <p:nvPr/>
        </p:nvSpPr>
        <p:spPr>
          <a:xfrm>
            <a:off x="2169223" y="4871207"/>
            <a:ext cx="617327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2886" y="4551511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Candidate pCPU set</a:t>
            </a:r>
          </a:p>
          <a:p>
            <a:r>
              <a:rPr lang="en-US" altLang="ko-KR" sz="1100" dirty="0" smtClean="0"/>
              <a:t>(Scheduler assigns a lowest-loaded pCPU in this set)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4684" y="4965759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= {pCPU0, pCPU1, pCPU2, pCPU3}</a:t>
            </a: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4369984" y="5092717"/>
            <a:ext cx="35402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515314" y="5219675"/>
            <a:ext cx="1913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5328645" y="5094709"/>
            <a:ext cx="35402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4854990" y="5094709"/>
            <a:ext cx="35402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24514" y="5935052"/>
            <a:ext cx="24881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pCPU3 is overloaded</a:t>
            </a:r>
          </a:p>
          <a:p>
            <a:r>
              <a:rPr lang="en-US" altLang="ko-KR" sz="1100" dirty="0" smtClean="0"/>
              <a:t>(i.e., CPU load &gt; Average CPU load)</a:t>
            </a:r>
            <a:endParaRPr lang="ko-KR" altLang="en-US" sz="11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519508" y="5866629"/>
            <a:ext cx="252628" cy="298637"/>
            <a:chOff x="3081122" y="5866629"/>
            <a:chExt cx="252628" cy="298637"/>
          </a:xfrm>
        </p:grpSpPr>
        <p:cxnSp>
          <p:nvCxnSpPr>
            <p:cNvPr id="78" name="직선 화살표 연결선 77"/>
            <p:cNvCxnSpPr/>
            <p:nvPr/>
          </p:nvCxnSpPr>
          <p:spPr>
            <a:xfrm flipV="1">
              <a:off x="3093751" y="5866629"/>
              <a:ext cx="239999" cy="1557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081122" y="6021636"/>
              <a:ext cx="233178" cy="1436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645043" y="5780227"/>
            <a:ext cx="192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C00000"/>
                </a:solidFill>
              </a:rPr>
              <a:t>How about contention</a:t>
            </a:r>
          </a:p>
          <a:p>
            <a:pPr algn="r"/>
            <a:r>
              <a:rPr lang="en-US" altLang="ko-KR" sz="1200" b="1" dirty="0" smtClean="0">
                <a:solidFill>
                  <a:srgbClr val="C00000"/>
                </a:solidFill>
              </a:rPr>
              <a:t>between sibling vCPUs?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2368" y="6229295"/>
            <a:ext cx="361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itchFamily="2" charset="2"/>
              </a:rPr>
              <a:t> </a:t>
            </a:r>
            <a:r>
              <a:rPr lang="en-US" altLang="ko-KR" sz="1400" b="1" dirty="0" smtClean="0"/>
              <a:t>Pass to </a:t>
            </a:r>
            <a:r>
              <a:rPr lang="en-US" altLang="ko-KR" sz="1400" b="1" dirty="0"/>
              <a:t>coordination in time domain</a:t>
            </a:r>
            <a:r>
              <a:rPr lang="en-US" altLang="ko-KR" sz="1400" b="1" dirty="0" smtClean="0"/>
              <a:t>!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6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24774 0.125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24601 0.1259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4671 0.1245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6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7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 Domain: Preemption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/>
          <a:lstStyle/>
          <a:p>
            <a:r>
              <a:rPr lang="en-US" altLang="ko-KR" dirty="0" smtClean="0"/>
              <a:t>What type of contention demands coordination?</a:t>
            </a:r>
          </a:p>
          <a:p>
            <a:pPr lvl="1"/>
            <a:r>
              <a:rPr lang="en-US" altLang="ko-KR" dirty="0" smtClean="0"/>
              <a:t>Busy-waiting for communication (or synchronization)</a:t>
            </a:r>
          </a:p>
          <a:p>
            <a:pPr lvl="2"/>
            <a:r>
              <a:rPr lang="en-US" altLang="ko-KR" dirty="0" smtClean="0"/>
              <a:t>Unnecessary CPU consumption by busy-waiting for a descheduled (inactive) vCPU</a:t>
            </a:r>
          </a:p>
          <a:p>
            <a:pPr lvl="3"/>
            <a:r>
              <a:rPr lang="en-US" altLang="ko-KR" dirty="0" smtClean="0"/>
              <a:t>Significant performance degradation</a:t>
            </a:r>
          </a:p>
          <a:p>
            <a:pPr lvl="2"/>
            <a:r>
              <a:rPr lang="en-US" altLang="ko-KR" dirty="0" smtClean="0"/>
              <a:t>Why serious in multiprocessor VMs?</a:t>
            </a:r>
          </a:p>
          <a:p>
            <a:pPr lvl="3"/>
            <a:r>
              <a:rPr lang="en-US" altLang="ko-KR" b="1" dirty="0" smtClean="0">
                <a:solidFill>
                  <a:srgbClr val="C00000"/>
                </a:solidFill>
              </a:rPr>
              <a:t>Semantic gap</a:t>
            </a:r>
          </a:p>
          <a:p>
            <a:pPr lvl="4"/>
            <a:r>
              <a:rPr lang="en-US" altLang="ko-KR" dirty="0" smtClean="0"/>
              <a:t>OSes make liberal use of busy-waiting (e.g., spinlock) since they believe their vCPUs are always online (i.e., dedicated)</a:t>
            </a:r>
          </a:p>
          <a:p>
            <a:r>
              <a:rPr lang="en-US" altLang="ko-KR" dirty="0" smtClean="0"/>
              <a:t>“</a:t>
            </a:r>
            <a:r>
              <a:rPr lang="en-US" altLang="ko-KR" b="1" dirty="0" smtClean="0"/>
              <a:t>Demand-based coordinated scheduling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Issues</a:t>
            </a:r>
          </a:p>
          <a:p>
            <a:pPr lvl="2"/>
            <a:r>
              <a:rPr lang="en-US" altLang="ko-KR" dirty="0" smtClean="0"/>
              <a:t>When and where to demand coordination?</a:t>
            </a:r>
          </a:p>
          <a:p>
            <a:pPr lvl="3"/>
            <a:r>
              <a:rPr lang="en-US" altLang="ko-KR" dirty="0" smtClean="0"/>
              <a:t>Busy-waiting really matters?</a:t>
            </a:r>
          </a:p>
          <a:p>
            <a:pPr lvl="2"/>
            <a:r>
              <a:rPr lang="en-US" altLang="ko-KR" dirty="0" smtClean="0"/>
              <a:t>How to detect coordination demand?</a:t>
            </a:r>
          </a:p>
        </p:txBody>
      </p:sp>
      <p:sp>
        <p:nvSpPr>
          <p:cNvPr id="22" name="정육면체 21"/>
          <p:cNvSpPr/>
          <p:nvPr/>
        </p:nvSpPr>
        <p:spPr>
          <a:xfrm>
            <a:off x="6108551" y="3001777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6137126" y="3368797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6823763" y="336468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7505278" y="336468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8206308" y="336468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6110256" y="2723613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6110256" y="2445106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809581" y="3001777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6811286" y="2723613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6811286" y="2445106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7536977" y="2992252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7538682" y="2714088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7538682" y="2435581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8270496" y="3006312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8270496" y="2714088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8268791" y="2432528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21" name="Picture 4" descr="C:\Documents and Settings\hwandori\Local Settings\Temporary Internet Files\Content.IE5\QTDJHSCL\MC90043149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8282" y="2441737"/>
            <a:ext cx="298511" cy="293736"/>
          </a:xfrm>
          <a:prstGeom prst="rect">
            <a:avLst/>
          </a:prstGeom>
          <a:noFill/>
        </p:spPr>
      </p:pic>
      <p:pic>
        <p:nvPicPr>
          <p:cNvPr id="1030" name="Picture 6" descr="C:\Users\hwandori\AppData\Local\Microsoft\Windows\Temporary Internet Files\Content.IE5\U24F0VYK\MC9004421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3" y="3028415"/>
            <a:ext cx="288668" cy="2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hwandori\AppData\Local\Microsoft\Windows\Temporary Internet Files\Content.IE5\U24F0VYK\MC9004421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23" y="3006477"/>
            <a:ext cx="288668" cy="2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Documents and Settings\hwandori\Local Settings\Temporary Internet Files\Content.IE5\QTDJHSCL\MC90043149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9018" y="2442271"/>
            <a:ext cx="298511" cy="293736"/>
          </a:xfrm>
          <a:prstGeom prst="rect">
            <a:avLst/>
          </a:prstGeom>
          <a:noFill/>
        </p:spPr>
      </p:pic>
      <p:cxnSp>
        <p:nvCxnSpPr>
          <p:cNvPr id="42" name="구부러진 연결선 41"/>
          <p:cNvCxnSpPr/>
          <p:nvPr/>
        </p:nvCxnSpPr>
        <p:spPr>
          <a:xfrm rot="10800000">
            <a:off x="7934407" y="2656196"/>
            <a:ext cx="12700" cy="492992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1030" idx="0"/>
            <a:endCxn id="52" idx="2"/>
          </p:cNvCxnSpPr>
          <p:nvPr/>
        </p:nvCxnSpPr>
        <p:spPr>
          <a:xfrm rot="5400000" flipH="1" flipV="1">
            <a:off x="7580086" y="1830228"/>
            <a:ext cx="292408" cy="2103967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8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Domain: Preemption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040560"/>
          </a:xfrm>
        </p:spPr>
        <p:txBody>
          <a:bodyPr/>
          <a:lstStyle/>
          <a:p>
            <a:r>
              <a:rPr lang="en-US" altLang="ko-KR" dirty="0" smtClean="0"/>
              <a:t>When and where to demand coordination?</a:t>
            </a:r>
          </a:p>
          <a:p>
            <a:pPr lvl="1"/>
            <a:r>
              <a:rPr lang="en-US" altLang="ko-KR" dirty="0" smtClean="0"/>
              <a:t>Experimental analysis</a:t>
            </a:r>
          </a:p>
          <a:p>
            <a:pPr lvl="2"/>
            <a:r>
              <a:rPr lang="en-US" altLang="ko-KR" dirty="0" smtClean="0"/>
              <a:t>13 emerging multithreaded applications in the PARSEC suite</a:t>
            </a:r>
          </a:p>
          <a:p>
            <a:pPr lvl="3"/>
            <a:r>
              <a:rPr lang="en-US" altLang="ko-KR" dirty="0" smtClean="0"/>
              <a:t>Diverse characteristics</a:t>
            </a:r>
          </a:p>
          <a:p>
            <a:pPr lvl="2"/>
            <a:r>
              <a:rPr lang="en-US" altLang="ko-KR" dirty="0" smtClean="0"/>
              <a:t>Kernel time ratio in the case of consolidation</a:t>
            </a:r>
          </a:p>
          <a:p>
            <a:pPr lvl="3"/>
            <a:r>
              <a:rPr lang="en-US" altLang="ko-KR" u="sng" dirty="0" smtClean="0"/>
              <a:t>Busy-waiting occurs in kernel space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0719"/>
              </p:ext>
            </p:extLst>
          </p:nvPr>
        </p:nvGraphicFramePr>
        <p:xfrm>
          <a:off x="46379" y="3745533"/>
          <a:ext cx="374332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044075"/>
              </p:ext>
            </p:extLst>
          </p:nvPr>
        </p:nvGraphicFramePr>
        <p:xfrm>
          <a:off x="5062595" y="3806924"/>
          <a:ext cx="374332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9632" y="3501008"/>
            <a:ext cx="217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Solorun </a:t>
            </a:r>
            <a:r>
              <a:rPr lang="en-US" altLang="ko-KR" sz="1200" dirty="0" smtClean="0"/>
              <a:t>(no consolidation)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18212" y="3553271"/>
            <a:ext cx="3041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Corun </a:t>
            </a:r>
            <a:r>
              <a:rPr lang="en-US" altLang="ko-KR" sz="1200" dirty="0" smtClean="0"/>
              <a:t>(w/ 1 VM running </a:t>
            </a:r>
            <a:r>
              <a:rPr lang="en-US" altLang="ko-KR" sz="1200" i="1" dirty="0" smtClean="0"/>
              <a:t>streamcluster</a:t>
            </a:r>
            <a:r>
              <a:rPr lang="en-US" altLang="ko-KR" sz="1200" dirty="0" smtClean="0"/>
              <a:t>)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3851920" y="4847803"/>
            <a:ext cx="1224136" cy="184423"/>
          </a:xfrm>
          <a:prstGeom prst="rightArrow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013176"/>
            <a:ext cx="170508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C00000"/>
                </a:solidFill>
              </a:rPr>
              <a:t>Kernel time ratio </a:t>
            </a:r>
          </a:p>
          <a:p>
            <a:r>
              <a:rPr lang="en-US" altLang="ko-KR" sz="1300" b="1" dirty="0" smtClean="0">
                <a:solidFill>
                  <a:srgbClr val="C00000"/>
                </a:solidFill>
              </a:rPr>
              <a:t>is largely amplified</a:t>
            </a:r>
          </a:p>
          <a:p>
            <a:r>
              <a:rPr lang="en-US" altLang="ko-KR" sz="1300" b="1" dirty="0" smtClean="0">
                <a:solidFill>
                  <a:srgbClr val="C00000"/>
                </a:solidFill>
              </a:rPr>
              <a:t>by x1.3~x30</a:t>
            </a:r>
            <a:endParaRPr lang="ko-KR" altLang="en-US" sz="13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3573016"/>
            <a:ext cx="15584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VM with 8 vCPUs</a:t>
            </a:r>
          </a:p>
          <a:p>
            <a:r>
              <a:rPr lang="en-US" altLang="ko-KR" sz="1200" dirty="0" smtClean="0"/>
              <a:t>on 8 pCPUs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05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Domain: Preemption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Where is the kernel time amplified?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3179"/>
              </p:ext>
            </p:extLst>
          </p:nvPr>
        </p:nvGraphicFramePr>
        <p:xfrm>
          <a:off x="899592" y="1764496"/>
          <a:ext cx="6912768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319"/>
                <a:gridCol w="2004703"/>
                <a:gridCol w="31107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Function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Application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CPU cycles (%) 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(Total kernel</a:t>
                      </a:r>
                      <a:r>
                        <a:rPr lang="en-US" altLang="ko-KR" sz="1600" b="1" baseline="0" dirty="0" smtClean="0"/>
                        <a:t> CPU cycles (%))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TLB shootdown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dedup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43% (83%)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ferret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9% (11%)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vips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41% (47%)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Lock spinning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bodytrack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5% (8%)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canneal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4% (5%)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dedup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36% (83%)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facesim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4% (5%)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streamcluster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10% (11%)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swaptions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5% (6%)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vips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4% (47%)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x264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7% (8%)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2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Domain: Preemption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TLB shootdown</a:t>
            </a:r>
          </a:p>
          <a:p>
            <a:pPr lvl="1"/>
            <a:r>
              <a:rPr lang="en-US" altLang="ko-KR" dirty="0" smtClean="0"/>
              <a:t>Notification of TLB invalidation to a remote CPU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717794" y="2467176"/>
            <a:ext cx="1008112" cy="817808"/>
            <a:chOff x="5142971" y="4857760"/>
            <a:chExt cx="1143541" cy="1060804"/>
          </a:xfrm>
        </p:grpSpPr>
        <p:pic>
          <p:nvPicPr>
            <p:cNvPr id="6" name="Picture 3" descr="C:\Users\hwandori\AppData\Local\Microsoft\Windows\Temporary Internet Files\Content.IE5\B1TSFNZ8\MCj0250279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2971" y="4857760"/>
              <a:ext cx="1143541" cy="785818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318096" y="5519337"/>
              <a:ext cx="614966" cy="3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CPU</a:t>
              </a:r>
              <a:endParaRPr lang="ko-KR" altLang="en-US" sz="1400" b="1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728163" y="2089423"/>
            <a:ext cx="853727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42130" y="2429076"/>
            <a:ext cx="1008112" cy="817808"/>
            <a:chOff x="5142971" y="4857760"/>
            <a:chExt cx="1143541" cy="1060804"/>
          </a:xfrm>
        </p:grpSpPr>
        <p:pic>
          <p:nvPicPr>
            <p:cNvPr id="10" name="Picture 3" descr="C:\Users\hwandori\AppData\Local\Microsoft\Windows\Temporary Internet Files\Content.IE5\B1TSFNZ8\MCj0250279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2971" y="4857760"/>
              <a:ext cx="1143541" cy="78581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18096" y="5519337"/>
              <a:ext cx="614966" cy="3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CPU</a:t>
              </a:r>
              <a:endParaRPr lang="ko-KR" altLang="en-US" sz="1400" b="1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771549" y="2060848"/>
            <a:ext cx="853727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013938" y="3083123"/>
            <a:ext cx="1368152" cy="1425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Virtual address space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74708" y="2755531"/>
            <a:ext cx="540060" cy="558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 dirty="0" smtClean="0"/>
              <a:t>TLB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6480212" y="2731982"/>
            <a:ext cx="540060" cy="558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 dirty="0" smtClean="0"/>
              <a:t>TLB</a:t>
            </a:r>
            <a:endParaRPr lang="ko-KR" altLang="en-US" sz="11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728163" y="2386980"/>
            <a:ext cx="1285775" cy="6961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81890" y="2098948"/>
            <a:ext cx="1800200" cy="9940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013938" y="2064643"/>
            <a:ext cx="1771253" cy="10283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5382090" y="2348880"/>
            <a:ext cx="1243186" cy="734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374708" y="2996952"/>
            <a:ext cx="540060" cy="135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V-&gt;P1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4023463" y="3717031"/>
            <a:ext cx="1349871" cy="2484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/>
              <a:t>V-&gt;P1</a:t>
            </a:r>
            <a:endParaRPr lang="ko-KR" altLang="en-US" sz="1050" b="1" dirty="0"/>
          </a:p>
        </p:txBody>
      </p:sp>
      <p:sp>
        <p:nvSpPr>
          <p:cNvPr id="30" name="직사각형 29"/>
          <p:cNvSpPr/>
          <p:nvPr/>
        </p:nvSpPr>
        <p:spPr>
          <a:xfrm>
            <a:off x="6479164" y="2953519"/>
            <a:ext cx="540060" cy="135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V-&gt;P1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37324" y="2161431"/>
            <a:ext cx="229742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/>
              <a:t>TLB (Translation Lookaside Buffer):</a:t>
            </a:r>
          </a:p>
          <a:p>
            <a:pPr algn="r"/>
            <a:r>
              <a:rPr lang="en-US" altLang="ko-KR" sz="1050" dirty="0" smtClean="0"/>
              <a:t>Per-CPU cache for </a:t>
            </a:r>
          </a:p>
          <a:p>
            <a:pPr algn="r"/>
            <a:r>
              <a:rPr lang="en-US" altLang="ko-KR" sz="1050" dirty="0" smtClean="0"/>
              <a:t>virtual address mapping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4029993" y="3717031"/>
            <a:ext cx="1349871" cy="2484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/>
              <a:t>V-&gt;P2 or V-&gt;Null</a:t>
            </a:r>
            <a:endParaRPr lang="ko-KR" altLang="en-US" sz="1050" b="1" dirty="0"/>
          </a:p>
        </p:txBody>
      </p:sp>
      <p:cxnSp>
        <p:nvCxnSpPr>
          <p:cNvPr id="34" name="직선 화살표 연결선 33"/>
          <p:cNvCxnSpPr>
            <a:stCxn id="8" idx="2"/>
            <a:endCxn id="32" idx="1"/>
          </p:cNvCxnSpPr>
          <p:nvPr/>
        </p:nvCxnSpPr>
        <p:spPr>
          <a:xfrm>
            <a:off x="3155027" y="2377455"/>
            <a:ext cx="874966" cy="1463786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0337" y="3519041"/>
            <a:ext cx="62709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Modify</a:t>
            </a:r>
          </a:p>
          <a:p>
            <a:pPr algn="ctr"/>
            <a:r>
              <a:rPr lang="en-US" altLang="ko-KR" sz="1050" dirty="0" smtClean="0"/>
              <a:t>or</a:t>
            </a:r>
          </a:p>
          <a:p>
            <a:pPr algn="ctr"/>
            <a:r>
              <a:rPr lang="en-US" altLang="ko-KR" sz="1050" dirty="0" smtClean="0"/>
              <a:t>Unmap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2374708" y="3006477"/>
            <a:ext cx="540060" cy="1353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38" name="직사각형 37"/>
          <p:cNvSpPr/>
          <p:nvPr/>
        </p:nvSpPr>
        <p:spPr>
          <a:xfrm>
            <a:off x="6479164" y="2963044"/>
            <a:ext cx="540060" cy="1353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26290" y="2661108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26836" y="2348880"/>
            <a:ext cx="2351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Inter-processor interrupt (IPI)</a:t>
            </a:r>
            <a:endParaRPr lang="ko-KR" altLang="en-US" sz="12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5011" y="3483585"/>
            <a:ext cx="3128421" cy="1169551"/>
            <a:chOff x="85011" y="3483585"/>
            <a:chExt cx="3128421" cy="1169551"/>
          </a:xfrm>
        </p:grpSpPr>
        <p:sp>
          <p:nvSpPr>
            <p:cNvPr id="55" name="TextBox 54"/>
            <p:cNvSpPr txBox="1"/>
            <p:nvPr/>
          </p:nvSpPr>
          <p:spPr>
            <a:xfrm>
              <a:off x="85011" y="3483585"/>
              <a:ext cx="312842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Busy-waiting until all corresponding</a:t>
              </a:r>
            </a:p>
            <a:p>
              <a:r>
                <a:rPr lang="en-US" altLang="ko-KR" sz="1400" dirty="0" smtClean="0"/>
                <a:t>TLB entries are invalidated</a:t>
              </a:r>
            </a:p>
            <a:p>
              <a:pPr marL="285750" indent="-285750">
                <a:buFont typeface="Wingdings" pitchFamily="2" charset="2"/>
                <a:buChar char="à"/>
              </a:pPr>
              <a:r>
                <a:rPr lang="en-US" altLang="ko-KR" sz="1400" dirty="0" smtClean="0">
                  <a:solidFill>
                    <a:srgbClr val="0070C0"/>
                  </a:solidFill>
                  <a:sym typeface="Wingdings" pitchFamily="2" charset="2"/>
                </a:rPr>
                <a:t>Efficient in native systems</a:t>
              </a:r>
              <a:r>
                <a:rPr lang="en-US" altLang="ko-KR" sz="1400" dirty="0" smtClean="0">
                  <a:sym typeface="Wingdings" pitchFamily="2" charset="2"/>
                </a:rPr>
                <a:t>,</a:t>
              </a:r>
            </a:p>
            <a:p>
              <a:r>
                <a:rPr lang="en-US" altLang="ko-KR" sz="1400" b="1" dirty="0" smtClean="0">
                  <a:solidFill>
                    <a:srgbClr val="C00000"/>
                  </a:solidFill>
                  <a:sym typeface="Wingdings" pitchFamily="2" charset="2"/>
                </a:rPr>
                <a:t>but not in virtualized systems</a:t>
              </a:r>
            </a:p>
            <a:p>
              <a:r>
                <a:rPr lang="en-US" altLang="ko-KR" sz="1400" b="1" dirty="0" smtClean="0">
                  <a:solidFill>
                    <a:srgbClr val="C00000"/>
                  </a:solidFill>
                  <a:sym typeface="Wingdings" pitchFamily="2" charset="2"/>
                </a:rPr>
                <a:t>if target vCPUs are not scheduled</a:t>
              </a:r>
            </a:p>
          </p:txBody>
        </p:sp>
        <p:pic>
          <p:nvPicPr>
            <p:cNvPr id="56" name="Picture 6" descr="C:\Users\hwandori\AppData\Local\Microsoft\Windows\Temporary Internet Files\Content.IE5\U24F0VYK\MC900442134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639" y="3747829"/>
              <a:ext cx="447708" cy="44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1011961" y="5529426"/>
            <a:ext cx="7172028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</a:rPr>
              <a:t>“A TLB shootdown IPI is a signal for coordination demand!”</a:t>
            </a:r>
          </a:p>
          <a:p>
            <a:pPr algn="ctr"/>
            <a:r>
              <a:rPr lang="en-US" altLang="ko-KR" sz="1900" dirty="0" smtClean="0">
                <a:sym typeface="Wingdings" pitchFamily="2" charset="2"/>
              </a:rPr>
              <a:t> Co-schedule IPI-recipient vCPUs with a sender vCPU</a:t>
            </a:r>
            <a:endParaRPr lang="ko-KR" altLang="en-US" sz="1900" dirty="0"/>
          </a:p>
        </p:txBody>
      </p:sp>
      <p:graphicFrame>
        <p:nvGraphicFramePr>
          <p:cNvPr id="58" name="차트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54978"/>
              </p:ext>
            </p:extLst>
          </p:nvPr>
        </p:nvGraphicFramePr>
        <p:xfrm>
          <a:off x="5509735" y="3537011"/>
          <a:ext cx="3634265" cy="194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44791" y="3411458"/>
            <a:ext cx="205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TLB shootdown IPI traffic</a:t>
            </a:r>
            <a:endParaRPr lang="ko-KR" altLang="en-US" sz="12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957789" y="3717032"/>
            <a:ext cx="216024" cy="137767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51737" y="3717032"/>
            <a:ext cx="216024" cy="137767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594923" y="3717032"/>
            <a:ext cx="216024" cy="137767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37" grpId="0" animBg="1"/>
      <p:bldP spid="38" grpId="0" animBg="1"/>
      <p:bldP spid="54" grpId="0"/>
      <p:bldP spid="57" grpId="0" animBg="1"/>
      <p:bldGraphic spid="58" grpId="0">
        <p:bldAsOne/>
      </p:bldGraphic>
      <p:bldP spid="59" grpId="0"/>
      <p:bldP spid="60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정육면체 82"/>
          <p:cNvSpPr/>
          <p:nvPr/>
        </p:nvSpPr>
        <p:spPr>
          <a:xfrm>
            <a:off x="7055167" y="6305128"/>
            <a:ext cx="965398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Domain: Preemption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Lock spinning</a:t>
            </a:r>
          </a:p>
          <a:p>
            <a:pPr lvl="1"/>
            <a:r>
              <a:rPr lang="en-US" altLang="ko-KR" dirty="0" smtClean="0"/>
              <a:t>Which spinlocks show dominant wait time?</a:t>
            </a: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51777"/>
              </p:ext>
            </p:extLst>
          </p:nvPr>
        </p:nvGraphicFramePr>
        <p:xfrm>
          <a:off x="8384" y="2053952"/>
          <a:ext cx="4885556" cy="252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직선 화살표 연결선 9"/>
          <p:cNvCxnSpPr>
            <a:stCxn id="12" idx="0"/>
            <a:endCxn id="41" idx="3"/>
          </p:cNvCxnSpPr>
          <p:nvPr/>
        </p:nvCxnSpPr>
        <p:spPr>
          <a:xfrm flipH="1" flipV="1">
            <a:off x="3851920" y="2598508"/>
            <a:ext cx="371071" cy="347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7915" y="29459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89%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21266" y="3253705"/>
            <a:ext cx="301725" cy="281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22991" y="3253705"/>
            <a:ext cx="26867" cy="626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76666" y="2047017"/>
            <a:ext cx="4553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Futex</a:t>
            </a:r>
            <a:r>
              <a:rPr lang="en-US" altLang="ko-KR" sz="1400" dirty="0" smtClean="0"/>
              <a:t>: Kernel support for user-level synchronization </a:t>
            </a:r>
          </a:p>
          <a:p>
            <a:pPr algn="r"/>
            <a:r>
              <a:rPr lang="en-US" altLang="ko-KR" sz="1400" dirty="0" smtClean="0"/>
              <a:t>(e.g., mutex, barrier, condvar)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2059" y="3854220"/>
            <a:ext cx="1929358" cy="307777"/>
            <a:chOff x="2542059" y="3854220"/>
            <a:chExt cx="1929358" cy="30777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42059" y="3885431"/>
              <a:ext cx="1848966" cy="26837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1266" y="385422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81%</a:t>
              </a:r>
              <a:endParaRPr lang="ko-KR" altLang="en-US" sz="1400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27665" y="2636912"/>
            <a:ext cx="1664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mutex_lock(mutex)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/* critical section */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mutex_unlock(mutex)</a:t>
            </a:r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6220" y="3615873"/>
            <a:ext cx="201208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futex_wake(mutex) {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spin_lock(queue-&gt;lock)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thread=dequeue(queue)</a:t>
            </a:r>
          </a:p>
          <a:p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wake_up(thread)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spin_unlock(queue-&gt;lock)</a:t>
            </a:r>
          </a:p>
          <a:p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46251" y="3525391"/>
            <a:ext cx="1848966" cy="2683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55776" y="2464321"/>
            <a:ext cx="1296144" cy="2683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4741" y="2809503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mutex_lock(mutex)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20272" y="3121918"/>
            <a:ext cx="209063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futex_wait(mutex) {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spin_lock(queue-&gt;lock)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enqueue(queue, me)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spin_unlock(queue-&gt;lock)</a:t>
            </a:r>
          </a:p>
          <a:p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schedule()  /* blocked */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04048" y="250781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vCPU0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449961" y="253783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vCPU1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67009" y="4081293"/>
            <a:ext cx="1664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/* wake-up */</a:t>
            </a:r>
          </a:p>
          <a:p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/* critical section */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mutex_unlock(mutex)</a:t>
            </a:r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64190" y="4888806"/>
            <a:ext cx="192873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futex_wake(mutex) {</a:t>
            </a:r>
          </a:p>
          <a:p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spin_lock(queue-&gt;lock)  </a:t>
            </a:r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1" name="Picture 6" descr="C:\Users\hwandori\AppData\Local\Microsoft\Windows\Temporary Internet Files\Content.IE5\U24F0VYK\MC9004421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77" y="5110114"/>
            <a:ext cx="321818" cy="3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771800" y="4778568"/>
            <a:ext cx="4373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If vCPU0 is preempted during waking vCPU1 up,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vCPU1 busy-waits on the preempted spinlock</a:t>
            </a:r>
          </a:p>
          <a:p>
            <a:r>
              <a:rPr lang="en-US" altLang="ko-KR" sz="1400" b="1" dirty="0" smtClean="0"/>
              <a:t>: So-called lock-holder preemption (LHP)</a:t>
            </a:r>
            <a:endParaRPr lang="ko-KR" altLang="en-US" sz="1400" b="1" dirty="0"/>
          </a:p>
        </p:txBody>
      </p:sp>
      <p:sp>
        <p:nvSpPr>
          <p:cNvPr id="57" name="정육면체 56"/>
          <p:cNvSpPr/>
          <p:nvPr/>
        </p:nvSpPr>
        <p:spPr>
          <a:xfrm>
            <a:off x="7020272" y="5907808"/>
            <a:ext cx="1066379" cy="415048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b="1" dirty="0" smtClean="0">
                <a:solidFill>
                  <a:schemeClr val="tx1"/>
                </a:solidFill>
              </a:rPr>
              <a:t>vCPU1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59" name="정육면체 58"/>
          <p:cNvSpPr/>
          <p:nvPr/>
        </p:nvSpPr>
        <p:spPr>
          <a:xfrm>
            <a:off x="7021977" y="5517232"/>
            <a:ext cx="1066379" cy="415048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b="1" dirty="0" smtClean="0">
                <a:solidFill>
                  <a:schemeClr val="tx1"/>
                </a:solidFill>
              </a:rPr>
              <a:t>vCPU0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48005" y="593228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Active</a:t>
            </a:r>
            <a:endParaRPr lang="ko-KR" altLang="en-US" sz="11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8042672" y="5593951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Preempted</a:t>
            </a:r>
            <a:endParaRPr lang="ko-KR" altLang="en-US" sz="1100" b="1" i="1" dirty="0"/>
          </a:p>
        </p:txBody>
      </p:sp>
      <p:cxnSp>
        <p:nvCxnSpPr>
          <p:cNvPr id="68" name="구부러진 연결선 67"/>
          <p:cNvCxnSpPr>
            <a:stCxn id="73" idx="3"/>
            <a:endCxn id="70" idx="3"/>
          </p:cNvCxnSpPr>
          <p:nvPr/>
        </p:nvCxnSpPr>
        <p:spPr>
          <a:xfrm flipV="1">
            <a:off x="7382018" y="5804574"/>
            <a:ext cx="12700" cy="369307"/>
          </a:xfrm>
          <a:prstGeom prst="curvedConnector3">
            <a:avLst>
              <a:gd name="adj1" fmla="val 90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4" descr="C:\Documents and Settings\hwandori\Local Settings\Temporary Internet Files\Content.IE5\QTDJHSCL\MC90043149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0200" y="5634607"/>
            <a:ext cx="321818" cy="339934"/>
          </a:xfrm>
          <a:prstGeom prst="rect">
            <a:avLst/>
          </a:prstGeom>
          <a:noFill/>
        </p:spPr>
      </p:pic>
      <p:pic>
        <p:nvPicPr>
          <p:cNvPr id="71" name="Picture 4" descr="C:\Documents and Settings\hwandori\Local Settings\Temporary Internet Files\Content.IE5\QTDJHSCL\MC90043149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3001" y="3813490"/>
            <a:ext cx="301353" cy="309712"/>
          </a:xfrm>
          <a:prstGeom prst="rect">
            <a:avLst/>
          </a:prstGeom>
          <a:noFill/>
        </p:spPr>
      </p:pic>
      <p:pic>
        <p:nvPicPr>
          <p:cNvPr id="73" name="Picture 6" descr="C:\Users\hwandori\AppData\Local\Microsoft\Windows\Temporary Internet Files\Content.IE5\U24F0VYK\MC9004421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00" y="6014059"/>
            <a:ext cx="321818" cy="3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59296" y="5658584"/>
            <a:ext cx="6668044" cy="96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</a:rPr>
              <a:t>“A Reschedule IPI is a signal for coordination demand!”</a:t>
            </a:r>
          </a:p>
          <a:p>
            <a:pPr marL="342900" indent="-342900" algn="ctr">
              <a:buFont typeface="Wingdings" pitchFamily="2" charset="2"/>
              <a:buChar char="à"/>
            </a:pPr>
            <a:r>
              <a:rPr lang="en-US" altLang="ko-KR" sz="1900" dirty="0" smtClean="0">
                <a:sym typeface="Wingdings" pitchFamily="2" charset="2"/>
              </a:rPr>
              <a:t>Delay preemption of an IPI-sender vCPU</a:t>
            </a:r>
          </a:p>
          <a:p>
            <a:pPr algn="ctr"/>
            <a:r>
              <a:rPr lang="en-US" altLang="ko-KR" sz="1900" dirty="0" smtClean="0">
                <a:sym typeface="Wingdings" pitchFamily="2" charset="2"/>
              </a:rPr>
              <a:t>until a likely-held spinlock is released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237709" y="4123782"/>
            <a:ext cx="917953" cy="400110"/>
            <a:chOff x="6237709" y="4123782"/>
            <a:chExt cx="917953" cy="400110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6360531" y="4321974"/>
              <a:ext cx="7951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237709" y="412378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Reschedule</a:t>
              </a:r>
            </a:p>
            <a:p>
              <a:pPr algn="ctr"/>
              <a:r>
                <a:rPr lang="en-US" altLang="ko-KR" sz="1000" b="1" dirty="0" smtClean="0"/>
                <a:t>IPI</a:t>
              </a:r>
              <a:endParaRPr lang="ko-KR" altLang="en-US" sz="10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39726" y="309483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i="1" dirty="0" smtClean="0"/>
              <a:t>kernel</a:t>
            </a:r>
            <a:endParaRPr lang="ko-KR" altLang="en-US" sz="800" b="1" i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26042" y="4284972"/>
            <a:ext cx="907431" cy="345710"/>
            <a:chOff x="3826042" y="4284972"/>
            <a:chExt cx="907431" cy="345710"/>
          </a:xfrm>
        </p:grpSpPr>
        <p:sp>
          <p:nvSpPr>
            <p:cNvPr id="11" name="폭발 1 10"/>
            <p:cNvSpPr/>
            <p:nvPr/>
          </p:nvSpPr>
          <p:spPr>
            <a:xfrm>
              <a:off x="4430575" y="4284972"/>
              <a:ext cx="302898" cy="216024"/>
            </a:xfrm>
            <a:prstGeom prst="irregularSeal1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6042" y="4399850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Preempted</a:t>
              </a:r>
              <a:endParaRPr lang="ko-KR" altLang="en-US" sz="900" b="1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2" grpId="0"/>
      <p:bldP spid="22" grpId="0"/>
      <p:bldP spid="37" grpId="0"/>
      <p:bldP spid="38" grpId="0" animBg="1"/>
      <p:bldP spid="40" grpId="0" animBg="1"/>
      <p:bldP spid="41" grpId="0" animBg="1"/>
      <p:bldP spid="45" grpId="0"/>
      <p:bldP spid="46" grpId="0" animBg="1"/>
      <p:bldP spid="47" grpId="0"/>
      <p:bldP spid="48" grpId="0"/>
      <p:bldP spid="49" grpId="0"/>
      <p:bldP spid="50" grpId="0" animBg="1"/>
      <p:bldP spid="56" grpId="0"/>
      <p:bldP spid="57" grpId="0" animBg="1"/>
      <p:bldP spid="59" grpId="0" animBg="1"/>
      <p:bldP spid="65" grpId="0"/>
      <p:bldP spid="67" grpId="0"/>
      <p:bldP spid="84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Domain: Preemption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/>
          <a:lstStyle/>
          <a:p>
            <a:r>
              <a:rPr lang="en-US" altLang="ko-KR" dirty="0" smtClean="0"/>
              <a:t>Proposed scheme</a:t>
            </a:r>
          </a:p>
          <a:p>
            <a:pPr lvl="1"/>
            <a:r>
              <a:rPr lang="en-US" altLang="ko-KR" smtClean="0"/>
              <a:t>Urgent vCPU first (UVF</a:t>
            </a:r>
            <a:r>
              <a:rPr lang="en-US" altLang="ko-KR" dirty="0" smtClean="0"/>
              <a:t>) scheduling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Urgent time slice (utslice)</a:t>
            </a:r>
          </a:p>
          <a:p>
            <a:pPr lvl="3"/>
            <a:r>
              <a:rPr lang="en-US" altLang="ko-KR" dirty="0" smtClean="0"/>
              <a:t>Long enough for a reschedule IPI sender to release a spinlock</a:t>
            </a:r>
          </a:p>
          <a:p>
            <a:pPr lvl="3"/>
            <a:r>
              <a:rPr lang="en-US" altLang="ko-KR" dirty="0" smtClean="0"/>
              <a:t>Short enough to quickly serve multiple urgent vCPUs</a:t>
            </a:r>
          </a:p>
          <a:p>
            <a:pPr lvl="2"/>
            <a:endParaRPr lang="en-US" altLang="ko-KR" dirty="0" smtClean="0"/>
          </a:p>
          <a:p>
            <a:pPr lvl="3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48547" y="2374249"/>
            <a:ext cx="2016224" cy="585589"/>
            <a:chOff x="3923928" y="2780928"/>
            <a:chExt cx="2160240" cy="58558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923928" y="2790453"/>
              <a:ext cx="2160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084168" y="2780928"/>
              <a:ext cx="0" cy="585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923928" y="3356992"/>
              <a:ext cx="2160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998862" y="2372814"/>
            <a:ext cx="1224136" cy="585589"/>
            <a:chOff x="1619672" y="2780928"/>
            <a:chExt cx="1224136" cy="58558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19672" y="2790453"/>
              <a:ext cx="12241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34283" y="2780928"/>
              <a:ext cx="0" cy="585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619672" y="3356992"/>
              <a:ext cx="12241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2436970" y="2827383"/>
            <a:ext cx="1082657" cy="409976"/>
            <a:chOff x="1024485" y="3205330"/>
            <a:chExt cx="1082657" cy="409976"/>
          </a:xfrm>
        </p:grpSpPr>
        <p:pic>
          <p:nvPicPr>
            <p:cNvPr id="19" name="Picture 3" descr="C:\Users\hwandori\AppData\Local\Microsoft\Windows\Temporary Internet Files\Content.IE5\B1TSFNZ8\MCj0250279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4435" y="3205330"/>
              <a:ext cx="592707" cy="40997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024485" y="3263781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pCPU</a:t>
              </a:r>
              <a:endParaRPr lang="ko-KR" altLang="en-US" sz="1400" b="1" dirty="0"/>
            </a:p>
          </p:txBody>
        </p:sp>
      </p:grpSp>
      <p:sp>
        <p:nvSpPr>
          <p:cNvPr id="21" name="정육면체 20"/>
          <p:cNvSpPr/>
          <p:nvPr/>
        </p:nvSpPr>
        <p:spPr>
          <a:xfrm>
            <a:off x="5614958" y="2443132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6206727" y="2444822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6797649" y="2435297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8219" y="2051323"/>
            <a:ext cx="131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Urgent queue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9437" y="205132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Runqueue</a:t>
            </a:r>
            <a:endParaRPr lang="ko-KR" altLang="en-US" sz="1400" dirty="0"/>
          </a:p>
        </p:txBody>
      </p:sp>
      <p:sp>
        <p:nvSpPr>
          <p:cNvPr id="27" name="정육면체 26"/>
          <p:cNvSpPr/>
          <p:nvPr/>
        </p:nvSpPr>
        <p:spPr>
          <a:xfrm>
            <a:off x="2811041" y="2445271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453053" y="4212549"/>
            <a:ext cx="2016224" cy="585589"/>
            <a:chOff x="3923928" y="2780928"/>
            <a:chExt cx="2160240" cy="58558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3923928" y="2790453"/>
              <a:ext cx="2160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084168" y="2780928"/>
              <a:ext cx="0" cy="585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923928" y="3356992"/>
              <a:ext cx="2160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003368" y="4211114"/>
            <a:ext cx="1224136" cy="585589"/>
            <a:chOff x="1619672" y="2780928"/>
            <a:chExt cx="1224136" cy="585589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619672" y="2790453"/>
              <a:ext cx="12241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834283" y="2780928"/>
              <a:ext cx="0" cy="585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619672" y="3356992"/>
              <a:ext cx="12241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441476" y="4665683"/>
            <a:ext cx="1082657" cy="409976"/>
            <a:chOff x="1024485" y="3205330"/>
            <a:chExt cx="1082657" cy="409976"/>
          </a:xfrm>
        </p:grpSpPr>
        <p:pic>
          <p:nvPicPr>
            <p:cNvPr id="37" name="Picture 3" descr="C:\Users\hwandori\AppData\Local\Microsoft\Windows\Temporary Internet Files\Content.IE5\B1TSFNZ8\MCj0250279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4435" y="3205330"/>
              <a:ext cx="592707" cy="409976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1024485" y="3263781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pCPU</a:t>
              </a:r>
              <a:endParaRPr lang="ko-KR" altLang="en-US" sz="1400" b="1" dirty="0"/>
            </a:p>
          </p:txBody>
        </p:sp>
      </p:grpSp>
      <p:sp>
        <p:nvSpPr>
          <p:cNvPr id="39" name="정육면체 38"/>
          <p:cNvSpPr/>
          <p:nvPr/>
        </p:nvSpPr>
        <p:spPr>
          <a:xfrm>
            <a:off x="5619464" y="4290957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6211233" y="4283122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6792630" y="4264072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4" name="정육면체 43"/>
          <p:cNvSpPr/>
          <p:nvPr/>
        </p:nvSpPr>
        <p:spPr>
          <a:xfrm>
            <a:off x="2815547" y="4283571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3955017" y="3070471"/>
            <a:ext cx="125845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5469592" y="3068960"/>
            <a:ext cx="1995179" cy="151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3506" y="3040385"/>
            <a:ext cx="927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FIFO order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579938" y="3040385"/>
            <a:ext cx="1978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Proportional shares order</a:t>
            </a:r>
            <a:endParaRPr lang="ko-KR" altLang="en-US" sz="1200" dirty="0"/>
          </a:p>
        </p:txBody>
      </p:sp>
      <p:sp>
        <p:nvSpPr>
          <p:cNvPr id="51" name="정육면체 50"/>
          <p:cNvSpPr/>
          <p:nvPr/>
        </p:nvSpPr>
        <p:spPr>
          <a:xfrm>
            <a:off x="222945" y="2185814"/>
            <a:ext cx="551362" cy="432048"/>
          </a:xfrm>
          <a:prstGeom prst="cube">
            <a:avLst>
              <a:gd name="adj" fmla="val 12731"/>
            </a:avLst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7476" y="2174319"/>
            <a:ext cx="1689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: </a:t>
            </a:r>
            <a:r>
              <a:rPr lang="en-US" altLang="ko-KR" b="1" dirty="0" smtClean="0"/>
              <a:t>urgent state</a:t>
            </a:r>
            <a:endParaRPr lang="ko-KR" altLang="en-US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3059220" y="2867794"/>
            <a:ext cx="3455196" cy="1405803"/>
            <a:chOff x="2665272" y="3165351"/>
            <a:chExt cx="3455196" cy="1405803"/>
          </a:xfrm>
        </p:grpSpPr>
        <p:cxnSp>
          <p:nvCxnSpPr>
            <p:cNvPr id="54" name="직선 화살표 연결선 53"/>
            <p:cNvCxnSpPr>
              <a:stCxn id="27" idx="3"/>
              <a:endCxn id="40" idx="0"/>
            </p:cNvCxnSpPr>
            <p:nvPr/>
          </p:nvCxnSpPr>
          <p:spPr>
            <a:xfrm>
              <a:off x="2665272" y="3165351"/>
              <a:ext cx="3455196" cy="1405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1325167">
              <a:off x="3469356" y="3812834"/>
              <a:ext cx="1457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TLB shootdown IPI</a:t>
              </a:r>
              <a:endParaRPr lang="ko-KR" altLang="en-US" sz="11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610927" y="3347467"/>
            <a:ext cx="1425569" cy="585589"/>
            <a:chOff x="3923928" y="2780928"/>
            <a:chExt cx="2160240" cy="585589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3923928" y="2790453"/>
              <a:ext cx="2160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084168" y="2780928"/>
              <a:ext cx="0" cy="585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923928" y="3356992"/>
              <a:ext cx="2160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정육면체 62"/>
          <p:cNvSpPr/>
          <p:nvPr/>
        </p:nvSpPr>
        <p:spPr>
          <a:xfrm>
            <a:off x="7777338" y="3416350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4" name="정육면체 63"/>
          <p:cNvSpPr/>
          <p:nvPr/>
        </p:nvSpPr>
        <p:spPr>
          <a:xfrm>
            <a:off x="8369107" y="3418040"/>
            <a:ext cx="551362" cy="432048"/>
          </a:xfrm>
          <a:prstGeom prst="cube">
            <a:avLst>
              <a:gd name="adj" fmla="val 12731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vCPU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31550" y="2983426"/>
            <a:ext cx="112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Wait queue</a:t>
            </a:r>
            <a:endParaRPr lang="ko-KR" altLang="en-US" sz="14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059220" y="2867794"/>
            <a:ext cx="4718118" cy="782557"/>
            <a:chOff x="2665272" y="3165351"/>
            <a:chExt cx="4718118" cy="782557"/>
          </a:xfrm>
        </p:grpSpPr>
        <p:cxnSp>
          <p:nvCxnSpPr>
            <p:cNvPr id="66" name="직선 화살표 연결선 65"/>
            <p:cNvCxnSpPr>
              <a:stCxn id="27" idx="3"/>
              <a:endCxn id="63" idx="2"/>
            </p:cNvCxnSpPr>
            <p:nvPr/>
          </p:nvCxnSpPr>
          <p:spPr>
            <a:xfrm>
              <a:off x="2665272" y="3165351"/>
              <a:ext cx="4718118" cy="782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552145">
              <a:off x="5003234" y="3630398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Reschedule IPI</a:t>
              </a:r>
              <a:endParaRPr lang="ko-KR" altLang="en-US" sz="11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3248" y="2655962"/>
            <a:ext cx="22885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Protect from preemption</a:t>
            </a:r>
          </a:p>
          <a:p>
            <a:r>
              <a:rPr lang="en-US" altLang="ko-KR" sz="1400" dirty="0" smtClean="0"/>
              <a:t>during </a:t>
            </a:r>
            <a:r>
              <a:rPr lang="en-US" altLang="ko-KR" sz="1400" b="1" u="sng" dirty="0" smtClean="0"/>
              <a:t>urgent time slice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i="1" dirty="0" smtClean="0"/>
              <a:t>utslice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088396" y="4823574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If inter-VM fairness is kept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7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18003 -0.000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03 -0.00092 L -0.371 -1.85185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11022E-16 L 0.09896 0.03634 C 0.11962 0.04491 0.15069 0.04954 0.18299 0.04954 C 0.21996 0.04954 0.24965 0.04491 0.27031 0.03634 L 0.36944 1.11022E-16 " pathEditMode="relative" rAng="0" ptsTypes="FffFF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0" grpId="1" animBg="1"/>
      <p:bldP spid="44" grpId="0" animBg="1"/>
      <p:bldP spid="73" grpId="0"/>
      <p:bldP spid="7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Utslice parameter</a:t>
            </a:r>
          </a:p>
          <a:p>
            <a:pPr lvl="1"/>
            <a:r>
              <a:rPr lang="en-US" altLang="ko-KR" u="sng" dirty="0" smtClean="0"/>
              <a:t>1. </a:t>
            </a:r>
            <a:r>
              <a:rPr lang="en-US" altLang="ko-KR" u="sng" dirty="0"/>
              <a:t>U</a:t>
            </a:r>
            <a:r>
              <a:rPr lang="en-US" altLang="ko-KR" u="sng" dirty="0" smtClean="0"/>
              <a:t>tslice for reducing LHP</a:t>
            </a:r>
            <a:endParaRPr lang="en-US" altLang="ko-KR" u="sng" dirty="0"/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tslice for quickly serving multiple urgent vCPUs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441130"/>
              </p:ext>
            </p:extLst>
          </p:nvPr>
        </p:nvGraphicFramePr>
        <p:xfrm>
          <a:off x="251520" y="2780928"/>
          <a:ext cx="540060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47034" y="2852936"/>
            <a:ext cx="44169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Workloads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A futex-intensive workload in one VM</a:t>
            </a:r>
          </a:p>
          <a:p>
            <a:r>
              <a:rPr lang="en-US" altLang="ko-KR" sz="1600" dirty="0" smtClean="0"/>
              <a:t>+ </a:t>
            </a:r>
            <a:r>
              <a:rPr lang="en-US" altLang="ko-KR" sz="1600" i="1" dirty="0" smtClean="0"/>
              <a:t>dedup</a:t>
            </a:r>
            <a:r>
              <a:rPr lang="en-US" altLang="ko-KR" sz="1600" dirty="0" smtClean="0"/>
              <a:t> in another VM as a preempting VM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64271" y="3789040"/>
            <a:ext cx="227729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&gt;300us utslice</a:t>
            </a:r>
          </a:p>
          <a:p>
            <a:r>
              <a:rPr lang="en-US" altLang="ko-KR" sz="1400" b="1" smtClean="0"/>
              <a:t>~2x~3.8x </a:t>
            </a:r>
            <a:r>
              <a:rPr lang="en-US" altLang="ko-KR" sz="1400" b="1" dirty="0" smtClean="0"/>
              <a:t>LHP reduction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76686" y="459065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2184" y="5229200"/>
            <a:ext cx="459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Remaining LHPs occur during local wake-up or</a:t>
            </a:r>
          </a:p>
          <a:p>
            <a:r>
              <a:rPr lang="en-US" altLang="ko-KR" sz="1600" dirty="0" smtClean="0"/>
              <a:t>before reschedule IPI transmission</a:t>
            </a:r>
          </a:p>
          <a:p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en-US" altLang="ko-KR" sz="1600" u="sng" dirty="0" smtClean="0">
                <a:sym typeface="Wingdings" pitchFamily="2" charset="2"/>
              </a:rPr>
              <a:t>Not likely lead to lock contention</a:t>
            </a:r>
            <a:endParaRPr lang="ko-KR" altLang="en-US" sz="1600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3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69" y="1916832"/>
            <a:ext cx="2490615" cy="292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2521" y="3377389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84146" y="3269702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306654" y="3006543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45152" y="2221490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4390" y="2477614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Virtual Desktop Infrastructure (VDI)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Desktop provisioning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664" y="1689313"/>
            <a:ext cx="3061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Dedicated workstations</a:t>
            </a:r>
            <a:endParaRPr lang="ko-KR" altLang="en-US" sz="2000" b="1" dirty="0"/>
          </a:p>
        </p:txBody>
      </p:sp>
      <p:pic>
        <p:nvPicPr>
          <p:cNvPr id="1026" name="Picture 2" descr="C:\Users\hwandori\AppData\Local\Microsoft\Windows\Temporary Internet Files\Content.IE5\U24F0VYK\MC9004415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8402" y="2254848"/>
            <a:ext cx="1240610" cy="12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wandori\AppData\Local\Microsoft\Windows\Temporary Internet Files\Content.IE5\U24F0VYK\MC9004415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8466" y="2132856"/>
            <a:ext cx="1051952" cy="10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wandori\AppData\Local\Microsoft\Windows\Temporary Internet Files\Content.IE5\7RNNR0IN\MC90044153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9249" y="2924944"/>
            <a:ext cx="1062671" cy="10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wandori\AppData\Local\Microsoft\Windows\Temporary Internet Files\Content.IE5\U24F0VYK\MC900441534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46365" y="3140968"/>
            <a:ext cx="1053427" cy="11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hwandori\AppData\Local\Microsoft\Windows\Temporary Internet Files\Content.IE5\THTKZ0SR\MC900441535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252" y="3209756"/>
            <a:ext cx="1183420" cy="12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29426" y="3238481"/>
            <a:ext cx="472105" cy="607107"/>
            <a:chOff x="3717429" y="2153314"/>
            <a:chExt cx="472105" cy="607107"/>
          </a:xfrm>
          <a:effectLst/>
        </p:grpSpPr>
        <p:sp>
          <p:nvSpPr>
            <p:cNvPr id="7" name="정육면체 6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159371" y="3189813"/>
            <a:ext cx="472105" cy="607107"/>
            <a:chOff x="3717429" y="2153314"/>
            <a:chExt cx="472105" cy="607107"/>
          </a:xfrm>
          <a:effectLst/>
        </p:grpSpPr>
        <p:sp>
          <p:nvSpPr>
            <p:cNvPr id="25" name="정육면체 24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99463" y="2906289"/>
            <a:ext cx="472105" cy="607107"/>
            <a:chOff x="3717429" y="2153314"/>
            <a:chExt cx="472105" cy="607107"/>
          </a:xfrm>
          <a:effectLst/>
        </p:grpSpPr>
        <p:sp>
          <p:nvSpPr>
            <p:cNvPr id="28" name="정육면체 27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579615" y="2365266"/>
            <a:ext cx="472105" cy="607107"/>
            <a:chOff x="3717429" y="2153314"/>
            <a:chExt cx="472105" cy="607107"/>
          </a:xfrm>
          <a:effectLst/>
        </p:grpSpPr>
        <p:sp>
          <p:nvSpPr>
            <p:cNvPr id="34" name="정육면체 33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28506" y="2106995"/>
            <a:ext cx="472105" cy="607107"/>
            <a:chOff x="3717429" y="2153314"/>
            <a:chExt cx="472105" cy="607107"/>
          </a:xfrm>
          <a:effectLst/>
        </p:grpSpPr>
        <p:sp>
          <p:nvSpPr>
            <p:cNvPr id="31" name="정육면체 30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092993" y="2132856"/>
            <a:ext cx="1938596" cy="1047556"/>
            <a:chOff x="6543028" y="1962891"/>
            <a:chExt cx="2590628" cy="1345841"/>
          </a:xfrm>
        </p:grpSpPr>
        <p:pic>
          <p:nvPicPr>
            <p:cNvPr id="44" name="Picture 2" descr="http://www.anysoft.ru/images/xendesktop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538" y="196289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 descr="http://www.microsoft.com/korea/events/2010/cloudday/images/txt_microsoft_vdi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842" y="2512629"/>
              <a:ext cx="1752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32" y="2924944"/>
              <a:ext cx="2025548" cy="383788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028" y="2706789"/>
              <a:ext cx="2590628" cy="20780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67544" y="4293096"/>
            <a:ext cx="3538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Energy wastage by idle desktops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</a:rPr>
              <a:t>Resource </a:t>
            </a:r>
            <a:r>
              <a:rPr lang="en-US" altLang="ko-KR" sz="1600" dirty="0" smtClean="0">
                <a:solidFill>
                  <a:srgbClr val="C00000"/>
                </a:solidFill>
              </a:rPr>
              <a:t>underutilization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High management cost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High maintenance cost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Low level of security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18323" y="4667597"/>
            <a:ext cx="35579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+ Energy savings by consolidation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+ High resource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utilization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+ Low management cost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(flexible HW/SW provisioning)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+ Low maintenance cost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(dynamic HW/SW </a:t>
            </a:r>
            <a:r>
              <a:rPr lang="en-US" altLang="ko-KR" sz="1600" dirty="0">
                <a:solidFill>
                  <a:srgbClr val="0070C0"/>
                </a:solidFill>
              </a:rPr>
              <a:t>upgrade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+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High level of security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(centralized data containment)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3301" y="1681758"/>
            <a:ext cx="408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VM-based shared environments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2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52205 0.0898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4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0.58212 0.025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97" y="127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45851 0.0118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5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38542 0.10671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53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33386 0.03194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15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33438 0.02894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14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0.3849 0.10162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6" y="50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45712 0.0118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5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55112E-17 L 0.52066 0.08519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425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58091 0.016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5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Utslice parameter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1. utslice for reducing LHP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u="sng" dirty="0" smtClean="0"/>
              <a:t>2. utslice for quickly serving multiple urgent vCPUs</a:t>
            </a:r>
            <a:endParaRPr lang="ko-KR" altLang="en-US" u="sng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83116"/>
              </p:ext>
            </p:extLst>
          </p:nvPr>
        </p:nvGraphicFramePr>
        <p:xfrm>
          <a:off x="251520" y="2924944"/>
          <a:ext cx="583264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47034" y="2852936"/>
            <a:ext cx="35415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Workloads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3 VMs, each of which runs </a:t>
            </a:r>
            <a:r>
              <a:rPr lang="en-US" altLang="ko-KR" sz="1600" i="1" dirty="0" smtClean="0"/>
              <a:t>vips</a:t>
            </a:r>
            <a:endParaRPr lang="en-US" altLang="ko-KR" sz="1600" i="1" dirty="0"/>
          </a:p>
          <a:p>
            <a:r>
              <a:rPr lang="en-US" altLang="ko-KR" sz="1600" dirty="0" smtClean="0"/>
              <a:t>(</a:t>
            </a:r>
            <a:r>
              <a:rPr lang="en-US" altLang="ko-KR" sz="1600" i="1" dirty="0" err="1" smtClean="0"/>
              <a:t>vips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TLB-IPI-intensive application)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259632" y="3506341"/>
            <a:ext cx="2016224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6159" y="4110980"/>
            <a:ext cx="292047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As utslice increases, </a:t>
            </a:r>
          </a:p>
          <a:p>
            <a:r>
              <a:rPr lang="en-US" altLang="ko-KR" sz="1400" b="1" dirty="0" smtClean="0"/>
              <a:t>TLB shootdown cycles increase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5518973"/>
            <a:ext cx="481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500usec is an appropriate utslice for both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LHP reduction and multiple urgent vCPUs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5708" y="2700903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~11% degradation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47864" y="2943225"/>
            <a:ext cx="176386" cy="19774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8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72" y="2419744"/>
            <a:ext cx="2377787" cy="85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Workload consolidation</a:t>
            </a:r>
          </a:p>
          <a:p>
            <a:pPr lvl="1"/>
            <a:r>
              <a:rPr lang="en-US" altLang="ko-KR" dirty="0" smtClean="0"/>
              <a:t>One 8-vCPU VM + four 1-vCPU VMs (</a:t>
            </a:r>
            <a:r>
              <a:rPr lang="en-US" altLang="ko-KR" i="1" dirty="0" smtClean="0"/>
              <a:t>x264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567758"/>
              </p:ext>
            </p:extLst>
          </p:nvPr>
        </p:nvGraphicFramePr>
        <p:xfrm>
          <a:off x="-62864" y="1988840"/>
          <a:ext cx="8501296" cy="2687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55829" y="2113111"/>
            <a:ext cx="19021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Multiprocessor VMs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60956" y="2139627"/>
            <a:ext cx="138838" cy="13821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31420" y="2136627"/>
            <a:ext cx="138838" cy="13821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86307" y="2151253"/>
            <a:ext cx="138838" cy="13821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53478" y="2156879"/>
            <a:ext cx="138838" cy="13821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366" y="2151253"/>
            <a:ext cx="138838" cy="138213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15200" y="2130725"/>
            <a:ext cx="119314" cy="13910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/>
          <p:cNvCxnSpPr>
            <a:stCxn id="18" idx="2"/>
          </p:cNvCxnSpPr>
          <p:nvPr/>
        </p:nvCxnSpPr>
        <p:spPr>
          <a:xfrm flipH="1">
            <a:off x="2123728" y="2276872"/>
            <a:ext cx="1720691" cy="7920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96" y="2015262"/>
            <a:ext cx="401744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Need coordination in time domain (~90% improvement)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3844419" y="2276872"/>
            <a:ext cx="1276221" cy="5669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</p:cNvCxnSpPr>
          <p:nvPr/>
        </p:nvCxnSpPr>
        <p:spPr>
          <a:xfrm flipH="1">
            <a:off x="2880360" y="2276872"/>
            <a:ext cx="964059" cy="640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2"/>
          </p:cNvCxnSpPr>
          <p:nvPr/>
        </p:nvCxnSpPr>
        <p:spPr>
          <a:xfrm flipH="1">
            <a:off x="2525145" y="2276872"/>
            <a:ext cx="1319274" cy="720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2"/>
          </p:cNvCxnSpPr>
          <p:nvPr/>
        </p:nvCxnSpPr>
        <p:spPr>
          <a:xfrm flipH="1">
            <a:off x="3273552" y="2276872"/>
            <a:ext cx="570867" cy="6583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2"/>
          </p:cNvCxnSpPr>
          <p:nvPr/>
        </p:nvCxnSpPr>
        <p:spPr>
          <a:xfrm>
            <a:off x="3844419" y="2276872"/>
            <a:ext cx="535557" cy="7406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8" idx="2"/>
          </p:cNvCxnSpPr>
          <p:nvPr/>
        </p:nvCxnSpPr>
        <p:spPr>
          <a:xfrm>
            <a:off x="3844419" y="2276872"/>
            <a:ext cx="1678557" cy="5943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13408"/>
              </p:ext>
            </p:extLst>
          </p:nvPr>
        </p:nvGraphicFramePr>
        <p:xfrm>
          <a:off x="-68493" y="4458977"/>
          <a:ext cx="8463792" cy="248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31084" y="4517746"/>
            <a:ext cx="5482591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Balance scheduling degrades 1-vCPU VM by incurring unnecessary contention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7304" y="4489375"/>
            <a:ext cx="19727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Singleprocessor VMs</a:t>
            </a:r>
            <a:endParaRPr lang="ko-KR" altLang="en-US" sz="1400" b="1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556248" y="3044952"/>
            <a:ext cx="228600" cy="182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Graphic spid="41" grpId="0">
        <p:bldAsOne/>
      </p:bldGraphic>
      <p:bldP spid="4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</a:p>
          <a:p>
            <a:pPr lvl="1"/>
            <a:r>
              <a:rPr lang="en-US" altLang="ko-KR" dirty="0" smtClean="0"/>
              <a:t>Load-conscious balance scheduling</a:t>
            </a:r>
          </a:p>
          <a:p>
            <a:pPr lvl="2"/>
            <a:r>
              <a:rPr lang="en-US" altLang="ko-KR" dirty="0" smtClean="0"/>
              <a:t>Essential for heterogeneously consolidated environments where load imbalance usually takes place</a:t>
            </a:r>
          </a:p>
          <a:p>
            <a:pPr lvl="1"/>
            <a:r>
              <a:rPr lang="en-US" altLang="ko-KR" dirty="0" smtClean="0"/>
              <a:t>IPI-driven coordinated scheduling</a:t>
            </a:r>
          </a:p>
          <a:p>
            <a:pPr lvl="2"/>
            <a:r>
              <a:rPr lang="en-US" altLang="ko-KR" dirty="0" smtClean="0"/>
              <a:t>Effective for VMM to alleviate unnecessary CPU contention based on IPIs between sibling vCPUs</a:t>
            </a:r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Combining the “</a:t>
            </a:r>
            <a:r>
              <a:rPr lang="en-US" altLang="ko-KR" dirty="0" smtClean="0">
                <a:solidFill>
                  <a:srgbClr val="0070C0"/>
                </a:solidFill>
              </a:rPr>
              <a:t>scheduling-based method</a:t>
            </a:r>
            <a:r>
              <a:rPr lang="en-US" altLang="ko-KR" dirty="0" smtClean="0"/>
              <a:t>” with “</a:t>
            </a:r>
            <a:r>
              <a:rPr lang="en-US" altLang="ko-KR" dirty="0" smtClean="0">
                <a:solidFill>
                  <a:srgbClr val="008000"/>
                </a:solidFill>
              </a:rPr>
              <a:t>contention management methods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Contention management methods</a:t>
            </a:r>
          </a:p>
          <a:p>
            <a:pPr lvl="3"/>
            <a:r>
              <a:rPr lang="en-US" altLang="ko-KR" dirty="0" smtClean="0"/>
              <a:t>Paravirtual spinlock, HW-based spin detection 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731221"/>
            <a:ext cx="8026152" cy="1362075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cap="none" dirty="0" smtClean="0"/>
              <a:t>Virtual Asymmetric Multiprocessor for</a:t>
            </a:r>
            <a:br>
              <a:rPr lang="en-US" altLang="ko-KR" sz="3200" cap="none" dirty="0" smtClean="0"/>
            </a:br>
            <a:r>
              <a:rPr lang="en-US" altLang="ko-KR" sz="3200" cap="none" dirty="0" smtClean="0"/>
              <a:t>User-Interactive Performance</a:t>
            </a:r>
            <a:endParaRPr lang="ko-KR" altLang="en-US" sz="32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31034"/>
            <a:ext cx="7772400" cy="1500187"/>
          </a:xfrm>
        </p:spPr>
        <p:txBody>
          <a:bodyPr/>
          <a:lstStyle/>
          <a:p>
            <a:pPr algn="r"/>
            <a:r>
              <a:rPr lang="en-US" altLang="ko-KR" dirty="0" smtClean="0"/>
              <a:t>How to improve user-interactive performance mixed in multiprocessor VMs?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65719" y="687244"/>
            <a:ext cx="2750697" cy="132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9318" y="831260"/>
            <a:ext cx="2750697" cy="132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5349695" y="239996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6061218" y="2399968"/>
            <a:ext cx="71487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0457" y="964578"/>
            <a:ext cx="2750697" cy="134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6771719" y="2396851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7473717" y="2387326"/>
            <a:ext cx="71487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6077044" y="2896104"/>
            <a:ext cx="1458153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49695" y="2814165"/>
            <a:ext cx="2838893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378270" y="335927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064907" y="335515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6746422" y="335515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7447452" y="335515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79912" y="1419784"/>
            <a:ext cx="1319404" cy="1265935"/>
            <a:chOff x="4744591" y="4654644"/>
            <a:chExt cx="1258030" cy="1275641"/>
          </a:xfrm>
        </p:grpSpPr>
        <p:grpSp>
          <p:nvGrpSpPr>
            <p:cNvPr id="24" name="그룹 23"/>
            <p:cNvGrpSpPr/>
            <p:nvPr/>
          </p:nvGrpSpPr>
          <p:grpSpPr>
            <a:xfrm>
              <a:off x="4744591" y="4816202"/>
              <a:ext cx="1140437" cy="1114083"/>
              <a:chOff x="6304383" y="4355950"/>
              <a:chExt cx="1224459" cy="1224459"/>
            </a:xfrm>
          </p:grpSpPr>
          <p:pic>
            <p:nvPicPr>
              <p:cNvPr id="27" name="Picture 233" descr="http://www.monitor4u.co.kr/Review/review4u/ReviewImg/LP3065-monitor_400x40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4383" y="4355950"/>
                <a:ext cx="1224459" cy="1224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http://blog.namran.net/wp-content/uploads/2008/12/compile-26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86063" y="4516698"/>
                <a:ext cx="945758" cy="648072"/>
              </a:xfrm>
              <a:prstGeom prst="rect">
                <a:avLst/>
              </a:prstGeom>
              <a:noFill/>
            </p:spPr>
          </p:pic>
          <p:pic>
            <p:nvPicPr>
              <p:cNvPr id="29" name="Picture 12" descr="http://www.myscienceisbetter.info/wp-content/upload/images/google-chrome/google-chrome-linux-flash-thumb-600x4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32240" y="4530416"/>
                <a:ext cx="723197" cy="492980"/>
              </a:xfrm>
              <a:prstGeom prst="rect">
                <a:avLst/>
              </a:prstGeom>
              <a:noFill/>
            </p:spPr>
          </p:pic>
        </p:grpSp>
        <p:pic>
          <p:nvPicPr>
            <p:cNvPr id="25" name="Picture 238" descr="http://wikieducator.org/images/1/16/Dummy_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300" y="5423482"/>
              <a:ext cx="386321" cy="38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011015" y="4654644"/>
              <a:ext cx="146699" cy="234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b="1" dirty="0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5644381" y="1390102"/>
            <a:ext cx="1056713" cy="6726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User-Interactive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workload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2302" y="1397727"/>
            <a:ext cx="1033016" cy="6726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Background workload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7" idx="3"/>
            <a:endCxn id="30" idx="1"/>
          </p:cNvCxnSpPr>
          <p:nvPr/>
        </p:nvCxnSpPr>
        <p:spPr>
          <a:xfrm flipV="1">
            <a:off x="4975986" y="1726425"/>
            <a:ext cx="668395" cy="406491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 &amp; idea</a:t>
            </a:r>
          </a:p>
          <a:p>
            <a:pPr lvl="1"/>
            <a:r>
              <a:rPr lang="en-US" altLang="ko-KR" dirty="0" smtClean="0"/>
              <a:t>The initial proposal of “</a:t>
            </a:r>
            <a:r>
              <a:rPr lang="en-US" altLang="ko-KR" b="1" dirty="0" smtClean="0"/>
              <a:t>Task-aware scheduling</a:t>
            </a:r>
            <a:r>
              <a:rPr lang="en-US" altLang="ko-KR" dirty="0" smtClean="0"/>
              <a:t>” did not consider multiprocessor VMs</a:t>
            </a:r>
          </a:p>
          <a:p>
            <a:pPr lvl="1"/>
            <a:r>
              <a:rPr lang="en-US" altLang="ko-KR" dirty="0" smtClean="0"/>
              <a:t>Existing VMM schedulers give an illusion of symmetric multiprocessor (SMP) to each VM</a:t>
            </a:r>
          </a:p>
          <a:p>
            <a:pPr lvl="2"/>
            <a:r>
              <a:rPr lang="en-US" altLang="ko-KR" dirty="0" smtClean="0"/>
              <a:t>Due to the absence of mixed workload tracking</a:t>
            </a:r>
          </a:p>
          <a:p>
            <a:pPr lvl="2"/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1399904" y="6376817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2096066" y="637270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2815681" y="637270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3535761" y="6372704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2834739" y="5750848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1392084" y="5453126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1367701" y="6019322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1369406" y="5741158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2820510" y="5453126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2101220" y="6023857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2101220" y="5731633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3550619" y="5450073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42" name="Picture 2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77" y="4626551"/>
            <a:ext cx="1141198" cy="725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encrypted-tbn2.gstatic.com/images?q=tbn:ANd9GcQtj2tK68dsyecMF_AD5kIR1rWcEn9UKJVX66FPUavo_KeeUyw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0" y="4626551"/>
            <a:ext cx="1178216" cy="733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정육면체 45"/>
          <p:cNvSpPr/>
          <p:nvPr/>
        </p:nvSpPr>
        <p:spPr>
          <a:xfrm>
            <a:off x="3522330" y="5760539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2093114" y="5453126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64228" y="4036001"/>
            <a:ext cx="2914650" cy="17295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9044" y="4341928"/>
            <a:ext cx="966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Interactive</a:t>
            </a:r>
            <a:endParaRPr lang="ko-KR" alt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2961402" y="4347792"/>
            <a:ext cx="10795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Background</a:t>
            </a:r>
            <a:endParaRPr lang="ko-KR" altLang="en-US" sz="1300" dirty="0"/>
          </a:p>
        </p:txBody>
      </p:sp>
      <p:sp>
        <p:nvSpPr>
          <p:cNvPr id="50" name="왼쪽 중괄호 49"/>
          <p:cNvSpPr/>
          <p:nvPr/>
        </p:nvSpPr>
        <p:spPr>
          <a:xfrm>
            <a:off x="1208750" y="5497374"/>
            <a:ext cx="189735" cy="84242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8571" y="5676825"/>
            <a:ext cx="6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Time</a:t>
            </a:r>
          </a:p>
          <a:p>
            <a:pPr algn="r"/>
            <a:r>
              <a:rPr lang="en-US" altLang="ko-KR" sz="1200" dirty="0" smtClean="0"/>
              <a:t>shared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86804" y="3640669"/>
            <a:ext cx="2117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Virtual SMP (vSMP)</a:t>
            </a:r>
            <a:endParaRPr lang="ko-KR" altLang="en-US" sz="1600" b="1" dirty="0"/>
          </a:p>
        </p:txBody>
      </p:sp>
      <p:sp>
        <p:nvSpPr>
          <p:cNvPr id="75" name="정육면체 74"/>
          <p:cNvSpPr/>
          <p:nvPr/>
        </p:nvSpPr>
        <p:spPr>
          <a:xfrm>
            <a:off x="5322244" y="63672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6" name="정육면체 75"/>
          <p:cNvSpPr/>
          <p:nvPr/>
        </p:nvSpPr>
        <p:spPr>
          <a:xfrm>
            <a:off x="6018406" y="636317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정육면체 76"/>
          <p:cNvSpPr/>
          <p:nvPr/>
        </p:nvSpPr>
        <p:spPr>
          <a:xfrm>
            <a:off x="6738021" y="636317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8" name="정육면체 77"/>
          <p:cNvSpPr/>
          <p:nvPr/>
        </p:nvSpPr>
        <p:spPr>
          <a:xfrm>
            <a:off x="7458101" y="636317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9" name="정육면체 78"/>
          <p:cNvSpPr/>
          <p:nvPr/>
        </p:nvSpPr>
        <p:spPr>
          <a:xfrm>
            <a:off x="6757079" y="5741323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0" name="정육면체 79"/>
          <p:cNvSpPr/>
          <p:nvPr/>
        </p:nvSpPr>
        <p:spPr>
          <a:xfrm>
            <a:off x="5314424" y="5150242"/>
            <a:ext cx="697116" cy="569586"/>
          </a:xfrm>
          <a:prstGeom prst="cube">
            <a:avLst>
              <a:gd name="adj" fmla="val 1133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1" name="정육면체 80"/>
          <p:cNvSpPr/>
          <p:nvPr/>
        </p:nvSpPr>
        <p:spPr>
          <a:xfrm>
            <a:off x="5290041" y="6009797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2" name="정육면체 81"/>
          <p:cNvSpPr/>
          <p:nvPr/>
        </p:nvSpPr>
        <p:spPr>
          <a:xfrm>
            <a:off x="5291746" y="5731633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3" name="정육면체 82"/>
          <p:cNvSpPr/>
          <p:nvPr/>
        </p:nvSpPr>
        <p:spPr>
          <a:xfrm>
            <a:off x="6742850" y="5610679"/>
            <a:ext cx="697116" cy="118674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정육면체 83"/>
          <p:cNvSpPr/>
          <p:nvPr/>
        </p:nvSpPr>
        <p:spPr>
          <a:xfrm>
            <a:off x="6023560" y="6014332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5" name="정육면체 84"/>
          <p:cNvSpPr/>
          <p:nvPr/>
        </p:nvSpPr>
        <p:spPr>
          <a:xfrm>
            <a:off x="6023560" y="5722108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6" name="정육면체 85"/>
          <p:cNvSpPr/>
          <p:nvPr/>
        </p:nvSpPr>
        <p:spPr>
          <a:xfrm>
            <a:off x="7472959" y="5607626"/>
            <a:ext cx="697116" cy="118674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87" name="Picture 2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17" y="4852496"/>
            <a:ext cx="1141198" cy="710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5" descr="https://encrypted-tbn2.gstatic.com/images?q=tbn:ANd9GcQtj2tK68dsyecMF_AD5kIR1rWcEn9UKJVX66FPUavo_KeeUyw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0" y="4377465"/>
            <a:ext cx="1178216" cy="753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정육면체 88"/>
          <p:cNvSpPr/>
          <p:nvPr/>
        </p:nvSpPr>
        <p:spPr>
          <a:xfrm>
            <a:off x="7444670" y="5751014"/>
            <a:ext cx="697116" cy="568451"/>
          </a:xfrm>
          <a:prstGeom prst="cube">
            <a:avLst>
              <a:gd name="adj" fmla="val 1159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286568" y="4026476"/>
            <a:ext cx="2914650" cy="17295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40909" y="4120320"/>
            <a:ext cx="9660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Interactive</a:t>
            </a:r>
            <a:endParaRPr lang="ko-KR" altLang="en-US" sz="1300" dirty="0"/>
          </a:p>
        </p:txBody>
      </p:sp>
      <p:sp>
        <p:nvSpPr>
          <p:cNvPr id="93" name="TextBox 92"/>
          <p:cNvSpPr txBox="1"/>
          <p:nvPr/>
        </p:nvSpPr>
        <p:spPr>
          <a:xfrm>
            <a:off x="6893267" y="4565789"/>
            <a:ext cx="10795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Background</a:t>
            </a:r>
            <a:endParaRPr lang="ko-KR" altLang="en-US" sz="1300" dirty="0"/>
          </a:p>
        </p:txBody>
      </p:sp>
      <p:sp>
        <p:nvSpPr>
          <p:cNvPr id="96" name="TextBox 95"/>
          <p:cNvSpPr txBox="1"/>
          <p:nvPr/>
        </p:nvSpPr>
        <p:spPr>
          <a:xfrm>
            <a:off x="5709144" y="3631144"/>
            <a:ext cx="2175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>
                <a:solidFill>
                  <a:srgbClr val="002060"/>
                </a:solidFill>
              </a:rPr>
              <a:t>Virtual AMP (vAMP)</a:t>
            </a:r>
            <a:endParaRPr lang="ko-KR" altLang="en-US" sz="1600" b="1" u="sng" dirty="0">
              <a:solidFill>
                <a:srgbClr val="002060"/>
              </a:solidFill>
            </a:endParaRPr>
          </a:p>
        </p:txBody>
      </p:sp>
      <p:sp>
        <p:nvSpPr>
          <p:cNvPr id="97" name="정육면체 96"/>
          <p:cNvSpPr/>
          <p:nvPr/>
        </p:nvSpPr>
        <p:spPr>
          <a:xfrm>
            <a:off x="6012403" y="5150425"/>
            <a:ext cx="697116" cy="570737"/>
          </a:xfrm>
          <a:prstGeom prst="cube">
            <a:avLst>
              <a:gd name="adj" fmla="val 1133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20869" y="5398076"/>
            <a:ext cx="2944118" cy="381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47210" y="4698547"/>
            <a:ext cx="1428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>
                <a:solidFill>
                  <a:srgbClr val="C00000"/>
                </a:solidFill>
              </a:rPr>
              <a:t>Equally contended</a:t>
            </a:r>
          </a:p>
          <a:p>
            <a:pPr algn="r"/>
            <a:r>
              <a:rPr lang="en-US" altLang="ko-KR" sz="1100" b="1" dirty="0" smtClean="0">
                <a:solidFill>
                  <a:srgbClr val="C00000"/>
                </a:solidFill>
              </a:rPr>
              <a:t>regardless of</a:t>
            </a:r>
          </a:p>
          <a:p>
            <a:pPr algn="r"/>
            <a:r>
              <a:rPr lang="en-US" altLang="ko-KR" sz="1100" b="1" dirty="0" smtClean="0">
                <a:solidFill>
                  <a:srgbClr val="C00000"/>
                </a:solidFill>
              </a:rPr>
              <a:t>user interactions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/>
          <p:cNvCxnSpPr>
            <a:stCxn id="48" idx="2"/>
            <a:endCxn id="47" idx="1"/>
          </p:cNvCxnSpPr>
          <p:nvPr/>
        </p:nvCxnSpPr>
        <p:spPr>
          <a:xfrm>
            <a:off x="667088" y="5298711"/>
            <a:ext cx="653781" cy="28986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오른쪽 화살표 98"/>
          <p:cNvSpPr/>
          <p:nvPr/>
        </p:nvSpPr>
        <p:spPr>
          <a:xfrm>
            <a:off x="4384794" y="4998629"/>
            <a:ext cx="792088" cy="3000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297928" y="4698608"/>
            <a:ext cx="929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Proposal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0088" y="3640669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The size of vCPU =</a:t>
            </a:r>
          </a:p>
          <a:p>
            <a:r>
              <a:rPr lang="en-US" altLang="ko-KR" sz="1000" dirty="0" smtClean="0"/>
              <a:t>The amount of CPU shares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74413" y="5110353"/>
            <a:ext cx="1462818" cy="65018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749492" y="5563399"/>
            <a:ext cx="1482667" cy="189222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53862" y="5364590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Fast vCPUs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201278" y="5343019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Slow vCPUs</a:t>
            </a:r>
            <a:endParaRPr lang="ko-KR" altLang="en-US" sz="1000" b="1" dirty="0"/>
          </a:p>
        </p:txBody>
      </p:sp>
      <p:cxnSp>
        <p:nvCxnSpPr>
          <p:cNvPr id="6" name="직선 화살표 연결선 5"/>
          <p:cNvCxnSpPr>
            <a:stCxn id="55" idx="2"/>
          </p:cNvCxnSpPr>
          <p:nvPr/>
        </p:nvCxnSpPr>
        <p:spPr>
          <a:xfrm>
            <a:off x="4882025" y="5610811"/>
            <a:ext cx="409721" cy="1090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2"/>
            <a:endCxn id="54" idx="3"/>
          </p:cNvCxnSpPr>
          <p:nvPr/>
        </p:nvCxnSpPr>
        <p:spPr>
          <a:xfrm flipH="1">
            <a:off x="8232159" y="5589240"/>
            <a:ext cx="419724" cy="68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6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/>
      <p:bldP spid="93" grpId="0"/>
      <p:bldP spid="96" grpId="0"/>
      <p:bldP spid="97" grpId="0" animBg="1"/>
      <p:bldP spid="47" grpId="0" animBg="1"/>
      <p:bldP spid="48" grpId="0"/>
      <p:bldP spid="99" grpId="0" animBg="1"/>
      <p:bldP spid="100" grpId="0"/>
      <p:bldP spid="53" grpId="0" animBg="1"/>
      <p:bldP spid="54" grpId="0" animBg="1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Workload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488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Previous methods</a:t>
            </a:r>
          </a:p>
          <a:p>
            <a:pPr lvl="1"/>
            <a:r>
              <a:rPr lang="en-US" altLang="ko-KR" dirty="0" smtClean="0"/>
              <a:t>Time-quanta based classification</a:t>
            </a:r>
          </a:p>
          <a:p>
            <a:pPr lvl="2"/>
            <a:r>
              <a:rPr lang="en-US" altLang="ko-KR" dirty="0"/>
              <a:t>“Interactive workloads typically show short time quantum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OS technique: User I/O-driven IPC tracking         </a:t>
            </a:r>
            <a:r>
              <a:rPr lang="en-US" altLang="ko-KR" sz="1450" dirty="0" smtClean="0"/>
              <a:t>[Zheng </a:t>
            </a:r>
            <a:r>
              <a:rPr lang="en-US" altLang="ko-KR" sz="1450" i="1" dirty="0" smtClean="0"/>
              <a:t>et al.</a:t>
            </a:r>
            <a:r>
              <a:rPr lang="en-US" altLang="ko-KR" sz="1450" dirty="0" smtClean="0"/>
              <a:t>, SIGMETRICS’10]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6" name="Picture 70" descr="C:\Documents and Settings\hwandori\Local Settings\Temporary Internet Files\Content.IE5\LMFVEBTO\MC90035401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49" y="5221992"/>
            <a:ext cx="458773" cy="28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96263" y="5263315"/>
            <a:ext cx="75302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 server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56291" y="5263315"/>
            <a:ext cx="76674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Terminal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71111" y="5263315"/>
            <a:ext cx="6453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Firefox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5649290" y="5401815"/>
            <a:ext cx="6070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7023039" y="5401815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6575" y="5361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IPC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01979" y="536120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IPC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00251" y="55259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User I/O</a:t>
            </a:r>
            <a:endParaRPr lang="ko-KR" altLang="en-US" sz="1000" b="1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20920" y="5401815"/>
            <a:ext cx="375343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0372" y="5704504"/>
            <a:ext cx="5990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600" dirty="0" smtClean="0">
                <a:solidFill>
                  <a:srgbClr val="0070C0"/>
                </a:solidFill>
              </a:rPr>
              <a:t>+ </a:t>
            </a:r>
            <a:r>
              <a:rPr lang="en-US" altLang="ko-KR" sz="1600" dirty="0">
                <a:solidFill>
                  <a:srgbClr val="0070C0"/>
                </a:solidFill>
              </a:rPr>
              <a:t>Identifying a set of tasks involved in a user interaction (I/O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87624" y="5950735"/>
            <a:ext cx="71194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b="1" dirty="0" smtClean="0">
                <a:solidFill>
                  <a:srgbClr val="C00000"/>
                </a:solidFill>
              </a:rPr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Relying </a:t>
            </a:r>
            <a:r>
              <a:rPr lang="en-US" altLang="ko-KR" sz="1600" b="1" dirty="0">
                <a:solidFill>
                  <a:srgbClr val="C00000"/>
                </a:solidFill>
              </a:rPr>
              <a:t>on various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OS-level IPC </a:t>
            </a:r>
            <a:r>
              <a:rPr lang="en-US" altLang="ko-KR" sz="1600" b="1" dirty="0">
                <a:solidFill>
                  <a:srgbClr val="C00000"/>
                </a:solidFill>
              </a:rPr>
              <a:t>structures (e.g., socket, pipe, signal) 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0" lvl="2"/>
            <a:r>
              <a:rPr lang="en-US" altLang="ko-KR" sz="1600" b="1" dirty="0" smtClean="0">
                <a:solidFill>
                  <a:srgbClr val="C00000"/>
                </a:solidFill>
                <a:sym typeface="Wingdings" pitchFamily="2" charset="2"/>
              </a:rPr>
              <a:t>  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VMM </a:t>
            </a:r>
            <a:r>
              <a:rPr lang="en-US" altLang="ko-KR" sz="1600" b="1" dirty="0">
                <a:solidFill>
                  <a:srgbClr val="C00000"/>
                </a:solidFill>
              </a:rPr>
              <a:t>cannot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access </a:t>
            </a:r>
            <a:r>
              <a:rPr lang="en-US" altLang="ko-KR" sz="1600" b="1" dirty="0">
                <a:solidFill>
                  <a:srgbClr val="C00000"/>
                </a:solidFill>
              </a:rPr>
              <a:t>OS-level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IPCs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716016" y="2420888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600" dirty="0" smtClean="0">
                <a:solidFill>
                  <a:srgbClr val="0070C0"/>
                </a:solidFill>
              </a:rPr>
              <a:t>+ Clear classification between </a:t>
            </a:r>
          </a:p>
          <a:p>
            <a:pPr marL="0" lvl="2"/>
            <a:r>
              <a:rPr lang="en-US" altLang="ko-KR" sz="1600" dirty="0" smtClean="0">
                <a:solidFill>
                  <a:srgbClr val="0070C0"/>
                </a:solidFill>
              </a:rPr>
              <a:t>I/O-bound and CPU-bound tasks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6016" y="3082608"/>
            <a:ext cx="327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600" b="1" dirty="0" smtClean="0">
                <a:solidFill>
                  <a:srgbClr val="C00000"/>
                </a:solidFill>
              </a:rPr>
              <a:t>- Modern interactive workloads</a:t>
            </a:r>
          </a:p>
          <a:p>
            <a:pPr marL="0" lvl="2"/>
            <a:r>
              <a:rPr lang="en-US" altLang="ko-KR" sz="1600" b="1" dirty="0" smtClean="0">
                <a:solidFill>
                  <a:srgbClr val="C00000"/>
                </a:solidFill>
              </a:rPr>
              <a:t>show mixed behaviors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5128" y="3725743"/>
            <a:ext cx="3347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600" b="1" dirty="0" smtClean="0">
                <a:solidFill>
                  <a:srgbClr val="C00000"/>
                </a:solidFill>
              </a:rPr>
              <a:t>- Multithreaded CPU-bound job</a:t>
            </a:r>
          </a:p>
          <a:p>
            <a:pPr marL="0" lvl="2"/>
            <a:r>
              <a:rPr lang="en-US" altLang="ko-KR" sz="1600" b="1" dirty="0" smtClean="0">
                <a:solidFill>
                  <a:srgbClr val="C00000"/>
                </a:solidFill>
              </a:rPr>
              <a:t>shows short time quanta due to</a:t>
            </a:r>
          </a:p>
          <a:p>
            <a:pPr marL="0" lvl="2"/>
            <a:r>
              <a:rPr lang="en-US" altLang="ko-KR" sz="1600" b="1" dirty="0" smtClean="0">
                <a:solidFill>
                  <a:srgbClr val="C00000"/>
                </a:solidFill>
              </a:rPr>
              <a:t>inter-thread communication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C:\Users\hwandori\AppData\Local\Microsoft\Windows\Temporary Internet Files\Content.IE5\202K0RHH\MC9003615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48" y="5443151"/>
            <a:ext cx="221487" cy="1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wandori\AppData\Local\Microsoft\Windows\Temporary Internet Files\Content.IE5\U24F0VYK\MC90028245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72" y="5388886"/>
            <a:ext cx="671041" cy="2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:\Dropbox\TAVS_analysis\TAVSLimitation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389648"/>
            <a:ext cx="3394284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Dropbox\TAVS_analysis\TAVSLimitation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389648"/>
            <a:ext cx="3394285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Dropbox\TAVS_analysis\TAVSLimitation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389648"/>
            <a:ext cx="3394285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 rot="14668189">
            <a:off x="1567176" y="3625709"/>
            <a:ext cx="1146916" cy="144000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 rot="4723026">
            <a:off x="1940455" y="2573545"/>
            <a:ext cx="189035" cy="144000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74" y="1143794"/>
            <a:ext cx="2518048" cy="949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47348" y="5213201"/>
            <a:ext cx="3713084" cy="387900"/>
          </a:xfrm>
          <a:prstGeom prst="roundRect">
            <a:avLst/>
          </a:prstGeom>
          <a:noFill/>
          <a:ln w="1905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236296" y="5579086"/>
            <a:ext cx="1737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An interactive task group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154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28" grpId="0"/>
      <p:bldP spid="44" grpId="0"/>
      <p:bldP spid="45" grpId="0"/>
      <p:bldP spid="4" grpId="0" animBg="1"/>
      <p:bldP spid="30" grpId="0" animBg="1"/>
      <p:bldP spid="5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Workload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628260" cy="5256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Proposed scheme</a:t>
            </a:r>
          </a:p>
          <a:p>
            <a:pPr lvl="1"/>
            <a:r>
              <a:rPr lang="en-US" altLang="ko-KR" dirty="0" smtClean="0"/>
              <a:t>“Background workload identification”</a:t>
            </a:r>
          </a:p>
          <a:p>
            <a:pPr lvl="2"/>
            <a:r>
              <a:rPr lang="en-US" altLang="ko-KR" dirty="0" smtClean="0"/>
              <a:t>Instead of tracking interactive workloads, </a:t>
            </a:r>
          </a:p>
          <a:p>
            <a:pPr lvl="3"/>
            <a:r>
              <a:rPr lang="en-US" altLang="ko-KR" dirty="0" smtClean="0"/>
              <a:t>Identifying “</a:t>
            </a:r>
            <a:r>
              <a:rPr lang="en-US" altLang="ko-KR" b="1" u="sng" dirty="0" smtClean="0"/>
              <a:t>background CPU noise</a:t>
            </a:r>
            <a:r>
              <a:rPr lang="en-US" altLang="ko-KR" dirty="0" smtClean="0"/>
              <a:t>”     </a:t>
            </a:r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at the time of “user I/O”</a:t>
            </a:r>
          </a:p>
          <a:p>
            <a:pPr lvl="2"/>
            <a:r>
              <a:rPr lang="en-US" altLang="ko-KR" dirty="0" smtClean="0"/>
              <a:t>Rationales</a:t>
            </a:r>
          </a:p>
          <a:p>
            <a:pPr lvl="3"/>
            <a:r>
              <a:rPr lang="en-US" altLang="ko-KR" dirty="0" smtClean="0"/>
              <a:t>Interactive CPU load is typically initiated </a:t>
            </a:r>
          </a:p>
          <a:p>
            <a:pPr marL="13716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by user I/O</a:t>
            </a:r>
          </a:p>
          <a:p>
            <a:pPr lvl="3"/>
            <a:r>
              <a:rPr lang="en-US" altLang="ko-KR" dirty="0" smtClean="0"/>
              <a:t>VMM can unobtrusively monitor </a:t>
            </a:r>
          </a:p>
          <a:p>
            <a:pPr marL="1371600" lvl="3" indent="0">
              <a:buNone/>
            </a:pPr>
            <a:r>
              <a:rPr lang="en-US" altLang="ko-KR" dirty="0" smtClean="0"/>
              <a:t>    user I/O and per-task CPU load</a:t>
            </a:r>
          </a:p>
          <a:p>
            <a:pPr lvl="2"/>
            <a:r>
              <a:rPr lang="en-US" altLang="ko-KR" dirty="0" smtClean="0"/>
              <a:t>Exceptional case</a:t>
            </a:r>
          </a:p>
          <a:p>
            <a:pPr lvl="3"/>
            <a:r>
              <a:rPr lang="en-US" altLang="ko-KR" dirty="0" smtClean="0"/>
              <a:t>Multimedia workloads (e.g., video playback)</a:t>
            </a:r>
          </a:p>
          <a:p>
            <a:pPr lvl="3"/>
            <a:r>
              <a:rPr lang="en-US" altLang="ko-KR" dirty="0" smtClean="0"/>
              <a:t>Filtering multimedia tasks from background workloads</a:t>
            </a:r>
          </a:p>
          <a:p>
            <a:pPr lvl="4"/>
            <a:r>
              <a:rPr lang="en-US" altLang="ko-KR" dirty="0" smtClean="0"/>
              <a:t>Tasks requesting audio I/O</a:t>
            </a:r>
          </a:p>
          <a:p>
            <a:pPr lvl="4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10883900" y="17583150"/>
            <a:ext cx="6022975" cy="7526338"/>
            <a:chOff x="10883900" y="17583150"/>
            <a:chExt cx="6022975" cy="7526338"/>
          </a:xfrm>
        </p:grpSpPr>
        <p:sp>
          <p:nvSpPr>
            <p:cNvPr id="46" name="TextBox 301"/>
            <p:cNvSpPr txBox="1">
              <a:spLocks noChangeArrowheads="1"/>
            </p:cNvSpPr>
            <p:nvPr/>
          </p:nvSpPr>
          <p:spPr bwMode="auto">
            <a:xfrm>
              <a:off x="14711363" y="24545925"/>
              <a:ext cx="12938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Time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Straight Connector 100"/>
            <p:cNvCxnSpPr/>
            <p:nvPr/>
          </p:nvCxnSpPr>
          <p:spPr>
            <a:xfrm flipH="1" flipV="1">
              <a:off x="14508163" y="20134263"/>
              <a:ext cx="31750" cy="48577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23"/>
            <p:cNvSpPr txBox="1">
              <a:spLocks noChangeArrowheads="1"/>
            </p:cNvSpPr>
            <p:nvPr/>
          </p:nvSpPr>
          <p:spPr bwMode="auto">
            <a:xfrm>
              <a:off x="14539913" y="19278600"/>
              <a:ext cx="1890712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Interactive phase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323"/>
            <p:cNvSpPr txBox="1">
              <a:spLocks noChangeArrowheads="1"/>
            </p:cNvSpPr>
            <p:nvPr/>
          </p:nvSpPr>
          <p:spPr bwMode="auto">
            <a:xfrm>
              <a:off x="12042775" y="18554700"/>
              <a:ext cx="2136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User input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Rectangle 120"/>
            <p:cNvSpPr/>
            <p:nvPr/>
          </p:nvSpPr>
          <p:spPr>
            <a:xfrm>
              <a:off x="10883900" y="17583150"/>
              <a:ext cx="6022975" cy="7526338"/>
            </a:xfrm>
            <a:prstGeom prst="rect">
              <a:avLst/>
            </a:prstGeom>
            <a:noFill/>
            <a:ln w="762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ko-KR" altLang="en-US" sz="2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Picture 86" descr="http://news.office-watch.com/articlefiles/894-Excel%20web%20application%20-%20edit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2525" y="20037425"/>
              <a:ext cx="1293813" cy="204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/>
            <p:nvPr/>
          </p:nvSpPr>
          <p:spPr>
            <a:xfrm>
              <a:off x="14143038" y="22617113"/>
              <a:ext cx="2225675" cy="225425"/>
            </a:xfrm>
            <a:custGeom>
              <a:avLst/>
              <a:gdLst>
                <a:gd name="connsiteX0" fmla="*/ 0 w 1232452"/>
                <a:gd name="connsiteY0" fmla="*/ 47200 h 126713"/>
                <a:gd name="connsiteX1" fmla="*/ 39757 w 1232452"/>
                <a:gd name="connsiteY1" fmla="*/ 39248 h 126713"/>
                <a:gd name="connsiteX2" fmla="*/ 95416 w 1232452"/>
                <a:gd name="connsiteY2" fmla="*/ 23346 h 126713"/>
                <a:gd name="connsiteX3" fmla="*/ 214685 w 1232452"/>
                <a:gd name="connsiteY3" fmla="*/ 15394 h 126713"/>
                <a:gd name="connsiteX4" fmla="*/ 421419 w 1232452"/>
                <a:gd name="connsiteY4" fmla="*/ 15394 h 126713"/>
                <a:gd name="connsiteX5" fmla="*/ 445273 w 1232452"/>
                <a:gd name="connsiteY5" fmla="*/ 23346 h 126713"/>
                <a:gd name="connsiteX6" fmla="*/ 524786 w 1232452"/>
                <a:gd name="connsiteY6" fmla="*/ 47200 h 126713"/>
                <a:gd name="connsiteX7" fmla="*/ 548640 w 1232452"/>
                <a:gd name="connsiteY7" fmla="*/ 55151 h 126713"/>
                <a:gd name="connsiteX8" fmla="*/ 572494 w 1232452"/>
                <a:gd name="connsiteY8" fmla="*/ 71054 h 126713"/>
                <a:gd name="connsiteX9" fmla="*/ 755374 w 1232452"/>
                <a:gd name="connsiteY9" fmla="*/ 71054 h 126713"/>
                <a:gd name="connsiteX10" fmla="*/ 779228 w 1232452"/>
                <a:gd name="connsiteY10" fmla="*/ 63102 h 126713"/>
                <a:gd name="connsiteX11" fmla="*/ 795131 w 1232452"/>
                <a:gd name="connsiteY11" fmla="*/ 86956 h 126713"/>
                <a:gd name="connsiteX12" fmla="*/ 818984 w 1232452"/>
                <a:gd name="connsiteY12" fmla="*/ 102859 h 126713"/>
                <a:gd name="connsiteX13" fmla="*/ 850790 w 1232452"/>
                <a:gd name="connsiteY13" fmla="*/ 126713 h 126713"/>
                <a:gd name="connsiteX14" fmla="*/ 954157 w 1232452"/>
                <a:gd name="connsiteY14" fmla="*/ 118761 h 126713"/>
                <a:gd name="connsiteX15" fmla="*/ 1009816 w 1232452"/>
                <a:gd name="connsiteY15" fmla="*/ 55151 h 126713"/>
                <a:gd name="connsiteX16" fmla="*/ 1057524 w 1232452"/>
                <a:gd name="connsiteY16" fmla="*/ 39248 h 126713"/>
                <a:gd name="connsiteX17" fmla="*/ 1081378 w 1232452"/>
                <a:gd name="connsiteY17" fmla="*/ 31297 h 126713"/>
                <a:gd name="connsiteX18" fmla="*/ 1232452 w 1232452"/>
                <a:gd name="connsiteY18" fmla="*/ 15394 h 12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32452" h="126713">
                  <a:moveTo>
                    <a:pt x="0" y="47200"/>
                  </a:moveTo>
                  <a:cubicBezTo>
                    <a:pt x="13252" y="44549"/>
                    <a:pt x="26646" y="42526"/>
                    <a:pt x="39757" y="39248"/>
                  </a:cubicBezTo>
                  <a:cubicBezTo>
                    <a:pt x="63050" y="33425"/>
                    <a:pt x="69729" y="26050"/>
                    <a:pt x="95416" y="23346"/>
                  </a:cubicBezTo>
                  <a:cubicBezTo>
                    <a:pt x="135042" y="19175"/>
                    <a:pt x="174929" y="18045"/>
                    <a:pt x="214685" y="15394"/>
                  </a:cubicBezTo>
                  <a:cubicBezTo>
                    <a:pt x="294284" y="-11138"/>
                    <a:pt x="245759" y="1881"/>
                    <a:pt x="421419" y="15394"/>
                  </a:cubicBezTo>
                  <a:cubicBezTo>
                    <a:pt x="429776" y="16037"/>
                    <a:pt x="437214" y="21043"/>
                    <a:pt x="445273" y="23346"/>
                  </a:cubicBezTo>
                  <a:cubicBezTo>
                    <a:pt x="529418" y="47388"/>
                    <a:pt x="411369" y="9394"/>
                    <a:pt x="524786" y="47200"/>
                  </a:cubicBezTo>
                  <a:lnTo>
                    <a:pt x="548640" y="55151"/>
                  </a:lnTo>
                  <a:cubicBezTo>
                    <a:pt x="556591" y="60452"/>
                    <a:pt x="563546" y="67699"/>
                    <a:pt x="572494" y="71054"/>
                  </a:cubicBezTo>
                  <a:cubicBezTo>
                    <a:pt x="623900" y="90331"/>
                    <a:pt x="723223" y="72840"/>
                    <a:pt x="755374" y="71054"/>
                  </a:cubicBezTo>
                  <a:cubicBezTo>
                    <a:pt x="763325" y="68403"/>
                    <a:pt x="771446" y="59989"/>
                    <a:pt x="779228" y="63102"/>
                  </a:cubicBezTo>
                  <a:cubicBezTo>
                    <a:pt x="788101" y="66651"/>
                    <a:pt x="788374" y="80199"/>
                    <a:pt x="795131" y="86956"/>
                  </a:cubicBezTo>
                  <a:cubicBezTo>
                    <a:pt x="801888" y="93713"/>
                    <a:pt x="811208" y="97305"/>
                    <a:pt x="818984" y="102859"/>
                  </a:cubicBezTo>
                  <a:cubicBezTo>
                    <a:pt x="829768" y="110562"/>
                    <a:pt x="840188" y="118762"/>
                    <a:pt x="850790" y="126713"/>
                  </a:cubicBezTo>
                  <a:cubicBezTo>
                    <a:pt x="885246" y="124062"/>
                    <a:pt x="920191" y="125130"/>
                    <a:pt x="954157" y="118761"/>
                  </a:cubicBezTo>
                  <a:cubicBezTo>
                    <a:pt x="1011714" y="107969"/>
                    <a:pt x="937109" y="79387"/>
                    <a:pt x="1009816" y="55151"/>
                  </a:cubicBezTo>
                  <a:lnTo>
                    <a:pt x="1057524" y="39248"/>
                  </a:lnTo>
                  <a:cubicBezTo>
                    <a:pt x="1065475" y="36598"/>
                    <a:pt x="1073009" y="31762"/>
                    <a:pt x="1081378" y="31297"/>
                  </a:cubicBezTo>
                  <a:cubicBezTo>
                    <a:pt x="1228244" y="23138"/>
                    <a:pt x="1190717" y="57135"/>
                    <a:pt x="1232452" y="15394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Picture 96" descr="http://blog.namran.net/wp-content/uploads/2008/12/compile-262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8713" y="22448838"/>
              <a:ext cx="1293812" cy="200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48"/>
            <p:cNvSpPr/>
            <p:nvPr/>
          </p:nvSpPr>
          <p:spPr>
            <a:xfrm>
              <a:off x="14312900" y="20221575"/>
              <a:ext cx="2162175" cy="777875"/>
            </a:xfrm>
            <a:custGeom>
              <a:avLst/>
              <a:gdLst>
                <a:gd name="connsiteX0" fmla="*/ 0 w 2148840"/>
                <a:gd name="connsiteY0" fmla="*/ 868680 h 868680"/>
                <a:gd name="connsiteX1" fmla="*/ 38100 w 2148840"/>
                <a:gd name="connsiteY1" fmla="*/ 853440 h 868680"/>
                <a:gd name="connsiteX2" fmla="*/ 243840 w 2148840"/>
                <a:gd name="connsiteY2" fmla="*/ 868680 h 868680"/>
                <a:gd name="connsiteX3" fmla="*/ 411480 w 2148840"/>
                <a:gd name="connsiteY3" fmla="*/ 845820 h 868680"/>
                <a:gd name="connsiteX4" fmla="*/ 434340 w 2148840"/>
                <a:gd name="connsiteY4" fmla="*/ 830580 h 868680"/>
                <a:gd name="connsiteX5" fmla="*/ 457200 w 2148840"/>
                <a:gd name="connsiteY5" fmla="*/ 762000 h 868680"/>
                <a:gd name="connsiteX6" fmla="*/ 464820 w 2148840"/>
                <a:gd name="connsiteY6" fmla="*/ 739140 h 868680"/>
                <a:gd name="connsiteX7" fmla="*/ 487680 w 2148840"/>
                <a:gd name="connsiteY7" fmla="*/ 647700 h 868680"/>
                <a:gd name="connsiteX8" fmla="*/ 510540 w 2148840"/>
                <a:gd name="connsiteY8" fmla="*/ 632460 h 868680"/>
                <a:gd name="connsiteX9" fmla="*/ 525780 w 2148840"/>
                <a:gd name="connsiteY9" fmla="*/ 586740 h 868680"/>
                <a:gd name="connsiteX10" fmla="*/ 533400 w 2148840"/>
                <a:gd name="connsiteY10" fmla="*/ 563880 h 868680"/>
                <a:gd name="connsiteX11" fmla="*/ 541020 w 2148840"/>
                <a:gd name="connsiteY11" fmla="*/ 525780 h 868680"/>
                <a:gd name="connsiteX12" fmla="*/ 548640 w 2148840"/>
                <a:gd name="connsiteY12" fmla="*/ 480060 h 868680"/>
                <a:gd name="connsiteX13" fmla="*/ 556260 w 2148840"/>
                <a:gd name="connsiteY13" fmla="*/ 457200 h 868680"/>
                <a:gd name="connsiteX14" fmla="*/ 579120 w 2148840"/>
                <a:gd name="connsiteY14" fmla="*/ 449580 h 868680"/>
                <a:gd name="connsiteX15" fmla="*/ 601980 w 2148840"/>
                <a:gd name="connsiteY15" fmla="*/ 434340 h 868680"/>
                <a:gd name="connsiteX16" fmla="*/ 624840 w 2148840"/>
                <a:gd name="connsiteY16" fmla="*/ 388620 h 868680"/>
                <a:gd name="connsiteX17" fmla="*/ 640080 w 2148840"/>
                <a:gd name="connsiteY17" fmla="*/ 365760 h 868680"/>
                <a:gd name="connsiteX18" fmla="*/ 647700 w 2148840"/>
                <a:gd name="connsiteY18" fmla="*/ 342900 h 868680"/>
                <a:gd name="connsiteX19" fmla="*/ 662940 w 2148840"/>
                <a:gd name="connsiteY19" fmla="*/ 320040 h 868680"/>
                <a:gd name="connsiteX20" fmla="*/ 678180 w 2148840"/>
                <a:gd name="connsiteY20" fmla="*/ 274320 h 868680"/>
                <a:gd name="connsiteX21" fmla="*/ 716280 w 2148840"/>
                <a:gd name="connsiteY21" fmla="*/ 205740 h 868680"/>
                <a:gd name="connsiteX22" fmla="*/ 784860 w 2148840"/>
                <a:gd name="connsiteY22" fmla="*/ 182880 h 868680"/>
                <a:gd name="connsiteX23" fmla="*/ 807720 w 2148840"/>
                <a:gd name="connsiteY23" fmla="*/ 175260 h 868680"/>
                <a:gd name="connsiteX24" fmla="*/ 830580 w 2148840"/>
                <a:gd name="connsiteY24" fmla="*/ 106680 h 868680"/>
                <a:gd name="connsiteX25" fmla="*/ 967740 w 2148840"/>
                <a:gd name="connsiteY25" fmla="*/ 83820 h 868680"/>
                <a:gd name="connsiteX26" fmla="*/ 1173480 w 2148840"/>
                <a:gd name="connsiteY26" fmla="*/ 76200 h 868680"/>
                <a:gd name="connsiteX27" fmla="*/ 1325880 w 2148840"/>
                <a:gd name="connsiteY27" fmla="*/ 60960 h 868680"/>
                <a:gd name="connsiteX28" fmla="*/ 1348740 w 2148840"/>
                <a:gd name="connsiteY28" fmla="*/ 53340 h 868680"/>
                <a:gd name="connsiteX29" fmla="*/ 1409700 w 2148840"/>
                <a:gd name="connsiteY29" fmla="*/ 45720 h 868680"/>
                <a:gd name="connsiteX30" fmla="*/ 1516380 w 2148840"/>
                <a:gd name="connsiteY30" fmla="*/ 30480 h 868680"/>
                <a:gd name="connsiteX31" fmla="*/ 1592580 w 2148840"/>
                <a:gd name="connsiteY31" fmla="*/ 22860 h 868680"/>
                <a:gd name="connsiteX32" fmla="*/ 1630680 w 2148840"/>
                <a:gd name="connsiteY32" fmla="*/ 15240 h 868680"/>
                <a:gd name="connsiteX33" fmla="*/ 1722120 w 2148840"/>
                <a:gd name="connsiteY33" fmla="*/ 7620 h 868680"/>
                <a:gd name="connsiteX34" fmla="*/ 1775460 w 2148840"/>
                <a:gd name="connsiteY34" fmla="*/ 0 h 868680"/>
                <a:gd name="connsiteX35" fmla="*/ 2148840 w 2148840"/>
                <a:gd name="connsiteY35" fmla="*/ 762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48840" h="868680">
                  <a:moveTo>
                    <a:pt x="0" y="868680"/>
                  </a:moveTo>
                  <a:cubicBezTo>
                    <a:pt x="12700" y="863600"/>
                    <a:pt x="24430" y="853928"/>
                    <a:pt x="38100" y="853440"/>
                  </a:cubicBezTo>
                  <a:cubicBezTo>
                    <a:pt x="172345" y="848646"/>
                    <a:pt x="165850" y="849183"/>
                    <a:pt x="243840" y="868680"/>
                  </a:cubicBezTo>
                  <a:cubicBezTo>
                    <a:pt x="263831" y="867431"/>
                    <a:pt x="373668" y="871028"/>
                    <a:pt x="411480" y="845820"/>
                  </a:cubicBezTo>
                  <a:lnTo>
                    <a:pt x="434340" y="830580"/>
                  </a:lnTo>
                  <a:lnTo>
                    <a:pt x="457200" y="762000"/>
                  </a:lnTo>
                  <a:cubicBezTo>
                    <a:pt x="459740" y="754380"/>
                    <a:pt x="463500" y="747063"/>
                    <a:pt x="464820" y="739140"/>
                  </a:cubicBezTo>
                  <a:cubicBezTo>
                    <a:pt x="466613" y="728385"/>
                    <a:pt x="476359" y="655247"/>
                    <a:pt x="487680" y="647700"/>
                  </a:cubicBezTo>
                  <a:lnTo>
                    <a:pt x="510540" y="632460"/>
                  </a:lnTo>
                  <a:lnTo>
                    <a:pt x="525780" y="586740"/>
                  </a:lnTo>
                  <a:cubicBezTo>
                    <a:pt x="528320" y="579120"/>
                    <a:pt x="531825" y="571756"/>
                    <a:pt x="533400" y="563880"/>
                  </a:cubicBezTo>
                  <a:cubicBezTo>
                    <a:pt x="535940" y="551180"/>
                    <a:pt x="538703" y="538523"/>
                    <a:pt x="541020" y="525780"/>
                  </a:cubicBezTo>
                  <a:cubicBezTo>
                    <a:pt x="543784" y="510579"/>
                    <a:pt x="545288" y="495142"/>
                    <a:pt x="548640" y="480060"/>
                  </a:cubicBezTo>
                  <a:cubicBezTo>
                    <a:pt x="550382" y="472219"/>
                    <a:pt x="550580" y="462880"/>
                    <a:pt x="556260" y="457200"/>
                  </a:cubicBezTo>
                  <a:cubicBezTo>
                    <a:pt x="561940" y="451520"/>
                    <a:pt x="571936" y="453172"/>
                    <a:pt x="579120" y="449580"/>
                  </a:cubicBezTo>
                  <a:cubicBezTo>
                    <a:pt x="587311" y="445484"/>
                    <a:pt x="594360" y="439420"/>
                    <a:pt x="601980" y="434340"/>
                  </a:cubicBezTo>
                  <a:cubicBezTo>
                    <a:pt x="645656" y="368826"/>
                    <a:pt x="593292" y="451716"/>
                    <a:pt x="624840" y="388620"/>
                  </a:cubicBezTo>
                  <a:cubicBezTo>
                    <a:pt x="628936" y="380429"/>
                    <a:pt x="635984" y="373951"/>
                    <a:pt x="640080" y="365760"/>
                  </a:cubicBezTo>
                  <a:cubicBezTo>
                    <a:pt x="643672" y="358576"/>
                    <a:pt x="644108" y="350084"/>
                    <a:pt x="647700" y="342900"/>
                  </a:cubicBezTo>
                  <a:cubicBezTo>
                    <a:pt x="651796" y="334709"/>
                    <a:pt x="659221" y="328409"/>
                    <a:pt x="662940" y="320040"/>
                  </a:cubicBezTo>
                  <a:cubicBezTo>
                    <a:pt x="669464" y="305360"/>
                    <a:pt x="673100" y="289560"/>
                    <a:pt x="678180" y="274320"/>
                  </a:cubicBezTo>
                  <a:cubicBezTo>
                    <a:pt x="684889" y="254192"/>
                    <a:pt x="696629" y="212290"/>
                    <a:pt x="716280" y="205740"/>
                  </a:cubicBezTo>
                  <a:lnTo>
                    <a:pt x="784860" y="182880"/>
                  </a:lnTo>
                  <a:lnTo>
                    <a:pt x="807720" y="175260"/>
                  </a:lnTo>
                  <a:cubicBezTo>
                    <a:pt x="810306" y="159742"/>
                    <a:pt x="810646" y="119139"/>
                    <a:pt x="830580" y="106680"/>
                  </a:cubicBezTo>
                  <a:cubicBezTo>
                    <a:pt x="864169" y="85687"/>
                    <a:pt x="938633" y="85313"/>
                    <a:pt x="967740" y="83820"/>
                  </a:cubicBezTo>
                  <a:cubicBezTo>
                    <a:pt x="1036277" y="80305"/>
                    <a:pt x="1104900" y="78740"/>
                    <a:pt x="1173480" y="76200"/>
                  </a:cubicBezTo>
                  <a:cubicBezTo>
                    <a:pt x="1206648" y="73436"/>
                    <a:pt x="1287249" y="67984"/>
                    <a:pt x="1325880" y="60960"/>
                  </a:cubicBezTo>
                  <a:cubicBezTo>
                    <a:pt x="1333783" y="59523"/>
                    <a:pt x="1340837" y="54777"/>
                    <a:pt x="1348740" y="53340"/>
                  </a:cubicBezTo>
                  <a:cubicBezTo>
                    <a:pt x="1368888" y="49677"/>
                    <a:pt x="1389410" y="48487"/>
                    <a:pt x="1409700" y="45720"/>
                  </a:cubicBezTo>
                  <a:cubicBezTo>
                    <a:pt x="1445292" y="40867"/>
                    <a:pt x="1480637" y="34054"/>
                    <a:pt x="1516380" y="30480"/>
                  </a:cubicBezTo>
                  <a:cubicBezTo>
                    <a:pt x="1541780" y="27940"/>
                    <a:pt x="1567277" y="26234"/>
                    <a:pt x="1592580" y="22860"/>
                  </a:cubicBezTo>
                  <a:cubicBezTo>
                    <a:pt x="1605418" y="21148"/>
                    <a:pt x="1617817" y="16753"/>
                    <a:pt x="1630680" y="15240"/>
                  </a:cubicBezTo>
                  <a:cubicBezTo>
                    <a:pt x="1661056" y="11666"/>
                    <a:pt x="1691702" y="10822"/>
                    <a:pt x="1722120" y="7620"/>
                  </a:cubicBezTo>
                  <a:cubicBezTo>
                    <a:pt x="1739982" y="5740"/>
                    <a:pt x="1757680" y="2540"/>
                    <a:pt x="1775460" y="0"/>
                  </a:cubicBezTo>
                  <a:cubicBezTo>
                    <a:pt x="2087869" y="8443"/>
                    <a:pt x="1963386" y="7620"/>
                    <a:pt x="2148840" y="762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자유형 113"/>
            <p:cNvSpPr>
              <a:spLocks/>
            </p:cNvSpPr>
            <p:nvPr/>
          </p:nvSpPr>
          <p:spPr bwMode="auto">
            <a:xfrm>
              <a:off x="14197013" y="23704550"/>
              <a:ext cx="2268537" cy="152400"/>
            </a:xfrm>
            <a:custGeom>
              <a:avLst/>
              <a:gdLst>
                <a:gd name="T0" fmla="*/ 0 w 1660358"/>
                <a:gd name="T1" fmla="*/ 31317 h 144693"/>
                <a:gd name="T2" fmla="*/ 2062861 w 1660358"/>
                <a:gd name="T3" fmla="*/ 187897 h 144693"/>
                <a:gd name="T4" fmla="*/ 2865079 w 1660358"/>
                <a:gd name="T5" fmla="*/ 156581 h 144693"/>
                <a:gd name="T6" fmla="*/ 3896505 w 1660358"/>
                <a:gd name="T7" fmla="*/ 0 h 144693"/>
                <a:gd name="T8" fmla="*/ 5271748 w 1660358"/>
                <a:gd name="T9" fmla="*/ 31317 h 144693"/>
                <a:gd name="T10" fmla="*/ 6073967 w 1660358"/>
                <a:gd name="T11" fmla="*/ 93948 h 144693"/>
                <a:gd name="T12" fmla="*/ 7907623 w 1660358"/>
                <a:gd name="T13" fmla="*/ 125264 h 1446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0358" h="144693">
                  <a:moveTo>
                    <a:pt x="0" y="24063"/>
                  </a:moveTo>
                  <a:cubicBezTo>
                    <a:pt x="183611" y="115869"/>
                    <a:pt x="178437" y="130974"/>
                    <a:pt x="433137" y="144379"/>
                  </a:cubicBezTo>
                  <a:cubicBezTo>
                    <a:pt x="489776" y="147360"/>
                    <a:pt x="545432" y="128337"/>
                    <a:pt x="601579" y="120316"/>
                  </a:cubicBezTo>
                  <a:cubicBezTo>
                    <a:pt x="767063" y="9993"/>
                    <a:pt x="691085" y="42354"/>
                    <a:pt x="818147" y="0"/>
                  </a:cubicBezTo>
                  <a:cubicBezTo>
                    <a:pt x="914400" y="8021"/>
                    <a:pt x="1011166" y="11298"/>
                    <a:pt x="1106905" y="24063"/>
                  </a:cubicBezTo>
                  <a:cubicBezTo>
                    <a:pt x="1414731" y="65106"/>
                    <a:pt x="888166" y="33470"/>
                    <a:pt x="1275347" y="72189"/>
                  </a:cubicBezTo>
                  <a:cubicBezTo>
                    <a:pt x="1403296" y="84984"/>
                    <a:pt x="1660358" y="96253"/>
                    <a:pt x="1660358" y="96253"/>
                  </a:cubicBezTo>
                </a:path>
              </a:pathLst>
            </a:cu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dirty="0"/>
            </a:p>
          </p:txBody>
        </p:sp>
        <p:grpSp>
          <p:nvGrpSpPr>
            <p:cNvPr id="56" name="그룹 132"/>
            <p:cNvGrpSpPr>
              <a:grpSpLocks/>
            </p:cNvGrpSpPr>
            <p:nvPr/>
          </p:nvGrpSpPr>
          <p:grpSpPr bwMode="auto">
            <a:xfrm>
              <a:off x="14143038" y="19989800"/>
              <a:ext cx="2500312" cy="1090613"/>
              <a:chOff x="13942478" y="17227331"/>
              <a:chExt cx="2499093" cy="1090185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>
                <a:off x="13944064" y="18317516"/>
                <a:ext cx="24975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V="1">
                <a:off x="13942478" y="17227331"/>
                <a:ext cx="0" cy="10901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421"/>
            <p:cNvGrpSpPr>
              <a:grpSpLocks/>
            </p:cNvGrpSpPr>
            <p:nvPr/>
          </p:nvGrpSpPr>
          <p:grpSpPr bwMode="auto">
            <a:xfrm>
              <a:off x="14173200" y="21113750"/>
              <a:ext cx="2498725" cy="1090613"/>
              <a:chOff x="13942478" y="17227331"/>
              <a:chExt cx="2499093" cy="1090185"/>
            </a:xfrm>
          </p:grpSpPr>
          <p:cxnSp>
            <p:nvCxnSpPr>
              <p:cNvPr id="82" name="직선 화살표 연결선 81"/>
              <p:cNvCxnSpPr/>
              <p:nvPr/>
            </p:nvCxnSpPr>
            <p:spPr>
              <a:xfrm>
                <a:off x="13944066" y="18317516"/>
                <a:ext cx="24975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/>
              <p:nvPr/>
            </p:nvCxnSpPr>
            <p:spPr>
              <a:xfrm flipV="1">
                <a:off x="13942478" y="17227331"/>
                <a:ext cx="0" cy="10901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자유형 133"/>
            <p:cNvSpPr>
              <a:spLocks/>
            </p:cNvSpPr>
            <p:nvPr/>
          </p:nvSpPr>
          <p:spPr bwMode="auto">
            <a:xfrm>
              <a:off x="14901863" y="21288375"/>
              <a:ext cx="1611312" cy="866775"/>
            </a:xfrm>
            <a:custGeom>
              <a:avLst/>
              <a:gdLst>
                <a:gd name="T0" fmla="*/ 0 w 1612232"/>
                <a:gd name="T1" fmla="*/ 820041 h 866274"/>
                <a:gd name="T2" fmla="*/ 144051 w 1612232"/>
                <a:gd name="T3" fmla="*/ 868280 h 866274"/>
                <a:gd name="T4" fmla="*/ 240084 w 1612232"/>
                <a:gd name="T5" fmla="*/ 747685 h 866274"/>
                <a:gd name="T6" fmla="*/ 480166 w 1612232"/>
                <a:gd name="T7" fmla="*/ 602972 h 866274"/>
                <a:gd name="T8" fmla="*/ 552191 w 1612232"/>
                <a:gd name="T9" fmla="*/ 458259 h 866274"/>
                <a:gd name="T10" fmla="*/ 576199 w 1612232"/>
                <a:gd name="T11" fmla="*/ 337664 h 866274"/>
                <a:gd name="T12" fmla="*/ 600207 w 1612232"/>
                <a:gd name="T13" fmla="*/ 241188 h 866274"/>
                <a:gd name="T14" fmla="*/ 672233 w 1612232"/>
                <a:gd name="T15" fmla="*/ 217068 h 866274"/>
                <a:gd name="T16" fmla="*/ 720249 w 1612232"/>
                <a:gd name="T17" fmla="*/ 144715 h 866274"/>
                <a:gd name="T18" fmla="*/ 792274 w 1612232"/>
                <a:gd name="T19" fmla="*/ 120596 h 866274"/>
                <a:gd name="T20" fmla="*/ 1008348 w 1612232"/>
                <a:gd name="T21" fmla="*/ 96477 h 866274"/>
                <a:gd name="T22" fmla="*/ 1224423 w 1612232"/>
                <a:gd name="T23" fmla="*/ 0 h 866274"/>
                <a:gd name="T24" fmla="*/ 1344463 w 1612232"/>
                <a:gd name="T25" fmla="*/ 48238 h 866274"/>
                <a:gd name="T26" fmla="*/ 1608556 w 1612232"/>
                <a:gd name="T27" fmla="*/ 48238 h 8662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12232" h="866274">
                  <a:moveTo>
                    <a:pt x="0" y="818147"/>
                  </a:moveTo>
                  <a:cubicBezTo>
                    <a:pt x="48126" y="834189"/>
                    <a:pt x="93649" y="866274"/>
                    <a:pt x="144379" y="866274"/>
                  </a:cubicBezTo>
                  <a:cubicBezTo>
                    <a:pt x="169146" y="866274"/>
                    <a:pt x="235766" y="749607"/>
                    <a:pt x="240632" y="745958"/>
                  </a:cubicBezTo>
                  <a:cubicBezTo>
                    <a:pt x="315464" y="689834"/>
                    <a:pt x="481263" y="601579"/>
                    <a:pt x="481263" y="601579"/>
                  </a:cubicBezTo>
                  <a:cubicBezTo>
                    <a:pt x="528314" y="531003"/>
                    <a:pt x="533528" y="536900"/>
                    <a:pt x="553453" y="457200"/>
                  </a:cubicBezTo>
                  <a:cubicBezTo>
                    <a:pt x="563373" y="417522"/>
                    <a:pt x="568644" y="376810"/>
                    <a:pt x="577516" y="336884"/>
                  </a:cubicBezTo>
                  <a:cubicBezTo>
                    <a:pt x="584690" y="304600"/>
                    <a:pt x="580919" y="266456"/>
                    <a:pt x="601579" y="240632"/>
                  </a:cubicBezTo>
                  <a:cubicBezTo>
                    <a:pt x="617424" y="220825"/>
                    <a:pt x="649706" y="224589"/>
                    <a:pt x="673769" y="216568"/>
                  </a:cubicBezTo>
                  <a:cubicBezTo>
                    <a:pt x="689811" y="192505"/>
                    <a:pt x="699312" y="162445"/>
                    <a:pt x="721895" y="144379"/>
                  </a:cubicBezTo>
                  <a:cubicBezTo>
                    <a:pt x="741702" y="128534"/>
                    <a:pt x="769065" y="124486"/>
                    <a:pt x="794085" y="120316"/>
                  </a:cubicBezTo>
                  <a:cubicBezTo>
                    <a:pt x="865730" y="108375"/>
                    <a:pt x="938464" y="104274"/>
                    <a:pt x="1010653" y="96253"/>
                  </a:cubicBezTo>
                  <a:cubicBezTo>
                    <a:pt x="1076078" y="52636"/>
                    <a:pt x="1141311" y="0"/>
                    <a:pt x="1227221" y="0"/>
                  </a:cubicBezTo>
                  <a:cubicBezTo>
                    <a:pt x="1270416" y="0"/>
                    <a:pt x="1304676" y="42768"/>
                    <a:pt x="1347537" y="48126"/>
                  </a:cubicBezTo>
                  <a:cubicBezTo>
                    <a:pt x="1435087" y="59070"/>
                    <a:pt x="1524000" y="48126"/>
                    <a:pt x="1612232" y="48126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9" name="모서리가 둥근 직사각형 135"/>
            <p:cNvSpPr>
              <a:spLocks noChangeArrowheads="1"/>
            </p:cNvSpPr>
            <p:nvPr/>
          </p:nvSpPr>
          <p:spPr bwMode="auto">
            <a:xfrm>
              <a:off x="12698413" y="20043775"/>
              <a:ext cx="909637" cy="85248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176713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Task</a:t>
              </a:r>
            </a:p>
            <a:p>
              <a:pPr algn="ctr" defTabSz="4176713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모서리가 둥근 직사각형 426"/>
            <p:cNvSpPr>
              <a:spLocks noChangeArrowheads="1"/>
            </p:cNvSpPr>
            <p:nvPr/>
          </p:nvSpPr>
          <p:spPr bwMode="auto">
            <a:xfrm>
              <a:off x="12706350" y="21134388"/>
              <a:ext cx="909638" cy="852487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176713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Task</a:t>
              </a:r>
            </a:p>
            <a:p>
              <a:pPr algn="ctr" defTabSz="4176713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1" name="그룹 427"/>
            <p:cNvGrpSpPr>
              <a:grpSpLocks/>
            </p:cNvGrpSpPr>
            <p:nvPr/>
          </p:nvGrpSpPr>
          <p:grpSpPr bwMode="auto">
            <a:xfrm>
              <a:off x="14174788" y="22271038"/>
              <a:ext cx="2498725" cy="1090612"/>
              <a:chOff x="13942478" y="17227331"/>
              <a:chExt cx="2499093" cy="1090185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13944065" y="18317516"/>
                <a:ext cx="24975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V="1">
                <a:off x="13942478" y="17227331"/>
                <a:ext cx="0" cy="10901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430"/>
            <p:cNvGrpSpPr>
              <a:grpSpLocks/>
            </p:cNvGrpSpPr>
            <p:nvPr/>
          </p:nvGrpSpPr>
          <p:grpSpPr bwMode="auto">
            <a:xfrm>
              <a:off x="14176375" y="23433088"/>
              <a:ext cx="2500313" cy="1090612"/>
              <a:chOff x="13942478" y="17227331"/>
              <a:chExt cx="2499093" cy="1090185"/>
            </a:xfrm>
          </p:grpSpPr>
          <p:cxnSp>
            <p:nvCxnSpPr>
              <p:cNvPr id="78" name="직선 화살표 연결선 77"/>
              <p:cNvCxnSpPr/>
              <p:nvPr/>
            </p:nvCxnSpPr>
            <p:spPr>
              <a:xfrm>
                <a:off x="13944065" y="18317516"/>
                <a:ext cx="24975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 flipV="1">
                <a:off x="13942478" y="17227331"/>
                <a:ext cx="0" cy="10901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모서리가 둥근 직사각형 62"/>
            <p:cNvSpPr/>
            <p:nvPr/>
          </p:nvSpPr>
          <p:spPr bwMode="auto">
            <a:xfrm>
              <a:off x="12714288" y="22461538"/>
              <a:ext cx="909637" cy="852487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4176713">
                <a:defRPr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Task</a:t>
              </a:r>
            </a:p>
            <a:p>
              <a:pPr algn="ctr" defTabSz="4176713">
                <a:defRPr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12722225" y="23601363"/>
              <a:ext cx="911225" cy="850900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4176713">
                <a:defRPr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Task</a:t>
              </a:r>
            </a:p>
            <a:p>
              <a:pPr algn="ctr" defTabSz="4176713">
                <a:defRPr/>
              </a:pP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Rectangle 120"/>
            <p:cNvSpPr/>
            <p:nvPr/>
          </p:nvSpPr>
          <p:spPr>
            <a:xfrm>
              <a:off x="11215688" y="19892963"/>
              <a:ext cx="2492375" cy="2311400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Rectangle 120"/>
            <p:cNvSpPr/>
            <p:nvPr/>
          </p:nvSpPr>
          <p:spPr>
            <a:xfrm>
              <a:off x="11223625" y="22307550"/>
              <a:ext cx="2492375" cy="2309813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60" descr="C:\Documents and Settings\hwandori\Local Settings\Temporary Internet Files\Content.IE5\US5PX7E7\MC90038983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7200" y="18994438"/>
              <a:ext cx="901700" cy="72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70" descr="C:\Documents and Settings\hwandori\Local Settings\Temporary Internet Files\Content.IE5\LMFVEBTO\MC90035401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5688" y="18656300"/>
              <a:ext cx="111918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번개 139"/>
            <p:cNvSpPr>
              <a:spLocks noChangeArrowheads="1"/>
            </p:cNvSpPr>
            <p:nvPr/>
          </p:nvSpPr>
          <p:spPr bwMode="auto">
            <a:xfrm>
              <a:off x="13896975" y="19253200"/>
              <a:ext cx="642938" cy="881063"/>
            </a:xfrm>
            <a:prstGeom prst="lightningBol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176713"/>
              <a:endParaRPr lang="ko-KR" altLang="en-US" sz="2800" dirty="0"/>
            </a:p>
          </p:txBody>
        </p:sp>
        <p:cxnSp>
          <p:nvCxnSpPr>
            <p:cNvPr id="70" name="Straight Connector 100"/>
            <p:cNvCxnSpPr/>
            <p:nvPr/>
          </p:nvCxnSpPr>
          <p:spPr>
            <a:xfrm flipH="1" flipV="1">
              <a:off x="16344900" y="20118388"/>
              <a:ext cx="31750" cy="48577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147"/>
            <p:cNvSpPr txBox="1">
              <a:spLocks noChangeArrowheads="1"/>
            </p:cNvSpPr>
            <p:nvPr/>
          </p:nvSpPr>
          <p:spPr bwMode="auto">
            <a:xfrm flipV="1">
              <a:off x="13750925" y="23498175"/>
              <a:ext cx="492125" cy="96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2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44"/>
            <p:cNvSpPr txBox="1">
              <a:spLocks noChangeArrowheads="1"/>
            </p:cNvSpPr>
            <p:nvPr/>
          </p:nvSpPr>
          <p:spPr bwMode="auto">
            <a:xfrm flipV="1">
              <a:off x="13758863" y="22423438"/>
              <a:ext cx="492125" cy="96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2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445"/>
            <p:cNvSpPr txBox="1">
              <a:spLocks noChangeArrowheads="1"/>
            </p:cNvSpPr>
            <p:nvPr/>
          </p:nvSpPr>
          <p:spPr bwMode="auto">
            <a:xfrm flipV="1">
              <a:off x="13742988" y="21253450"/>
              <a:ext cx="4921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2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46"/>
            <p:cNvSpPr txBox="1">
              <a:spLocks noChangeArrowheads="1"/>
            </p:cNvSpPr>
            <p:nvPr/>
          </p:nvSpPr>
          <p:spPr bwMode="auto">
            <a:xfrm flipV="1">
              <a:off x="13725525" y="20226338"/>
              <a:ext cx="49371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2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449050" y="17672050"/>
              <a:ext cx="4787900" cy="585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Task Load Monitor</a:t>
              </a:r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23"/>
            <p:cNvSpPr txBox="1"/>
            <p:nvPr/>
          </p:nvSpPr>
          <p:spPr>
            <a:xfrm>
              <a:off x="14314488" y="22912388"/>
              <a:ext cx="2038350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000" b="1" i="1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Background</a:t>
              </a:r>
              <a:endParaRPr lang="ko-KR" altLang="en-US" sz="2000" b="1" i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23"/>
            <p:cNvSpPr txBox="1"/>
            <p:nvPr/>
          </p:nvSpPr>
          <p:spPr>
            <a:xfrm>
              <a:off x="14347825" y="24099838"/>
              <a:ext cx="2036763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000" b="1" i="1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Background</a:t>
              </a:r>
              <a:endParaRPr lang="ko-KR" altLang="en-US" sz="2000" b="1" i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90" y="1745384"/>
            <a:ext cx="265653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77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:\Dropbox\PhD\Defense_presentation\figures\vAMPDesign-p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2458800"/>
            <a:ext cx="5331600" cy="43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Virtual Asymmetric Multiprocessor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vAMP</a:t>
            </a:r>
          </a:p>
          <a:p>
            <a:pPr lvl="1"/>
            <a:r>
              <a:rPr lang="en-US" altLang="ko-KR" dirty="0" smtClean="0"/>
              <a:t>Dynamically adjusting CPU shares of a vCPU according to its currently hosting task</a:t>
            </a:r>
          </a:p>
          <a:p>
            <a:pPr lvl="1"/>
            <a:endParaRPr lang="ko-KR" altLang="en-US" dirty="0"/>
          </a:p>
        </p:txBody>
      </p:sp>
      <p:cxnSp>
        <p:nvCxnSpPr>
          <p:cNvPr id="7" name="직선 화살표 연결선 6"/>
          <p:cNvCxnSpPr>
            <a:stCxn id="8" idx="3"/>
          </p:cNvCxnSpPr>
          <p:nvPr/>
        </p:nvCxnSpPr>
        <p:spPr>
          <a:xfrm>
            <a:off x="1811811" y="3442648"/>
            <a:ext cx="419325" cy="1509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80" y="2780928"/>
            <a:ext cx="1791131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 Maintaining </a:t>
            </a:r>
          </a:p>
          <a:p>
            <a:r>
              <a:rPr lang="en-US" altLang="ko-KR" sz="1200" b="1" dirty="0" smtClean="0"/>
              <a:t>per-task CPU load </a:t>
            </a:r>
          </a:p>
          <a:p>
            <a:r>
              <a:rPr lang="en-US" altLang="ko-KR" sz="1200" b="1" dirty="0" smtClean="0"/>
              <a:t>during pre-I/O period</a:t>
            </a:r>
          </a:p>
          <a:p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dirty="0" smtClean="0"/>
              <a:t>Pre-I/O period is</a:t>
            </a:r>
          </a:p>
          <a:p>
            <a:r>
              <a:rPr lang="en-US" altLang="ko-KR" sz="1100" dirty="0" smtClean="0"/>
              <a:t>set to shorter than </a:t>
            </a:r>
          </a:p>
          <a:p>
            <a:r>
              <a:rPr lang="en-US" altLang="ko-KR" sz="1100" dirty="0" smtClean="0"/>
              <a:t>general user think time</a:t>
            </a:r>
          </a:p>
          <a:p>
            <a:r>
              <a:rPr lang="en-US" altLang="ko-KR" sz="1100" dirty="0" smtClean="0"/>
              <a:t>(1 second by default)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99078" y="2491583"/>
            <a:ext cx="4617138" cy="395857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17" idx="1"/>
            <a:endCxn id="9" idx="3"/>
          </p:cNvCxnSpPr>
          <p:nvPr/>
        </p:nvCxnSpPr>
        <p:spPr>
          <a:xfrm flipH="1" flipV="1">
            <a:off x="6516216" y="2689512"/>
            <a:ext cx="564438" cy="152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0654" y="2087630"/>
            <a:ext cx="1829347" cy="15081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2. Tagging tasks that</a:t>
            </a:r>
          </a:p>
          <a:p>
            <a:r>
              <a:rPr lang="en-US" altLang="ko-KR" sz="1200" b="1" dirty="0" smtClean="0"/>
              <a:t>have generated </a:t>
            </a:r>
          </a:p>
          <a:p>
            <a:r>
              <a:rPr lang="en-US" altLang="ko-KR" sz="1200" b="1" dirty="0" smtClean="0"/>
              <a:t>nontrivial CPU loads</a:t>
            </a:r>
          </a:p>
          <a:p>
            <a:r>
              <a:rPr lang="en-US" altLang="ko-KR" sz="1200" b="1" dirty="0" smtClean="0"/>
              <a:t>as background tasks</a:t>
            </a:r>
          </a:p>
          <a:p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dirty="0" smtClean="0"/>
              <a:t>Threshold can be</a:t>
            </a:r>
          </a:p>
          <a:p>
            <a:r>
              <a:rPr lang="en-US" altLang="ko-KR" sz="1100" dirty="0" smtClean="0"/>
              <a:t>set to filter daemon tasks</a:t>
            </a:r>
          </a:p>
          <a:p>
            <a:r>
              <a:rPr lang="en-US" altLang="ko-KR" sz="1100" dirty="0" smtClean="0"/>
              <a:t>that possibly serve </a:t>
            </a:r>
          </a:p>
          <a:p>
            <a:r>
              <a:rPr lang="en-US" altLang="ko-KR" sz="1100" dirty="0" smtClean="0"/>
              <a:t>interactive workloads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580112" y="3861048"/>
            <a:ext cx="1504810" cy="4607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580112" y="4321834"/>
            <a:ext cx="1504808" cy="11233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90655" y="3688283"/>
            <a:ext cx="1981633" cy="11541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3. Dynamically adjusting</a:t>
            </a:r>
          </a:p>
          <a:p>
            <a:r>
              <a:rPr lang="en-US" altLang="ko-KR" sz="1200" b="1" dirty="0" smtClean="0"/>
              <a:t>vCPU’s shares based on</a:t>
            </a:r>
          </a:p>
          <a:p>
            <a:r>
              <a:rPr lang="en-US" altLang="ko-KR" sz="1200" b="1" u="sng" dirty="0" smtClean="0"/>
              <a:t>weight ratio</a:t>
            </a:r>
          </a:p>
          <a:p>
            <a:r>
              <a:rPr lang="en-US" altLang="ko-KR" sz="1100" dirty="0" smtClean="0"/>
              <a:t>(e.g., background :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non-background</a:t>
            </a:r>
          </a:p>
          <a:p>
            <a:r>
              <a:rPr lang="en-US" altLang="ko-KR" sz="1100" dirty="0" smtClean="0"/>
              <a:t>       = 1:5)</a:t>
            </a:r>
          </a:p>
        </p:txBody>
      </p:sp>
      <p:cxnSp>
        <p:nvCxnSpPr>
          <p:cNvPr id="38" name="직선 화살표 연결선 37"/>
          <p:cNvCxnSpPr>
            <a:stCxn id="41" idx="1"/>
          </p:cNvCxnSpPr>
          <p:nvPr/>
        </p:nvCxnSpPr>
        <p:spPr>
          <a:xfrm flipH="1" flipV="1">
            <a:off x="6084173" y="5652869"/>
            <a:ext cx="1024462" cy="282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8635" y="4934742"/>
            <a:ext cx="1963654" cy="14927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r>
              <a:rPr lang="en-US" altLang="ko-KR" sz="1200" b="1" dirty="0" smtClean="0"/>
              <a:t>. Providing </a:t>
            </a:r>
            <a:r>
              <a:rPr lang="en-US" altLang="ko-KR" sz="1200" b="1" dirty="0" err="1" smtClean="0"/>
              <a:t>vAMP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during an interactive</a:t>
            </a:r>
          </a:p>
          <a:p>
            <a:r>
              <a:rPr lang="en-US" altLang="ko-KR" sz="1200" b="1" dirty="0" smtClean="0"/>
              <a:t>episode</a:t>
            </a:r>
          </a:p>
          <a:p>
            <a:r>
              <a:rPr lang="en-US" altLang="ko-KR" sz="1100" dirty="0" smtClean="0">
                <a:sym typeface="Wingdings" pitchFamily="2" charset="2"/>
              </a:rPr>
              <a:t> An i</a:t>
            </a:r>
            <a:r>
              <a:rPr lang="en-US" altLang="ko-KR" sz="1100" dirty="0" smtClean="0"/>
              <a:t>nteractive episode</a:t>
            </a:r>
          </a:p>
          <a:p>
            <a:r>
              <a:rPr lang="en-US" altLang="ko-KR" sz="1100" dirty="0" smtClean="0"/>
              <a:t>is restarted when another </a:t>
            </a:r>
            <a:r>
              <a:rPr lang="en-US" altLang="ko-KR" sz="1100" dirty="0"/>
              <a:t>user I/O occurs or is finished 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maximum time is elapsed </a:t>
            </a:r>
            <a:r>
              <a:rPr lang="en-US" altLang="ko-KR" sz="1100" dirty="0" smtClean="0"/>
              <a:t>without user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31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intrinsic limitation of VMM-only approach</a:t>
            </a:r>
          </a:p>
          <a:p>
            <a:pPr lvl="1"/>
            <a:r>
              <a:rPr lang="en-US" altLang="ko-KR" dirty="0" smtClean="0"/>
              <a:t>Manipulating only a single scheduling layer         (i.e., VMM scheduler)</a:t>
            </a:r>
          </a:p>
          <a:p>
            <a:pPr lvl="2"/>
            <a:r>
              <a:rPr lang="en-US" altLang="ko-KR" dirty="0" smtClean="0"/>
              <a:t>A vAMP-oblivious OS scheduler</a:t>
            </a:r>
          </a:p>
          <a:p>
            <a:pPr lvl="3"/>
            <a:r>
              <a:rPr lang="en-US" altLang="ko-KR" dirty="0" smtClean="0"/>
              <a:t>Agnostic about underlying vAMP (i.e., all vCPUs are identical)</a:t>
            </a:r>
          </a:p>
          <a:p>
            <a:pPr lvl="3"/>
            <a:r>
              <a:rPr lang="en-US" altLang="ko-KR" dirty="0" smtClean="0"/>
              <a:t>Possibly </a:t>
            </a:r>
            <a:r>
              <a:rPr lang="en-US" altLang="ko-KR" dirty="0" smtClean="0">
                <a:solidFill>
                  <a:srgbClr val="C00000"/>
                </a:solidFill>
              </a:rPr>
              <a:t>multiplexing</a:t>
            </a:r>
            <a:r>
              <a:rPr lang="en-US" altLang="ko-KR" dirty="0" smtClean="0"/>
              <a:t> interactive and background tasks on the same vCPU</a:t>
            </a:r>
          </a:p>
          <a:p>
            <a:pPr lvl="4"/>
            <a:r>
              <a:rPr lang="en-US" altLang="ko-KR" dirty="0" smtClean="0"/>
              <a:t>A slow vCPU has higher scheduling latency</a:t>
            </a:r>
          </a:p>
          <a:p>
            <a:pPr lvl="4"/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C00000"/>
                </a:solidFill>
              </a:rPr>
              <a:t>Frequent multiplexing</a:t>
            </a:r>
            <a:r>
              <a:rPr lang="en-US" altLang="ko-KR" dirty="0" smtClean="0"/>
              <a:t>” might offset the benefit of vAMP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167" y="4470325"/>
            <a:ext cx="526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Example: A scheduling trace during </a:t>
            </a:r>
            <a:r>
              <a:rPr lang="en-US" altLang="ko-KR" sz="1400" b="1" dirty="0"/>
              <a:t>G</a:t>
            </a:r>
            <a:r>
              <a:rPr lang="en-US" altLang="ko-KR" sz="1400" b="1" dirty="0" smtClean="0"/>
              <a:t>oogle Chrome launch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975" y="5849511"/>
            <a:ext cx="8397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“Aggressive weight ratio is not always effective if multiplexing frequently happens”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sym typeface="Wingdings" pitchFamily="2" charset="2"/>
              </a:rPr>
              <a:t> Weight ratio is an important parameter for interactive performance</a:t>
            </a:r>
            <a:endParaRPr lang="en-US" altLang="ko-KR" sz="1600" dirty="0" smtClean="0">
              <a:sym typeface="Wingdings" pitchFamily="2" charset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427152" y="4472274"/>
            <a:ext cx="3558488" cy="277581"/>
            <a:chOff x="5427152" y="4472274"/>
            <a:chExt cx="3558488" cy="277581"/>
          </a:xfrm>
        </p:grpSpPr>
        <p:sp>
          <p:nvSpPr>
            <p:cNvPr id="4" name="직사각형 3"/>
            <p:cNvSpPr/>
            <p:nvPr/>
          </p:nvSpPr>
          <p:spPr>
            <a:xfrm>
              <a:off x="5476572" y="4539724"/>
              <a:ext cx="216024" cy="1538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108046" y="4533830"/>
              <a:ext cx="216024" cy="1538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9532" y="4472274"/>
              <a:ext cx="1346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Background task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6198" y="4472855"/>
              <a:ext cx="170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r>
                <a:rPr lang="en-US" altLang="ko-KR" sz="1200" dirty="0" smtClean="0"/>
                <a:t>on-background task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27152" y="4483829"/>
              <a:ext cx="3558488" cy="266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2050" name="Picture 2" descr="H:\work\PhD\Defense_presentation\figures\vamp\chrome_schedtrace_vAMP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4" y="4811544"/>
            <a:ext cx="8903923" cy="9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OS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184576"/>
          </a:xfrm>
        </p:spPr>
        <p:txBody>
          <a:bodyPr/>
          <a:lstStyle/>
          <a:p>
            <a:r>
              <a:rPr lang="en-US" altLang="ko-KR" dirty="0" smtClean="0"/>
              <a:t>Guest OS extension for vAMP</a:t>
            </a:r>
          </a:p>
          <a:p>
            <a:pPr lvl="1"/>
            <a:r>
              <a:rPr lang="en-US" altLang="ko-KR" dirty="0" smtClean="0"/>
              <a:t>OS enlightenment about vAMP</a:t>
            </a:r>
          </a:p>
          <a:p>
            <a:pPr lvl="2"/>
            <a:r>
              <a:rPr lang="en-US" altLang="ko-KR" dirty="0" smtClean="0"/>
              <a:t>To avoid ineffective multiplexing of interactive and background tasks on the same vCPU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olidFill>
                  <a:srgbClr val="0070C0"/>
                </a:solidFill>
                <a:sym typeface="Wingdings" pitchFamily="2" charset="2"/>
              </a:rPr>
              <a:t>Isolation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Design principles</a:t>
            </a:r>
          </a:p>
          <a:p>
            <a:pPr lvl="2"/>
            <a:r>
              <a:rPr lang="en-US" altLang="ko-KR" dirty="0" smtClean="0"/>
              <a:t>Keeping VMM OS-independent</a:t>
            </a:r>
          </a:p>
          <a:p>
            <a:pPr lvl="3"/>
            <a:r>
              <a:rPr lang="en-US" altLang="ko-KR" dirty="0" smtClean="0"/>
              <a:t>Optional extension for further enhancement of interactive performance</a:t>
            </a:r>
            <a:endParaRPr lang="en-US" altLang="ko-KR" dirty="0"/>
          </a:p>
          <a:p>
            <a:pPr lvl="2"/>
            <a:r>
              <a:rPr lang="en-US" altLang="ko-KR" dirty="0" smtClean="0"/>
              <a:t>Keeping extension OS-independent</a:t>
            </a:r>
          </a:p>
          <a:p>
            <a:pPr lvl="3"/>
            <a:r>
              <a:rPr lang="en-US" altLang="ko-KR" dirty="0" smtClean="0"/>
              <a:t>No reliance on specific OS functionality</a:t>
            </a:r>
          </a:p>
          <a:p>
            <a:pPr lvl="4"/>
            <a:r>
              <a:rPr lang="en-US" altLang="ko-KR" dirty="0" smtClean="0"/>
              <a:t>Isolating tasks on separate CPUs is a general interface of commodity OSes (e.g., modifying CPU affinity)</a:t>
            </a:r>
          </a:p>
          <a:p>
            <a:pPr lvl="3"/>
            <a:r>
              <a:rPr lang="en-US" altLang="ko-KR" dirty="0" smtClean="0"/>
              <a:t>Small kernel changes for low maintenance cost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정육면체 26"/>
          <p:cNvSpPr/>
          <p:nvPr/>
        </p:nvSpPr>
        <p:spPr>
          <a:xfrm>
            <a:off x="2843808" y="5945832"/>
            <a:ext cx="3381983" cy="442714"/>
          </a:xfrm>
          <a:prstGeom prst="cube">
            <a:avLst/>
          </a:prstGeom>
          <a:solidFill>
            <a:srgbClr val="000099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Hardware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2844751" y="5562550"/>
            <a:ext cx="3381983" cy="44313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 Machine Monitor (VMM)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Desktop Consolidation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Distinctive workload characteristics</a:t>
            </a:r>
          </a:p>
          <a:p>
            <a:pPr lvl="1"/>
            <a:r>
              <a:rPr lang="en-US" altLang="ko-KR" dirty="0" smtClean="0"/>
              <a:t>High consolidation ratio</a:t>
            </a:r>
          </a:p>
          <a:p>
            <a:pPr lvl="2"/>
            <a:r>
              <a:rPr lang="en-US" altLang="ko-KR" dirty="0" smtClean="0"/>
              <a:t>4:1~15:1 </a:t>
            </a:r>
            <a:r>
              <a:rPr lang="en-US" altLang="ko-KR" sz="1600" dirty="0" smtClean="0"/>
              <a:t>[VMware VDI]</a:t>
            </a:r>
            <a:r>
              <a:rPr lang="en-US" altLang="ko-KR" dirty="0" smtClean="0"/>
              <a:t>, 6~8 per core </a:t>
            </a:r>
            <a:r>
              <a:rPr lang="en-US" altLang="ko-KR" sz="1600" dirty="0" smtClean="0"/>
              <a:t>[Botelho’08]</a:t>
            </a:r>
            <a:endParaRPr lang="en-US" altLang="ko-KR" sz="2400" dirty="0" smtClean="0"/>
          </a:p>
          <a:p>
            <a:pPr lvl="1"/>
            <a:r>
              <a:rPr lang="en-US" altLang="ko-KR" dirty="0" smtClean="0"/>
              <a:t>Diverse user-dependent workloads</a:t>
            </a:r>
          </a:p>
          <a:p>
            <a:pPr lvl="2"/>
            <a:r>
              <a:rPr lang="en-US" altLang="ko-KR" dirty="0" smtClean="0"/>
              <a:t>Light users and knowledgeable workers coexist</a:t>
            </a:r>
          </a:p>
          <a:p>
            <a:pPr lvl="1"/>
            <a:r>
              <a:rPr lang="en-US" altLang="ko-KR" dirty="0" smtClean="0"/>
              <a:t>Multi-layer mixed workloads</a:t>
            </a:r>
          </a:p>
          <a:p>
            <a:pPr lvl="2"/>
            <a:r>
              <a:rPr lang="en-US" altLang="ko-KR" dirty="0" smtClean="0"/>
              <a:t>Multi-tasking (interactive+background) in a consolidated VM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2917305" y="5063826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3555852" y="5063826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180136" y="5063826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4808563" y="5063826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5442372" y="5063826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3275856" y="4612729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3905424" y="4608537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4529113" y="4608537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5143277" y="4608537"/>
            <a:ext cx="724867" cy="551681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VM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876256" y="4149080"/>
            <a:ext cx="1584176" cy="1503752"/>
            <a:chOff x="4744591" y="4654644"/>
            <a:chExt cx="1258030" cy="1275641"/>
          </a:xfrm>
        </p:grpSpPr>
        <p:grpSp>
          <p:nvGrpSpPr>
            <p:cNvPr id="42" name="그룹 41"/>
            <p:cNvGrpSpPr/>
            <p:nvPr/>
          </p:nvGrpSpPr>
          <p:grpSpPr>
            <a:xfrm>
              <a:off x="4744591" y="4816202"/>
              <a:ext cx="1140437" cy="1114083"/>
              <a:chOff x="6304383" y="4355950"/>
              <a:chExt cx="1224459" cy="1224459"/>
            </a:xfrm>
          </p:grpSpPr>
          <p:pic>
            <p:nvPicPr>
              <p:cNvPr id="29" name="Picture 233" descr="http://www.monitor4u.co.kr/Review/review4u/ReviewImg/LP3065-monitor_400x40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4383" y="4355950"/>
                <a:ext cx="1224459" cy="1224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http://blog.namran.net/wp-content/uploads/2008/12/compile-26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86063" y="4516698"/>
                <a:ext cx="945758" cy="648072"/>
              </a:xfrm>
              <a:prstGeom prst="rect">
                <a:avLst/>
              </a:prstGeom>
              <a:noFill/>
            </p:spPr>
          </p:pic>
          <p:pic>
            <p:nvPicPr>
              <p:cNvPr id="33" name="Picture 12" descr="http://www.myscienceisbetter.info/wp-content/upload/images/google-chrome/google-chrome-linux-flash-thumb-600x4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32240" y="4530416"/>
                <a:ext cx="723197" cy="492980"/>
              </a:xfrm>
              <a:prstGeom prst="rect">
                <a:avLst/>
              </a:prstGeom>
              <a:noFill/>
            </p:spPr>
          </p:pic>
        </p:grpSp>
        <p:pic>
          <p:nvPicPr>
            <p:cNvPr id="35" name="Picture 238" descr="http://wikieducator.org/images/1/16/Dummy_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300" y="5423482"/>
              <a:ext cx="386321" cy="38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011015" y="4654644"/>
              <a:ext cx="6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Mixed</a:t>
              </a:r>
              <a:endParaRPr lang="ko-KR" altLang="en-US" sz="1200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136056" y="4334828"/>
            <a:ext cx="1036088" cy="1161386"/>
            <a:chOff x="6462027" y="5058183"/>
            <a:chExt cx="1036088" cy="1161386"/>
          </a:xfrm>
        </p:grpSpPr>
        <p:grpSp>
          <p:nvGrpSpPr>
            <p:cNvPr id="45" name="그룹 44"/>
            <p:cNvGrpSpPr/>
            <p:nvPr/>
          </p:nvGrpSpPr>
          <p:grpSpPr>
            <a:xfrm>
              <a:off x="6482046" y="5240950"/>
              <a:ext cx="898266" cy="978619"/>
              <a:chOff x="6482046" y="5240950"/>
              <a:chExt cx="898266" cy="978619"/>
            </a:xfrm>
          </p:grpSpPr>
          <p:pic>
            <p:nvPicPr>
              <p:cNvPr id="28" name="Picture 233" descr="http://www.monitor4u.co.kr/Review/review4u/ReviewImg/LP3065-monitor_400x400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2046" y="5240950"/>
                <a:ext cx="898266" cy="978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http://news.office-watch.com/articlefiles/894-Excel%20web%20application%20-%20editing.jpg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550962" y="5365960"/>
                <a:ext cx="762548" cy="530867"/>
              </a:xfrm>
              <a:prstGeom prst="rect">
                <a:avLst/>
              </a:prstGeom>
              <a:noFill/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6462027" y="5058183"/>
              <a:ext cx="956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Interactive</a:t>
              </a:r>
              <a:endParaRPr lang="ko-KR" altLang="en-US" sz="1200" b="1" dirty="0"/>
            </a:p>
          </p:txBody>
        </p:sp>
        <p:pic>
          <p:nvPicPr>
            <p:cNvPr id="49" name="Picture 238" descr="http://wikieducator.org/images/1/16/Dummy_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794" y="5753879"/>
              <a:ext cx="386321" cy="38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1331640" y="5482277"/>
            <a:ext cx="1203406" cy="1071932"/>
            <a:chOff x="6032890" y="2208581"/>
            <a:chExt cx="1203406" cy="1071932"/>
          </a:xfrm>
        </p:grpSpPr>
        <p:grpSp>
          <p:nvGrpSpPr>
            <p:cNvPr id="47" name="그룹 46"/>
            <p:cNvGrpSpPr/>
            <p:nvPr/>
          </p:nvGrpSpPr>
          <p:grpSpPr>
            <a:xfrm>
              <a:off x="6244618" y="2379136"/>
              <a:ext cx="945679" cy="901377"/>
              <a:chOff x="5428202" y="5956623"/>
              <a:chExt cx="945679" cy="901377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428202" y="5956623"/>
                <a:ext cx="812302" cy="901377"/>
                <a:chOff x="6813772" y="5449340"/>
                <a:chExt cx="1217713" cy="1217713"/>
              </a:xfrm>
            </p:grpSpPr>
            <p:pic>
              <p:nvPicPr>
                <p:cNvPr id="31" name="Picture 233" descr="http://www.monitor4u.co.kr/Review/review4u/ReviewImg/LP3065-monitor_400x400.jp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13772" y="5449340"/>
                  <a:ext cx="1217713" cy="12177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36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14777" y="5604793"/>
                  <a:ext cx="1027088" cy="6660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8" name="Picture 238" descr="http://wikieducator.org/images/1/16/Dummy_us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560" y="6389943"/>
                <a:ext cx="386321" cy="386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6032890" y="2208581"/>
              <a:ext cx="1203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CPU-intensive</a:t>
              </a:r>
              <a:endParaRPr lang="ko-KR" altLang="en-US" sz="1200" b="1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669768" y="5445224"/>
            <a:ext cx="998576" cy="1134478"/>
            <a:chOff x="7560584" y="5446732"/>
            <a:chExt cx="998576" cy="1134478"/>
          </a:xfrm>
        </p:grpSpPr>
        <p:grpSp>
          <p:nvGrpSpPr>
            <p:cNvPr id="46" name="그룹 45"/>
            <p:cNvGrpSpPr/>
            <p:nvPr/>
          </p:nvGrpSpPr>
          <p:grpSpPr>
            <a:xfrm>
              <a:off x="7560584" y="5602591"/>
              <a:ext cx="898266" cy="978619"/>
              <a:chOff x="7560584" y="5602591"/>
              <a:chExt cx="898266" cy="978619"/>
            </a:xfrm>
          </p:grpSpPr>
          <p:pic>
            <p:nvPicPr>
              <p:cNvPr id="44" name="Picture 233" descr="http://www.monitor4u.co.kr/Review/review4u/ReviewImg/LP3065-monitor_400x400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0584" y="5602591"/>
                <a:ext cx="898266" cy="978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http://www.hydro.com/pagefiles/4020/ModellingSimulation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2559" y="5723731"/>
                <a:ext cx="735866" cy="537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0" name="Picture 238" descr="http://wikieducator.org/images/1/16/Dummy_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839" y="6085305"/>
              <a:ext cx="386321" cy="38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7653433" y="544673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Parallel</a:t>
              </a:r>
              <a:endParaRPr lang="ko-KR" altLang="en-US" sz="1200" b="1" dirty="0"/>
            </a:p>
          </p:txBody>
        </p:sp>
      </p:grpSp>
      <p:cxnSp>
        <p:nvCxnSpPr>
          <p:cNvPr id="59" name="직선 화살표 연결선 58"/>
          <p:cNvCxnSpPr>
            <a:stCxn id="28" idx="3"/>
            <a:endCxn id="11" idx="2"/>
          </p:cNvCxnSpPr>
          <p:nvPr/>
        </p:nvCxnSpPr>
        <p:spPr>
          <a:xfrm flipV="1">
            <a:off x="2054341" y="4957530"/>
            <a:ext cx="1221515" cy="493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0"/>
            <a:endCxn id="6" idx="2"/>
          </p:cNvCxnSpPr>
          <p:nvPr/>
        </p:nvCxnSpPr>
        <p:spPr>
          <a:xfrm flipV="1">
            <a:off x="2295887" y="5408627"/>
            <a:ext cx="621418" cy="67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2" idx="1"/>
            <a:endCxn id="14" idx="5"/>
          </p:cNvCxnSpPr>
          <p:nvPr/>
        </p:nvCxnSpPr>
        <p:spPr>
          <a:xfrm flipH="1" flipV="1">
            <a:off x="5868144" y="4815417"/>
            <a:ext cx="1103910" cy="4407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화살표 연결선 2050"/>
          <p:cNvCxnSpPr>
            <a:stCxn id="44" idx="1"/>
            <a:endCxn id="10" idx="5"/>
          </p:cNvCxnSpPr>
          <p:nvPr/>
        </p:nvCxnSpPr>
        <p:spPr>
          <a:xfrm flipH="1" flipV="1">
            <a:off x="6167239" y="5270706"/>
            <a:ext cx="502529" cy="81968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0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OS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 extension for vAMP</a:t>
            </a:r>
          </a:p>
          <a:p>
            <a:pPr lvl="1"/>
            <a:r>
              <a:rPr lang="en-US" altLang="ko-KR" dirty="0" smtClean="0"/>
              <a:t>User-level vAMP-daemon</a:t>
            </a:r>
          </a:p>
          <a:p>
            <a:pPr lvl="2"/>
            <a:r>
              <a:rPr lang="en-US" altLang="ko-KR" dirty="0" smtClean="0"/>
              <a:t>Isolating background tasks exposed by VMM from non-background tasks</a:t>
            </a:r>
          </a:p>
          <a:p>
            <a:pPr lvl="3"/>
            <a:r>
              <a:rPr lang="en-US" altLang="ko-KR" dirty="0" smtClean="0"/>
              <a:t>Small kernel changes that expose background tasks to user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720" y="3123716"/>
            <a:ext cx="4401471" cy="2249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2919267" y="5569562"/>
            <a:ext cx="1458153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vAMP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720" y="5445224"/>
            <a:ext cx="4392489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2235899" y="4710116"/>
            <a:ext cx="571870" cy="591092"/>
          </a:xfrm>
          <a:prstGeom prst="cube">
            <a:avLst>
              <a:gd name="adj" fmla="val 1133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471388" y="5132288"/>
            <a:ext cx="571870" cy="154075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847762" y="4701673"/>
            <a:ext cx="571870" cy="590909"/>
          </a:xfrm>
          <a:prstGeom prst="cube">
            <a:avLst>
              <a:gd name="adj" fmla="val 1133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4093582" y="5132288"/>
            <a:ext cx="571870" cy="154075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1776" y="5560936"/>
            <a:ext cx="1500541" cy="89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Task load monitor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10" idx="2"/>
          </p:cNvCxnSpPr>
          <p:nvPr/>
        </p:nvCxnSpPr>
        <p:spPr>
          <a:xfrm>
            <a:off x="2191302" y="5756490"/>
            <a:ext cx="7279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35832" y="5638470"/>
            <a:ext cx="864096" cy="500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u="sng" dirty="0" smtClean="0">
                <a:solidFill>
                  <a:schemeClr val="tx1"/>
                </a:solidFill>
              </a:rPr>
              <a:t>Background tasks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1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100" b="1" baseline="-25000" dirty="0" smtClean="0">
                <a:solidFill>
                  <a:schemeClr val="tx1"/>
                </a:solidFill>
              </a:rPr>
              <a:t>2</a:t>
            </a:r>
            <a:endParaRPr lang="en-US" altLang="ko-KR" sz="1200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6463" y="3610520"/>
            <a:ext cx="177132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baseline="-25000" dirty="0" smtClean="0">
                <a:solidFill>
                  <a:schemeClr val="tx1"/>
                </a:solidFill>
              </a:rPr>
              <a:t>vAMP-daemon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430504" y="3472130"/>
            <a:ext cx="4191820" cy="1199938"/>
            <a:chOff x="1645550" y="2103978"/>
            <a:chExt cx="3692661" cy="1199938"/>
          </a:xfrm>
        </p:grpSpPr>
        <p:sp>
          <p:nvSpPr>
            <p:cNvPr id="35" name="직사각형 34"/>
            <p:cNvSpPr/>
            <p:nvPr/>
          </p:nvSpPr>
          <p:spPr>
            <a:xfrm>
              <a:off x="1645551" y="2933570"/>
              <a:ext cx="3692660" cy="37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b="1" dirty="0" smtClean="0">
                  <a:solidFill>
                    <a:schemeClr val="tx1"/>
                  </a:solidFill>
                </a:rPr>
                <a:t>Kernel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45550" y="2103978"/>
              <a:ext cx="3692660" cy="829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>
                <a:lnSpc>
                  <a:spcPct val="150000"/>
                </a:lnSpc>
              </a:pPr>
              <a:r>
                <a:rPr lang="en-US" altLang="ko-KR" b="1" baseline="-25000" dirty="0" smtClean="0">
                  <a:solidFill>
                    <a:schemeClr val="tx1"/>
                  </a:solidFill>
                </a:rPr>
                <a:t>User</a:t>
              </a:r>
            </a:p>
          </p:txBody>
        </p:sp>
      </p:grpSp>
      <p:cxnSp>
        <p:nvCxnSpPr>
          <p:cNvPr id="40" name="직선 연결선 39"/>
          <p:cNvCxnSpPr/>
          <p:nvPr/>
        </p:nvCxnSpPr>
        <p:spPr>
          <a:xfrm flipV="1">
            <a:off x="1344458" y="4667035"/>
            <a:ext cx="99040" cy="97143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2110668" y="4667035"/>
            <a:ext cx="80634" cy="97143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7126" y="4297703"/>
            <a:ext cx="6367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Input </a:t>
            </a:r>
          </a:p>
          <a:p>
            <a:pPr algn="ctr"/>
            <a:r>
              <a:rPr lang="en-US" altLang="ko-KR" sz="900" dirty="0" smtClean="0"/>
              <a:t>interface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367284" y="4301722"/>
            <a:ext cx="6367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C</a:t>
            </a:r>
            <a:r>
              <a:rPr lang="en-US" altLang="ko-KR" sz="900" dirty="0" smtClean="0"/>
              <a:t>puset</a:t>
            </a:r>
          </a:p>
          <a:p>
            <a:pPr algn="ctr"/>
            <a:r>
              <a:rPr lang="en-US" altLang="ko-KR" sz="900" dirty="0" smtClean="0"/>
              <a:t>interface</a:t>
            </a:r>
            <a:endParaRPr lang="ko-KR" altLang="en-US" sz="9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05584" y="4752283"/>
            <a:ext cx="348868" cy="3329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</a:t>
            </a:r>
            <a:r>
              <a:rPr lang="en-US" altLang="ko-KR" sz="1050" b="1" baseline="-25000" dirty="0">
                <a:solidFill>
                  <a:schemeClr val="tx1"/>
                </a:solidFill>
              </a:rPr>
              <a:t>1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98900" y="4759648"/>
            <a:ext cx="348868" cy="3329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T</a:t>
            </a:r>
            <a:r>
              <a:rPr lang="en-US" altLang="ko-KR" sz="1050" b="1" baseline="-25000" dirty="0" smtClean="0">
                <a:solidFill>
                  <a:schemeClr val="tx1"/>
                </a:solidFill>
              </a:rPr>
              <a:t>2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355570" y="4373730"/>
            <a:ext cx="348868" cy="3329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T</a:t>
            </a:r>
            <a:r>
              <a:rPr lang="en-US" altLang="ko-KR" sz="1050" b="1" baseline="-25000" dirty="0">
                <a:solidFill>
                  <a:schemeClr val="tx1"/>
                </a:solidFill>
              </a:rPr>
              <a:t>3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39806" y="4382356"/>
            <a:ext cx="348868" cy="3329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T</a:t>
            </a:r>
            <a:r>
              <a:rPr lang="en-US" altLang="ko-KR" sz="1050" b="1" baseline="-25000" dirty="0">
                <a:solidFill>
                  <a:schemeClr val="tx1"/>
                </a:solidFill>
              </a:rPr>
              <a:t>4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58726" y="4301722"/>
            <a:ext cx="6367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Procfs</a:t>
            </a:r>
          </a:p>
          <a:p>
            <a:pPr algn="ctr"/>
            <a:r>
              <a:rPr lang="en-US" altLang="ko-KR" sz="900" dirty="0" smtClean="0"/>
              <a:t>interface</a:t>
            </a:r>
            <a:endParaRPr lang="ko-KR" altLang="en-US" sz="900" dirty="0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1119479" y="3970560"/>
            <a:ext cx="329" cy="3271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126" y="395030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1. Event-</a:t>
            </a:r>
          </a:p>
          <a:p>
            <a:r>
              <a:rPr lang="en-US" altLang="ko-KR" sz="900" b="1" dirty="0" smtClean="0"/>
              <a:t>   driven</a:t>
            </a:r>
            <a:endParaRPr lang="ko-KR" altLang="en-US" sz="900" b="1" dirty="0"/>
          </a:p>
        </p:txBody>
      </p:sp>
      <p:cxnSp>
        <p:nvCxnSpPr>
          <p:cNvPr id="66" name="꺾인 연결선 65"/>
          <p:cNvCxnSpPr>
            <a:stCxn id="36" idx="3"/>
            <a:endCxn id="50" idx="0"/>
          </p:cNvCxnSpPr>
          <p:nvPr/>
        </p:nvCxnSpPr>
        <p:spPr>
          <a:xfrm>
            <a:off x="2317785" y="3790540"/>
            <a:ext cx="1367856" cy="51118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983904" y="3967560"/>
            <a:ext cx="0" cy="3514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62596" y="3998882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2. Read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62084" y="37742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3. Isolate</a:t>
            </a:r>
            <a:endParaRPr lang="ko-KR" altLang="en-US" sz="9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860320" y="3446252"/>
            <a:ext cx="414684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Isolation procedure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400" dirty="0" smtClean="0"/>
              <a:t>1. Initially dedicating </a:t>
            </a:r>
            <a:r>
              <a:rPr lang="en-US" altLang="ko-KR" sz="1400" u="sng" dirty="0" smtClean="0"/>
              <a:t>nr_fast_vcpus</a:t>
            </a:r>
            <a:r>
              <a:rPr lang="en-US" altLang="ko-KR" sz="1400" dirty="0" smtClean="0"/>
              <a:t> to interactive</a:t>
            </a:r>
          </a:p>
          <a:p>
            <a:r>
              <a:rPr lang="en-US" altLang="ko-KR" sz="1400" dirty="0" smtClean="0"/>
              <a:t>tasks (i.e., non-background tasks)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Periodically increasing </a:t>
            </a:r>
            <a:r>
              <a:rPr lang="en-US" altLang="ko-KR" sz="1400" u="sng" dirty="0" smtClean="0"/>
              <a:t>nr_fast_vcpus</a:t>
            </a:r>
            <a:r>
              <a:rPr lang="en-US" altLang="ko-KR" sz="1400" dirty="0" smtClean="0"/>
              <a:t> when</a:t>
            </a:r>
          </a:p>
          <a:p>
            <a:r>
              <a:rPr lang="en-US" altLang="ko-KR" sz="1400" dirty="0" smtClean="0"/>
              <a:t>fast vCPUs become fully utilized</a:t>
            </a:r>
          </a:p>
          <a:p>
            <a:r>
              <a:rPr lang="en-US" altLang="ko-KR" sz="1200" dirty="0" smtClean="0"/>
              <a:t>(also periodically checking the end of an interactive</a:t>
            </a:r>
          </a:p>
          <a:p>
            <a:r>
              <a:rPr lang="en-US" altLang="ko-KR" sz="1200" dirty="0" smtClean="0"/>
              <a:t>episode </a:t>
            </a:r>
            <a:r>
              <a:rPr lang="en-US" altLang="ko-KR" sz="1200" dirty="0" smtClean="0">
                <a:sym typeface="Wingdings" pitchFamily="2" charset="2"/>
              </a:rPr>
              <a:t> stop isolation</a:t>
            </a:r>
            <a:r>
              <a:rPr lang="en-US" altLang="ko-KR" sz="12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Default </a:t>
            </a:r>
            <a:r>
              <a:rPr lang="en-US" altLang="ko-KR" sz="1400" u="sng" dirty="0" smtClean="0"/>
              <a:t>nr_fast_vcpus</a:t>
            </a:r>
            <a:r>
              <a:rPr lang="en-US" altLang="ko-KR" sz="1400" dirty="0" smtClean="0"/>
              <a:t> = 1 due to the low </a:t>
            </a:r>
          </a:p>
          <a:p>
            <a:r>
              <a:rPr lang="en-US" altLang="ko-KR" sz="1400" dirty="0" smtClean="0"/>
              <a:t>thread-level parallelism of interactive workloads</a:t>
            </a:r>
          </a:p>
          <a:p>
            <a:r>
              <a:rPr lang="en-US" altLang="ko-KR" sz="1200" dirty="0" smtClean="0"/>
              <a:t>[Blake </a:t>
            </a:r>
            <a:r>
              <a:rPr lang="en-US" altLang="ko-KR" sz="1200" i="1" dirty="0" smtClean="0"/>
              <a:t>et al</a:t>
            </a:r>
            <a:r>
              <a:rPr lang="en-US" altLang="ko-KR" sz="1200" dirty="0" smtClean="0"/>
              <a:t>., ISCA’10]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414623" y="3643345"/>
            <a:ext cx="1483743" cy="23291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0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launch</a:t>
            </a:r>
          </a:p>
          <a:p>
            <a:pPr lvl="1"/>
            <a:r>
              <a:rPr lang="en-US" altLang="ko-KR" dirty="0" smtClean="0"/>
              <a:t>Background workload</a:t>
            </a:r>
          </a:p>
          <a:p>
            <a:pPr lvl="2"/>
            <a:r>
              <a:rPr lang="en-US" altLang="ko-KR" dirty="0" smtClean="0"/>
              <a:t>Data mining application (freqmine) with 8 threads </a:t>
            </a:r>
          </a:p>
          <a:p>
            <a:pPr lvl="1"/>
            <a:r>
              <a:rPr lang="en-US" altLang="ko-KR" dirty="0" smtClean="0"/>
              <a:t>Weight ratio (background : non-background)</a:t>
            </a:r>
          </a:p>
          <a:p>
            <a:pPr lvl="2"/>
            <a:r>
              <a:rPr lang="en-US" altLang="ko-KR" dirty="0" smtClean="0"/>
              <a:t>vAMP(L)=1:3, vAMP(M)=1:9, vAMP(H)=1:18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03534" y="1162248"/>
            <a:ext cx="1296144" cy="586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8-vCPU VM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71686" y="1162248"/>
            <a:ext cx="1296144" cy="586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8-vCPU VM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78158" y="1439272"/>
            <a:ext cx="1091786" cy="273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freqmine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11194" y="1430646"/>
            <a:ext cx="633727" cy="271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freqmine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3514" y="1433028"/>
            <a:ext cx="512561" cy="271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launch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3" idx="3"/>
            <a:endCxn id="10" idx="1"/>
          </p:cNvCxnSpPr>
          <p:nvPr/>
        </p:nvCxnSpPr>
        <p:spPr>
          <a:xfrm>
            <a:off x="5592099" y="1481783"/>
            <a:ext cx="451415" cy="869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923414" y="1285338"/>
            <a:ext cx="668685" cy="3928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Remote desktop client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142403"/>
              </p:ext>
            </p:extLst>
          </p:nvPr>
        </p:nvGraphicFramePr>
        <p:xfrm>
          <a:off x="353650" y="3356992"/>
          <a:ext cx="6362701" cy="30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290964" y="3789039"/>
            <a:ext cx="482076" cy="18722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8470" y="3789040"/>
            <a:ext cx="482076" cy="18722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3806" y="3789040"/>
            <a:ext cx="482076" cy="18722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17414" y="3789040"/>
            <a:ext cx="482076" cy="18722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968" y="3455422"/>
            <a:ext cx="343235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vAMP improves launch performance by 7~40%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0795" y="3430161"/>
            <a:ext cx="3106941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High weight ratio is ineffective because of 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</a:rPr>
              <a:t>negative effect of multiplexing</a:t>
            </a:r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>
            <a:off x="1773041" y="3645605"/>
            <a:ext cx="3157754" cy="3594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1"/>
          </p:cNvCxnSpPr>
          <p:nvPr/>
        </p:nvCxnSpPr>
        <p:spPr>
          <a:xfrm flipH="1">
            <a:off x="2750546" y="3645605"/>
            <a:ext cx="2180249" cy="5046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3725882" y="3645605"/>
            <a:ext cx="1204913" cy="43146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41392" y="5949280"/>
            <a:ext cx="3591048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Guest OS extension achieves further improvement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</a:rPr>
              <a:t>of interactive performance by up to 70%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97690" y="5021802"/>
            <a:ext cx="1435276" cy="800473"/>
          </a:xfrm>
          <a:prstGeom prst="round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494939" y="4178528"/>
            <a:ext cx="1661963" cy="431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75024" y="3969649"/>
            <a:ext cx="3172663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Why did Gimp show significant improvement </a:t>
            </a:r>
          </a:p>
          <a:p>
            <a:r>
              <a:rPr lang="en-US" altLang="ko-KR" sz="1050" b="1" dirty="0" smtClean="0"/>
              <a:t>even without the guest OS extension?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6015328" y="1812946"/>
            <a:ext cx="2652502" cy="273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8-pCPU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30" grpId="0" animBg="1"/>
      <p:bldP spid="31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en-US" altLang="ko-KR" dirty="0" smtClean="0"/>
              <a:t>launch</a:t>
            </a:r>
          </a:p>
          <a:p>
            <a:pPr lvl="1"/>
            <a:r>
              <a:rPr lang="en-US" altLang="ko-KR" dirty="0" smtClean="0"/>
              <a:t>Chrome vs. Gimp (without guest OS extension)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83078"/>
            <a:ext cx="265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Chrome </a:t>
            </a:r>
            <a:r>
              <a:rPr lang="en-US" altLang="ko-KR" dirty="0" smtClean="0"/>
              <a:t>(Web browser)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355" y="4191544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Gimp </a:t>
            </a:r>
            <a:r>
              <a:rPr lang="en-US" altLang="ko-KR" dirty="0" smtClean="0"/>
              <a:t>(Image editing program)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355" y="3367952"/>
            <a:ext cx="768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Many threads are cooperatively scheduled in a fine-grained manner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093" y="5579948"/>
            <a:ext cx="841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A single thread dominantly involves computation with little communication</a:t>
            </a:r>
            <a:endParaRPr lang="ko-KR" altLang="en-US" dirty="0"/>
          </a:p>
        </p:txBody>
      </p:sp>
      <p:pic>
        <p:nvPicPr>
          <p:cNvPr id="2050" name="Picture 2" descr="H:\Dropbox\PhD\Defense_presentation\figures\vamp\gimp_schedtrace_vAMP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0" y="4560876"/>
            <a:ext cx="8910000" cy="8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427152" y="2123912"/>
            <a:ext cx="3558488" cy="277581"/>
            <a:chOff x="5427152" y="4472274"/>
            <a:chExt cx="3558488" cy="277581"/>
          </a:xfrm>
        </p:grpSpPr>
        <p:sp>
          <p:nvSpPr>
            <p:cNvPr id="14" name="직사각형 13"/>
            <p:cNvSpPr/>
            <p:nvPr/>
          </p:nvSpPr>
          <p:spPr>
            <a:xfrm>
              <a:off x="5476572" y="4539724"/>
              <a:ext cx="216024" cy="1538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08046" y="4533830"/>
              <a:ext cx="216024" cy="1538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9532" y="4472274"/>
              <a:ext cx="1346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Background task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6198" y="4472855"/>
              <a:ext cx="170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r>
                <a:rPr lang="en-US" altLang="ko-KR" sz="1200" dirty="0" smtClean="0"/>
                <a:t>on-background task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27152" y="4483829"/>
              <a:ext cx="3558488" cy="266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20330" y="4231539"/>
            <a:ext cx="3558488" cy="277581"/>
            <a:chOff x="5427152" y="4472274"/>
            <a:chExt cx="3558488" cy="277581"/>
          </a:xfrm>
        </p:grpSpPr>
        <p:sp>
          <p:nvSpPr>
            <p:cNvPr id="20" name="직사각형 19"/>
            <p:cNvSpPr/>
            <p:nvPr/>
          </p:nvSpPr>
          <p:spPr>
            <a:xfrm>
              <a:off x="5476572" y="4539724"/>
              <a:ext cx="216024" cy="1538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08046" y="4533830"/>
              <a:ext cx="216024" cy="1538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9532" y="4472274"/>
              <a:ext cx="1346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Background task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76198" y="4472855"/>
              <a:ext cx="170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r>
                <a:rPr lang="en-US" altLang="ko-KR" sz="1200" dirty="0" smtClean="0"/>
                <a:t>on-background task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27152" y="4483829"/>
              <a:ext cx="3558488" cy="266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pic>
        <p:nvPicPr>
          <p:cNvPr id="25" name="Picture 2" descr="H:\work\PhD\Defense_presentation\figures\vamp\chrome_schedtrace_vA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4" y="2420888"/>
            <a:ext cx="8910000" cy="9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Media player</a:t>
            </a:r>
          </a:p>
          <a:p>
            <a:pPr lvl="1"/>
            <a:r>
              <a:rPr lang="en-US" altLang="ko-KR" dirty="0" smtClean="0"/>
              <a:t>VLC media player</a:t>
            </a:r>
          </a:p>
          <a:p>
            <a:pPr lvl="2"/>
            <a:r>
              <a:rPr lang="en-US" altLang="ko-KR" dirty="0" smtClean="0"/>
              <a:t>1920x800 HD video with 23.976 frames per second (FPS)</a:t>
            </a:r>
          </a:p>
          <a:p>
            <a:pPr lvl="1"/>
            <a:r>
              <a:rPr lang="en-US" altLang="ko-KR" dirty="0" smtClean="0"/>
              <a:t>Mult: multimedia workload filtering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18242" y="3597215"/>
            <a:ext cx="950186" cy="2640097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78207" y="3449435"/>
            <a:ext cx="235247" cy="10591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2988969"/>
            <a:ext cx="3018775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Without multimedia workload filtering,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</a:rPr>
              <a:t>VLC is misidentified as a background task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0245" y="2996952"/>
            <a:ext cx="3688830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vAMP improves playback quality by up to 22.3 FPS,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</a:rPr>
              <a:t>but high weight ratio still degrades the quality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87033" y="3597215"/>
            <a:ext cx="950186" cy="2640097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flipH="1">
            <a:off x="3486319" y="3212396"/>
            <a:ext cx="463926" cy="38481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4452" y="5975702"/>
            <a:ext cx="2744662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Guest OS extension achieves 23.8 FPS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837219" y="5517232"/>
            <a:ext cx="384605" cy="4584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3534" y="1162248"/>
            <a:ext cx="1296144" cy="586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8-vCPU VM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71686" y="1162248"/>
            <a:ext cx="1296144" cy="586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8-vCPU VM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78158" y="1439272"/>
            <a:ext cx="1091786" cy="273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freqmine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1194" y="1430646"/>
            <a:ext cx="633727" cy="271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freqmine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43514" y="1433028"/>
            <a:ext cx="512561" cy="271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Media player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5328" y="1820114"/>
            <a:ext cx="2652502" cy="273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8-pCPU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642780"/>
              </p:ext>
            </p:extLst>
          </p:nvPr>
        </p:nvGraphicFramePr>
        <p:xfrm>
          <a:off x="1396800" y="3070800"/>
          <a:ext cx="5328000" cy="33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7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0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vAMP</a:t>
            </a:r>
          </a:p>
          <a:p>
            <a:pPr lvl="1"/>
            <a:r>
              <a:rPr lang="en-US" altLang="ko-KR" dirty="0" smtClean="0"/>
              <a:t>Dynamically varying vCPU performance based on their hosting workloads</a:t>
            </a:r>
          </a:p>
          <a:p>
            <a:pPr lvl="2"/>
            <a:r>
              <a:rPr lang="en-US" altLang="ko-KR" dirty="0" smtClean="0"/>
              <a:t>A feasible method of improving interactive performance</a:t>
            </a:r>
          </a:p>
          <a:p>
            <a:pPr lvl="1"/>
            <a:r>
              <a:rPr lang="en-US" altLang="ko-KR" dirty="0" smtClean="0"/>
              <a:t>Assisted by a simple guest OS extension</a:t>
            </a:r>
          </a:p>
          <a:p>
            <a:pPr lvl="2"/>
            <a:r>
              <a:rPr lang="en-US" altLang="ko-KR" dirty="0" smtClean="0"/>
              <a:t>Isolation of different types of workloads enhances the effectiveness of vAMP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Collaboration of VMM and OSes for vAMP</a:t>
            </a:r>
          </a:p>
          <a:p>
            <a:pPr lvl="2"/>
            <a:r>
              <a:rPr lang="en-US" altLang="ko-KR" dirty="0" smtClean="0"/>
              <a:t>Standard &amp; well-defined API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7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Lessons learned from the thesis</a:t>
            </a:r>
          </a:p>
          <a:p>
            <a:pPr lvl="1"/>
            <a:r>
              <a:rPr lang="en-US" altLang="ko-KR" dirty="0" smtClean="0"/>
              <a:t>In-depth analysis of OSes and workloads can realize intelligent CPU scheduling based only on VMM-visible events</a:t>
            </a:r>
          </a:p>
          <a:p>
            <a:pPr lvl="2"/>
            <a:r>
              <a:rPr lang="en-US" altLang="ko-KR" dirty="0" smtClean="0"/>
              <a:t>Both lightweightness and efficiency are achieved</a:t>
            </a:r>
          </a:p>
          <a:p>
            <a:pPr lvl="1"/>
            <a:r>
              <a:rPr lang="en-US" altLang="ko-KR" dirty="0" smtClean="0"/>
              <a:t>Task-awareness is an essential ability for VMM to effectively handle mixed workloads</a:t>
            </a:r>
          </a:p>
          <a:p>
            <a:pPr lvl="2"/>
            <a:r>
              <a:rPr lang="en-US" altLang="ko-KR" dirty="0" smtClean="0"/>
              <a:t>Multi-tasking is ubiquitous inside every VM</a:t>
            </a:r>
          </a:p>
          <a:p>
            <a:pPr lvl="1"/>
            <a:r>
              <a:rPr lang="en-US" altLang="ko-KR" dirty="0" smtClean="0"/>
              <a:t>Coordinated scheduling improves CPU efficiency of multiprocessor VMs</a:t>
            </a:r>
          </a:p>
          <a:p>
            <a:pPr lvl="2"/>
            <a:r>
              <a:rPr lang="en-US" altLang="ko-KR" dirty="0" smtClean="0"/>
              <a:t>Resolving unnecessary CPU contention is crucial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733256"/>
          </a:xfrm>
        </p:spPr>
        <p:txBody>
          <a:bodyPr>
            <a:normAutofit fontScale="32500" lnSpcReduction="20000"/>
          </a:bodyPr>
          <a:lstStyle/>
          <a:p>
            <a:pPr marL="266700" indent="-266700"/>
            <a:r>
              <a:rPr lang="en-US" altLang="ko-KR" sz="4000" b="1" dirty="0" smtClean="0"/>
              <a:t>Task-aware VM scheduling</a:t>
            </a:r>
          </a:p>
          <a:p>
            <a:pPr marL="714375" lvl="1" indent="-266700"/>
            <a:r>
              <a:rPr lang="en-US" altLang="ko-KR" sz="3400" b="1" dirty="0" smtClean="0"/>
              <a:t>[VEE’09]</a:t>
            </a:r>
            <a:r>
              <a:rPr lang="en-US" altLang="ko-KR" sz="3100" dirty="0" smtClean="0"/>
              <a:t> </a:t>
            </a:r>
            <a:r>
              <a:rPr lang="en-US" altLang="ko-KR" sz="3100" b="1" u="sng" dirty="0" err="1" smtClean="0"/>
              <a:t>Hwanju</a:t>
            </a:r>
            <a:r>
              <a:rPr lang="en-US" altLang="ko-KR" sz="3100" b="1" u="sng" dirty="0" smtClean="0"/>
              <a:t> </a:t>
            </a:r>
            <a:r>
              <a:rPr lang="en-US" altLang="ko-KR" sz="3100" b="1" u="sng" dirty="0"/>
              <a:t>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Hyeontaek</a:t>
            </a:r>
            <a:r>
              <a:rPr lang="en-US" altLang="ko-KR" sz="3100" dirty="0"/>
              <a:t> Lim,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</a:t>
            </a:r>
            <a:r>
              <a:rPr lang="en-US" altLang="ko-KR" sz="3100" i="1" dirty="0"/>
              <a:t>, </a:t>
            </a:r>
            <a:r>
              <a:rPr lang="en-US" altLang="ko-KR" sz="3100" i="1" dirty="0" smtClean="0"/>
              <a:t>“Task-aware Virtual Machine </a:t>
            </a:r>
            <a:r>
              <a:rPr lang="en-US" altLang="ko-KR" sz="3100" i="1" dirty="0"/>
              <a:t>Scheduling for I/O </a:t>
            </a:r>
            <a:r>
              <a:rPr lang="en-US" altLang="ko-KR" sz="3100" i="1" dirty="0" smtClean="0"/>
              <a:t>Performance”</a:t>
            </a:r>
          </a:p>
          <a:p>
            <a:pPr marL="714375" lvl="1" indent="-257175"/>
            <a:r>
              <a:rPr lang="en-US" altLang="ko-KR" sz="3400" b="1" dirty="0" smtClean="0"/>
              <a:t>[JPDC’11]</a:t>
            </a:r>
            <a:r>
              <a:rPr lang="en-US" altLang="ko-KR" sz="3100" dirty="0" smtClean="0"/>
              <a:t> </a:t>
            </a:r>
            <a:r>
              <a:rPr lang="en-US" altLang="ko-KR" sz="3100" b="1" u="sng" dirty="0" err="1" smtClean="0"/>
              <a:t>Hwanju</a:t>
            </a:r>
            <a:r>
              <a:rPr lang="en-US" altLang="ko-KR" sz="3100" b="1" u="sng" dirty="0" smtClean="0"/>
              <a:t> </a:t>
            </a:r>
            <a:r>
              <a:rPr lang="en-US" altLang="ko-KR" sz="3100" b="1" u="sng" dirty="0"/>
              <a:t>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Hyeontaek</a:t>
            </a:r>
            <a:r>
              <a:rPr lang="en-US" altLang="ko-KR" sz="3100" dirty="0"/>
              <a:t> Lim,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 smtClean="0"/>
              <a:t>, </a:t>
            </a:r>
            <a:r>
              <a:rPr lang="en-US" altLang="ko-KR" sz="3100" i="1" dirty="0" smtClean="0"/>
              <a:t>“Transparently </a:t>
            </a:r>
            <a:r>
              <a:rPr lang="en-US" altLang="ko-KR" sz="3100" i="1" dirty="0"/>
              <a:t>Bridging Semantic Gap in CPU Management for Virtualized </a:t>
            </a:r>
            <a:r>
              <a:rPr lang="en-US" altLang="ko-KR" sz="3100" i="1" dirty="0" smtClean="0"/>
              <a:t>Environments”</a:t>
            </a:r>
          </a:p>
          <a:p>
            <a:pPr marL="714375" lvl="1" indent="-257175"/>
            <a:r>
              <a:rPr lang="en-US" altLang="ko-KR" sz="3400" b="1" dirty="0" smtClean="0"/>
              <a:t>[MMSys’12]</a:t>
            </a:r>
            <a:r>
              <a:rPr lang="en-US" altLang="ko-KR" sz="3100" dirty="0" smtClean="0"/>
              <a:t> </a:t>
            </a:r>
            <a:r>
              <a:rPr lang="en-US" altLang="ko-KR" sz="3100" b="1" u="sng" dirty="0" err="1" smtClean="0"/>
              <a:t>Hwanju</a:t>
            </a:r>
            <a:r>
              <a:rPr lang="en-US" altLang="ko-KR" sz="3100" b="1" u="sng" dirty="0" smtClean="0"/>
              <a:t> </a:t>
            </a:r>
            <a:r>
              <a:rPr lang="en-US" altLang="ko-KR" sz="3100" b="1" u="sng" dirty="0"/>
              <a:t>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Jaeho</a:t>
            </a:r>
            <a:r>
              <a:rPr lang="en-US" altLang="ko-KR" sz="3100" dirty="0"/>
              <a:t> Hwang,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/>
              <a:t>, </a:t>
            </a:r>
            <a:r>
              <a:rPr lang="en-US" altLang="ko-KR" sz="3100" i="1" dirty="0" smtClean="0"/>
              <a:t>“Scheduler Support for </a:t>
            </a:r>
            <a:r>
              <a:rPr lang="en-US" altLang="ko-KR" sz="3100" i="1" dirty="0"/>
              <a:t>Video-oriented Multimedia on Client-side </a:t>
            </a:r>
            <a:r>
              <a:rPr lang="en-US" altLang="ko-KR" sz="3100" i="1" dirty="0" smtClean="0"/>
              <a:t>Virtualization”</a:t>
            </a:r>
          </a:p>
          <a:p>
            <a:pPr marL="714375" lvl="1" indent="-257175"/>
            <a:r>
              <a:rPr lang="en-US" altLang="ko-KR" sz="3400" b="1" dirty="0" smtClean="0"/>
              <a:t>[ApSys’12]</a:t>
            </a:r>
            <a:r>
              <a:rPr lang="en-US" altLang="ko-KR" sz="3100" dirty="0" smtClean="0"/>
              <a:t> </a:t>
            </a:r>
            <a:r>
              <a:rPr lang="en-US" altLang="ko-KR" sz="3100" b="1" u="sng" dirty="0" err="1" smtClean="0"/>
              <a:t>Hwanju</a:t>
            </a:r>
            <a:r>
              <a:rPr lang="en-US" altLang="ko-KR" sz="3100" b="1" u="sng" dirty="0" smtClean="0"/>
              <a:t> </a:t>
            </a:r>
            <a:r>
              <a:rPr lang="en-US" altLang="ko-KR" sz="3100" b="1" u="sng" dirty="0"/>
              <a:t>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Sangwook</a:t>
            </a:r>
            <a:r>
              <a:rPr lang="en-US" altLang="ko-KR" sz="3100" dirty="0"/>
              <a:t> Kim,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and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i="1" dirty="0"/>
              <a:t>, </a:t>
            </a:r>
            <a:r>
              <a:rPr lang="en-US" altLang="ko-KR" sz="3100" i="1" dirty="0" smtClean="0"/>
              <a:t>“Virtual Asymmetric </a:t>
            </a:r>
            <a:r>
              <a:rPr lang="en-US" altLang="ko-KR" sz="3100" i="1" dirty="0"/>
              <a:t>Multiprocessor for Interactive Performance of Consolidated </a:t>
            </a:r>
            <a:r>
              <a:rPr lang="en-US" altLang="ko-KR" sz="3100" i="1" dirty="0" smtClean="0"/>
              <a:t>Desktops”</a:t>
            </a:r>
          </a:p>
          <a:p>
            <a:pPr marL="266700" indent="-266700"/>
            <a:r>
              <a:rPr lang="en-US" altLang="ko-KR" sz="4000" b="1" dirty="0" smtClean="0"/>
              <a:t>Demand-based coordinated scheduling</a:t>
            </a:r>
          </a:p>
          <a:p>
            <a:pPr marL="714375" lvl="1" indent="-257175"/>
            <a:r>
              <a:rPr lang="en-US" altLang="ko-KR" sz="3400" b="1" dirty="0" smtClean="0"/>
              <a:t>[ASPLOS’13]</a:t>
            </a:r>
            <a:r>
              <a:rPr lang="en-US" altLang="ko-KR" sz="3100" dirty="0" smtClean="0"/>
              <a:t> </a:t>
            </a:r>
            <a:r>
              <a:rPr lang="en-US" altLang="ko-KR" sz="3100" b="1" u="sng" dirty="0" err="1" smtClean="0"/>
              <a:t>Hwanju</a:t>
            </a:r>
            <a:r>
              <a:rPr lang="en-US" altLang="ko-KR" sz="3100" b="1" u="sng" dirty="0" smtClean="0"/>
              <a:t> </a:t>
            </a:r>
            <a:r>
              <a:rPr lang="en-US" altLang="ko-KR" sz="3100" b="1" u="sng" dirty="0"/>
              <a:t>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Sangwook</a:t>
            </a:r>
            <a:r>
              <a:rPr lang="en-US" altLang="ko-KR" sz="3100" dirty="0"/>
              <a:t> Kim,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and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 smtClean="0"/>
              <a:t>Maeng</a:t>
            </a:r>
            <a:r>
              <a:rPr lang="en-US" altLang="ko-KR" sz="3100" dirty="0" smtClean="0"/>
              <a:t>, </a:t>
            </a:r>
            <a:r>
              <a:rPr lang="en-US" altLang="ko-KR" sz="3100" i="1" dirty="0" smtClean="0"/>
              <a:t>“Demand-Based Coordinated Scheduling for SMP VMs”</a:t>
            </a:r>
          </a:p>
          <a:p>
            <a:pPr lvl="1"/>
            <a:endParaRPr lang="en-US" altLang="ko-KR" sz="3100" i="1" dirty="0" smtClean="0"/>
          </a:p>
          <a:p>
            <a:pPr marL="266700" indent="-266700"/>
            <a:r>
              <a:rPr lang="en-US" altLang="ko-KR" sz="3700" b="1" dirty="0" smtClean="0"/>
              <a:t>Other work on virtualization</a:t>
            </a:r>
          </a:p>
          <a:p>
            <a:pPr marL="714375" lvl="1" indent="-257175"/>
            <a:r>
              <a:rPr lang="en-US" altLang="ko-KR" sz="3400" b="1" dirty="0" smtClean="0"/>
              <a:t>[IEEE TC’11]</a:t>
            </a:r>
            <a:r>
              <a:rPr lang="en-US" altLang="ko-KR" sz="3100" dirty="0" smtClean="0"/>
              <a:t> </a:t>
            </a:r>
            <a:r>
              <a:rPr lang="en-US" altLang="ko-KR" sz="3100" b="1" u="sng" dirty="0" err="1" smtClean="0"/>
              <a:t>Hwanju</a:t>
            </a:r>
            <a:r>
              <a:rPr lang="en-US" altLang="ko-KR" sz="3100" b="1" u="sng" dirty="0" smtClean="0"/>
              <a:t> </a:t>
            </a:r>
            <a:r>
              <a:rPr lang="en-US" altLang="ko-KR" sz="3100" b="1" u="sng" dirty="0"/>
              <a:t>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and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</a:t>
            </a:r>
            <a:r>
              <a:rPr lang="en-US" altLang="ko-KR" sz="3100" i="1" dirty="0" err="1" smtClean="0"/>
              <a:t>XHive</a:t>
            </a:r>
            <a:r>
              <a:rPr lang="en-US" altLang="ko-KR" sz="3100" i="1" dirty="0"/>
              <a:t>: Efficient Cooperative Caching for </a:t>
            </a:r>
            <a:r>
              <a:rPr lang="en-US" altLang="ko-KR" sz="3100" i="1" dirty="0" smtClean="0"/>
              <a:t>Virtual Machines”</a:t>
            </a:r>
          </a:p>
          <a:p>
            <a:pPr marL="714375" lvl="1" indent="-257175"/>
            <a:r>
              <a:rPr lang="en-US" altLang="ko-KR" sz="3400" b="1" dirty="0" smtClean="0"/>
              <a:t>[IEEE TC’10]</a:t>
            </a:r>
            <a:r>
              <a:rPr lang="en-US" altLang="ko-KR" sz="3100" dirty="0" smtClean="0"/>
              <a:t> </a:t>
            </a:r>
            <a:r>
              <a:rPr lang="en-US" altLang="ko-KR" sz="3100" dirty="0" err="1" smtClean="0"/>
              <a:t>Heeseung</a:t>
            </a:r>
            <a:r>
              <a:rPr lang="en-US" altLang="ko-KR" sz="3100" dirty="0" smtClean="0"/>
              <a:t> </a:t>
            </a:r>
            <a:r>
              <a:rPr lang="en-US" altLang="ko-KR" sz="3100" dirty="0"/>
              <a:t>Jo,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Jae-Wan Jang,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and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/>
              <a:t>, </a:t>
            </a:r>
            <a:r>
              <a:rPr lang="en-US" altLang="ko-KR" sz="3100" i="1" dirty="0" smtClean="0"/>
              <a:t>“Transparent Fault </a:t>
            </a:r>
            <a:r>
              <a:rPr lang="en-US" altLang="ko-KR" sz="3100" i="1" dirty="0"/>
              <a:t>Tolerance of Device Drivers for Virtual </a:t>
            </a:r>
            <a:r>
              <a:rPr lang="en-US" altLang="ko-KR" sz="3100" i="1" dirty="0" smtClean="0"/>
              <a:t>Machines”</a:t>
            </a:r>
          </a:p>
          <a:p>
            <a:pPr marL="714375" lvl="1" indent="-257175"/>
            <a:r>
              <a:rPr lang="en-US" altLang="ko-KR" sz="3400" b="1" dirty="0" smtClean="0"/>
              <a:t>[MICRO’10</a:t>
            </a:r>
            <a:r>
              <a:rPr lang="en-US" altLang="ko-KR" sz="3400" b="1" dirty="0"/>
              <a:t>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Daehoon</a:t>
            </a:r>
            <a:r>
              <a:rPr lang="en-US" altLang="ko-KR" sz="3100" dirty="0"/>
              <a:t> Kim,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and </a:t>
            </a:r>
            <a:r>
              <a:rPr lang="en-US" altLang="ko-KR" sz="3100" dirty="0" err="1"/>
              <a:t>Jaehyuk</a:t>
            </a:r>
            <a:r>
              <a:rPr lang="en-US" altLang="ko-KR" sz="3100" dirty="0"/>
              <a:t> Huh, </a:t>
            </a:r>
            <a:r>
              <a:rPr lang="en-US" altLang="ko-KR" sz="3100" i="1" dirty="0" smtClean="0"/>
              <a:t>“Virtual </a:t>
            </a:r>
            <a:r>
              <a:rPr lang="en-US" altLang="ko-KR" sz="3100" i="1" dirty="0"/>
              <a:t>Snooping: Filtering Snoops in </a:t>
            </a:r>
            <a:r>
              <a:rPr lang="en-US" altLang="ko-KR" sz="3100" i="1" dirty="0" smtClean="0"/>
              <a:t>Virtualized Multi-cores”</a:t>
            </a:r>
          </a:p>
          <a:p>
            <a:pPr marL="714375" lvl="1" indent="-257175"/>
            <a:r>
              <a:rPr lang="en-US" altLang="ko-KR" sz="3400" b="1" dirty="0"/>
              <a:t>[VHPC’11]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Sangwook</a:t>
            </a:r>
            <a:r>
              <a:rPr lang="en-US" altLang="ko-KR" sz="3100" dirty="0"/>
              <a:t> Kim,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and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“Group-Based </a:t>
            </a:r>
            <a:r>
              <a:rPr lang="en-US" altLang="ko-KR" sz="3100" i="1" dirty="0"/>
              <a:t>Memory </a:t>
            </a:r>
            <a:r>
              <a:rPr lang="en-US" altLang="ko-KR" sz="3100" i="1" dirty="0" err="1"/>
              <a:t>Deduplication</a:t>
            </a:r>
            <a:r>
              <a:rPr lang="en-US" altLang="ko-KR" sz="3100" i="1" dirty="0"/>
              <a:t> for </a:t>
            </a:r>
            <a:r>
              <a:rPr lang="en-US" altLang="ko-KR" sz="3100" i="1" dirty="0" smtClean="0"/>
              <a:t>Virtualized Clouds”</a:t>
            </a:r>
            <a:endParaRPr lang="en-US" altLang="ko-KR" sz="3100" i="1" dirty="0"/>
          </a:p>
          <a:p>
            <a:pPr marL="714375" lvl="1" indent="-257175"/>
            <a:r>
              <a:rPr lang="en-US" altLang="ko-KR" sz="3400" b="1" dirty="0" smtClean="0"/>
              <a:t>[</a:t>
            </a:r>
            <a:r>
              <a:rPr lang="en-US" altLang="ko-KR" sz="3400" b="1" dirty="0"/>
              <a:t>Euro-Par’08]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Dongsung</a:t>
            </a:r>
            <a:r>
              <a:rPr lang="en-US" altLang="ko-KR" sz="3100" dirty="0"/>
              <a:t> Kim,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Myeongjae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Euiseong</a:t>
            </a:r>
            <a:r>
              <a:rPr lang="en-US" altLang="ko-KR" sz="3100" dirty="0"/>
              <a:t> </a:t>
            </a:r>
            <a:r>
              <a:rPr lang="en-US" altLang="ko-KR" sz="3100" dirty="0" err="1"/>
              <a:t>Seo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“Guest-Aware Priority-based </a:t>
            </a:r>
            <a:r>
              <a:rPr lang="en-US" altLang="ko-KR" sz="3100" i="1" dirty="0"/>
              <a:t>Virtual Machine Scheduling for Highly Consolidated </a:t>
            </a:r>
            <a:r>
              <a:rPr lang="en-US" altLang="ko-KR" sz="3100" i="1" dirty="0" smtClean="0"/>
              <a:t>Server”</a:t>
            </a:r>
          </a:p>
          <a:p>
            <a:pPr marL="714375" lvl="1" indent="-257175"/>
            <a:r>
              <a:rPr lang="en-US" altLang="ko-KR" sz="3400" b="1" dirty="0"/>
              <a:t>[VHPC’09]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</a:t>
            </a:r>
            <a:r>
              <a:rPr lang="en-US" altLang="ko-KR" sz="3100" dirty="0" err="1"/>
              <a:t>Youngjin</a:t>
            </a:r>
            <a:r>
              <a:rPr lang="en-US" altLang="ko-KR" sz="3100" dirty="0"/>
              <a:t> Kwon,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Euiseong</a:t>
            </a:r>
            <a:r>
              <a:rPr lang="en-US" altLang="ko-KR" sz="3100" dirty="0"/>
              <a:t> </a:t>
            </a:r>
            <a:r>
              <a:rPr lang="en-US" altLang="ko-KR" sz="3100" dirty="0" err="1"/>
              <a:t>Seo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/>
              <a:t>, </a:t>
            </a:r>
            <a:r>
              <a:rPr lang="en-US" altLang="ko-KR" sz="3100" i="1" dirty="0"/>
              <a:t>“SSD-HDD-Hybrid Virtual Disk in Consolidated Environments</a:t>
            </a:r>
            <a:r>
              <a:rPr lang="en-US" altLang="ko-KR" sz="3100" i="1" dirty="0" smtClean="0"/>
              <a:t>”</a:t>
            </a:r>
            <a:endParaRPr lang="en-US" altLang="ko-KR" sz="3100" i="1" dirty="0"/>
          </a:p>
          <a:p>
            <a:pPr marL="266700" indent="-266700"/>
            <a:r>
              <a:rPr lang="en-US" altLang="ko-KR" sz="3700" b="1" dirty="0" smtClean="0"/>
              <a:t>Other work on embedded and mobile systems</a:t>
            </a:r>
          </a:p>
          <a:p>
            <a:pPr marL="714375" lvl="1" indent="-266700"/>
            <a:r>
              <a:rPr lang="en-US" altLang="ko-KR" sz="3400" b="1" dirty="0"/>
              <a:t>[ACM TECS’12]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Jeaho</a:t>
            </a:r>
            <a:r>
              <a:rPr lang="en-US" altLang="ko-KR" sz="3100" dirty="0"/>
              <a:t> Hwang,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and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/>
              <a:t>, </a:t>
            </a:r>
            <a:r>
              <a:rPr lang="en-US" altLang="ko-KR" sz="3100" i="1" dirty="0" smtClean="0"/>
              <a:t>“Rigorous Rental Memory </a:t>
            </a:r>
            <a:r>
              <a:rPr lang="en-US" altLang="ko-KR" sz="3100" i="1" dirty="0"/>
              <a:t>Management for Embedded </a:t>
            </a:r>
            <a:r>
              <a:rPr lang="en-US" altLang="ko-KR" sz="3100" i="1" dirty="0" smtClean="0"/>
              <a:t>Systems”</a:t>
            </a:r>
            <a:endParaRPr lang="en-US" altLang="ko-KR" sz="3100" i="1" dirty="0"/>
          </a:p>
          <a:p>
            <a:pPr marL="714375" lvl="1" indent="-266700"/>
            <a:r>
              <a:rPr lang="en-US" altLang="ko-KR" sz="3400" b="1" dirty="0"/>
              <a:t>[CASES’12]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Jeaho</a:t>
            </a:r>
            <a:r>
              <a:rPr lang="en-US" altLang="ko-KR" sz="3100" dirty="0"/>
              <a:t> Hwang,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and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/>
              <a:t>, </a:t>
            </a:r>
            <a:r>
              <a:rPr lang="en-US" altLang="ko-KR" sz="3100" i="1" dirty="0" smtClean="0"/>
              <a:t>“</a:t>
            </a:r>
            <a:r>
              <a:rPr lang="en-US" altLang="ko-KR" sz="3100" i="1" dirty="0" err="1" smtClean="0"/>
              <a:t>DaaC</a:t>
            </a:r>
            <a:r>
              <a:rPr lang="en-US" altLang="ko-KR" sz="3100" i="1" dirty="0"/>
              <a:t>: </a:t>
            </a:r>
            <a:r>
              <a:rPr lang="en-US" altLang="ko-KR" sz="3100" i="1" dirty="0" smtClean="0"/>
              <a:t>Device-reserved </a:t>
            </a:r>
            <a:r>
              <a:rPr lang="en-US" altLang="ko-KR" sz="3100" i="1" dirty="0"/>
              <a:t>Memory as an Eviction-based File </a:t>
            </a:r>
            <a:r>
              <a:rPr lang="en-US" altLang="ko-KR" sz="3100" i="1" dirty="0" smtClean="0"/>
              <a:t>Cache”</a:t>
            </a:r>
            <a:endParaRPr lang="en-US" altLang="ko-KR" sz="3100" i="1" dirty="0"/>
          </a:p>
          <a:p>
            <a:pPr marL="714375" lvl="1" indent="-266700"/>
            <a:r>
              <a:rPr lang="en-US" altLang="ko-KR" sz="3400" b="1" dirty="0" smtClean="0"/>
              <a:t>[</a:t>
            </a:r>
            <a:r>
              <a:rPr lang="en-US" altLang="ko-KR" sz="3400" b="1" dirty="0"/>
              <a:t>IEEE TCE’09]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Hyun-</a:t>
            </a:r>
            <a:r>
              <a:rPr lang="en-US" altLang="ko-KR" sz="3100" dirty="0" err="1"/>
              <a:t>Gul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Roh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“Improving </a:t>
            </a:r>
            <a:r>
              <a:rPr lang="en-US" altLang="ko-KR" sz="3100" i="1" dirty="0"/>
              <a:t>the Startup Time of Digital </a:t>
            </a:r>
            <a:r>
              <a:rPr lang="en-US" altLang="ko-KR" sz="3100" i="1" dirty="0" smtClean="0"/>
              <a:t>TV”</a:t>
            </a:r>
            <a:endParaRPr lang="en-US" altLang="ko-KR" sz="3100" i="1" dirty="0"/>
          </a:p>
          <a:p>
            <a:pPr marL="714375" lvl="1" indent="-266700"/>
            <a:r>
              <a:rPr lang="en-US" altLang="ko-KR" sz="3400" b="1" dirty="0"/>
              <a:t>[IEEE TCE’09]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and </a:t>
            </a:r>
            <a:r>
              <a:rPr lang="en-US" altLang="ko-KR" sz="3100" dirty="0" err="1"/>
              <a:t>Seungryoul</a:t>
            </a:r>
            <a:r>
              <a:rPr lang="en-US" altLang="ko-KR" sz="3100" dirty="0"/>
              <a:t> </a:t>
            </a:r>
            <a:r>
              <a:rPr lang="en-US" altLang="ko-KR" sz="3100" dirty="0" err="1"/>
              <a:t>Maeng</a:t>
            </a:r>
            <a:r>
              <a:rPr lang="en-US" altLang="ko-KR" sz="3100" dirty="0"/>
              <a:t>, </a:t>
            </a:r>
            <a:r>
              <a:rPr lang="en-US" altLang="ko-KR" sz="3100" i="1" dirty="0" smtClean="0"/>
              <a:t>“Optimizing </a:t>
            </a:r>
            <a:r>
              <a:rPr lang="en-US" altLang="ko-KR" sz="3100" i="1" dirty="0"/>
              <a:t>the Startup Time of Embedded Systems: A Case Study of Digital </a:t>
            </a:r>
            <a:r>
              <a:rPr lang="en-US" altLang="ko-KR" sz="3100" i="1" dirty="0" smtClean="0"/>
              <a:t>TV”</a:t>
            </a:r>
            <a:endParaRPr lang="ko-KR" altLang="en-US" sz="3100" i="1" dirty="0"/>
          </a:p>
          <a:p>
            <a:pPr marL="714375" lvl="1" indent="-266700"/>
            <a:r>
              <a:rPr lang="en-US" altLang="ko-KR" sz="3400" b="1" dirty="0" smtClean="0"/>
              <a:t>[</a:t>
            </a:r>
            <a:r>
              <a:rPr lang="en-US" altLang="ko-KR" sz="3400" b="1" dirty="0"/>
              <a:t>IEEE TCE’10]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Jeaho</a:t>
            </a:r>
            <a:r>
              <a:rPr lang="en-US" altLang="ko-KR" sz="3100" dirty="0"/>
              <a:t> Hwang,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Jin-</a:t>
            </a:r>
            <a:r>
              <a:rPr lang="en-US" altLang="ko-KR" sz="3100" dirty="0" err="1"/>
              <a:t>Soo</a:t>
            </a:r>
            <a:r>
              <a:rPr lang="en-US" altLang="ko-KR" sz="3100" dirty="0"/>
              <a:t> Kim, and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</a:t>
            </a:r>
            <a:r>
              <a:rPr lang="en-US" altLang="ko-KR" sz="3100" i="1" dirty="0" err="1" smtClean="0"/>
              <a:t>AppWatch</a:t>
            </a:r>
            <a:r>
              <a:rPr lang="en-US" altLang="ko-KR" sz="3100" i="1" dirty="0"/>
              <a:t>: </a:t>
            </a:r>
            <a:r>
              <a:rPr lang="en-US" altLang="ko-KR" sz="3100" i="1" dirty="0" smtClean="0"/>
              <a:t>Detecting Kernel </a:t>
            </a:r>
            <a:r>
              <a:rPr lang="en-US" altLang="ko-KR" sz="3100" i="1" dirty="0"/>
              <a:t>Bug for Protecting Consumer Electronics </a:t>
            </a:r>
            <a:r>
              <a:rPr lang="en-US" altLang="ko-KR" sz="3100" i="1" dirty="0" smtClean="0"/>
              <a:t>Applications”</a:t>
            </a:r>
          </a:p>
          <a:p>
            <a:pPr marL="714375" lvl="1" indent="-266700"/>
            <a:r>
              <a:rPr lang="en-US" altLang="ko-KR" sz="3400" b="1" dirty="0"/>
              <a:t>[IEEE TCE’12]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Jeaho</a:t>
            </a:r>
            <a:r>
              <a:rPr lang="en-US" altLang="ko-KR" sz="3100" dirty="0"/>
              <a:t> Hwang,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Jeonghwan</a:t>
            </a:r>
            <a:r>
              <a:rPr lang="en-US" altLang="ko-KR" sz="3100" dirty="0"/>
              <a:t> Choi, and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“Compressed Memory </a:t>
            </a:r>
            <a:r>
              <a:rPr lang="en-US" altLang="ko-KR" sz="3100" i="1" dirty="0"/>
              <a:t>Swap for </a:t>
            </a:r>
            <a:r>
              <a:rPr lang="en-US" altLang="ko-KR" sz="3100" i="1" dirty="0" err="1"/>
              <a:t>QoS</a:t>
            </a:r>
            <a:r>
              <a:rPr lang="en-US" altLang="ko-KR" sz="3100" i="1" dirty="0"/>
              <a:t> of Virtualized Embedded </a:t>
            </a:r>
            <a:r>
              <a:rPr lang="en-US" altLang="ko-KR" sz="3100" i="1" dirty="0" smtClean="0"/>
              <a:t>Systems”</a:t>
            </a:r>
          </a:p>
          <a:p>
            <a:pPr marL="714375" lvl="1" indent="-266700"/>
            <a:r>
              <a:rPr lang="en-US" altLang="ko-KR" sz="3400" b="1" dirty="0"/>
              <a:t>[SPE’10]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Jinkyu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Jeong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Euiseong</a:t>
            </a:r>
            <a:r>
              <a:rPr lang="en-US" altLang="ko-KR" sz="3100" dirty="0"/>
              <a:t> </a:t>
            </a:r>
            <a:r>
              <a:rPr lang="en-US" altLang="ko-KR" sz="3100" dirty="0" err="1"/>
              <a:t>Seo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Jeonghwan</a:t>
            </a:r>
            <a:r>
              <a:rPr lang="en-US" altLang="ko-KR" sz="3100" dirty="0"/>
              <a:t> Choi, </a:t>
            </a:r>
            <a:r>
              <a:rPr lang="en-US" altLang="ko-KR" sz="3100" b="1" u="sng" dirty="0" err="1"/>
              <a:t>Hwanju</a:t>
            </a:r>
            <a:r>
              <a:rPr lang="en-US" altLang="ko-KR" sz="3100" b="1" u="sng" dirty="0"/>
              <a:t> Kim</a:t>
            </a:r>
            <a:r>
              <a:rPr lang="en-US" altLang="ko-KR" sz="3100" dirty="0"/>
              <a:t>, </a:t>
            </a:r>
            <a:r>
              <a:rPr lang="en-US" altLang="ko-KR" sz="3100" dirty="0" err="1"/>
              <a:t>Heeseung</a:t>
            </a:r>
            <a:r>
              <a:rPr lang="en-US" altLang="ko-KR" sz="3100" dirty="0"/>
              <a:t> Jo, and </a:t>
            </a:r>
            <a:r>
              <a:rPr lang="en-US" altLang="ko-KR" sz="3100" dirty="0" err="1"/>
              <a:t>Joonwon</a:t>
            </a:r>
            <a:r>
              <a:rPr lang="en-US" altLang="ko-KR" sz="3100" dirty="0"/>
              <a:t> Lee, </a:t>
            </a:r>
            <a:r>
              <a:rPr lang="en-US" altLang="ko-KR" sz="3100" i="1" dirty="0" smtClean="0"/>
              <a:t>“KAL</a:t>
            </a:r>
            <a:r>
              <a:rPr lang="en-US" altLang="ko-KR" sz="3100" i="1" dirty="0"/>
              <a:t>: Kernel-assisted Non-invasive Memory Leak Tolerance with a General-purpose Memory </a:t>
            </a:r>
            <a:r>
              <a:rPr lang="en-US" altLang="ko-KR" sz="3100" i="1" dirty="0" smtClean="0"/>
              <a:t>Allocator”</a:t>
            </a:r>
            <a:endParaRPr lang="en-US" altLang="ko-KR" sz="3100" dirty="0" smtClean="0"/>
          </a:p>
        </p:txBody>
      </p:sp>
    </p:spTree>
    <p:extLst>
      <p:ext uri="{BB962C8B-B14F-4D97-AF65-F5344CB8AC3E}">
        <p14:creationId xmlns:p14="http://schemas.microsoft.com/office/powerpoint/2010/main" val="20046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Administrator\Local Settings\Temporary Internet Files\Content.IE5\W0DT4YPI\MC9003946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3608">
            <a:off x="5082572" y="928786"/>
            <a:ext cx="1727054" cy="4166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3485" y="2348880"/>
            <a:ext cx="38606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008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itchFamily="66" charset="0"/>
              </a:rPr>
              <a:t>Thank </a:t>
            </a:r>
          </a:p>
          <a:p>
            <a:r>
              <a:rPr lang="en-US" altLang="ko-KR" sz="8000" b="1" dirty="0">
                <a:solidFill>
                  <a:srgbClr val="008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itchFamily="66" charset="0"/>
              </a:rPr>
              <a:t> </a:t>
            </a:r>
            <a:r>
              <a:rPr lang="en-US" altLang="ko-KR" sz="8000" b="1" dirty="0" smtClean="0">
                <a:solidFill>
                  <a:srgbClr val="008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Edwardian Script ITC" pitchFamily="66" charset="0"/>
              </a:rPr>
              <a:t>    You !</a:t>
            </a:r>
            <a:endParaRPr lang="ko-KR" altLang="en-US" sz="8000" b="1" dirty="0">
              <a:solidFill>
                <a:srgbClr val="008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00113" indent="-900113">
              <a:buNone/>
            </a:pPr>
            <a:r>
              <a:rPr lang="en-US" altLang="ko-KR" sz="1200" b="1" dirty="0" smtClean="0"/>
              <a:t>[Blake </a:t>
            </a:r>
            <a:r>
              <a:rPr lang="en-US" altLang="ko-KR" sz="1200" b="1" i="1" dirty="0" smtClean="0"/>
              <a:t>et al.</a:t>
            </a:r>
            <a:r>
              <a:rPr lang="en-US" altLang="ko-KR" sz="1200" b="1" dirty="0" smtClean="0"/>
              <a:t>, ISCA’10</a:t>
            </a:r>
            <a:r>
              <a:rPr lang="en-US" altLang="ko-KR" sz="1200" b="1" dirty="0"/>
              <a:t>] </a:t>
            </a:r>
            <a:r>
              <a:rPr lang="en-US" altLang="ko-KR" sz="1200" dirty="0"/>
              <a:t>Evolution of thread-level parallelism in desktop applications</a:t>
            </a:r>
            <a:endParaRPr lang="en-US" altLang="ko-KR" sz="1200" dirty="0" smtClean="0"/>
          </a:p>
          <a:p>
            <a:pPr marL="900113" indent="-900113">
              <a:buNone/>
            </a:pPr>
            <a:r>
              <a:rPr lang="en-US" altLang="ko-KR" sz="1200" b="1" dirty="0" smtClean="0"/>
              <a:t>[Botelho’08] </a:t>
            </a:r>
            <a:r>
              <a:rPr lang="en-US" altLang="ko-KR" sz="1200" dirty="0"/>
              <a:t>Virtual machines per server, a </a:t>
            </a:r>
            <a:r>
              <a:rPr lang="en-US" altLang="ko-KR" sz="1200" dirty="0" smtClean="0"/>
              <a:t>viable </a:t>
            </a:r>
            <a:r>
              <a:rPr lang="en-US" altLang="ko-KR" sz="1200" dirty="0"/>
              <a:t>metric for hardware selection</a:t>
            </a:r>
            <a:r>
              <a:rPr lang="en-US" altLang="ko-KR" sz="1200" dirty="0" smtClean="0"/>
              <a:t>? (http</a:t>
            </a:r>
            <a:r>
              <a:rPr lang="en-US" altLang="ko-KR" sz="1200" dirty="0"/>
              <a:t>://itknowledgeexchange.techtarget.com/server-farm/virtual-machines-per-server-a-viable-metric-for-hardware-selection</a:t>
            </a:r>
            <a:r>
              <a:rPr lang="en-US" altLang="ko-KR" sz="1200" dirty="0" smtClean="0"/>
              <a:t>/)</a:t>
            </a:r>
            <a:endParaRPr lang="en-US" altLang="ko-KR" sz="1200" dirty="0"/>
          </a:p>
          <a:p>
            <a:pPr marL="1882775" indent="-1882775">
              <a:buNone/>
            </a:pPr>
            <a:r>
              <a:rPr lang="en-US" altLang="ko-KR" sz="1200" b="1" dirty="0" smtClean="0"/>
              <a:t>[</a:t>
            </a:r>
            <a:r>
              <a:rPr lang="en-US" altLang="ko-KR" sz="1200" b="1" dirty="0"/>
              <a:t>Govindan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VEE’07]</a:t>
            </a:r>
            <a:r>
              <a:rPr lang="en-US" altLang="ko-KR" sz="1200" dirty="0"/>
              <a:t> Xen and co.: communication-aware CPU scheduling for consolidated xen-based hosting </a:t>
            </a:r>
            <a:r>
              <a:rPr lang="en-US" altLang="ko-KR" sz="1200" dirty="0" smtClean="0"/>
              <a:t>platforms</a:t>
            </a:r>
          </a:p>
          <a:p>
            <a:pPr marL="900113" indent="-900113">
              <a:buNone/>
            </a:pPr>
            <a:r>
              <a:rPr lang="en-US" altLang="ko-KR" sz="1200" b="1" dirty="0"/>
              <a:t>[Hu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HPDC’10]</a:t>
            </a:r>
            <a:r>
              <a:rPr lang="en-US" altLang="ko-KR" sz="1200" dirty="0"/>
              <a:t> I/O scheduling model of virtual machine based on multi-core dynamic partitioning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</a:t>
            </a:r>
            <a:r>
              <a:rPr lang="en-US" altLang="ko-KR" sz="1200" b="1" dirty="0"/>
              <a:t>Kim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EuroPar’08]</a:t>
            </a:r>
            <a:r>
              <a:rPr lang="en-US" altLang="ko-KR" sz="1200" dirty="0"/>
              <a:t> Guest-Aware Priority-Based Virtual Machine Scheduling for Highly Consolidated Server</a:t>
            </a:r>
          </a:p>
          <a:p>
            <a:pPr marL="900113" indent="-900113">
              <a:buNone/>
            </a:pPr>
            <a:r>
              <a:rPr lang="en-US" altLang="ko-KR" sz="1200" b="1" dirty="0"/>
              <a:t>[Kim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VEE’09]</a:t>
            </a:r>
            <a:r>
              <a:rPr lang="en-US" altLang="ko-KR" sz="1200" dirty="0"/>
              <a:t> Task-aware virtual machine scheduling for I/O performance</a:t>
            </a:r>
          </a:p>
          <a:p>
            <a:pPr marL="900113" indent="-900113">
              <a:buNone/>
            </a:pPr>
            <a:r>
              <a:rPr lang="en-US" altLang="ko-KR" sz="1200" b="1" dirty="0"/>
              <a:t>[Kim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JPDC’11]</a:t>
            </a:r>
            <a:r>
              <a:rPr lang="en-US" altLang="ko-KR" sz="1200" dirty="0"/>
              <a:t> Transparently Bridging Semantic Gap in CPU Management for Virtualized Environments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</a:t>
            </a:r>
            <a:r>
              <a:rPr lang="en-US" altLang="ko-KR" sz="1200" b="1" dirty="0"/>
              <a:t>Lee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VEE’10]</a:t>
            </a:r>
            <a:r>
              <a:rPr lang="en-US" altLang="ko-KR" sz="1200" dirty="0"/>
              <a:t> Supporting Soft Real-Time Tasks in the Xen </a:t>
            </a:r>
            <a:r>
              <a:rPr lang="en-US" altLang="ko-KR" sz="1200" dirty="0" smtClean="0"/>
              <a:t>Hypervisor</a:t>
            </a:r>
          </a:p>
          <a:p>
            <a:pPr marL="900113" indent="-900113">
              <a:buNone/>
            </a:pPr>
            <a:r>
              <a:rPr lang="en-US" altLang="ko-KR" sz="1200" b="1" dirty="0"/>
              <a:t>[Liao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ANCS’08]</a:t>
            </a:r>
            <a:r>
              <a:rPr lang="en-US" altLang="ko-KR" sz="1200" dirty="0"/>
              <a:t> Software techniques to improve virtualized I/O performance on multi-core systems</a:t>
            </a:r>
          </a:p>
          <a:p>
            <a:pPr marL="900113" indent="-900113">
              <a:buNone/>
            </a:pPr>
            <a:r>
              <a:rPr lang="en-US" altLang="ko-KR" sz="1200" b="1" dirty="0"/>
              <a:t>[Lin </a:t>
            </a:r>
            <a:r>
              <a:rPr lang="en-US" altLang="ko-KR" sz="1200" b="1" i="1" dirty="0"/>
              <a:t>et al</a:t>
            </a:r>
            <a:r>
              <a:rPr lang="en-US" altLang="ko-KR" sz="1200" b="1" dirty="0"/>
              <a:t>., SC’05]</a:t>
            </a:r>
            <a:r>
              <a:rPr lang="en-US" altLang="ko-KR" sz="1200" dirty="0"/>
              <a:t> VSched: Mixing Batch And Interactive Virtual Machines Using Periodic Real-time Scheduling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[Masrur</a:t>
            </a:r>
            <a:r>
              <a:rPr lang="en-US" altLang="ko-KR" sz="1200" b="1" dirty="0"/>
              <a:t>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RTCSA’10]</a:t>
            </a:r>
            <a:r>
              <a:rPr lang="en-US" altLang="ko-KR" sz="1200" dirty="0"/>
              <a:t> VM-Based Real-Time Services for Automotive Control </a:t>
            </a:r>
            <a:r>
              <a:rPr lang="en-US" altLang="ko-KR" sz="1200" dirty="0" smtClean="0"/>
              <a:t>Applications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[Ongaro </a:t>
            </a:r>
            <a:r>
              <a:rPr lang="en-US" altLang="ko-KR" sz="1200" b="1" i="1" dirty="0" smtClean="0"/>
              <a:t>et al.</a:t>
            </a:r>
            <a:r>
              <a:rPr lang="en-US" altLang="ko-KR" sz="1200" b="1" dirty="0" smtClean="0"/>
              <a:t>, VEE’08]</a:t>
            </a:r>
            <a:r>
              <a:rPr lang="en-US" altLang="ko-KR" sz="1200" dirty="0" smtClean="0"/>
              <a:t> Scheduling </a:t>
            </a:r>
            <a:r>
              <a:rPr lang="en-US" altLang="ko-KR" sz="1200" dirty="0"/>
              <a:t>I/O in virtual machine </a:t>
            </a:r>
            <a:r>
              <a:rPr lang="en-US" altLang="ko-KR" sz="1200" dirty="0" smtClean="0"/>
              <a:t>monitors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</a:t>
            </a:r>
            <a:r>
              <a:rPr lang="en-US" altLang="ko-KR" sz="1200" b="1" dirty="0"/>
              <a:t>Sukwong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EuroSys’11]</a:t>
            </a:r>
            <a:r>
              <a:rPr lang="en-US" altLang="ko-KR" sz="1200" dirty="0"/>
              <a:t> Is co-scheduling too expensive for SMP VMs</a:t>
            </a:r>
            <a:r>
              <a:rPr lang="en-US" altLang="ko-KR" sz="1200" dirty="0" smtClean="0"/>
              <a:t>?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[Uhlig</a:t>
            </a:r>
            <a:r>
              <a:rPr lang="en-US" altLang="ko-KR" sz="1200" b="1" dirty="0"/>
              <a:t>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VM’04]</a:t>
            </a:r>
            <a:r>
              <a:rPr lang="en-US" altLang="ko-KR" sz="1200" dirty="0"/>
              <a:t> Towards scalable multiprocessor virtual </a:t>
            </a:r>
            <a:r>
              <a:rPr lang="en-US" altLang="ko-KR" sz="1200" dirty="0" smtClean="0"/>
              <a:t>machines</a:t>
            </a:r>
          </a:p>
          <a:p>
            <a:pPr marL="900113" indent="-900113">
              <a:buNone/>
            </a:pPr>
            <a:r>
              <a:rPr lang="en-US" altLang="ko-KR" sz="1200" b="1" dirty="0"/>
              <a:t>[VMware </a:t>
            </a:r>
            <a:r>
              <a:rPr lang="en-US" altLang="ko-KR" sz="1200" b="1" dirty="0" smtClean="0"/>
              <a:t>ESXi’10]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VMware vSphere: The CPU Scheduler in VMware ESX </a:t>
            </a:r>
            <a:r>
              <a:rPr lang="en-US" altLang="ko-KR" sz="1200" dirty="0" smtClean="0"/>
              <a:t>4.1</a:t>
            </a:r>
          </a:p>
          <a:p>
            <a:pPr marL="1077913" indent="-1077913" defTabSz="1077913">
              <a:buNone/>
            </a:pPr>
            <a:r>
              <a:rPr lang="en-US" altLang="ko-KR" sz="1200" b="1" dirty="0" smtClean="0"/>
              <a:t>[VMware </a:t>
            </a:r>
            <a:r>
              <a:rPr lang="en-US" altLang="ko-KR" sz="1200" b="1" dirty="0"/>
              <a:t>VDI]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Enabling your end-to end virtualization solution. (</a:t>
            </a:r>
            <a:r>
              <a:rPr lang="en-US" altLang="ko-KR" sz="1200" dirty="0"/>
              <a:t>http://www.vmware.com/solutions/partners/alliances/hp-vmware-customers.html</a:t>
            </a:r>
            <a:r>
              <a:rPr lang="en-US" altLang="ko-KR" sz="1200" dirty="0" smtClean="0"/>
              <a:t>) </a:t>
            </a:r>
            <a:endParaRPr lang="en-US" altLang="ko-KR" sz="1200" dirty="0"/>
          </a:p>
          <a:p>
            <a:pPr marL="900113" indent="-900113">
              <a:buNone/>
            </a:pPr>
            <a:r>
              <a:rPr lang="en-US" altLang="ko-KR" sz="1200" b="1" dirty="0" smtClean="0"/>
              <a:t>[Weng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HPDC’11]</a:t>
            </a:r>
            <a:r>
              <a:rPr lang="en-US" altLang="ko-KR" sz="1200" dirty="0"/>
              <a:t> Dynamic adaptive scheduling for virtual machines</a:t>
            </a:r>
          </a:p>
          <a:p>
            <a:pPr marL="900113" indent="-900113">
              <a:buNone/>
            </a:pPr>
            <a:r>
              <a:rPr lang="en-US" altLang="ko-KR" sz="1200" b="1" dirty="0" smtClean="0"/>
              <a:t>[Weng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VEE’09]</a:t>
            </a:r>
            <a:r>
              <a:rPr lang="en-US" altLang="ko-KR" sz="1200" dirty="0"/>
              <a:t> The hybrid scheduling framework for virtual machine </a:t>
            </a:r>
            <a:r>
              <a:rPr lang="en-US" altLang="ko-KR" sz="1200" dirty="0" smtClean="0"/>
              <a:t>systems</a:t>
            </a:r>
          </a:p>
          <a:p>
            <a:pPr marL="1609725" indent="-1609725" defTabSz="1609725">
              <a:buNone/>
            </a:pPr>
            <a:r>
              <a:rPr lang="en-US" altLang="ko-KR" sz="1200" b="1" dirty="0"/>
              <a:t>[Xia </a:t>
            </a:r>
            <a:r>
              <a:rPr lang="en-US" altLang="ko-KR" sz="1200" b="1" i="1" dirty="0"/>
              <a:t>et al</a:t>
            </a:r>
            <a:r>
              <a:rPr lang="en-US" altLang="ko-KR" sz="1200" b="1" dirty="0"/>
              <a:t>., ICPADS’09]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PaS</a:t>
            </a:r>
            <a:r>
              <a:rPr lang="en-US" altLang="ko-KR" sz="1200" dirty="0"/>
              <a:t>: A Preemption-aware Scheduling Interface for Improving Interactive Performance in Consolidated Virtual Machine Environment</a:t>
            </a:r>
            <a:endParaRPr lang="en-US" altLang="ko-KR" sz="1200" dirty="0" smtClean="0"/>
          </a:p>
          <a:p>
            <a:pPr marL="900113" indent="-900113">
              <a:buNone/>
            </a:pPr>
            <a:r>
              <a:rPr lang="en-US" altLang="ko-KR" sz="1200" b="1" dirty="0" smtClean="0"/>
              <a:t>[Zheng</a:t>
            </a:r>
            <a:r>
              <a:rPr lang="en-US" altLang="ko-KR" sz="1200" b="1" dirty="0"/>
              <a:t> </a:t>
            </a:r>
            <a:r>
              <a:rPr lang="en-US" altLang="ko-KR" sz="1200" b="1" i="1" dirty="0"/>
              <a:t>et al.</a:t>
            </a:r>
            <a:r>
              <a:rPr lang="en-US" altLang="ko-KR" sz="1200" b="1" dirty="0"/>
              <a:t>, SIGMETRICS’10]</a:t>
            </a:r>
            <a:r>
              <a:rPr lang="en-US" altLang="ko-KR" sz="1200" dirty="0"/>
              <a:t> RSIO: automatic user interaction detection and scheduling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38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 Slides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811219" y="2863258"/>
            <a:ext cx="1459288" cy="15843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 on CPU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Challenges due to the primary principles of VMM, compared to OS scheduling research</a:t>
            </a:r>
            <a:endParaRPr lang="ko-KR" altLang="en-US" dirty="0"/>
          </a:p>
        </p:txBody>
      </p:sp>
      <p:sp>
        <p:nvSpPr>
          <p:cNvPr id="13" name="정육면체 12"/>
          <p:cNvSpPr/>
          <p:nvPr/>
        </p:nvSpPr>
        <p:spPr>
          <a:xfrm>
            <a:off x="3714213" y="5236813"/>
            <a:ext cx="785818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3732402" y="4610500"/>
            <a:ext cx="1528580" cy="43717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4525363" y="5236813"/>
            <a:ext cx="742763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2313737" y="4028496"/>
            <a:ext cx="642942" cy="285752"/>
          </a:xfrm>
          <a:prstGeom prst="cub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2956679" y="4028496"/>
            <a:ext cx="642942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2313737" y="3742744"/>
            <a:ext cx="1285884" cy="285752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OS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3875278" y="4028496"/>
            <a:ext cx="1285884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875278" y="3742744"/>
            <a:ext cx="1285884" cy="285752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OS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24311" y="4528562"/>
            <a:ext cx="4637166" cy="63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5459984" y="4038021"/>
            <a:ext cx="642942" cy="285752"/>
          </a:xfrm>
          <a:prstGeom prst="cub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6102926" y="4028496"/>
            <a:ext cx="642942" cy="285752"/>
          </a:xfrm>
          <a:prstGeom prst="cub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5459984" y="3742744"/>
            <a:ext cx="1285884" cy="285752"/>
          </a:xfrm>
          <a:prstGeom prst="cube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OS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구부러진 연결선 27"/>
          <p:cNvCxnSpPr>
            <a:stCxn id="17" idx="3"/>
            <a:endCxn id="13" idx="1"/>
          </p:cNvCxnSpPr>
          <p:nvPr/>
        </p:nvCxnSpPr>
        <p:spPr>
          <a:xfrm rot="16200000" flipH="1">
            <a:off x="3159916" y="4396763"/>
            <a:ext cx="994003" cy="828972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9" idx="3"/>
            <a:endCxn id="15" idx="0"/>
          </p:cNvCxnSpPr>
          <p:nvPr/>
        </p:nvCxnSpPr>
        <p:spPr>
          <a:xfrm rot="16200000" flipH="1">
            <a:off x="4246200" y="4550548"/>
            <a:ext cx="922565" cy="44996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333401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62029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90657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75278" y="3171240"/>
            <a:ext cx="571504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89658" y="3171240"/>
            <a:ext cx="571504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9984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88612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17240" y="3171240"/>
            <a:ext cx="35719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8" name="구부러진 연결선 37"/>
          <p:cNvCxnSpPr>
            <a:stCxn id="32" idx="2"/>
            <a:endCxn id="17" idx="1"/>
          </p:cNvCxnSpPr>
          <p:nvPr/>
        </p:nvCxnSpPr>
        <p:spPr>
          <a:xfrm rot="5400000">
            <a:off x="3055809" y="3786491"/>
            <a:ext cx="500066" cy="1268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3" idx="2"/>
            <a:endCxn id="19" idx="1"/>
          </p:cNvCxnSpPr>
          <p:nvPr/>
        </p:nvCxnSpPr>
        <p:spPr>
          <a:xfrm rot="16200000" flipH="1">
            <a:off x="4071732" y="3689165"/>
            <a:ext cx="500066" cy="32147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97749" y="326810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715920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142111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21718" y="326810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49414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285130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937498" y="326234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661096" y="326641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Task</a:t>
            </a:r>
            <a:endParaRPr lang="ko-KR" altLang="en-US" sz="1000" b="1" dirty="0"/>
          </a:p>
        </p:txBody>
      </p:sp>
      <p:cxnSp>
        <p:nvCxnSpPr>
          <p:cNvPr id="58" name="구부러진 연결선 57"/>
          <p:cNvCxnSpPr>
            <a:stCxn id="31" idx="2"/>
            <a:endCxn id="16" idx="1"/>
          </p:cNvCxnSpPr>
          <p:nvPr/>
        </p:nvCxnSpPr>
        <p:spPr>
          <a:xfrm rot="5400000">
            <a:off x="2520024" y="3679334"/>
            <a:ext cx="500066" cy="341135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35" idx="2"/>
            <a:endCxn id="25" idx="1"/>
          </p:cNvCxnSpPr>
          <p:nvPr/>
        </p:nvCxnSpPr>
        <p:spPr>
          <a:xfrm rot="16200000" flipH="1">
            <a:off x="5437362" y="3801084"/>
            <a:ext cx="509591" cy="10715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37" idx="2"/>
            <a:endCxn id="26" idx="1"/>
          </p:cNvCxnSpPr>
          <p:nvPr/>
        </p:nvCxnSpPr>
        <p:spPr>
          <a:xfrm rot="5400000">
            <a:off x="6192224" y="3796323"/>
            <a:ext cx="500066" cy="10715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402188" y="2868463"/>
            <a:ext cx="1459288" cy="15843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24311" y="2868463"/>
            <a:ext cx="1459288" cy="15843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1979712" y="4490462"/>
            <a:ext cx="496855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446" y="4035827"/>
            <a:ext cx="205376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en-US" altLang="ko-KR" sz="1600" b="1" u="sng" dirty="0" smtClean="0"/>
              <a:t>Semantic gap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ym typeface="Wingdings" pitchFamily="2" charset="2"/>
              </a:rPr>
              <a:t> OS independence)</a:t>
            </a:r>
          </a:p>
          <a:p>
            <a:r>
              <a:rPr lang="en-US" altLang="ko-KR" sz="1400" dirty="0" smtClean="0">
                <a:sym typeface="Wingdings" pitchFamily="2" charset="2"/>
              </a:rPr>
              <a:t>: Two independent</a:t>
            </a:r>
          </a:p>
          <a:p>
            <a:r>
              <a:rPr lang="en-US" altLang="ko-KR" sz="1400" dirty="0" smtClean="0">
                <a:sym typeface="Wingdings" pitchFamily="2" charset="2"/>
              </a:rPr>
              <a:t>  scheduling layers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913927" y="4106212"/>
            <a:ext cx="22808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u="sng" dirty="0" smtClean="0"/>
              <a:t>Scarce Information</a:t>
            </a:r>
          </a:p>
          <a:p>
            <a:r>
              <a:rPr lang="en-US" altLang="ko-KR" sz="1400" b="1" dirty="0" smtClean="0"/>
              <a:t> (</a:t>
            </a:r>
            <a:r>
              <a:rPr lang="en-US" altLang="ko-KR" sz="1400" b="1" dirty="0" smtClean="0">
                <a:sym typeface="Wingdings" pitchFamily="2" charset="2"/>
              </a:rPr>
              <a:t> Small TCB)</a:t>
            </a:r>
          </a:p>
          <a:p>
            <a:r>
              <a:rPr lang="en-US" altLang="ko-KR" sz="1400" dirty="0" smtClean="0">
                <a:sym typeface="Wingdings" pitchFamily="2" charset="2"/>
              </a:rPr>
              <a:t>: Difficulty in extracting </a:t>
            </a:r>
          </a:p>
          <a:p>
            <a:r>
              <a:rPr lang="en-US" altLang="ko-KR" sz="1400" dirty="0" smtClean="0">
                <a:sym typeface="Wingdings" pitchFamily="2" charset="2"/>
              </a:rPr>
              <a:t>workload characteristics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31954" y="2079303"/>
            <a:ext cx="4797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u="sng" dirty="0"/>
              <a:t>I</a:t>
            </a:r>
            <a:r>
              <a:rPr lang="en-US" altLang="ko-KR" sz="1600" b="1" u="sng" dirty="0" smtClean="0"/>
              <a:t>nter-VM fairness</a:t>
            </a:r>
          </a:p>
          <a:p>
            <a:r>
              <a:rPr lang="en-US" altLang="ko-KR" sz="1400" b="1" dirty="0" smtClean="0"/>
              <a:t> (</a:t>
            </a:r>
            <a:r>
              <a:rPr lang="en-US" altLang="ko-KR" sz="1400" b="1" dirty="0" smtClean="0">
                <a:sym typeface="Wingdings" pitchFamily="2" charset="2"/>
              </a:rPr>
              <a:t> Performance isolation)</a:t>
            </a:r>
          </a:p>
          <a:p>
            <a:r>
              <a:rPr lang="en-US" altLang="ko-KR" sz="1400" dirty="0" smtClean="0">
                <a:sym typeface="Wingdings" pitchFamily="2" charset="2"/>
              </a:rPr>
              <a:t>: Favoring a VM must not compromise inter-VM fairness</a:t>
            </a:r>
          </a:p>
        </p:txBody>
      </p:sp>
      <p:sp>
        <p:nvSpPr>
          <p:cNvPr id="85" name="모서리가 둥근 사각형 설명선 84"/>
          <p:cNvSpPr/>
          <p:nvPr/>
        </p:nvSpPr>
        <p:spPr>
          <a:xfrm>
            <a:off x="7020272" y="5459523"/>
            <a:ext cx="1944216" cy="489758"/>
          </a:xfrm>
          <a:prstGeom prst="wedgeRoundRectCallout">
            <a:avLst>
              <a:gd name="adj1" fmla="val -81860"/>
              <a:gd name="adj2" fmla="val -10523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I/O operations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Privileged instructions</a:t>
            </a:r>
            <a:endParaRPr lang="ko-KR" altLang="en-US" dirty="0"/>
          </a:p>
        </p:txBody>
      </p:sp>
      <p:sp>
        <p:nvSpPr>
          <p:cNvPr id="88" name="모서리가 둥근 사각형 설명선 87"/>
          <p:cNvSpPr/>
          <p:nvPr/>
        </p:nvSpPr>
        <p:spPr>
          <a:xfrm>
            <a:off x="7092280" y="2498229"/>
            <a:ext cx="1944216" cy="1485028"/>
          </a:xfrm>
          <a:prstGeom prst="wedgeRoundRectCallout">
            <a:avLst>
              <a:gd name="adj1" fmla="val -69367"/>
              <a:gd name="adj2" fmla="val 4131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Process and thread information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Inter-process communications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I/O operations and semantics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System calls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</a:rPr>
              <a:t>etc…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3746119" y="2863258"/>
            <a:ext cx="0" cy="16272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30180" y="2868199"/>
            <a:ext cx="0" cy="16272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사각형 설명선 55"/>
          <p:cNvSpPr/>
          <p:nvPr/>
        </p:nvSpPr>
        <p:spPr>
          <a:xfrm>
            <a:off x="241995" y="5074894"/>
            <a:ext cx="1868314" cy="447671"/>
          </a:xfrm>
          <a:prstGeom prst="wedgeRoundRectCallout">
            <a:avLst>
              <a:gd name="adj1" fmla="val 55950"/>
              <a:gd name="adj2" fmla="val -408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Each VM is virtualized as a black box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241995" y="3448107"/>
            <a:ext cx="1815487" cy="490282"/>
          </a:xfrm>
          <a:prstGeom prst="wedgeRoundRectCallout">
            <a:avLst>
              <a:gd name="adj1" fmla="val 60125"/>
              <a:gd name="adj2" fmla="val 348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I believe I’m on a dedicated machine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46088" y="5661248"/>
            <a:ext cx="4830168" cy="1175787"/>
            <a:chOff x="1991905" y="5730751"/>
            <a:chExt cx="4830168" cy="1175787"/>
          </a:xfrm>
        </p:grpSpPr>
        <p:pic>
          <p:nvPicPr>
            <p:cNvPr id="1026" name="Picture 2" descr="C:\Users\hwandori\AppData\Local\Microsoft\Windows\Temporary Internet Files\Content.IE5\U24F0VYK\MC90005696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43" y="5730751"/>
              <a:ext cx="4347830" cy="76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991905" y="6414095"/>
              <a:ext cx="22158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 smtClean="0"/>
                <a:t>Lightweightness</a:t>
              </a:r>
            </a:p>
            <a:p>
              <a:pPr algn="r"/>
              <a:r>
                <a:rPr lang="en-US" altLang="ko-KR" sz="1200" dirty="0" smtClean="0"/>
                <a:t>(No cross-layer optimization)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75410" y="6405483"/>
              <a:ext cx="14096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Efficiency</a:t>
              </a:r>
            </a:p>
            <a:p>
              <a:r>
                <a:rPr lang="en-US" altLang="ko-KR" sz="1200" dirty="0" smtClean="0"/>
                <a:t>(Intelligent VMM)</a:t>
              </a:r>
              <a:endParaRPr lang="ko-KR" altLang="en-US" sz="12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 animBg="1"/>
      <p:bldP spid="88" grpId="0" animBg="1"/>
      <p:bldP spid="56" grpId="0" animBg="1"/>
      <p:bldP spid="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cap="none" dirty="0" smtClean="0"/>
              <a:t>Demand-Based Coordinated Scheduling for Multiprocessor VMs</a:t>
            </a:r>
            <a:endParaRPr lang="ko-KR" altLang="en-US" sz="32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Proportional-Share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Proportional-share scheduler for SMP VMs</a:t>
            </a:r>
          </a:p>
          <a:p>
            <a:pPr lvl="1"/>
            <a:r>
              <a:rPr lang="en-US" altLang="ko-KR" dirty="0" smtClean="0"/>
              <a:t>Common scheduler for commodity VMMs</a:t>
            </a:r>
          </a:p>
          <a:p>
            <a:pPr lvl="2"/>
            <a:r>
              <a:rPr lang="en-US" altLang="ko-KR" dirty="0" smtClean="0"/>
              <a:t>Employed by KVM, Xen, VMware, etc.</a:t>
            </a:r>
          </a:p>
          <a:p>
            <a:pPr lvl="2"/>
            <a:r>
              <a:rPr lang="en-US" altLang="ko-KR" dirty="0"/>
              <a:t>VM’s </a:t>
            </a:r>
            <a:r>
              <a:rPr lang="en-US" altLang="ko-KR" dirty="0" smtClean="0"/>
              <a:t>shares </a:t>
            </a:r>
            <a:r>
              <a:rPr lang="en-US" altLang="ko-KR" dirty="0"/>
              <a:t>(</a:t>
            </a:r>
            <a:r>
              <a:rPr lang="en-US" altLang="ko-KR" b="1" dirty="0"/>
              <a:t>S</a:t>
            </a:r>
            <a:r>
              <a:rPr lang="en-US" altLang="ko-KR" dirty="0"/>
              <a:t>) =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Total shares </a:t>
            </a:r>
            <a:r>
              <a:rPr lang="en-US" altLang="ko-KR" dirty="0"/>
              <a:t>x (weight / total weight)</a:t>
            </a:r>
          </a:p>
          <a:p>
            <a:pPr lvl="2"/>
            <a:r>
              <a:rPr lang="en-US" altLang="ko-KR" dirty="0" smtClean="0"/>
              <a:t>VCPU’s shares </a:t>
            </a:r>
            <a:r>
              <a:rPr lang="en-US" altLang="ko-KR" dirty="0"/>
              <a:t>= </a:t>
            </a:r>
            <a:r>
              <a:rPr lang="en-US" altLang="ko-KR" b="1" dirty="0"/>
              <a:t>S</a:t>
            </a:r>
            <a:r>
              <a:rPr lang="en-US" altLang="ko-KR" dirty="0"/>
              <a:t> / # of active </a:t>
            </a:r>
            <a:r>
              <a:rPr lang="en-US" altLang="ko-KR" dirty="0" smtClean="0"/>
              <a:t>VCPUs</a:t>
            </a:r>
          </a:p>
          <a:p>
            <a:pPr lvl="3"/>
            <a:r>
              <a:rPr lang="en-US" altLang="ko-KR" dirty="0" smtClean="0"/>
              <a:t>Active vCPU</a:t>
            </a:r>
            <a:r>
              <a:rPr lang="en-US" altLang="ko-KR" dirty="0"/>
              <a:t>:</a:t>
            </a:r>
            <a:r>
              <a:rPr lang="en-US" altLang="ko-KR" dirty="0" smtClean="0"/>
              <a:t> Non-idle vCPU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502151"/>
            <a:ext cx="2595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Single-threaded workload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511443"/>
            <a:ext cx="392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Multi-threaded (programmed) workload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913955" y="4855501"/>
            <a:ext cx="720080" cy="12241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(1024)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3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1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9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VCPU2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6257" y="4874318"/>
            <a:ext cx="72008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VCPU3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(256)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140369"/>
            <a:ext cx="2915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600" b="1" dirty="0"/>
              <a:t>e.g., 4-VCPU VM (S = 1024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9" y="5294239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Symmetric vCPUs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5652537"/>
            <a:ext cx="3885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Existing schedulers view active vCPUs</a:t>
            </a:r>
          </a:p>
          <a:p>
            <a:r>
              <a:rPr lang="en-US" altLang="ko-KR" sz="1600" b="1" dirty="0" smtClean="0"/>
              <a:t>as containers with identical power</a:t>
            </a:r>
            <a:endParaRPr lang="ko-KR" altLang="en-US" sz="1600" b="1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Helping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>
            <a:normAutofit/>
          </a:bodyPr>
          <a:lstStyle/>
          <a:p>
            <a:pPr marL="457200" lvl="1"/>
            <a:r>
              <a:rPr lang="en-US" altLang="ko-KR" sz="2800" dirty="0"/>
              <a:t>Spin-then-block </a:t>
            </a:r>
            <a:r>
              <a:rPr lang="en-US" altLang="ko-KR" sz="2800" dirty="0" smtClean="0"/>
              <a:t>lock </a:t>
            </a:r>
            <a:r>
              <a:rPr lang="en-US" altLang="ko-KR" sz="2000" dirty="0" smtClean="0"/>
              <a:t>[AMD, XenSummit’08]</a:t>
            </a:r>
            <a:endParaRPr lang="en-US" altLang="ko-KR" dirty="0" smtClean="0"/>
          </a:p>
          <a:p>
            <a:pPr marL="685800" lvl="2"/>
            <a:r>
              <a:rPr lang="en-US" altLang="ko-KR" dirty="0" smtClean="0"/>
              <a:t>Block after spin during a certain period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+ Reducing unnecessary spinning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Still LHP and unnecessary spinning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Profiling required to find a suitable spin threshold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Kernel instrumentation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But, most popular paravirtualized approach for open-source kernel like Linux</a:t>
            </a:r>
          </a:p>
          <a:p>
            <a:pPr lvl="3"/>
            <a:r>
              <a:rPr lang="en-US" altLang="ko-KR" dirty="0" smtClean="0"/>
              <a:t>Paravirt-spinlock for Xen Linux (mainline)</a:t>
            </a:r>
          </a:p>
          <a:p>
            <a:pPr lvl="3"/>
            <a:r>
              <a:rPr lang="en-US" altLang="ko-KR" dirty="0" smtClean="0"/>
              <a:t>Paravirt-spinlock for KVM Linux (patch)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900" dirty="0" smtClean="0"/>
              <a:t>Coordination for User-level Contention</a:t>
            </a:r>
            <a:endParaRPr lang="ko-KR" altLang="en-US" sz="3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User-level synchronization</a:t>
            </a:r>
          </a:p>
          <a:p>
            <a:pPr lvl="1"/>
            <a:r>
              <a:rPr lang="en-US" altLang="ko-KR" sz="2000" dirty="0" smtClean="0"/>
              <a:t>Pure spin-based synchronization is rarely used in user space</a:t>
            </a:r>
          </a:p>
          <a:p>
            <a:pPr lvl="2"/>
            <a:r>
              <a:rPr lang="en-US" altLang="ko-KR" sz="1800" dirty="0" smtClean="0"/>
              <a:t>Block-based or spin-then-block synchronization</a:t>
            </a:r>
          </a:p>
          <a:p>
            <a:r>
              <a:rPr lang="en-US" altLang="ko-KR" sz="2400" dirty="0" smtClean="0"/>
              <a:t>Reschedule IPI driven coscheduling</a:t>
            </a:r>
          </a:p>
          <a:p>
            <a:pPr lvl="1"/>
            <a:r>
              <a:rPr lang="en-US" altLang="ko-KR" sz="2000" dirty="0" smtClean="0"/>
              <a:t>With regard to spin-then-block synchronization, less contention occurs by coscheduling cooperative threads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99" y="3457629"/>
            <a:ext cx="6419665" cy="181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3201" y="3461821"/>
            <a:ext cx="3456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Reschedule IPI traffic of </a:t>
            </a:r>
            <a:r>
              <a:rPr lang="en-US" altLang="ko-KR" sz="1400" b="1" i="1" dirty="0" err="1" smtClean="0"/>
              <a:t>streamcluster</a:t>
            </a:r>
            <a:endParaRPr lang="ko-KR" altLang="en-US" sz="1400" b="1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1" y="4133784"/>
            <a:ext cx="2495897" cy="215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0937" y="6315730"/>
            <a:ext cx="28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Execution time of </a:t>
            </a:r>
            <a:r>
              <a:rPr lang="en-US" altLang="ko-KR" sz="1400" i="1" dirty="0" err="1" smtClean="0"/>
              <a:t>streamcluster</a:t>
            </a:r>
            <a:r>
              <a:rPr lang="en-US" altLang="ko-KR" sz="1400" i="1" dirty="0" smtClean="0"/>
              <a:t> </a:t>
            </a:r>
          </a:p>
          <a:p>
            <a:r>
              <a:rPr lang="en-US" altLang="ko-KR" sz="1400" i="1" dirty="0" smtClean="0"/>
              <a:t>consolidated with </a:t>
            </a:r>
            <a:r>
              <a:rPr lang="en-US" altLang="ko-KR" sz="1400" i="1" dirty="0" err="1" smtClean="0"/>
              <a:t>bodytrack</a:t>
            </a:r>
            <a:endParaRPr lang="ko-KR" alt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67497" y="5258683"/>
            <a:ext cx="463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Streamcluster</a:t>
            </a:r>
            <a:r>
              <a:rPr lang="en-US" altLang="ko-KR" sz="1400" dirty="0" smtClean="0"/>
              <a:t> intensively uses spin-then-block barriers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5920423"/>
            <a:ext cx="516487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Resched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-Co alleviates spin-phase of lock wait time</a:t>
            </a:r>
            <a:endParaRPr lang="en-US" altLang="ko-KR" sz="1600" dirty="0" smtClean="0">
              <a:sym typeface="Wingdings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on 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PLE (Pause-Loop-Exit)</a:t>
            </a:r>
          </a:p>
          <a:p>
            <a:pPr lvl="1"/>
            <a:r>
              <a:rPr lang="en-US" altLang="ko-KR" dirty="0" smtClean="0"/>
              <a:t>A HW mechanism to notify VMM of spinning over a predefined threshold (i.e., pathological busy-waiting)</a:t>
            </a:r>
          </a:p>
          <a:p>
            <a:pPr lvl="2"/>
            <a:r>
              <a:rPr lang="en-US" altLang="ko-KR" dirty="0" smtClean="0"/>
              <a:t>In response to this notification, VMM allows a currently running vCPU to yield its pCPU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98087"/>
            <a:ext cx="3697891" cy="26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22" y="3284984"/>
            <a:ext cx="379852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4015" y="3102868"/>
            <a:ext cx="250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Facesim</a:t>
            </a:r>
            <a:r>
              <a:rPr lang="en-US" altLang="ko-KR" sz="1600" dirty="0" smtClean="0"/>
              <a:t> (</a:t>
            </a:r>
            <a:r>
              <a:rPr lang="en-US" altLang="ko-KR" sz="1600" i="1" dirty="0" err="1" smtClean="0"/>
              <a:t>futex</a:t>
            </a:r>
            <a:r>
              <a:rPr lang="en-US" altLang="ko-KR" sz="1600" i="1" dirty="0" smtClean="0"/>
              <a:t>-intensive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02868"/>
            <a:ext cx="2493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Ferret </a:t>
            </a:r>
            <a:r>
              <a:rPr lang="en-US" altLang="ko-KR" sz="1600" dirty="0" smtClean="0"/>
              <a:t>(</a:t>
            </a:r>
            <a:r>
              <a:rPr lang="en-US" altLang="ko-KR" sz="1600" i="1" dirty="0" smtClean="0"/>
              <a:t>TLB-IPI-intensive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62075" y="6156593"/>
            <a:ext cx="70201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IPI-driven scheduling proactively alleviate unnecessary contention,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sym typeface="Wingdings" pitchFamily="2" charset="2"/>
              </a:rPr>
              <a:t>whereas PLE reactively relieves contention that has already happened</a:t>
            </a:r>
            <a:endParaRPr lang="en-US" altLang="ko-KR" sz="1600" dirty="0" smtClean="0"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9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Evaluation: Urgent Allowance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Urgent allowance</a:t>
            </a:r>
          </a:p>
          <a:p>
            <a:pPr lvl="1"/>
            <a:r>
              <a:rPr lang="en-US" altLang="ko-KR" dirty="0" smtClean="0"/>
              <a:t>Trading short-term fairness with CPU efficiency</a:t>
            </a:r>
          </a:p>
          <a:p>
            <a:pPr lvl="1"/>
            <a:r>
              <a:rPr lang="en-US" altLang="ko-KR" dirty="0" smtClean="0"/>
              <a:t>How much short-term fairness is traded?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1799" y="2636912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vips VM </a:t>
            </a:r>
          </a:p>
          <a:p>
            <a:r>
              <a:rPr lang="en-US" altLang="ko-KR" b="1" dirty="0" smtClean="0"/>
              <a:t>+ 2 facesim VMs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6" y="2501607"/>
            <a:ext cx="4814185" cy="351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88950" y="6118493"/>
            <a:ext cx="55479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Trading short-term fairness improves overall efficiency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sym typeface="Wingdings" pitchFamily="2" charset="2"/>
              </a:rPr>
              <a:t>without negative impact on long-term fairness</a:t>
            </a:r>
            <a:endParaRPr lang="en-US" altLang="ko-KR" sz="1600" dirty="0" smtClean="0"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3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Evaluation: Two Multiprocessor VMs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H:\work\PhD\Defense_presentation\data\_1parsec+1dedup-weighted-speed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00" y="1234827"/>
            <a:ext cx="629917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work\PhD\Defense_presentation\data\_1parsec+1freqmine-weighted-speed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98" y="4043139"/>
            <a:ext cx="6299173" cy="28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1153" y="128781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w/ </a:t>
            </a:r>
            <a:r>
              <a:rPr lang="en-US" altLang="ko-KR" b="1" i="1" dirty="0"/>
              <a:t>d</a:t>
            </a:r>
            <a:r>
              <a:rPr lang="en-US" altLang="ko-KR" b="1" i="1" dirty="0" smtClean="0"/>
              <a:t>edup</a:t>
            </a:r>
            <a:endParaRPr lang="ko-KR" alt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72767" y="4153505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w/ </a:t>
            </a:r>
            <a:r>
              <a:rPr lang="en-US" altLang="ko-KR" b="1" i="1" dirty="0" smtClean="0"/>
              <a:t>freqmine</a:t>
            </a:r>
            <a:endParaRPr lang="ko-KR" alt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897946"/>
            <a:ext cx="25667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a: baseline</a:t>
            </a:r>
          </a:p>
          <a:p>
            <a:r>
              <a:rPr lang="en-US" altLang="ko-KR" sz="1100" b="1" dirty="0" smtClean="0"/>
              <a:t>b: balance</a:t>
            </a:r>
          </a:p>
          <a:p>
            <a:r>
              <a:rPr lang="en-US" altLang="ko-KR" sz="1100" b="1" dirty="0" smtClean="0"/>
              <a:t>c: LC-balance</a:t>
            </a:r>
          </a:p>
          <a:p>
            <a:r>
              <a:rPr lang="en-US" altLang="ko-KR" sz="1100" b="1" dirty="0" smtClean="0"/>
              <a:t>d: LC-balance+Resched-DP</a:t>
            </a:r>
          </a:p>
          <a:p>
            <a:r>
              <a:rPr lang="en-US" altLang="ko-KR" sz="1100" b="1" dirty="0" smtClean="0"/>
              <a:t>e: LC-balance+Resched-DP+TLB-Co</a:t>
            </a:r>
            <a:endParaRPr lang="en-US" altLang="ko-KR" sz="1100" b="1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57486"/>
              </p:ext>
            </p:extLst>
          </p:nvPr>
        </p:nvGraphicFramePr>
        <p:xfrm>
          <a:off x="237119" y="2204864"/>
          <a:ext cx="102251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수식" r:id="rId5" imgW="901440" imgH="444240" progId="Equation.3">
                  <p:embed/>
                </p:oleObj>
              </mc:Choice>
              <mc:Fallback>
                <p:oleObj name="수식" r:id="rId5" imgW="901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119" y="2204864"/>
                        <a:ext cx="102251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1144998" y="2132856"/>
            <a:ext cx="27770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3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700268" cy="922114"/>
          </a:xfrm>
        </p:spPr>
        <p:txBody>
          <a:bodyPr>
            <a:noAutofit/>
          </a:bodyPr>
          <a:lstStyle/>
          <a:p>
            <a:r>
              <a:rPr lang="en-US" altLang="ko-KR" sz="3900" dirty="0" smtClean="0"/>
              <a:t>TLB Shootdown IPIs of Windows 7</a:t>
            </a:r>
            <a:endParaRPr lang="ko-KR" altLang="en-US" sz="3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Heavy use of TLB shootdown IPIs by Windows 7 desktop application launch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Most TLB shootdown IPIs are sent with multi/broadcasting</a:t>
            </a:r>
          </a:p>
          <a:p>
            <a:pPr lvl="1"/>
            <a:r>
              <a:rPr lang="en-US" altLang="ko-KR" dirty="0" smtClean="0"/>
              <a:t>TLB-IPI-driven coscheduling improves PowerPoint launch time </a:t>
            </a:r>
            <a:r>
              <a:rPr lang="en-US" altLang="ko-KR" b="1" u="sng" dirty="0" smtClean="0"/>
              <a:t>by 23%</a:t>
            </a:r>
            <a:r>
              <a:rPr lang="en-US" altLang="ko-KR" dirty="0" smtClean="0"/>
              <a:t> when consolidated with 4 VMs, each running </a:t>
            </a:r>
            <a:r>
              <a:rPr lang="en-US" altLang="ko-KR" i="1" dirty="0" err="1" smtClean="0"/>
              <a:t>streamclusters</a:t>
            </a:r>
            <a:endParaRPr lang="ko-KR" altLang="en-US" i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4124"/>
              </p:ext>
            </p:extLst>
          </p:nvPr>
        </p:nvGraphicFramePr>
        <p:xfrm>
          <a:off x="251521" y="2204864"/>
          <a:ext cx="8712967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3"/>
                <a:gridCol w="1152128"/>
                <a:gridCol w="1296144"/>
                <a:gridCol w="1466180"/>
                <a:gridCol w="1342132"/>
                <a:gridCol w="1440160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Apps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Explorer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PowerPoint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Word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Excel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# of triggers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# of IPIs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Launch time (</a:t>
                      </a:r>
                      <a:r>
                        <a:rPr lang="en-US" altLang="ko-KR" b="1" dirty="0" err="1" smtClean="0"/>
                        <a:t>ms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cap="none" dirty="0"/>
              <a:t>Virtual Asymmetric Multiprocessor for</a:t>
            </a:r>
            <a:br>
              <a:rPr lang="en-US" altLang="ko-KR" sz="3200" cap="none" dirty="0"/>
            </a:br>
            <a:r>
              <a:rPr lang="en-US" altLang="ko-KR" sz="3200" cap="none" dirty="0"/>
              <a:t>User-Interactive Performance</a:t>
            </a:r>
            <a:endParaRPr lang="ko-KR" altLang="en-US" sz="32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Workload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Tracking audio-requesting tasks</a:t>
            </a:r>
          </a:p>
          <a:p>
            <a:pPr lvl="1"/>
            <a:r>
              <a:rPr lang="en-US" altLang="ko-KR" dirty="0" smtClean="0"/>
              <a:t>Tracking tasks that access a virtual audio device</a:t>
            </a:r>
          </a:p>
          <a:p>
            <a:pPr lvl="2"/>
            <a:r>
              <a:rPr lang="en-US" altLang="ko-KR" dirty="0" smtClean="0"/>
              <a:t>Excluding audio access in an interrupt context</a:t>
            </a:r>
          </a:p>
          <a:p>
            <a:pPr lvl="3"/>
            <a:r>
              <a:rPr lang="en-US" altLang="ko-KR" dirty="0" smtClean="0"/>
              <a:t>Checking audio Interrupt Service Register (ISR)</a:t>
            </a:r>
          </a:p>
          <a:p>
            <a:pPr lvl="1"/>
            <a:r>
              <a:rPr lang="en-US" altLang="ko-KR" dirty="0" smtClean="0"/>
              <a:t>Server-client sound system</a:t>
            </a:r>
          </a:p>
          <a:p>
            <a:pPr lvl="2"/>
            <a:r>
              <a:rPr lang="en-US" altLang="ko-KR" dirty="0" smtClean="0"/>
              <a:t>A user-level task to serve all audio requests (e.g., </a:t>
            </a:r>
            <a:r>
              <a:rPr lang="en-US" altLang="ko-KR" i="1" dirty="0" err="1" smtClean="0"/>
              <a:t>pulseaudio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Remote wake-up tracking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" y="3899148"/>
            <a:ext cx="450350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21" y="5412457"/>
            <a:ext cx="5328592" cy="128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66667" y="4744194"/>
            <a:ext cx="46194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1VM: </a:t>
            </a:r>
            <a:r>
              <a:rPr lang="en-US" altLang="ko-KR" sz="1600" b="1" dirty="0" err="1" smtClean="0"/>
              <a:t>VLC+facesim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1VM: freqmine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facesim</a:t>
            </a:r>
            <a:r>
              <a:rPr lang="en-US" altLang="ko-KR" sz="1400" dirty="0" smtClean="0"/>
              <a:t> severely interferes remote wake-up tracking) 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0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838587" y="2986997"/>
            <a:ext cx="2203674" cy="116003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VM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46251" y="2986998"/>
            <a:ext cx="2203674" cy="116003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VM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Goals of This Thesis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enlightened CPU scheduling of VMM for consolidated desktops</a:t>
            </a:r>
          </a:p>
          <a:p>
            <a:pPr lvl="1"/>
            <a:r>
              <a:rPr lang="en-US" altLang="ko-KR" dirty="0" smtClean="0"/>
              <a:t>Efficient CPU management with lightweight VMM extensions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4055150" y="4681687"/>
            <a:ext cx="1528580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47059" y="4599748"/>
            <a:ext cx="4495202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2692013" y="4219990"/>
            <a:ext cx="90659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700125" y="4227603"/>
            <a:ext cx="90659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4971078" y="4219990"/>
            <a:ext cx="90659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6002635" y="4208553"/>
            <a:ext cx="90659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848112" y="2986998"/>
            <a:ext cx="3549837" cy="1218931"/>
            <a:chOff x="5414651" y="3074165"/>
            <a:chExt cx="3549837" cy="1218931"/>
          </a:xfrm>
        </p:grpSpPr>
        <p:sp>
          <p:nvSpPr>
            <p:cNvPr id="15" name="직사각형 14"/>
            <p:cNvSpPr/>
            <p:nvPr/>
          </p:nvSpPr>
          <p:spPr>
            <a:xfrm>
              <a:off x="5414651" y="3074165"/>
              <a:ext cx="2189556" cy="1160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VM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559649" y="3352003"/>
              <a:ext cx="965955" cy="8265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Interactive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workload</a:t>
              </a:r>
              <a:endParaRPr lang="ko-KR" altLang="en-US" sz="10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756623" y="3816892"/>
              <a:ext cx="537326" cy="1980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Thread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824439" y="3861392"/>
              <a:ext cx="537326" cy="1980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Thread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895809" y="3909017"/>
              <a:ext cx="537326" cy="1980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Thread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483721" y="3361528"/>
              <a:ext cx="1008112" cy="826558"/>
              <a:chOff x="5552345" y="3361528"/>
              <a:chExt cx="1008112" cy="826558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5552345" y="3361528"/>
                <a:ext cx="1008112" cy="826558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Background workload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5686971" y="3834875"/>
                <a:ext cx="537326" cy="19804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Thread</a:t>
                </a:r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764177" y="3879375"/>
                <a:ext cx="537326" cy="19804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Thread</a:t>
                </a:r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5826157" y="3927000"/>
                <a:ext cx="537326" cy="19804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Thread</a:t>
                </a:r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866787" y="3195447"/>
              <a:ext cx="1097701" cy="1097649"/>
              <a:chOff x="4744591" y="4654644"/>
              <a:chExt cx="1258030" cy="1275641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744591" y="4816202"/>
                <a:ext cx="1140437" cy="1114083"/>
                <a:chOff x="6304383" y="4355950"/>
                <a:chExt cx="1224459" cy="1224459"/>
              </a:xfrm>
            </p:grpSpPr>
            <p:pic>
              <p:nvPicPr>
                <p:cNvPr id="42" name="Picture 233" descr="http://www.monitor4u.co.kr/Review/review4u/ReviewImg/LP3065-monitor_400x400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04383" y="4355950"/>
                  <a:ext cx="1224459" cy="12244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" descr="http://blog.namran.net/wp-content/uploads/2008/12/compile-2628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386063" y="4516698"/>
                  <a:ext cx="945758" cy="648072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" name="Picture 12" descr="http://www.myscienceisbetter.info/wp-content/upload/images/google-chrome/google-chrome-linux-flash-thumb-600x409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732240" y="4530416"/>
                  <a:ext cx="723197" cy="49298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0" name="Picture 238" descr="http://wikieducator.org/images/1/16/Dummy_us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6300" y="5423482"/>
                <a:ext cx="386321" cy="386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5011015" y="4654644"/>
                <a:ext cx="146699" cy="234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200" b="1" dirty="0"/>
              </a:p>
            </p:txBody>
          </p:sp>
        </p:grpSp>
        <p:cxnSp>
          <p:nvCxnSpPr>
            <p:cNvPr id="45" name="직선 화살표 연결선 44"/>
            <p:cNvCxnSpPr>
              <a:stCxn id="42" idx="1"/>
              <a:endCxn id="15" idx="3"/>
            </p:cNvCxnSpPr>
            <p:nvPr/>
          </p:nvCxnSpPr>
          <p:spPr>
            <a:xfrm flipH="1" flipV="1">
              <a:off x="7604207" y="3654182"/>
              <a:ext cx="262580" cy="15959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547059" y="2986998"/>
            <a:ext cx="2203674" cy="1160033"/>
            <a:chOff x="3113598" y="3074165"/>
            <a:chExt cx="2203674" cy="1160033"/>
          </a:xfrm>
        </p:grpSpPr>
        <p:sp>
          <p:nvSpPr>
            <p:cNvPr id="16" name="직사각형 15"/>
            <p:cNvSpPr/>
            <p:nvPr/>
          </p:nvSpPr>
          <p:spPr>
            <a:xfrm>
              <a:off x="3113598" y="3074165"/>
              <a:ext cx="2203674" cy="1160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VM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295245" y="3352003"/>
              <a:ext cx="1840379" cy="8265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Communicating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workload</a:t>
              </a:r>
              <a:endParaRPr lang="ko-KR" altLang="en-US" sz="10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411155" y="3817959"/>
              <a:ext cx="609972" cy="3070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Thread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419267" y="3817959"/>
              <a:ext cx="609972" cy="3070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Thread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>
              <a:stCxn id="18" idx="3"/>
              <a:endCxn id="21" idx="1"/>
            </p:cNvCxnSpPr>
            <p:nvPr/>
          </p:nvCxnSpPr>
          <p:spPr>
            <a:xfrm>
              <a:off x="4021127" y="3971500"/>
              <a:ext cx="398140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23528" y="3625974"/>
            <a:ext cx="2045753" cy="7386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Enlightening about</a:t>
            </a:r>
          </a:p>
          <a:p>
            <a:pPr algn="r"/>
            <a:r>
              <a:rPr lang="en-US" altLang="ko-KR" sz="1400" b="1" dirty="0" smtClean="0"/>
              <a:t>diverse workload </a:t>
            </a:r>
          </a:p>
          <a:p>
            <a:pPr algn="r"/>
            <a:r>
              <a:rPr lang="en-US" altLang="ko-KR" sz="1400" b="1" dirty="0"/>
              <a:t>d</a:t>
            </a:r>
            <a:r>
              <a:rPr lang="en-US" altLang="ko-KR" sz="1400" b="1" dirty="0" smtClean="0"/>
              <a:t>emands inside a VM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9" y="4359771"/>
            <a:ext cx="2045752" cy="7386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u="sng" dirty="0" smtClean="0"/>
              <a:t>Base</a:t>
            </a:r>
            <a:r>
              <a:rPr lang="en-US" altLang="ko-KR" sz="1400" dirty="0" smtClean="0"/>
              <a:t>: CPU bandwidth</a:t>
            </a:r>
          </a:p>
          <a:p>
            <a:pPr algn="r"/>
            <a:r>
              <a:rPr lang="en-US" altLang="ko-KR" sz="1400" dirty="0" smtClean="0"/>
              <a:t>partitioning for</a:t>
            </a:r>
          </a:p>
          <a:p>
            <a:pPr algn="r"/>
            <a:r>
              <a:rPr lang="en-US" altLang="ko-KR" sz="1400" dirty="0" smtClean="0"/>
              <a:t>performance isolation</a:t>
            </a:r>
            <a:endParaRPr lang="ko-KR" altLang="en-US" sz="1400" dirty="0"/>
          </a:p>
        </p:txBody>
      </p:sp>
      <p:cxnSp>
        <p:nvCxnSpPr>
          <p:cNvPr id="71" name="직선 연결선 70"/>
          <p:cNvCxnSpPr/>
          <p:nvPr/>
        </p:nvCxnSpPr>
        <p:spPr>
          <a:xfrm flipH="1" flipV="1">
            <a:off x="2369281" y="4362866"/>
            <a:ext cx="1784139" cy="3188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369281" y="4980771"/>
            <a:ext cx="1685869" cy="1176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 flipV="1">
            <a:off x="2369282" y="3646814"/>
            <a:ext cx="1788432" cy="10348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8628" y="5257442"/>
            <a:ext cx="8557023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altLang="ko-KR" b="1" dirty="0" smtClean="0"/>
              <a:t>Design principles</a:t>
            </a:r>
          </a:p>
          <a:p>
            <a:pPr marL="342900" indent="-342900">
              <a:lnSpc>
                <a:spcPts val="2160"/>
              </a:lnSpc>
              <a:buAutoNum type="arabicPeriod"/>
            </a:pPr>
            <a:r>
              <a:rPr lang="en-US" altLang="ko-KR" sz="1500" b="1" u="sng" dirty="0" smtClean="0"/>
              <a:t>OS-independence</a:t>
            </a:r>
            <a:r>
              <a:rPr lang="en-US" altLang="ko-KR" sz="1500" dirty="0" smtClean="0"/>
              <a:t>: </a:t>
            </a:r>
            <a:r>
              <a:rPr lang="en-US" altLang="ko-KR" sz="1400" dirty="0" smtClean="0"/>
              <a:t>VMM-level solutions without OS-dependent optimizations</a:t>
            </a:r>
          </a:p>
          <a:p>
            <a:pPr marL="342900" indent="-342900">
              <a:lnSpc>
                <a:spcPts val="2160"/>
              </a:lnSpc>
              <a:buAutoNum type="arabicPeriod"/>
            </a:pPr>
            <a:r>
              <a:rPr lang="en-US" altLang="ko-KR" sz="1500" b="1" u="sng" dirty="0" smtClean="0"/>
              <a:t>Diversity</a:t>
            </a:r>
            <a:r>
              <a:rPr lang="en-US" altLang="ko-KR" sz="1500" dirty="0" smtClean="0"/>
              <a:t>: </a:t>
            </a:r>
            <a:r>
              <a:rPr lang="en-US" altLang="ko-KR" sz="1400" dirty="0" smtClean="0"/>
              <a:t>Identifying the computing demands of diverse workloads (including mixed workloads)</a:t>
            </a:r>
          </a:p>
          <a:p>
            <a:pPr marL="342900" indent="-342900">
              <a:lnSpc>
                <a:spcPts val="2160"/>
              </a:lnSpc>
              <a:buFontTx/>
              <a:buAutoNum type="arabicPeriod"/>
            </a:pPr>
            <a:r>
              <a:rPr lang="en-US" altLang="ko-KR" sz="1500" b="1" u="sng" dirty="0" smtClean="0"/>
              <a:t>Inter-VM fairness</a:t>
            </a:r>
            <a:r>
              <a:rPr lang="en-US" altLang="ko-KR" sz="1500" dirty="0" smtClean="0"/>
              <a:t>: </a:t>
            </a:r>
            <a:r>
              <a:rPr lang="en-US" altLang="ko-KR" sz="1400" dirty="0" smtClean="0"/>
              <a:t>Performance isolation for multi-tenant environments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Measurement 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Spiceplay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Snapshot-based record/replay </a:t>
            </a:r>
          </a:p>
          <a:p>
            <a:pPr lvl="2"/>
            <a:r>
              <a:rPr lang="en-US" altLang="ko-KR" dirty="0" smtClean="0"/>
              <a:t>Robust replay for varying loads</a:t>
            </a:r>
          </a:p>
          <a:p>
            <a:pPr lvl="3"/>
            <a:r>
              <a:rPr lang="en-US" altLang="ko-KR" dirty="0" smtClean="0"/>
              <a:t>Similar to </a:t>
            </a:r>
            <a:r>
              <a:rPr lang="en-US" altLang="ko-KR" dirty="0" err="1" smtClean="0"/>
              <a:t>VNCPlay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[USENIX’05]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Deskbench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[IM’09]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Extension on the SPICE remote desktop client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Record</a:t>
            </a:r>
          </a:p>
          <a:p>
            <a:pPr lvl="3"/>
            <a:r>
              <a:rPr lang="en-US" altLang="ko-KR" dirty="0" smtClean="0"/>
              <a:t>Snapshot </a:t>
            </a:r>
            <a:r>
              <a:rPr lang="en-US" altLang="ko-KR" dirty="0" smtClean="0">
                <a:sym typeface="Wingdings" pitchFamily="2" charset="2"/>
              </a:rPr>
              <a:t>at an input point  Input recording  Snapshot at a user-perceived point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Replay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Snapshot comparison &amp; start timer   Input replaying  Snapshot comparison &amp; stop timer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vAMP</a:t>
            </a:r>
            <a:r>
              <a:rPr lang="en-US" altLang="ko-KR" dirty="0" smtClean="0"/>
              <a:t>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Default </a:t>
            </a:r>
            <a:r>
              <a:rPr lang="en-US" altLang="ko-KR" dirty="0" err="1" smtClean="0"/>
              <a:t>vAMP</a:t>
            </a:r>
            <a:r>
              <a:rPr lang="en-US" altLang="ko-KR" dirty="0" smtClean="0"/>
              <a:t> parameters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66804"/>
              </p:ext>
            </p:extLst>
          </p:nvPr>
        </p:nvGraphicFramePr>
        <p:xfrm>
          <a:off x="160462" y="1700808"/>
          <a:ext cx="88569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289"/>
                <a:gridCol w="2269660"/>
                <a:gridCol w="936104"/>
                <a:gridCol w="40949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Parameter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Role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Default value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Rationale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Backgroun</a:t>
                      </a:r>
                      <a:r>
                        <a:rPr lang="en-US" altLang="ko-KR" sz="1400" baseline="0" dirty="0" smtClean="0"/>
                        <a:t>d load threshold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Tagging background tasks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Large enough to filter general</a:t>
                      </a:r>
                      <a:r>
                        <a:rPr lang="en-US" altLang="ko-KR" sz="1400" baseline="0" dirty="0" smtClean="0"/>
                        <a:t> daemon tasks such as an X server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Maximum</a:t>
                      </a:r>
                      <a:r>
                        <a:rPr lang="en-US" altLang="ko-KR" sz="1400" baseline="0" dirty="0" smtClean="0"/>
                        <a:t> time of an interactive episode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Duration of distributing</a:t>
                      </a:r>
                      <a:r>
                        <a:rPr lang="en-US" altLang="ko-KR" sz="1400" baseline="0" dirty="0" smtClean="0"/>
                        <a:t> asymmetric CPU shares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5sec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Large</a:t>
                      </a:r>
                      <a:r>
                        <a:rPr lang="en-US" altLang="ko-KR" sz="1400" baseline="0" dirty="0" smtClean="0"/>
                        <a:t> enough to cover a general interactive episode 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(2sec was used in previous research based on HCI work, but larger value is needed to cover long-launched applications 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4946"/>
              </p:ext>
            </p:extLst>
          </p:nvPr>
        </p:nvGraphicFramePr>
        <p:xfrm>
          <a:off x="110391" y="4072483"/>
          <a:ext cx="410445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5170" y="4077072"/>
            <a:ext cx="15447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Video playback:</a:t>
            </a:r>
          </a:p>
          <a:p>
            <a:r>
              <a:rPr lang="en-US" altLang="ko-KR" sz="1400" dirty="0" err="1" smtClean="0"/>
              <a:t>vAMP</a:t>
            </a:r>
            <a:r>
              <a:rPr lang="en-US" altLang="ko-KR" sz="1400" dirty="0" smtClean="0"/>
              <a:t>(L) w/ Ext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547664" y="4869160"/>
            <a:ext cx="1335035" cy="115212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4667" y="5958805"/>
            <a:ext cx="219335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X server is misclassified as 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a background task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303960"/>
              </p:ext>
            </p:extLst>
          </p:nvPr>
        </p:nvGraphicFramePr>
        <p:xfrm>
          <a:off x="4847592" y="4105039"/>
          <a:ext cx="4464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0312" y="4096494"/>
            <a:ext cx="14205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Gimp launch:</a:t>
            </a:r>
          </a:p>
          <a:p>
            <a:r>
              <a:rPr lang="en-US" altLang="ko-KR" sz="1400" dirty="0" err="1" smtClean="0"/>
              <a:t>vAMP</a:t>
            </a:r>
            <a:r>
              <a:rPr lang="en-US" altLang="ko-KR" sz="1400" dirty="0" smtClean="0"/>
              <a:t>(L) w/ Ext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012160" y="4358104"/>
            <a:ext cx="144016" cy="26161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050" y="3937347"/>
            <a:ext cx="2747473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Interactive episode is prematurely finished before the end of launch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2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Evaluation: Background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 of background workloads</a:t>
            </a:r>
          </a:p>
          <a:p>
            <a:pPr lvl="1"/>
            <a:r>
              <a:rPr lang="en-US" altLang="ko-KR" dirty="0" smtClean="0"/>
              <a:t>With repeated launch with 1-second interval</a:t>
            </a:r>
          </a:p>
          <a:p>
            <a:pPr lvl="2"/>
            <a:r>
              <a:rPr lang="en-US" altLang="ko-KR" dirty="0" smtClean="0"/>
              <a:t>Intensively interactive workloads</a:t>
            </a:r>
          </a:p>
          <a:p>
            <a:pPr lvl="1"/>
            <a:r>
              <a:rPr lang="en-US" altLang="ko-KR" dirty="0" smtClean="0"/>
              <a:t>3-28% degradation</a:t>
            </a:r>
            <a:endParaRPr lang="ko-KR" alt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49422"/>
              </p:ext>
            </p:extLst>
          </p:nvPr>
        </p:nvGraphicFramePr>
        <p:xfrm>
          <a:off x="827584" y="2924944"/>
          <a:ext cx="676875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Guest OS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Interrupt pinning</a:t>
            </a:r>
          </a:p>
          <a:p>
            <a:pPr lvl="1"/>
            <a:r>
              <a:rPr lang="en-US" altLang="ko-KR" dirty="0" smtClean="0"/>
              <a:t>An interactive workload can accompany I/O</a:t>
            </a:r>
          </a:p>
          <a:p>
            <a:pPr lvl="2"/>
            <a:r>
              <a:rPr lang="en-US" altLang="ko-KR" dirty="0" smtClean="0"/>
              <a:t>Even warm launch can involve synchronous disk writes</a:t>
            </a:r>
          </a:p>
          <a:p>
            <a:pPr lvl="1"/>
            <a:r>
              <a:rPr lang="en-US" altLang="ko-KR" dirty="0" smtClean="0"/>
              <a:t>During an interactive episode, pinning I/O interrupts on fast vCPUs</a:t>
            </a:r>
          </a:p>
          <a:p>
            <a:pPr lvl="2"/>
            <a:r>
              <a:rPr lang="en-US" altLang="ko-KR" dirty="0" smtClean="0"/>
              <a:t>In Linux, manipulate 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/&lt;</a:t>
            </a:r>
            <a:r>
              <a:rPr lang="en-US" altLang="ko-KR" dirty="0" err="1" smtClean="0"/>
              <a:t>irq</a:t>
            </a:r>
            <a:r>
              <a:rPr lang="en-US" altLang="ko-KR" dirty="0" smtClean="0"/>
              <a:t> number&gt;/</a:t>
            </a:r>
            <a:r>
              <a:rPr lang="en-US" altLang="ko-KR" dirty="0" err="1" smtClean="0"/>
              <a:t>smp_affinity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478683"/>
              </p:ext>
            </p:extLst>
          </p:nvPr>
        </p:nvGraphicFramePr>
        <p:xfrm>
          <a:off x="899592" y="3598590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3736082"/>
            <a:ext cx="4139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Chrome launch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400" dirty="0" smtClean="0"/>
              <a:t>Chrome launch entails some synchronous writes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05508" y="3636660"/>
            <a:ext cx="3573414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If a disk I/O interrupt is delivered to a slow vCPU,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</a:rPr>
              <a:t>scheduling latency is increased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199159" y="4110980"/>
            <a:ext cx="715541" cy="5303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Evaluation: Guest OS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nr_fast_vcpus</a:t>
            </a:r>
            <a:r>
              <a:rPr lang="en-US" altLang="ko-KR" dirty="0" smtClean="0"/>
              <a:t> parameter</a:t>
            </a:r>
          </a:p>
          <a:p>
            <a:pPr lvl="1"/>
            <a:r>
              <a:rPr lang="en-US" altLang="ko-KR" dirty="0" smtClean="0"/>
              <a:t>Initial number of fast vCPUs</a:t>
            </a:r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35442"/>
              </p:ext>
            </p:extLst>
          </p:nvPr>
        </p:nvGraphicFramePr>
        <p:xfrm>
          <a:off x="323528" y="2060848"/>
          <a:ext cx="5472608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5565736"/>
            <a:ext cx="704891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Interactive workloads with low thread-level parallelism do not require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sym typeface="Wingdings" pitchFamily="2" charset="2"/>
              </a:rPr>
              <a:t>a large number of initial fast vCPUs</a:t>
            </a:r>
            <a:endParaRPr lang="en-US" altLang="ko-KR" sz="1600" dirty="0" smtClean="0">
              <a:sym typeface="Wingdings" pitchFamily="2" charset="2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2204864"/>
            <a:ext cx="476386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A workload with low thread-level parallelism is adversely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affected by multiple fast vCPUs, since unnecessary vCPU-level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scheduling latency is involved</a:t>
            </a:r>
          </a:p>
        </p:txBody>
      </p:sp>
    </p:spTree>
    <p:extLst>
      <p:ext uri="{BB962C8B-B14F-4D97-AF65-F5344CB8AC3E}">
        <p14:creationId xmlns:p14="http://schemas.microsoft.com/office/powerpoint/2010/main" val="5501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cap="none" dirty="0" smtClean="0"/>
              <a:t>Task-aware VM Scheduling for I/O Performance</a:t>
            </a:r>
            <a:endParaRPr lang="ko-KR" altLang="en-US" sz="32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VM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Task-agnostic scheduling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4818042"/>
            <a:ext cx="2448272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VMM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3515" y="3017842"/>
            <a:ext cx="1733128" cy="15841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VM1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65723" y="3017842"/>
            <a:ext cx="1733128" cy="15841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VM2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51240" y="3005241"/>
            <a:ext cx="1733128" cy="15841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1457" y="371353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63505" y="371353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695553" y="371353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1477554" y="2126999"/>
            <a:ext cx="5758742" cy="734194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Run queue sorted based on CPU fairness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3305874"/>
            <a:ext cx="865994" cy="6480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Mixed task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58334" y="3809930"/>
            <a:ext cx="865994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CPU-bound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task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26286" y="3161858"/>
            <a:ext cx="865994" cy="6480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I/O-bound task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47563" y="5336881"/>
            <a:ext cx="1228525" cy="1205086"/>
            <a:chOff x="647563" y="5702778"/>
            <a:chExt cx="1228525" cy="1205086"/>
          </a:xfrm>
        </p:grpSpPr>
        <p:sp>
          <p:nvSpPr>
            <p:cNvPr id="19" name="번개 18"/>
            <p:cNvSpPr/>
            <p:nvPr/>
          </p:nvSpPr>
          <p:spPr>
            <a:xfrm rot="17757518">
              <a:off x="297048" y="6053293"/>
              <a:ext cx="1205086" cy="5040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4699" y="6336067"/>
              <a:ext cx="109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I/O event</a:t>
              </a:r>
              <a:endParaRPr lang="ko-KR" altLang="en-US" b="1" dirty="0"/>
            </a:p>
          </p:txBody>
        </p:sp>
      </p:grpSp>
      <p:sp>
        <p:nvSpPr>
          <p:cNvPr id="21" name="구름 모양 설명선 39"/>
          <p:cNvSpPr/>
          <p:nvPr/>
        </p:nvSpPr>
        <p:spPr>
          <a:xfrm>
            <a:off x="4931091" y="1772816"/>
            <a:ext cx="3456384" cy="1182146"/>
          </a:xfrm>
          <a:prstGeom prst="cloudCallout">
            <a:avLst>
              <a:gd name="adj1" fmla="val -7466"/>
              <a:gd name="adj2" fmla="val 77279"/>
            </a:avLst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That event is mine 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and I’m waiting for it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3995936" y="4818042"/>
            <a:ext cx="4176464" cy="1521460"/>
          </a:xfrm>
          <a:prstGeom prst="wedgeRoundRectCallout">
            <a:avLst>
              <a:gd name="adj1" fmla="val -66058"/>
              <a:gd name="adj2" fmla="val -3268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Y</a:t>
            </a:r>
            <a:r>
              <a:rPr lang="en-US" altLang="ko-KR" b="1" i="1" dirty="0" smtClean="0">
                <a:solidFill>
                  <a:schemeClr val="tx1"/>
                </a:solidFill>
              </a:rPr>
              <a:t>our VM has low priority now!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I don’t </a:t>
            </a:r>
            <a:r>
              <a:rPr lang="en-US" altLang="ko-KR" b="1" i="1" dirty="0" smtClean="0">
                <a:solidFill>
                  <a:schemeClr val="tx1"/>
                </a:solidFill>
              </a:rPr>
              <a:t>even know </a:t>
            </a:r>
            <a:r>
              <a:rPr lang="en-US" altLang="ko-KR" b="1" i="1" dirty="0">
                <a:solidFill>
                  <a:schemeClr val="tx1"/>
                </a:solidFill>
              </a:rPr>
              <a:t>this event is for </a:t>
            </a:r>
            <a:r>
              <a:rPr lang="en-US" altLang="ko-KR" b="1" i="1" dirty="0" smtClean="0">
                <a:solidFill>
                  <a:schemeClr val="tx1"/>
                </a:solidFill>
              </a:rPr>
              <a:t>your </a:t>
            </a:r>
            <a:r>
              <a:rPr lang="en-US" altLang="ko-KR" b="1" i="1" dirty="0">
                <a:solidFill>
                  <a:schemeClr val="tx1"/>
                </a:solidFill>
              </a:rPr>
              <a:t>I/O-bound </a:t>
            </a:r>
            <a:r>
              <a:rPr lang="en-US" altLang="ko-KR" b="1" i="1" dirty="0" smtClean="0">
                <a:solidFill>
                  <a:schemeClr val="tx1"/>
                </a:solidFill>
              </a:rPr>
              <a:t>task!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Sorry not to schedule you immediately…</a:t>
            </a:r>
            <a:endParaRPr lang="ko-KR" alt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28" y="263105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Head</a:t>
            </a:r>
            <a:endParaRPr lang="ko-KR" altLang="en-US" sz="20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64598" y="2631055"/>
            <a:ext cx="55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Tail</a:t>
            </a:r>
            <a:endParaRPr lang="ko-KR" altLang="en-US" sz="2000" b="1" i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0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Task-agnostic </a:t>
            </a:r>
            <a:r>
              <a:rPr lang="en-US" altLang="ko-KR" dirty="0" smtClean="0"/>
              <a:t>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worst case example for 6 consolidated VMs</a:t>
            </a:r>
          </a:p>
          <a:p>
            <a:pPr lvl="1"/>
            <a:r>
              <a:rPr lang="en-US" altLang="ko-KR" dirty="0" smtClean="0"/>
              <a:t>Network response time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54" y="2508075"/>
            <a:ext cx="5635227" cy="394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2348880"/>
            <a:ext cx="320690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Native Linux: Non-consolidated OS</a:t>
            </a:r>
          </a:p>
          <a:p>
            <a:r>
              <a:rPr lang="en-US" altLang="ko-KR" sz="1600" b="1" dirty="0" err="1" smtClean="0"/>
              <a:t>XenoLinux</a:t>
            </a:r>
            <a:r>
              <a:rPr lang="en-US" altLang="ko-KR" sz="1600" b="1" dirty="0" smtClean="0"/>
              <a:t>: Consolidated OS on </a:t>
            </a:r>
            <a:r>
              <a:rPr lang="en-US" altLang="ko-KR" sz="1600" b="1" dirty="0" err="1" smtClean="0"/>
              <a:t>Xen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&lt;Workloads&gt;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b="1" dirty="0" smtClean="0"/>
              <a:t>I/O+CPU</a:t>
            </a:r>
          </a:p>
          <a:p>
            <a:r>
              <a:rPr lang="en-US" altLang="ko-KR" sz="1600" dirty="0" smtClean="0"/>
              <a:t>1 VM: Server &amp; CPU-bound task</a:t>
            </a:r>
          </a:p>
          <a:p>
            <a:r>
              <a:rPr lang="en-US" altLang="ko-KR" sz="1600" dirty="0" smtClean="0"/>
              <a:t>5 VMs: CPU-bound task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b="1" dirty="0" smtClean="0"/>
              <a:t>I/O</a:t>
            </a:r>
          </a:p>
          <a:p>
            <a:r>
              <a:rPr lang="en-US" altLang="ko-KR" sz="1600" dirty="0" smtClean="0"/>
              <a:t>1 VM: Server</a:t>
            </a:r>
          </a:p>
          <a:p>
            <a:r>
              <a:rPr lang="en-US" altLang="ko-KR" sz="1600" dirty="0" smtClean="0"/>
              <a:t>5 VMs: CPU-bound task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14067" y="3151381"/>
            <a:ext cx="1657201" cy="239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85181" y="2852936"/>
            <a:ext cx="494531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7704" y="3789040"/>
            <a:ext cx="253787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By boosting mechanism</a:t>
            </a:r>
          </a:p>
          <a:p>
            <a:r>
              <a:rPr lang="en-US" altLang="ko-KR" sz="1600" b="1" dirty="0" smtClean="0"/>
              <a:t>of </a:t>
            </a:r>
            <a:r>
              <a:rPr lang="en-US" altLang="ko-KR" sz="1600" b="1" dirty="0" err="1" smtClean="0"/>
              <a:t>Xen</a:t>
            </a:r>
            <a:r>
              <a:rPr lang="en-US" altLang="ko-KR" sz="1600" b="1" dirty="0" smtClean="0"/>
              <a:t> Credit scheduler</a:t>
            </a:r>
            <a:endParaRPr lang="ko-KR" altLang="en-US" sz="16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67944" y="4941168"/>
            <a:ext cx="504056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3466" y="5373216"/>
            <a:ext cx="377212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Poor responsiveness</a:t>
            </a:r>
          </a:p>
          <a:p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en-US" altLang="ko-KR" sz="1600" b="1" dirty="0" smtClean="0"/>
              <a:t>boosting mechanism realizes </a:t>
            </a:r>
          </a:p>
          <a:p>
            <a:r>
              <a:rPr lang="en-US" altLang="ko-KR" sz="1600" b="1" dirty="0" smtClean="0"/>
              <a:t>I/O-</a:t>
            </a:r>
            <a:r>
              <a:rPr lang="en-US" altLang="ko-KR" sz="1600" b="1" dirty="0" err="1" smtClean="0"/>
              <a:t>boundness</a:t>
            </a:r>
            <a:r>
              <a:rPr lang="en-US" altLang="ko-KR" sz="1600" b="1" dirty="0" smtClean="0"/>
              <a:t> with only VCPU-level</a:t>
            </a:r>
            <a:endParaRPr lang="ko-KR" altLang="en-US" sz="16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23728" y="3386455"/>
            <a:ext cx="2147540" cy="2395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 animBg="1"/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Task-aware VM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7931224" cy="48006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Goals</a:t>
            </a:r>
          </a:p>
          <a:p>
            <a:pPr lvl="1"/>
            <a:r>
              <a:rPr lang="en-US" altLang="ko-KR" dirty="0" smtClean="0"/>
              <a:t>Tracking I/O-</a:t>
            </a:r>
            <a:r>
              <a:rPr lang="en-US" altLang="ko-KR" dirty="0" err="1" smtClean="0"/>
              <a:t>boundness</a:t>
            </a:r>
            <a:r>
              <a:rPr lang="en-US" altLang="ko-KR" dirty="0" smtClean="0"/>
              <a:t> with task granularity</a:t>
            </a:r>
          </a:p>
          <a:p>
            <a:pPr lvl="1"/>
            <a:r>
              <a:rPr lang="en-US" altLang="ko-KR" dirty="0" smtClean="0"/>
              <a:t>Improving the response time of I/O-bound tasks</a:t>
            </a:r>
          </a:p>
          <a:p>
            <a:pPr lvl="1"/>
            <a:r>
              <a:rPr lang="en-US" altLang="ko-KR" dirty="0" smtClean="0"/>
              <a:t>Keeping inter-VM fairness</a:t>
            </a:r>
          </a:p>
          <a:p>
            <a:r>
              <a:rPr lang="en-US" altLang="ko-KR" b="1" dirty="0" smtClean="0"/>
              <a:t>Challenges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71907" y="5341912"/>
            <a:ext cx="1008112" cy="817808"/>
            <a:chOff x="5142971" y="4857760"/>
            <a:chExt cx="1143541" cy="1060804"/>
          </a:xfrm>
        </p:grpSpPr>
        <p:pic>
          <p:nvPicPr>
            <p:cNvPr id="18" name="Picture 3" descr="C:\Users\hwandori\AppData\Local\Microsoft\Windows\Temporary Internet Files\Content.IE5\B1TSFNZ8\MCj0250279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2971" y="4857760"/>
              <a:ext cx="1143541" cy="785818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318096" y="5519337"/>
              <a:ext cx="667698" cy="3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PCPU</a:t>
              </a:r>
              <a:endParaRPr lang="ko-KR" altLang="en-US" sz="1400" b="1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927892" y="4720587"/>
            <a:ext cx="1350040" cy="4773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04834" y="3673624"/>
            <a:ext cx="1222577" cy="8838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11760" y="3685728"/>
            <a:ext cx="1222577" cy="88382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0862" y="3753915"/>
            <a:ext cx="501018" cy="4457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Mixed task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18854" y="4082360"/>
            <a:ext cx="501018" cy="4457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CPU-bound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task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6806" y="3888086"/>
            <a:ext cx="501018" cy="44571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I/O-bound task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94468" y="4805452"/>
            <a:ext cx="894825" cy="784888"/>
            <a:chOff x="636405" y="5752435"/>
            <a:chExt cx="1268506" cy="1141233"/>
          </a:xfrm>
        </p:grpSpPr>
        <p:sp>
          <p:nvSpPr>
            <p:cNvPr id="46" name="번개 45"/>
            <p:cNvSpPr/>
            <p:nvPr/>
          </p:nvSpPr>
          <p:spPr>
            <a:xfrm rot="17757518">
              <a:off x="293372" y="6095468"/>
              <a:ext cx="1141233" cy="455167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4699" y="6336066"/>
              <a:ext cx="1120212" cy="40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I/O event</a:t>
              </a:r>
              <a:endParaRPr lang="ko-KR" altLang="en-US" sz="1200" b="1" dirty="0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921171" y="3685728"/>
            <a:ext cx="1222577" cy="8838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27891" y="3685728"/>
            <a:ext cx="1222577" cy="883824"/>
            <a:chOff x="899592" y="4149080"/>
            <a:chExt cx="1222577" cy="88382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99592" y="4149080"/>
              <a:ext cx="1222577" cy="883824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478694" y="4217267"/>
              <a:ext cx="501018" cy="44571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Mixed task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06686" y="4545712"/>
              <a:ext cx="501018" cy="44571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CPU-bound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task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4638" y="4351438"/>
              <a:ext cx="501018" cy="44571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I/O-bound task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21814" y="34112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VM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11206" y="34112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VM</a:t>
            </a:r>
            <a:endParaRPr lang="ko-KR" altLang="en-US" sz="1400" b="1" dirty="0"/>
          </a:p>
        </p:txBody>
      </p:sp>
      <p:sp>
        <p:nvSpPr>
          <p:cNvPr id="60" name="위쪽/아래쪽 화살표 59"/>
          <p:cNvSpPr/>
          <p:nvPr/>
        </p:nvSpPr>
        <p:spPr>
          <a:xfrm rot="3772266">
            <a:off x="1676405" y="3737744"/>
            <a:ext cx="216024" cy="175812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58843" y="4710675"/>
            <a:ext cx="420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I/O-bound task identification</a:t>
            </a:r>
            <a:endParaRPr lang="ko-KR" alt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58843" y="5142723"/>
            <a:ext cx="317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I/O event correlation</a:t>
            </a:r>
            <a:endParaRPr lang="ko-KR" alt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555342" y="5554039"/>
            <a:ext cx="249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Partial boosting</a:t>
            </a:r>
            <a:endParaRPr lang="ko-KR" altLang="en-US" sz="2400" b="1" dirty="0"/>
          </a:p>
        </p:txBody>
      </p:sp>
      <p:sp>
        <p:nvSpPr>
          <p:cNvPr id="65" name="직사각형 64"/>
          <p:cNvSpPr/>
          <p:nvPr/>
        </p:nvSpPr>
        <p:spPr>
          <a:xfrm>
            <a:off x="2493921" y="3889648"/>
            <a:ext cx="501018" cy="4457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17848" y="3888086"/>
            <a:ext cx="501018" cy="4457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2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4955E-6 L -0.13785 0.2197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098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 animBg="1"/>
      <p:bldP spid="53" grpId="1" animBg="1"/>
      <p:bldP spid="38" grpId="0" animBg="1"/>
      <p:bldP spid="42" grpId="0" animBg="1"/>
      <p:bldP spid="43" grpId="0" animBg="1"/>
      <p:bldP spid="44" grpId="0" animBg="1"/>
      <p:bldP spid="44" grpId="1" animBg="1"/>
      <p:bldP spid="52" grpId="0" animBg="1"/>
      <p:bldP spid="52" grpId="1" animBg="1"/>
      <p:bldP spid="56" grpId="0"/>
      <p:bldP spid="57" grpId="0"/>
      <p:bldP spid="60" grpId="0" animBg="1"/>
      <p:bldP spid="60" grpId="1" animBg="1"/>
      <p:bldP spid="61" grpId="0"/>
      <p:bldP spid="62" grpId="0"/>
      <p:bldP spid="63" grpId="0"/>
      <p:bldP spid="65" grpId="0" animBg="1"/>
      <p:bldP spid="65" grpId="1" animBg="1"/>
      <p:bldP spid="6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Task-aware VM Scheduling</a:t>
            </a:r>
            <a:br>
              <a:rPr lang="en-US" altLang="ko-KR" sz="3200" dirty="0" smtClean="0"/>
            </a:br>
            <a:r>
              <a:rPr lang="en-US" altLang="ko-KR" sz="2000" dirty="0" smtClean="0"/>
              <a:t>1. I/O-bound </a:t>
            </a:r>
            <a:r>
              <a:rPr lang="en-US" altLang="ko-KR" sz="2000" dirty="0"/>
              <a:t>Task Identification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931224" cy="499715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Observable information at the VMM</a:t>
            </a:r>
          </a:p>
          <a:p>
            <a:pPr lvl="1"/>
            <a:r>
              <a:rPr lang="en-US" altLang="ko-KR" dirty="0"/>
              <a:t>I/O events</a:t>
            </a:r>
          </a:p>
          <a:p>
            <a:pPr lvl="1"/>
            <a:r>
              <a:rPr lang="en-US" altLang="ko-KR" dirty="0"/>
              <a:t>Task switching </a:t>
            </a:r>
            <a:r>
              <a:rPr lang="en-US" altLang="ko-KR" dirty="0" smtClean="0"/>
              <a:t>events </a:t>
            </a:r>
            <a:r>
              <a:rPr lang="en-US" altLang="ko-KR" sz="2000" dirty="0"/>
              <a:t>[Jones et al., USENIX’06</a:t>
            </a:r>
            <a:r>
              <a:rPr lang="en-US" altLang="ko-KR" sz="2000" dirty="0" smtClean="0"/>
              <a:t>]</a:t>
            </a:r>
            <a:endParaRPr lang="en-US" altLang="ko-KR" dirty="0"/>
          </a:p>
          <a:p>
            <a:pPr lvl="1"/>
            <a:r>
              <a:rPr lang="en-US" altLang="ko-KR" dirty="0"/>
              <a:t>CPU time quantum of each task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Inference based on common OS techniques</a:t>
            </a:r>
          </a:p>
          <a:p>
            <a:pPr lvl="1"/>
            <a:r>
              <a:rPr lang="en-US" altLang="ko-KR" dirty="0" smtClean="0"/>
              <a:t>General OS techniques (Linux, Windows, FreeBSD, …) to infer and handle I/O-bound tasks</a:t>
            </a:r>
          </a:p>
          <a:p>
            <a:pPr lvl="2"/>
            <a:r>
              <a:rPr lang="en-US" altLang="ko-KR" b="1" dirty="0" smtClean="0"/>
              <a:t>1. Small CPU time quantum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main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b="1" dirty="0" smtClean="0"/>
              <a:t>2. Preemptive scheduling in response to I/O events (</a:t>
            </a:r>
            <a:r>
              <a:rPr lang="en-US" altLang="ko-KR" b="1" i="1" dirty="0" smtClean="0"/>
              <a:t>supportive</a:t>
            </a:r>
            <a:r>
              <a:rPr lang="en-US" altLang="ko-KR" b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6770" y="2376962"/>
            <a:ext cx="1813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Example (Intel x86)</a:t>
            </a:r>
            <a:endParaRPr lang="ko-KR" altLang="en-US" sz="16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565993" y="3187634"/>
            <a:ext cx="315410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552852" y="2982448"/>
            <a:ext cx="292" cy="175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979288" y="2982448"/>
            <a:ext cx="0" cy="1968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7080" y="2715516"/>
            <a:ext cx="1036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CR3 update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92558" y="2715516"/>
            <a:ext cx="1036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CR3 update</a:t>
            </a:r>
            <a:endParaRPr lang="ko-KR" altLang="en-US" sz="1400" b="1" dirty="0"/>
          </a:p>
        </p:txBody>
      </p:sp>
      <p:sp>
        <p:nvSpPr>
          <p:cNvPr id="11" name="오른쪽 중괄호 10"/>
          <p:cNvSpPr/>
          <p:nvPr/>
        </p:nvSpPr>
        <p:spPr>
          <a:xfrm rot="5400000">
            <a:off x="7132455" y="2588763"/>
            <a:ext cx="253506" cy="1440160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838429" y="3153726"/>
            <a:ext cx="0" cy="2499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1977" y="3325764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I/O event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27454" y="3380680"/>
            <a:ext cx="160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Task time quantum</a:t>
            </a:r>
            <a:endParaRPr lang="ko-KR" altLang="en-US" sz="1400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8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2768"/>
              </p:ext>
            </p:extLst>
          </p:nvPr>
        </p:nvGraphicFramePr>
        <p:xfrm>
          <a:off x="203895" y="1207472"/>
          <a:ext cx="8688585" cy="538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85"/>
                <a:gridCol w="1368152"/>
                <a:gridCol w="1943284"/>
                <a:gridCol w="1390809"/>
                <a:gridCol w="1516810"/>
                <a:gridCol w="981745"/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Proposals</a:t>
                      </a:r>
                      <a:endParaRPr lang="en-US" altLang="ko-KR" sz="16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en-US" altLang="ko-KR" sz="16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References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Design principles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OS-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independence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Diversity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Inter-VM fairness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Proportional-share</a:t>
                      </a:r>
                      <a:r>
                        <a:rPr lang="en-US" altLang="ko-KR" sz="1400" b="1" baseline="0" dirty="0" smtClean="0"/>
                        <a:t> scheduling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Xen,</a:t>
                      </a:r>
                      <a:r>
                        <a:rPr lang="en-US" altLang="ko-KR" sz="1100" baseline="0" dirty="0" smtClean="0"/>
                        <a:t> KVM, VMware ESX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Interactive &amp; soft real-time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dirty="0" smtClean="0"/>
                        <a:t>scheduling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[Lin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SC’05]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[Lee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VEE’10]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[Masrur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RTCSA’10]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(User-directed,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r>
                        <a:rPr lang="en-US" altLang="ko-KR" sz="1000" baseline="0" dirty="0" smtClean="0"/>
                        <a:t> mixed &amp; communicating workloads)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OS-assisted scheduling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[Kim </a:t>
                      </a:r>
                      <a:r>
                        <a:rPr lang="en-US" altLang="ko-KR" sz="1100" i="1" baseline="0" dirty="0" smtClean="0"/>
                        <a:t>et al.</a:t>
                      </a:r>
                      <a:r>
                        <a:rPr lang="en-US" altLang="ko-KR" sz="1100" baseline="0" dirty="0" smtClean="0"/>
                        <a:t>, EuroPar’08]</a:t>
                      </a:r>
                      <a:endParaRPr lang="ko-KR" altLang="en-US" sz="110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[Xia </a:t>
                      </a:r>
                      <a:r>
                        <a:rPr lang="en-US" altLang="ko-KR" sz="1100" i="1" baseline="0" dirty="0" smtClean="0"/>
                        <a:t>et al.</a:t>
                      </a:r>
                      <a:r>
                        <a:rPr lang="en-US" altLang="ko-KR" sz="1100" baseline="0" dirty="0" smtClean="0"/>
                        <a:t>, ICPADS’09]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50" dirty="0" smtClean="0"/>
                        <a:t>(OS-dependent</a:t>
                      </a:r>
                      <a:r>
                        <a:rPr lang="en-US" altLang="ko-KR" sz="1050" baseline="0" dirty="0" smtClean="0"/>
                        <a:t> optimization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(No communicating </a:t>
                      </a:r>
                      <a:r>
                        <a:rPr lang="en-US" altLang="ko-KR" sz="1000" baseline="0" dirty="0" smtClean="0"/>
                        <a:t>workloads)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I/O-friendly</a:t>
                      </a:r>
                      <a:r>
                        <a:rPr lang="en-US" altLang="ko-KR" sz="1400" b="1" baseline="0" dirty="0" smtClean="0"/>
                        <a:t> scheduling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[Govindan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VEE’07] [Ongaro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VEE’08]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[Liao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ANCS’08]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[Hu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i="1" baseline="0" dirty="0" smtClean="0"/>
                        <a:t>et al.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dirty="0" smtClean="0"/>
                        <a:t>HPDC’10]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(Only I/O-intensive workloads)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Multiprocessor VM scheduling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Relaxed coscheduling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[VMware ESXi’10]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[Sukwong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EuroSys’11]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(No mixed </a:t>
                      </a:r>
                      <a:r>
                        <a:rPr lang="en-US" altLang="ko-KR" sz="1000" baseline="0" dirty="0" smtClean="0"/>
                        <a:t>workloads)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Spinlock-aware scheduling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[Uhlig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VM’04]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[Weng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HPDC’11]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(OS-dependent </a:t>
                      </a:r>
                      <a:r>
                        <a:rPr lang="en-US" altLang="ko-KR" sz="1000" baseline="0" dirty="0" smtClean="0"/>
                        <a:t>optimization)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(Only spinlock-intensive</a:t>
                      </a:r>
                      <a:r>
                        <a:rPr lang="en-US" altLang="ko-KR" sz="1000" baseline="0" dirty="0" smtClean="0"/>
                        <a:t> workloads)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Hybrid scheduling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[Weng </a:t>
                      </a:r>
                      <a:r>
                        <a:rPr lang="en-US" altLang="ko-KR" sz="1100" i="1" dirty="0" smtClean="0"/>
                        <a:t>et al.</a:t>
                      </a:r>
                      <a:r>
                        <a:rPr lang="en-US" altLang="ko-KR" sz="1100" dirty="0" smtClean="0"/>
                        <a:t>, VEE’09]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(User-involved,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 mixed </a:t>
                      </a:r>
                      <a:r>
                        <a:rPr lang="en-US" altLang="ko-KR" sz="1000" baseline="0" dirty="0" smtClean="0"/>
                        <a:t>workloads)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372200" y="1556792"/>
            <a:ext cx="1512168" cy="5040560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3429000"/>
            <a:ext cx="1368152" cy="645126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5301208"/>
            <a:ext cx="1368152" cy="645126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83916" y="2492896"/>
            <a:ext cx="1025816" cy="936104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8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disjoint observation classes </a:t>
            </a:r>
          </a:p>
          <a:p>
            <a:pPr lvl="1"/>
            <a:r>
              <a:rPr lang="en-US" altLang="ko-KR" dirty="0"/>
              <a:t>Positive evidence</a:t>
            </a:r>
          </a:p>
          <a:p>
            <a:pPr lvl="2"/>
            <a:r>
              <a:rPr lang="en-US" altLang="ko-KR" dirty="0"/>
              <a:t>Support I/O-</a:t>
            </a:r>
            <a:r>
              <a:rPr lang="en-US" altLang="ko-KR" dirty="0" err="1"/>
              <a:t>boundness</a:t>
            </a:r>
            <a:endParaRPr lang="en-US" altLang="ko-KR" dirty="0"/>
          </a:p>
          <a:p>
            <a:pPr lvl="1"/>
            <a:r>
              <a:rPr lang="en-US" altLang="ko-KR" dirty="0"/>
              <a:t>Negative evidence</a:t>
            </a:r>
          </a:p>
          <a:p>
            <a:pPr lvl="2"/>
            <a:r>
              <a:rPr lang="en-US" altLang="ko-KR" dirty="0"/>
              <a:t>Support non-I/O-</a:t>
            </a:r>
            <a:r>
              <a:rPr lang="en-US" altLang="ko-KR" dirty="0" err="1"/>
              <a:t>boundness</a:t>
            </a:r>
            <a:endParaRPr lang="en-US" altLang="ko-KR" dirty="0"/>
          </a:p>
          <a:p>
            <a:pPr lvl="1"/>
            <a:r>
              <a:rPr lang="en-US" altLang="ko-KR" dirty="0" smtClean="0"/>
              <a:t>Ambiguity </a:t>
            </a:r>
          </a:p>
          <a:p>
            <a:pPr lvl="2"/>
            <a:r>
              <a:rPr lang="en-US" altLang="ko-KR" dirty="0" smtClean="0"/>
              <a:t>No evidence</a:t>
            </a:r>
          </a:p>
          <a:p>
            <a:r>
              <a:rPr lang="en-US" altLang="ko-KR" dirty="0" smtClean="0"/>
              <a:t>Weighted </a:t>
            </a:r>
            <a:r>
              <a:rPr lang="en-US" altLang="ko-KR" dirty="0"/>
              <a:t>evidence accumulation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04920" y="2104036"/>
            <a:ext cx="3384376" cy="12558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7181" y="1735206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Observation classes</a:t>
            </a:r>
            <a:endParaRPr lang="ko-KR" altLang="en-US" b="1" i="1" dirty="0"/>
          </a:p>
        </p:txBody>
      </p:sp>
      <p:sp>
        <p:nvSpPr>
          <p:cNvPr id="7" name="직사각형 6"/>
          <p:cNvSpPr/>
          <p:nvPr/>
        </p:nvSpPr>
        <p:spPr>
          <a:xfrm>
            <a:off x="5433630" y="2423774"/>
            <a:ext cx="1476164" cy="835754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Positive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evidence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1966" y="2423774"/>
            <a:ext cx="1476164" cy="835754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Negative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evidence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5921958" y="3104378"/>
            <a:ext cx="249754" cy="2933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95651" y="3397702"/>
            <a:ext cx="2052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If 1 and 2 are satisfied</a:t>
            </a:r>
            <a:endParaRPr lang="ko-KR" altLang="en-US" sz="16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52405" y="3429000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If 1 is violated</a:t>
            </a:r>
            <a:endParaRPr lang="ko-KR" altLang="en-US" sz="1600" b="1" i="1" dirty="0"/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flipH="1" flipV="1">
            <a:off x="7916287" y="3139828"/>
            <a:ext cx="220152" cy="289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3819" y="4077072"/>
            <a:ext cx="2752677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100" b="1" dirty="0" smtClean="0"/>
              <a:t>1. Small CPU time </a:t>
            </a:r>
            <a:r>
              <a:rPr lang="en-US" altLang="ko-KR" sz="1100" b="1" dirty="0"/>
              <a:t>quantum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(</a:t>
            </a:r>
            <a:r>
              <a:rPr lang="en-US" altLang="ko-KR" sz="1100" b="1" i="1" dirty="0"/>
              <a:t>main</a:t>
            </a:r>
            <a:r>
              <a:rPr lang="en-US" altLang="ko-KR" sz="1100" b="1" dirty="0" smtClean="0"/>
              <a:t>)</a:t>
            </a:r>
          </a:p>
          <a:p>
            <a:pPr marL="0" lvl="2"/>
            <a:r>
              <a:rPr lang="en-US" altLang="ko-KR" sz="1100" b="1" dirty="0" smtClean="0"/>
              <a:t>2. Preemptive </a:t>
            </a:r>
            <a:r>
              <a:rPr lang="en-US" altLang="ko-KR" sz="1100" b="1" dirty="0"/>
              <a:t>scheduling (</a:t>
            </a:r>
            <a:r>
              <a:rPr lang="en-US" altLang="ko-KR" sz="1100" b="1" i="1" dirty="0"/>
              <a:t>supportive</a:t>
            </a:r>
            <a:r>
              <a:rPr lang="en-US" altLang="ko-KR" sz="1100" b="1" dirty="0" smtClean="0"/>
              <a:t>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3341" y="1700808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Otherwise</a:t>
            </a:r>
            <a:endParaRPr lang="ko-KR" altLang="en-US" sz="1600" b="1" i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026363" y="1967305"/>
            <a:ext cx="207995" cy="2906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34751" y="210403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Ambiguity</a:t>
            </a:r>
            <a:endParaRPr lang="ko-KR" altLang="en-US" sz="1400" b="1" dirty="0"/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000" dirty="0"/>
              <a:t>1. I/O-bound Task Identification</a:t>
            </a:r>
            <a:endParaRPr lang="ko-KR" altLang="en-US" sz="20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60909" y="4725144"/>
            <a:ext cx="7739483" cy="1788014"/>
            <a:chOff x="360909" y="4998756"/>
            <a:chExt cx="7739483" cy="1788014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2174844" y="6426730"/>
              <a:ext cx="47525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2172683" y="4998756"/>
              <a:ext cx="0" cy="1609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87593" y="6448216"/>
              <a:ext cx="2587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# of sequential observations</a:t>
              </a:r>
              <a:endParaRPr lang="ko-KR" alt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4814" y="5274602"/>
              <a:ext cx="11329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 smtClean="0"/>
                <a:t>The degree</a:t>
              </a:r>
            </a:p>
            <a:p>
              <a:pPr algn="r"/>
              <a:r>
                <a:rPr lang="en-US" altLang="ko-KR" sz="1600" b="1" dirty="0" smtClean="0"/>
                <a:t>of belief</a:t>
              </a:r>
              <a:endParaRPr lang="ko-KR" altLang="en-US" sz="1600" b="1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89775" y="5498606"/>
              <a:ext cx="904081" cy="936104"/>
            </a:xfrm>
            <a:prstGeom prst="line">
              <a:avLst/>
            </a:prstGeom>
            <a:ln w="38100">
              <a:solidFill>
                <a:srgbClr val="33CC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084331" y="5505484"/>
              <a:ext cx="0" cy="558539"/>
            </a:xfrm>
            <a:prstGeom prst="line">
              <a:avLst/>
            </a:prstGeom>
            <a:ln w="38100"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3074806" y="5696381"/>
              <a:ext cx="368399" cy="370309"/>
            </a:xfrm>
            <a:prstGeom prst="line">
              <a:avLst/>
            </a:prstGeom>
            <a:ln w="38100">
              <a:solidFill>
                <a:srgbClr val="33CC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44371" y="5676934"/>
              <a:ext cx="0" cy="558539"/>
            </a:xfrm>
            <a:prstGeom prst="line">
              <a:avLst/>
            </a:prstGeom>
            <a:ln w="38100"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173071" y="5346610"/>
              <a:ext cx="4402807" cy="451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4268297" y="5375881"/>
              <a:ext cx="386376" cy="2732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914951" y="5649095"/>
              <a:ext cx="418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At this time, this task is believed as an I/O-bound task</a:t>
              </a:r>
              <a:endParaRPr lang="ko-KR" altLang="en-US" sz="1400" b="1" dirty="0"/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3429513" y="5202594"/>
              <a:ext cx="1003396" cy="1022946"/>
            </a:xfrm>
            <a:prstGeom prst="line">
              <a:avLst/>
            </a:prstGeom>
            <a:ln w="38100">
              <a:solidFill>
                <a:srgbClr val="33CC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60909" y="6106794"/>
              <a:ext cx="1611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/>
                <a:t>More penalty for </a:t>
              </a:r>
            </a:p>
            <a:p>
              <a:r>
                <a:rPr lang="en-US" altLang="ko-KR" sz="1400" b="1" i="1" dirty="0" smtClean="0"/>
                <a:t>long time quantum</a:t>
              </a:r>
              <a:endParaRPr lang="ko-KR" altLang="en-US" sz="1400" b="1" i="1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V="1">
              <a:off x="1835696" y="5784754"/>
              <a:ext cx="1239110" cy="450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000" dirty="0"/>
              <a:t>2. </a:t>
            </a:r>
            <a:r>
              <a:rPr lang="en-US" altLang="ko-KR" sz="2000" dirty="0" smtClean="0"/>
              <a:t>I/O Event Correlation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I/O event correlation</a:t>
            </a:r>
          </a:p>
          <a:p>
            <a:pPr lvl="1"/>
            <a:r>
              <a:rPr lang="en-US" altLang="ko-KR" dirty="0"/>
              <a:t>To distinguish </a:t>
            </a:r>
            <a:r>
              <a:rPr lang="en-US" altLang="ko-KR" dirty="0" smtClean="0"/>
              <a:t>an incoming event for I/O-bound tasks</a:t>
            </a:r>
            <a:endParaRPr lang="en-US" altLang="ko-KR" dirty="0"/>
          </a:p>
          <a:p>
            <a:r>
              <a:rPr lang="en-US" altLang="ko-KR" dirty="0" smtClean="0"/>
              <a:t>Why?</a:t>
            </a:r>
          </a:p>
          <a:p>
            <a:pPr lvl="1"/>
            <a:r>
              <a:rPr lang="en-US" altLang="ko-KR" dirty="0" smtClean="0"/>
              <a:t>To selectively prioritize I/O-bound tasks in a VM</a:t>
            </a:r>
          </a:p>
          <a:p>
            <a:pPr lvl="2"/>
            <a:r>
              <a:rPr lang="en-US" altLang="ko-KR" dirty="0" smtClean="0"/>
              <a:t>CPU-bound tasks also conduct I/O operations</a:t>
            </a:r>
          </a:p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Best-effort correlation </a:t>
            </a:r>
          </a:p>
          <a:p>
            <a:pPr lvl="2"/>
            <a:r>
              <a:rPr lang="en-US" altLang="ko-KR" dirty="0" smtClean="0"/>
              <a:t>Lightweight rather than accuracy</a:t>
            </a:r>
          </a:p>
          <a:p>
            <a:r>
              <a:rPr lang="en-US" altLang="ko-KR" dirty="0" smtClean="0"/>
              <a:t>I/O types</a:t>
            </a:r>
          </a:p>
          <a:p>
            <a:pPr lvl="1"/>
            <a:r>
              <a:rPr lang="en-US" altLang="ko-KR" dirty="0" smtClean="0"/>
              <a:t>Block I/O: disk read</a:t>
            </a:r>
          </a:p>
          <a:p>
            <a:pPr lvl="1"/>
            <a:r>
              <a:rPr lang="en-US" altLang="ko-KR" dirty="0" smtClean="0"/>
              <a:t>Network I/O: packet reception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000" dirty="0" smtClean="0"/>
              <a:t>2. I/O Event Correlation: Block I/O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Request-response correlation</a:t>
            </a:r>
          </a:p>
          <a:p>
            <a:pPr lvl="1"/>
            <a:r>
              <a:rPr lang="en-US" altLang="ko-KR" dirty="0" smtClean="0"/>
              <a:t>Window-based correlation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2"/>
            <a:r>
              <a:rPr lang="en-US" altLang="ko-KR" dirty="0" smtClean="0"/>
              <a:t>Correlation for delayed read events by guest OS</a:t>
            </a:r>
          </a:p>
          <a:p>
            <a:pPr lvl="3"/>
            <a:r>
              <a:rPr lang="en-US" altLang="ko-KR" dirty="0" smtClean="0"/>
              <a:t>e.g., block I/O scheduler</a:t>
            </a:r>
          </a:p>
          <a:p>
            <a:pPr lvl="2"/>
            <a:r>
              <a:rPr lang="en-US" altLang="ko-KR" dirty="0" smtClean="0"/>
              <a:t>Overhead per VCPU = window size x 4bytes (task ID)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96421" y="2687787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T1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0557" y="2687787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T2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2605" y="2687787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T3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84653" y="2687787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T4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36381" y="3623891"/>
            <a:ext cx="374441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376541" y="2543771"/>
            <a:ext cx="1584176" cy="792088"/>
          </a:xfrm>
          <a:prstGeom prst="roundRect">
            <a:avLst/>
          </a:prstGeom>
          <a:solidFill>
            <a:schemeClr val="bg2">
              <a:lumMod val="75000"/>
              <a:alpha val="8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75711" y="3623891"/>
            <a:ext cx="216024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628569" y="3189933"/>
            <a:ext cx="216024" cy="2880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709" y="3273376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read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75575" y="3636313"/>
            <a:ext cx="1264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Actual </a:t>
            </a:r>
          </a:p>
          <a:p>
            <a:r>
              <a:rPr lang="en-US" altLang="ko-KR" sz="1600" b="1" dirty="0" smtClean="0"/>
              <a:t>read request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12978" y="277053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user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4225" y="3213329"/>
            <a:ext cx="71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kernel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98417" y="365779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VMM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78" y="2183731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Inspection window</a:t>
            </a:r>
            <a:endParaRPr lang="ko-KR" altLang="en-US" b="1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338978" y="2132856"/>
            <a:ext cx="1897318" cy="637682"/>
          </a:xfrm>
          <a:prstGeom prst="wedgeRoundRectCallout">
            <a:avLst>
              <a:gd name="adj1" fmla="val -74282"/>
              <a:gd name="adj2" fmla="val 60002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Any I/O-bound task in the window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177"/>
            <a:ext cx="7787208" cy="1143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Task-aware VM Scheduling</a:t>
            </a:r>
            <a:br>
              <a:rPr lang="en-US" altLang="ko-KR" sz="3200" dirty="0"/>
            </a:br>
            <a:r>
              <a:rPr lang="en-US" altLang="ko-KR" sz="2000" dirty="0"/>
              <a:t>2. I/O Event Correlation: </a:t>
            </a:r>
            <a:r>
              <a:rPr lang="en-US" altLang="ko-KR" sz="2000" dirty="0" smtClean="0"/>
              <a:t>Network I/O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History-based prediction</a:t>
            </a:r>
          </a:p>
          <a:p>
            <a:pPr lvl="1"/>
            <a:r>
              <a:rPr lang="en-US" altLang="ko-KR" dirty="0"/>
              <a:t>Asynchronous packet </a:t>
            </a:r>
            <a:r>
              <a:rPr lang="en-US" altLang="ko-KR" dirty="0" smtClean="0"/>
              <a:t>reception</a:t>
            </a:r>
          </a:p>
          <a:p>
            <a:pPr lvl="1"/>
            <a:r>
              <a:rPr lang="en-US" altLang="ko-KR" dirty="0" smtClean="0"/>
              <a:t>Monitoring </a:t>
            </a:r>
            <a:r>
              <a:rPr lang="en-US" altLang="ko-KR" b="1" dirty="0" smtClean="0">
                <a:solidFill>
                  <a:srgbClr val="0070C0"/>
                </a:solidFill>
              </a:rPr>
              <a:t>“the firstly woken task”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in response to an incoming packet</a:t>
            </a:r>
          </a:p>
          <a:p>
            <a:pPr lvl="2"/>
            <a:r>
              <a:rPr lang="en-US" altLang="ko-KR" dirty="0" smtClean="0"/>
              <a:t>N-bit saturating counter for each destination port number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3739337"/>
            <a:ext cx="1008112" cy="12241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P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ortmap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051" y="4121850"/>
            <a:ext cx="216024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31640" y="3510533"/>
            <a:ext cx="3240360" cy="28210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60512" y="3662933"/>
            <a:ext cx="506338" cy="44979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0512" y="4341322"/>
            <a:ext cx="401563" cy="1671067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547664" y="3595321"/>
            <a:ext cx="1116124" cy="1116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00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I/O-bound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239852" y="3595321"/>
            <a:ext cx="1116124" cy="1116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01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Weak I/O-bound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547664" y="5071485"/>
            <a:ext cx="1116124" cy="11161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10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I/O-bound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47281" y="5078914"/>
            <a:ext cx="1116124" cy="111612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Strong I/O-bound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625688" y="3930978"/>
            <a:ext cx="6840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37309" y="5433621"/>
            <a:ext cx="6840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387376" y="4440367"/>
            <a:ext cx="919675" cy="7347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606114" y="4315401"/>
            <a:ext cx="6723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555776" y="4576396"/>
            <a:ext cx="928861" cy="72367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618259" y="5808519"/>
            <a:ext cx="66021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16016" y="4178708"/>
            <a:ext cx="5402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6088" y="4019764"/>
            <a:ext cx="3296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If the firstly woken task is I/O-bound</a:t>
            </a:r>
            <a:endParaRPr lang="ko-KR" altLang="en-US" sz="16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25541" y="4538748"/>
            <a:ext cx="5402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45613" y="4379804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Otherwise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74862" y="4985760"/>
            <a:ext cx="2936168" cy="1260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317" y="5014917"/>
            <a:ext cx="334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</a:t>
            </a:r>
            <a:r>
              <a:rPr lang="en-US" altLang="ko-KR" b="1" dirty="0" err="1" smtClean="0"/>
              <a:t>portmap</a:t>
            </a:r>
            <a:r>
              <a:rPr lang="en-US" altLang="ko-KR" b="1" dirty="0"/>
              <a:t> </a:t>
            </a:r>
            <a:r>
              <a:rPr lang="en-US" altLang="ko-KR" b="1" dirty="0" smtClean="0"/>
              <a:t>counter’s MSB is set,</a:t>
            </a:r>
          </a:p>
          <a:p>
            <a:r>
              <a:rPr lang="en-US" altLang="ko-KR" b="1" dirty="0" smtClean="0"/>
              <a:t>this packet is for I/O-bound tasks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3429000"/>
            <a:ext cx="259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Example: 2-bit counter</a:t>
            </a:r>
            <a:endParaRPr lang="ko-KR" altLang="en-US" sz="2000" b="1" i="1" dirty="0"/>
          </a:p>
        </p:txBody>
      </p:sp>
      <p:cxnSp>
        <p:nvCxnSpPr>
          <p:cNvPr id="28" name="직선 화살표 연결선 27"/>
          <p:cNvCxnSpPr>
            <a:stCxn id="26" idx="1"/>
            <a:endCxn id="25" idx="3"/>
          </p:cNvCxnSpPr>
          <p:nvPr/>
        </p:nvCxnSpPr>
        <p:spPr>
          <a:xfrm flipH="1">
            <a:off x="4411030" y="5338083"/>
            <a:ext cx="422287" cy="277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2475" y="439704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</a:t>
            </a:r>
            <a:r>
              <a:rPr lang="en-US" altLang="ko-KR" sz="1000" b="1" dirty="0" smtClean="0"/>
              <a:t>estination</a:t>
            </a:r>
          </a:p>
          <a:p>
            <a:r>
              <a:rPr lang="en-US" altLang="ko-KR" sz="1000" b="1" dirty="0" smtClean="0"/>
              <a:t>port number</a:t>
            </a:r>
            <a:endParaRPr lang="ko-KR" altLang="en-US" sz="10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rot="20700000" flipH="1">
            <a:off x="620757" y="4265124"/>
            <a:ext cx="141870" cy="153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4795" y="6011996"/>
            <a:ext cx="278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Overhead per VM = N x 8KB</a:t>
            </a:r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Task-aware VM Scheduling</a:t>
            </a:r>
            <a:br>
              <a:rPr lang="en-US" altLang="ko-KR" sz="3200" dirty="0" smtClean="0"/>
            </a:br>
            <a:r>
              <a:rPr lang="en-US" altLang="ko-KR" sz="2000" dirty="0" smtClean="0"/>
              <a:t>3. Partial Boosting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Priority boosting with task-level granularity</a:t>
            </a:r>
          </a:p>
          <a:p>
            <a:pPr lvl="1"/>
            <a:r>
              <a:rPr lang="en-US" altLang="ko-KR" dirty="0" smtClean="0"/>
              <a:t>Borrowing future time slice to promptly handle an incoming I/O event as long as fairness is kept</a:t>
            </a:r>
          </a:p>
          <a:p>
            <a:pPr lvl="1"/>
            <a:r>
              <a:rPr lang="en-US" altLang="ko-KR" dirty="0" smtClean="0"/>
              <a:t>Partial boosting lasts during the run of I/O-bound tasks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9592" y="5513234"/>
            <a:ext cx="2448272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VMM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3515" y="4077072"/>
            <a:ext cx="4946054" cy="1286852"/>
            <a:chOff x="893515" y="4077072"/>
            <a:chExt cx="4946054" cy="128685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3515" y="4077072"/>
              <a:ext cx="1733128" cy="128685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VM1</a:t>
              </a:r>
              <a:endParaRPr lang="ko-KR" altLang="en-US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65723" y="4077072"/>
              <a:ext cx="1733128" cy="128685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VM2</a:t>
              </a:r>
              <a:endParaRPr lang="ko-KR" altLang="en-US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831457" y="465313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63505" y="465313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553" y="465313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왼쪽 화살표 23"/>
          <p:cNvSpPr/>
          <p:nvPr/>
        </p:nvSpPr>
        <p:spPr>
          <a:xfrm>
            <a:off x="1477554" y="3318892"/>
            <a:ext cx="5758742" cy="734194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Run queue sorted based on CPU fairness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17832" y="5739351"/>
            <a:ext cx="1231018" cy="1205086"/>
            <a:chOff x="417832" y="5739351"/>
            <a:chExt cx="1231018" cy="1205086"/>
          </a:xfrm>
        </p:grpSpPr>
        <p:sp>
          <p:nvSpPr>
            <p:cNvPr id="28" name="번개 27"/>
            <p:cNvSpPr/>
            <p:nvPr/>
          </p:nvSpPr>
          <p:spPr>
            <a:xfrm rot="17757518">
              <a:off x="67317" y="6089866"/>
              <a:ext cx="1205086" cy="5040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7461" y="6423195"/>
              <a:ext cx="109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I/O event</a:t>
              </a:r>
              <a:endParaRPr lang="ko-KR" altLang="en-US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51240" y="4064471"/>
            <a:ext cx="1733128" cy="1286852"/>
            <a:chOff x="6151240" y="4064471"/>
            <a:chExt cx="1733128" cy="128685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151240" y="4064471"/>
              <a:ext cx="1733128" cy="128685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VM3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5238" y="4576396"/>
              <a:ext cx="649970" cy="6528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CPU-bound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task</a:t>
              </a:r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8851" y="4576396"/>
              <a:ext cx="649970" cy="6528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CPU-bound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task</a:t>
              </a:r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8828" y="364502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Head</a:t>
            </a:r>
            <a:endParaRPr lang="ko-KR" altLang="en-US" sz="20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64598" y="3645024"/>
            <a:ext cx="55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/>
              <a:t>Tail</a:t>
            </a:r>
            <a:endParaRPr lang="ko-KR" altLang="en-US" sz="2000" b="1" i="1" dirty="0"/>
          </a:p>
        </p:txBody>
      </p:sp>
      <p:sp>
        <p:nvSpPr>
          <p:cNvPr id="27" name="직사각형 26"/>
          <p:cNvSpPr/>
          <p:nvPr/>
        </p:nvSpPr>
        <p:spPr>
          <a:xfrm>
            <a:off x="989355" y="4576396"/>
            <a:ext cx="649970" cy="6528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I/O-bound task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26371" y="5661248"/>
            <a:ext cx="465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this I/O event is destined for VM3 and </a:t>
            </a:r>
          </a:p>
          <a:p>
            <a:r>
              <a:rPr lang="en-US" altLang="ko-KR" b="1" dirty="0" smtClean="0"/>
              <a:t>is inferred to be handled by its I/O-bound task,</a:t>
            </a:r>
          </a:p>
          <a:p>
            <a:r>
              <a:rPr lang="en-US" altLang="ko-KR" b="1" dirty="0" smtClean="0"/>
              <a:t>Initiate partial boosting for VM3 VCPU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8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0.15434 -0.12778 C -0.1868 -0.15671 -0.23489 -0.17153 -0.28524 -0.17153 C -0.3427 -0.17153 -0.38871 -0.15671 -0.421 -0.12778 L -0.57465 1.11111E-6 " pathEditMode="relative" rAng="0" ptsTypes="FffFF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3" y="-858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20277 0.000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65 -2.59259E-6 L -0.42065 0.15695 C -0.38836 0.1926 -0.3401 0.21273 -0.28975 0.21273 C -0.23229 0.21273 -0.18628 0.1926 -0.15399 0.15695 L 0.00018 -2.59259E-6 " pathEditMode="relative" rAng="0" ptsTypes="FffFF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3" y="1062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77 0.0007 L -0.00191 0.00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2" grpId="0"/>
      <p:bldP spid="33" grpId="0"/>
      <p:bldP spid="27" grpId="0" animBg="1"/>
      <p:bldP spid="27" grpId="1" animBg="1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on </a:t>
            </a:r>
            <a:r>
              <a:rPr lang="en-US" altLang="ko-KR" dirty="0" err="1" smtClean="0"/>
              <a:t>Xen</a:t>
            </a:r>
            <a:r>
              <a:rPr lang="en-US" altLang="ko-KR" dirty="0" smtClean="0"/>
              <a:t> 3.2</a:t>
            </a:r>
          </a:p>
          <a:p>
            <a:r>
              <a:rPr lang="en-US" altLang="ko-KR" dirty="0" smtClean="0"/>
              <a:t>Experimental setup</a:t>
            </a:r>
          </a:p>
          <a:p>
            <a:pPr lvl="1"/>
            <a:r>
              <a:rPr lang="en-US" altLang="ko-KR" dirty="0" smtClean="0"/>
              <a:t>Intel Pentium D for Linux (single core enabled)</a:t>
            </a:r>
          </a:p>
          <a:p>
            <a:pPr lvl="1"/>
            <a:r>
              <a:rPr lang="en-US" altLang="ko-KR" dirty="0" smtClean="0"/>
              <a:t>Intel Q6600 (VT-x) for Windows XP (single core enabled)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Correlation parameters</a:t>
            </a:r>
          </a:p>
          <a:p>
            <a:pPr lvl="1"/>
            <a:r>
              <a:rPr lang="en-US" altLang="ko-KR" dirty="0" smtClean="0"/>
              <a:t>Chosen for &gt;90% accuracy and low overheads by stressful tests with synthetic workloads</a:t>
            </a:r>
          </a:p>
          <a:p>
            <a:pPr lvl="2"/>
            <a:r>
              <a:rPr lang="en-US" altLang="ko-KR" dirty="0" smtClean="0"/>
              <a:t>Block I/O: Inspection window size = 3</a:t>
            </a:r>
          </a:p>
          <a:p>
            <a:pPr lvl="2"/>
            <a:r>
              <a:rPr lang="en-US" altLang="ko-KR" dirty="0" smtClean="0"/>
              <a:t>Network I/O: </a:t>
            </a:r>
            <a:r>
              <a:rPr lang="en-US" altLang="ko-KR" dirty="0" err="1" smtClean="0"/>
              <a:t>Portmap</a:t>
            </a:r>
            <a:r>
              <a:rPr lang="en-US" altLang="ko-KR" dirty="0" smtClean="0"/>
              <a:t> bit width = 2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0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dirty="0" smtClean="0"/>
              <a:t>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response time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1948341"/>
            <a:ext cx="2973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&lt;Schedulers&gt;</a:t>
            </a:r>
          </a:p>
          <a:p>
            <a:r>
              <a:rPr lang="en-US" altLang="ko-KR" sz="1600" dirty="0" smtClean="0"/>
              <a:t>Baseline = </a:t>
            </a:r>
            <a:r>
              <a:rPr lang="en-US" altLang="ko-KR" sz="1600" dirty="0" err="1" smtClean="0"/>
              <a:t>Xen</a:t>
            </a:r>
            <a:r>
              <a:rPr lang="en-US" altLang="ko-KR" sz="1600" dirty="0" smtClean="0"/>
              <a:t> Credit scheduler</a:t>
            </a:r>
          </a:p>
          <a:p>
            <a:r>
              <a:rPr lang="en-US" altLang="ko-KR" sz="1600" dirty="0" smtClean="0"/>
              <a:t>TAVS = Task-aware VM scheduler</a:t>
            </a:r>
          </a:p>
          <a:p>
            <a:r>
              <a:rPr lang="en-US" altLang="ko-KR" sz="1600" b="1" dirty="0" smtClean="0"/>
              <a:t>&lt;Workloads&gt;</a:t>
            </a:r>
          </a:p>
          <a:p>
            <a:r>
              <a:rPr lang="en-US" altLang="ko-KR" sz="1600" dirty="0" smtClean="0"/>
              <a:t>1 VM: Server &amp; CPU-bound task</a:t>
            </a:r>
          </a:p>
          <a:p>
            <a:r>
              <a:rPr lang="en-US" altLang="ko-KR" sz="1600" dirty="0" smtClean="0"/>
              <a:t>5 VMs: CPU-bound task</a:t>
            </a: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320480" cy="364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7805"/>
            <a:ext cx="6264696" cy="229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35696" y="2975086"/>
            <a:ext cx="264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0070C0"/>
                </a:solidFill>
              </a:rPr>
              <a:t>Response time improvement</a:t>
            </a:r>
            <a:endParaRPr lang="ko-KR" altLang="en-US" sz="1400" b="1" i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2968" y="4252597"/>
            <a:ext cx="1792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0070C0"/>
                </a:solidFill>
              </a:rPr>
              <a:t>Fairness guarantee</a:t>
            </a:r>
            <a:endParaRPr lang="ko-KR" altLang="en-US" sz="1400" b="1" i="1" dirty="0">
              <a:solidFill>
                <a:srgbClr val="0070C0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 rot="7754432">
            <a:off x="1604128" y="1905510"/>
            <a:ext cx="288032" cy="84029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1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dirty="0" smtClean="0"/>
              <a:t>(3/4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Real workloads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8" y="2304937"/>
            <a:ext cx="6193098" cy="387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428008" y="2204354"/>
            <a:ext cx="3024336" cy="352839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17109" y="2204354"/>
            <a:ext cx="1447403" cy="352839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160" y="1835796"/>
            <a:ext cx="132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Ubuntu Linux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2683" y="1835796"/>
            <a:ext cx="125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Windows XP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63502" y="5454283"/>
            <a:ext cx="585169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418" y="495975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i="1" dirty="0" smtClean="0"/>
              <a:t>I/O-bound</a:t>
            </a:r>
          </a:p>
          <a:p>
            <a:pPr algn="r"/>
            <a:r>
              <a:rPr lang="en-US" altLang="ko-KR" sz="1200" b="1" i="1" dirty="0" smtClean="0"/>
              <a:t>tasks</a:t>
            </a:r>
            <a:endParaRPr lang="ko-KR" altLang="en-US" sz="12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46809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i="1" dirty="0" smtClean="0"/>
              <a:t>CPU-bound</a:t>
            </a:r>
          </a:p>
          <a:p>
            <a:pPr algn="r"/>
            <a:r>
              <a:rPr lang="en-US" altLang="ko-KR" sz="1200" b="1" i="1" dirty="0" smtClean="0"/>
              <a:t>tasks</a:t>
            </a:r>
            <a:endParaRPr lang="ko-KR" altLang="en-US" sz="12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80239" y="1412776"/>
            <a:ext cx="2792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&lt;Workloads&gt;</a:t>
            </a:r>
          </a:p>
          <a:p>
            <a:r>
              <a:rPr lang="en-US" altLang="ko-KR" sz="1400" dirty="0" smtClean="0"/>
              <a:t>1 VM: I/O-bound &amp; CPU-bound task</a:t>
            </a:r>
          </a:p>
          <a:p>
            <a:r>
              <a:rPr lang="en-US" altLang="ko-KR" sz="1400" dirty="0" smtClean="0"/>
              <a:t>5 VMs: CPU-bound task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5602014"/>
            <a:ext cx="2545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/>
              <a:t>12-50% I/O performance</a:t>
            </a:r>
          </a:p>
          <a:p>
            <a:pPr algn="r"/>
            <a:r>
              <a:rPr lang="en-US" altLang="ko-KR" b="1" dirty="0" smtClean="0"/>
              <a:t>improvement with </a:t>
            </a:r>
          </a:p>
          <a:p>
            <a:pPr algn="r"/>
            <a:r>
              <a:rPr lang="en-US" altLang="ko-KR" b="1" dirty="0"/>
              <a:t>i</a:t>
            </a:r>
            <a:r>
              <a:rPr lang="en-US" altLang="ko-KR" b="1" dirty="0" smtClean="0"/>
              <a:t>nter-VM fairness </a:t>
            </a:r>
            <a:endParaRPr lang="ko-KR" altLang="en-US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dirty="0" smtClean="0"/>
              <a:t>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I/O-bound task identification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7" y="1772816"/>
            <a:ext cx="6631455" cy="238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38711"/>
            <a:ext cx="6624736" cy="237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cap="none" dirty="0" smtClean="0"/>
              <a:t>Client-side Scheduler Support for Multimedia Workloads</a:t>
            </a:r>
            <a:endParaRPr lang="ko-KR" altLang="en-US" sz="32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472242" y="1658418"/>
            <a:ext cx="887356" cy="901034"/>
            <a:chOff x="4744591" y="4654644"/>
            <a:chExt cx="1258030" cy="1275641"/>
          </a:xfrm>
        </p:grpSpPr>
        <p:grpSp>
          <p:nvGrpSpPr>
            <p:cNvPr id="22" name="그룹 21"/>
            <p:cNvGrpSpPr/>
            <p:nvPr/>
          </p:nvGrpSpPr>
          <p:grpSpPr>
            <a:xfrm>
              <a:off x="4744591" y="4816202"/>
              <a:ext cx="1140437" cy="1114083"/>
              <a:chOff x="6304383" y="4355950"/>
              <a:chExt cx="1224459" cy="1224459"/>
            </a:xfrm>
          </p:grpSpPr>
          <p:pic>
            <p:nvPicPr>
              <p:cNvPr id="25" name="Picture 233" descr="http://www.monitor4u.co.kr/Review/review4u/ReviewImg/LP3065-monitor_400x40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4383" y="4355950"/>
                <a:ext cx="1224459" cy="1224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http://blog.namran.net/wp-content/uploads/2008/12/compile-26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86063" y="4516698"/>
                <a:ext cx="945758" cy="648072"/>
              </a:xfrm>
              <a:prstGeom prst="rect">
                <a:avLst/>
              </a:prstGeom>
              <a:noFill/>
            </p:spPr>
          </p:pic>
          <p:pic>
            <p:nvPicPr>
              <p:cNvPr id="27" name="Picture 12" descr="http://www.myscienceisbetter.info/wp-content/upload/images/google-chrome/google-chrome-linux-flash-thumb-600x4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32240" y="4530416"/>
                <a:ext cx="723197" cy="492980"/>
              </a:xfrm>
              <a:prstGeom prst="rect">
                <a:avLst/>
              </a:prstGeom>
              <a:noFill/>
            </p:spPr>
          </p:pic>
        </p:grpSp>
        <p:pic>
          <p:nvPicPr>
            <p:cNvPr id="23" name="Picture 238" descr="http://wikieducator.org/images/1/16/Dummy_us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300" y="5423482"/>
              <a:ext cx="386321" cy="38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011015" y="4654644"/>
              <a:ext cx="146699" cy="234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b="1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156176" y="2582121"/>
            <a:ext cx="2750697" cy="20935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69775" y="2726137"/>
            <a:ext cx="2750697" cy="20935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1635242" y="4564808"/>
            <a:ext cx="1528580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7893" y="4482869"/>
            <a:ext cx="2976009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1164846" y="4114451"/>
            <a:ext cx="886874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5940152" y="5064264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6651675" y="5064264"/>
            <a:ext cx="71487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1185" y="3142115"/>
            <a:ext cx="1487688" cy="861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50914" y="2881511"/>
            <a:ext cx="2750697" cy="20935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55593" y="3947881"/>
            <a:ext cx="2564258" cy="96014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Multithreaded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(communicating or parallel)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workload</a:t>
            </a:r>
            <a:endParaRPr lang="ko-KR" altLang="en-US" sz="1050" b="1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56623" y="4537896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21654" y="1691283"/>
            <a:ext cx="5169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Introduction to </a:t>
            </a:r>
            <a:r>
              <a:rPr lang="en-US" altLang="ko-KR" sz="1600" b="1" dirty="0" smtClean="0"/>
              <a:t>“Task-aware VM scheduling”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    </a:t>
            </a:r>
            <a:r>
              <a:rPr lang="en-US" altLang="ko-KR" sz="1300" dirty="0" smtClean="0"/>
              <a:t>[Kim </a:t>
            </a:r>
            <a:r>
              <a:rPr lang="en-US" altLang="ko-KR" sz="1300" i="1" dirty="0" smtClean="0"/>
              <a:t>et al.</a:t>
            </a:r>
            <a:r>
              <a:rPr lang="en-US" altLang="ko-KR" sz="1300" dirty="0" smtClean="0"/>
              <a:t>, VEE’09], [Kim </a:t>
            </a:r>
            <a:r>
              <a:rPr lang="en-US" altLang="ko-KR" sz="1300" i="1" dirty="0" smtClean="0"/>
              <a:t>et al.</a:t>
            </a:r>
            <a:r>
              <a:rPr lang="en-US" altLang="ko-KR" sz="1300" dirty="0" smtClean="0"/>
              <a:t>, JPDC’11]</a:t>
            </a:r>
          </a:p>
          <a:p>
            <a:r>
              <a:rPr lang="en-US" altLang="ko-KR" sz="1300" dirty="0" smtClean="0">
                <a:solidFill>
                  <a:srgbClr val="0070C0"/>
                </a:solidFill>
              </a:rPr>
              <a:t>    + </a:t>
            </a:r>
            <a:r>
              <a:rPr lang="en-US" altLang="ko-KR" sz="1300" dirty="0">
                <a:solidFill>
                  <a:srgbClr val="0070C0"/>
                </a:solidFill>
              </a:rPr>
              <a:t>The first </a:t>
            </a:r>
            <a:r>
              <a:rPr lang="en-US" altLang="ko-KR" sz="1300" dirty="0" smtClean="0">
                <a:solidFill>
                  <a:srgbClr val="0070C0"/>
                </a:solidFill>
              </a:rPr>
              <a:t>solution to </a:t>
            </a:r>
            <a:r>
              <a:rPr lang="en-US" altLang="ko-KR" sz="1300" dirty="0">
                <a:solidFill>
                  <a:srgbClr val="0070C0"/>
                </a:solidFill>
              </a:rPr>
              <a:t>mixed </a:t>
            </a:r>
            <a:r>
              <a:rPr lang="en-US" altLang="ko-KR" sz="1300" dirty="0" smtClean="0">
                <a:solidFill>
                  <a:srgbClr val="0070C0"/>
                </a:solidFill>
              </a:rPr>
              <a:t>workloads in a consolidated VM</a:t>
            </a:r>
          </a:p>
          <a:p>
            <a:r>
              <a:rPr lang="en-US" altLang="ko-KR" sz="1300" dirty="0" smtClean="0">
                <a:solidFill>
                  <a:srgbClr val="0070C0"/>
                </a:solidFill>
              </a:rPr>
              <a:t>    + Simple and effective for I/O-bound interactive workloads</a:t>
            </a:r>
          </a:p>
          <a:p>
            <a:r>
              <a:rPr lang="en-US" altLang="ko-KR" sz="1300" dirty="0" smtClean="0">
                <a:solidFill>
                  <a:srgbClr val="C00000"/>
                </a:solidFill>
              </a:rPr>
              <a:t>    - No consideration about multiprocessor VMs</a:t>
            </a:r>
          </a:p>
          <a:p>
            <a:r>
              <a:rPr lang="en-US" altLang="ko-KR" sz="1300" dirty="0" smtClean="0">
                <a:solidFill>
                  <a:srgbClr val="C00000"/>
                </a:solidFill>
              </a:rPr>
              <a:t>    - Lacking ability to support modern interactive workloads</a:t>
            </a:r>
          </a:p>
        </p:txBody>
      </p:sp>
      <p:sp>
        <p:nvSpPr>
          <p:cNvPr id="42" name="정육면체 41"/>
          <p:cNvSpPr/>
          <p:nvPr/>
        </p:nvSpPr>
        <p:spPr>
          <a:xfrm>
            <a:off x="1945956" y="5018451"/>
            <a:ext cx="785818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19672" y="3384846"/>
            <a:ext cx="600968" cy="4918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CPU-bound task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99592" y="3384846"/>
            <a:ext cx="624923" cy="5084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I/O-bound task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75" name="정육면체 74"/>
          <p:cNvSpPr/>
          <p:nvPr/>
        </p:nvSpPr>
        <p:spPr>
          <a:xfrm>
            <a:off x="2699792" y="4113304"/>
            <a:ext cx="886874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24789" y="3140968"/>
            <a:ext cx="1487688" cy="861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5691" y="3383699"/>
            <a:ext cx="600968" cy="4918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CPU-bound task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1023" y="3388844"/>
            <a:ext cx="600968" cy="4918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CPU-bound task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496" y="5539879"/>
            <a:ext cx="4657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Proposal for </a:t>
            </a:r>
            <a:r>
              <a:rPr lang="en-US" altLang="ko-KR" sz="1600" b="1" dirty="0"/>
              <a:t>m</a:t>
            </a:r>
            <a:r>
              <a:rPr lang="en-US" altLang="ko-KR" sz="1600" b="1" dirty="0" smtClean="0"/>
              <a:t>ultiprocessor VM scheduling</a:t>
            </a:r>
          </a:p>
          <a:p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en-US" altLang="ko-KR" sz="1400" dirty="0" smtClean="0"/>
              <a:t>Efficient scheduling for multithreaded workloads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hosted on multiprocessor VMs   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3528" y="1196752"/>
            <a:ext cx="146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Proposal</a:t>
            </a:r>
            <a:endParaRPr lang="ko-KR" altLang="en-US" sz="2400" b="1" u="sng" dirty="0"/>
          </a:p>
        </p:txBody>
      </p:sp>
      <p:sp>
        <p:nvSpPr>
          <p:cNvPr id="84" name="정육면체 83"/>
          <p:cNvSpPr/>
          <p:nvPr/>
        </p:nvSpPr>
        <p:spPr>
          <a:xfrm>
            <a:off x="7362176" y="5061147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5" name="정육면체 84"/>
          <p:cNvSpPr/>
          <p:nvPr/>
        </p:nvSpPr>
        <p:spPr>
          <a:xfrm>
            <a:off x="8064174" y="5051622"/>
            <a:ext cx="71487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6" name="정육면체 85"/>
          <p:cNvSpPr/>
          <p:nvPr/>
        </p:nvSpPr>
        <p:spPr>
          <a:xfrm>
            <a:off x="6667501" y="5560400"/>
            <a:ext cx="1458153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40152" y="5478461"/>
            <a:ext cx="2838893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8" name="정육면체 87"/>
          <p:cNvSpPr/>
          <p:nvPr/>
        </p:nvSpPr>
        <p:spPr>
          <a:xfrm>
            <a:off x="5968727" y="6023568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0" name="정육면체 89"/>
          <p:cNvSpPr/>
          <p:nvPr/>
        </p:nvSpPr>
        <p:spPr>
          <a:xfrm>
            <a:off x="6655364" y="6019455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1" name="정육면체 90"/>
          <p:cNvSpPr/>
          <p:nvPr/>
        </p:nvSpPr>
        <p:spPr>
          <a:xfrm>
            <a:off x="7336879" y="6019455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2" name="정육면체 91"/>
          <p:cNvSpPr/>
          <p:nvPr/>
        </p:nvSpPr>
        <p:spPr>
          <a:xfrm>
            <a:off x="8037909" y="6019455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370787" y="4526337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990284" y="4526337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146651" y="4535862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8334" y="3153036"/>
            <a:ext cx="1056713" cy="6726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User-Interactive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workload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26255" y="3160661"/>
            <a:ext cx="1033016" cy="6726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Background workload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57676" y="121056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Defense</a:t>
            </a:r>
            <a:endParaRPr lang="ko-KR" altLang="en-US" sz="2400" b="1" u="sng" dirty="0"/>
          </a:p>
        </p:txBody>
      </p:sp>
      <p:sp>
        <p:nvSpPr>
          <p:cNvPr id="104" name="TextBox 103"/>
          <p:cNvSpPr txBox="1"/>
          <p:nvPr/>
        </p:nvSpPr>
        <p:spPr>
          <a:xfrm>
            <a:off x="4442488" y="4392687"/>
            <a:ext cx="156433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“Demand-based</a:t>
            </a:r>
          </a:p>
          <a:p>
            <a:pPr algn="r"/>
            <a:r>
              <a:rPr lang="en-US" altLang="ko-KR" sz="1400" b="1" dirty="0" smtClean="0"/>
              <a:t>coordinated</a:t>
            </a:r>
          </a:p>
          <a:p>
            <a:pPr algn="r"/>
            <a:r>
              <a:rPr lang="en-US" altLang="ko-KR" sz="1400" b="1" dirty="0" smtClean="0"/>
              <a:t>scheduling”</a:t>
            </a:r>
            <a:endParaRPr lang="ko-KR" altLang="en-US" sz="1400" b="1" dirty="0"/>
          </a:p>
        </p:txBody>
      </p:sp>
      <p:cxnSp>
        <p:nvCxnSpPr>
          <p:cNvPr id="106" name="직선 화살표 연결선 105"/>
          <p:cNvCxnSpPr>
            <a:stCxn id="25" idx="2"/>
            <a:endCxn id="15" idx="0"/>
          </p:cNvCxnSpPr>
          <p:nvPr/>
        </p:nvCxnSpPr>
        <p:spPr>
          <a:xfrm flipH="1">
            <a:off x="6766691" y="2559452"/>
            <a:ext cx="107757" cy="59358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476504" y="3303042"/>
            <a:ext cx="1551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“Virtual </a:t>
            </a:r>
          </a:p>
          <a:p>
            <a:pPr algn="r"/>
            <a:r>
              <a:rPr lang="en-US" altLang="ko-KR" sz="1400" b="1" dirty="0" smtClean="0"/>
              <a:t>asymmetric </a:t>
            </a:r>
          </a:p>
          <a:p>
            <a:pPr algn="r"/>
            <a:r>
              <a:rPr lang="en-US" altLang="ko-KR" sz="1400" b="1" dirty="0" smtClean="0"/>
              <a:t>multiprocessor”</a:t>
            </a:r>
            <a:endParaRPr lang="ko-KR" altLang="en-US" sz="1400" b="1" dirty="0"/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4284003" y="4946934"/>
            <a:ext cx="504056" cy="540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70569" y="2619660"/>
            <a:ext cx="4517489" cy="40957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4328542" y="3039724"/>
            <a:ext cx="504056" cy="5332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364588" y="5240233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dirty="0" smtClean="0"/>
              <a:t>Implementation</a:t>
            </a:r>
            <a:endParaRPr lang="ko-KR" altLang="en-US" sz="1200" i="1" u="sng" dirty="0"/>
          </a:p>
        </p:txBody>
      </p:sp>
      <p:sp>
        <p:nvSpPr>
          <p:cNvPr id="116" name="TextBox 115"/>
          <p:cNvSpPr txBox="1"/>
          <p:nvPr/>
        </p:nvSpPr>
        <p:spPr>
          <a:xfrm>
            <a:off x="4476504" y="3055513"/>
            <a:ext cx="84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u="sng" dirty="0" smtClean="0"/>
              <a:t>Extension</a:t>
            </a:r>
            <a:endParaRPr lang="ko-KR" altLang="en-US" sz="1200" i="1" u="sng" dirty="0"/>
          </a:p>
        </p:txBody>
      </p:sp>
      <p:cxnSp>
        <p:nvCxnSpPr>
          <p:cNvPr id="132" name="구부러진 연결선 131"/>
          <p:cNvCxnSpPr>
            <a:stCxn id="71" idx="2"/>
            <a:endCxn id="42" idx="0"/>
          </p:cNvCxnSpPr>
          <p:nvPr/>
        </p:nvCxnSpPr>
        <p:spPr>
          <a:xfrm rot="16200000" flipH="1">
            <a:off x="1230741" y="3874607"/>
            <a:ext cx="1125157" cy="116253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46688" y="4036539"/>
            <a:ext cx="12715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Task-based</a:t>
            </a:r>
          </a:p>
          <a:p>
            <a:pPr algn="r"/>
            <a:r>
              <a:rPr lang="en-US" altLang="ko-KR" sz="1050" b="1" dirty="0" smtClean="0"/>
              <a:t>Priority boosting</a:t>
            </a:r>
            <a:endParaRPr lang="ko-KR" altLang="en-US" sz="105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9" grpId="0" animBg="1"/>
      <p:bldP spid="11" grpId="0" animBg="1"/>
      <p:bldP spid="12" grpId="0" animBg="1"/>
      <p:bldP spid="33" grpId="0" animBg="1"/>
      <p:bldP spid="34" grpId="0" animBg="1"/>
      <p:bldP spid="36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6" grpId="0" animBg="1"/>
      <p:bldP spid="97" grpId="0" animBg="1"/>
      <p:bldP spid="98" grpId="0" animBg="1"/>
      <p:bldP spid="15" grpId="0" animBg="1"/>
      <p:bldP spid="102" grpId="0" animBg="1"/>
      <p:bldP spid="103" grpId="0"/>
      <p:bldP spid="104" grpId="0"/>
      <p:bldP spid="108" grpId="0"/>
      <p:bldP spid="112" grpId="0" animBg="1"/>
      <p:bldP spid="115" grpId="0"/>
      <p:bldP spid="1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Client-side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Multiple OS instances on a local device</a:t>
            </a:r>
          </a:p>
          <a:p>
            <a:r>
              <a:rPr lang="en-US" altLang="ko-KR" dirty="0" smtClean="0"/>
              <a:t>Primary use cases</a:t>
            </a:r>
          </a:p>
          <a:p>
            <a:pPr lvl="1"/>
            <a:r>
              <a:rPr lang="en-US" altLang="ko-KR" dirty="0" smtClean="0"/>
              <a:t>Different </a:t>
            </a:r>
            <a:r>
              <a:rPr lang="en-US" altLang="ko-KR" dirty="0" err="1" smtClean="0"/>
              <a:t>OSes</a:t>
            </a:r>
            <a:r>
              <a:rPr lang="en-US" altLang="ko-KR" dirty="0" smtClean="0"/>
              <a:t> for </a:t>
            </a:r>
            <a:r>
              <a:rPr lang="en-US" altLang="ko-KR" u="sng" dirty="0" smtClean="0"/>
              <a:t>application compatibility</a:t>
            </a:r>
          </a:p>
          <a:p>
            <a:pPr lvl="1"/>
            <a:r>
              <a:rPr lang="en-US" altLang="ko-KR" dirty="0" smtClean="0"/>
              <a:t>Consolidating </a:t>
            </a:r>
            <a:r>
              <a:rPr lang="en-US" altLang="ko-KR" u="sng" dirty="0" smtClean="0"/>
              <a:t>business and personal </a:t>
            </a:r>
          </a:p>
          <a:p>
            <a:pPr marL="457200" lvl="1" indent="0">
              <a:buNone/>
            </a:pPr>
            <a:r>
              <a:rPr lang="ko-KR" altLang="ko-KR" dirty="0"/>
              <a:t> </a:t>
            </a:r>
            <a:r>
              <a:rPr lang="ko-KR" altLang="en-US" dirty="0" smtClean="0"/>
              <a:t>   </a:t>
            </a:r>
            <a:r>
              <a:rPr lang="en-US" altLang="ko-KR" u="sng" dirty="0" smtClean="0"/>
              <a:t>computing environments</a:t>
            </a:r>
            <a:r>
              <a:rPr lang="en-US" altLang="ko-KR" dirty="0" smtClean="0"/>
              <a:t> on a single device</a:t>
            </a:r>
          </a:p>
          <a:p>
            <a:pPr lvl="2"/>
            <a:r>
              <a:rPr lang="en-US" altLang="ko-KR" b="1" dirty="0" smtClean="0"/>
              <a:t>BYOD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B</a:t>
            </a:r>
            <a:r>
              <a:rPr lang="en-US" altLang="ko-KR" dirty="0" smtClean="0"/>
              <a:t>ring </a:t>
            </a:r>
            <a:r>
              <a:rPr lang="en-US" altLang="ko-KR" b="1" dirty="0" smtClean="0"/>
              <a:t>Y</a:t>
            </a:r>
            <a:r>
              <a:rPr lang="en-US" altLang="ko-KR" dirty="0" smtClean="0"/>
              <a:t>our 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wn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evice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0484" y="5047314"/>
            <a:ext cx="155357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Business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5264" y="5064849"/>
            <a:ext cx="155357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Personal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1301239" y="5833288"/>
            <a:ext cx="3448201" cy="469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sz="2400" b="1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19785" y="4401135"/>
            <a:ext cx="693492" cy="1309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050074" y="6345264"/>
            <a:ext cx="3668764" cy="33161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13277" y="4368538"/>
            <a:ext cx="1766124" cy="138868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Managed 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domain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pic>
        <p:nvPicPr>
          <p:cNvPr id="22" name="Picture 6" descr="http://pocketnow.com/html/portal/news/0000010692/Mark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392" y="4464056"/>
            <a:ext cx="614648" cy="614648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0425" y="4502640"/>
            <a:ext cx="614646" cy="65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 descr="http://ubuntuforums.org/customavatars/avatar86744_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6829" y="4416777"/>
            <a:ext cx="698152" cy="698152"/>
          </a:xfrm>
          <a:prstGeom prst="rect">
            <a:avLst/>
          </a:prstGeom>
          <a:noFill/>
        </p:spPr>
      </p:pic>
      <p:sp>
        <p:nvSpPr>
          <p:cNvPr id="25" name="&quot;없음&quot; 기호 24"/>
          <p:cNvSpPr/>
          <p:nvPr/>
        </p:nvSpPr>
        <p:spPr>
          <a:xfrm>
            <a:off x="3084194" y="4316781"/>
            <a:ext cx="892759" cy="870881"/>
          </a:xfrm>
          <a:prstGeom prst="noSmoking">
            <a:avLst>
              <a:gd name="adj" fmla="val 12493"/>
            </a:avLst>
          </a:prstGeom>
          <a:solidFill>
            <a:srgbClr val="FA0000">
              <a:alpha val="80000"/>
            </a:srgbClr>
          </a:solidFill>
          <a:ln>
            <a:solidFill>
              <a:srgbClr val="FF0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:\Desktop\스크린샷 2012-02-11 오후 11.54.4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63598"/>
            <a:ext cx="3662090" cy="99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aymarinc.com/i/XenClien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64" y="5266488"/>
            <a:ext cx="14954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33363"/>
            <a:ext cx="2256854" cy="57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54" y="5752115"/>
            <a:ext cx="784862" cy="98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 descr="http://www.macscitech.org/wp-content/uploads/2010/12/hp-laptop-computer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3" y="5943081"/>
            <a:ext cx="903271" cy="7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6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on Virtualized Clients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Multimedia is ubiquitous on any VM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3270" y="3469618"/>
            <a:ext cx="129614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Windows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63430" y="3473298"/>
            <a:ext cx="129614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Linux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23270" y="4255592"/>
            <a:ext cx="2744776" cy="469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72316" y="3469618"/>
            <a:ext cx="129614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Business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12476" y="3473298"/>
            <a:ext cx="129614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Personal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3172316" y="4255592"/>
            <a:ext cx="2744776" cy="469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sz="2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43950" y="3469618"/>
            <a:ext cx="129614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Business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84110" y="3473298"/>
            <a:ext cx="129614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Personal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6243950" y="4255592"/>
            <a:ext cx="2744776" cy="469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sz="2400" b="1" dirty="0"/>
          </a:p>
        </p:txBody>
      </p:sp>
      <p:pic>
        <p:nvPicPr>
          <p:cNvPr id="1026" name="Picture 2" descr="http://www.videozip.org/1/avi/avi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8982"/>
            <a:ext cx="1239902" cy="90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namran.net/wp-content/uploads/2008/12/compile-26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6" y="2484419"/>
            <a:ext cx="1339113" cy="9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creens.alternativeto.net/f913321c-7176-443c-b74e-1f2b1b2343f3_1_fu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75" y="2520751"/>
            <a:ext cx="1210998" cy="90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eadsysquake.files.wordpress.com/2007/08/quake3_shot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13" y="2523281"/>
            <a:ext cx="1207626" cy="9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55" y="2502677"/>
            <a:ext cx="1244380" cy="9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698" y="184482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Video</a:t>
            </a:r>
          </a:p>
          <a:p>
            <a:pPr algn="ctr"/>
            <a:r>
              <a:rPr lang="en-US" altLang="ko-KR" b="1" dirty="0" smtClean="0"/>
              <a:t>Playback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95957" y="2139330"/>
            <a:ext cx="144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Compilation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65370" y="1876356"/>
            <a:ext cx="1292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Processing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36890" y="217086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3D game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91680" y="1853768"/>
            <a:ext cx="1390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Video</a:t>
            </a:r>
          </a:p>
          <a:p>
            <a:pPr algn="ctr"/>
            <a:r>
              <a:rPr lang="en-US" altLang="ko-KR" b="1" dirty="0" smtClean="0"/>
              <a:t>conference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62560" y="2139330"/>
            <a:ext cx="156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Downloading</a:t>
            </a:r>
          </a:p>
        </p:txBody>
      </p:sp>
      <p:pic>
        <p:nvPicPr>
          <p:cNvPr id="1042" name="Picture 18" descr="http://www.bvssolitaire.com/images/tutorial/download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11" y="2508662"/>
            <a:ext cx="1296144" cy="90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3270" y="5100950"/>
            <a:ext cx="893597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 smtClean="0">
                <a:solidFill>
                  <a:srgbClr val="000099"/>
                </a:solidFill>
              </a:rPr>
              <a:t>1. Multimedia workloads are dominant on virtualized clients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 smtClean="0">
                <a:solidFill>
                  <a:srgbClr val="000099"/>
                </a:solidFill>
              </a:rPr>
              <a:t>2. Interactive systems can have concurrently mixed workloads</a:t>
            </a:r>
            <a:endParaRPr lang="ko-KR" altLang="en-US" sz="2300" b="1" dirty="0">
              <a:solidFill>
                <a:srgbClr val="0000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Issues on Multi-layer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multimedia-agnostic hypervisor invalidates OS policies for multimedia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2276872"/>
            <a:ext cx="1407968" cy="14312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5852378" y="3082615"/>
            <a:ext cx="1136414" cy="525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OS </a:t>
            </a:r>
          </a:p>
          <a:p>
            <a:pPr algn="ctr"/>
            <a:r>
              <a:rPr lang="en-US" altLang="ko-KR" sz="1600" b="1" dirty="0" smtClean="0"/>
              <a:t>scheduler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68488" y="2276872"/>
            <a:ext cx="1407968" cy="14312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7396738" y="3082615"/>
            <a:ext cx="1136414" cy="525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OS</a:t>
            </a:r>
          </a:p>
          <a:p>
            <a:pPr algn="ctr"/>
            <a:r>
              <a:rPr lang="en-US" altLang="ko-KR" sz="1600" b="1" dirty="0" smtClean="0"/>
              <a:t>Scheduler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4284152"/>
            <a:ext cx="2924553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</a:t>
            </a:r>
          </a:p>
          <a:p>
            <a:pPr algn="ctr"/>
            <a:r>
              <a:rPr lang="en-US" altLang="ko-KR" b="1" dirty="0" smtClean="0"/>
              <a:t>Scheduler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5724128" y="5085184"/>
            <a:ext cx="2924553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CPU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231740" y="3934317"/>
            <a:ext cx="1908212" cy="525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OS scheduler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2231740" y="4549596"/>
            <a:ext cx="1908212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CPU</a:t>
            </a:r>
            <a:endParaRPr lang="ko-KR" altLang="en-US" sz="1600" b="1" dirty="0"/>
          </a:p>
        </p:txBody>
      </p:sp>
      <p:pic>
        <p:nvPicPr>
          <p:cNvPr id="23" name="Picture 4" descr="http://blog.namran.net/wp-content/uploads/2008/12/compile-26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98" y="2780928"/>
            <a:ext cx="1080120" cy="6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724129" y="3773274"/>
            <a:ext cx="1407968" cy="410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Virtual CPU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7252062" y="3773274"/>
            <a:ext cx="1396619" cy="410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Virtual CPU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457040"/>
            <a:ext cx="1080120" cy="268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Task</a:t>
            </a:r>
            <a:endParaRPr lang="ko-KR" altLang="en-US" sz="1600" b="1" dirty="0"/>
          </a:p>
        </p:txBody>
      </p:sp>
      <p:pic>
        <p:nvPicPr>
          <p:cNvPr id="22" name="Picture 2" descr="http://www.videozip.org/1/avi/avi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73" y="2912823"/>
            <a:ext cx="1087591" cy="7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251978" y="3592427"/>
            <a:ext cx="1080120" cy="268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Task</a:t>
            </a:r>
            <a:endParaRPr lang="ko-KR" altLang="en-US" sz="1600" b="1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1262" y="3933056"/>
            <a:ext cx="2061317" cy="2304256"/>
          </a:xfrm>
          <a:prstGeom prst="wedgeRoundRectCallout">
            <a:avLst>
              <a:gd name="adj1" fmla="val 59070"/>
              <a:gd name="adj2" fmla="val -3274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BVT </a:t>
            </a:r>
            <a:r>
              <a:rPr lang="en-US" altLang="ko-KR" sz="1200" dirty="0" smtClean="0">
                <a:solidFill>
                  <a:schemeClr val="tx1"/>
                </a:solidFill>
              </a:rPr>
              <a:t>[SOSP’99]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SMART </a:t>
            </a:r>
            <a:r>
              <a:rPr lang="en-US" altLang="ko-KR" sz="1200" dirty="0" smtClean="0">
                <a:solidFill>
                  <a:schemeClr val="tx1"/>
                </a:solidFill>
              </a:rPr>
              <a:t>[TOCS’03]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Rialto </a:t>
            </a:r>
            <a:r>
              <a:rPr lang="en-US" altLang="ko-KR" sz="1200" dirty="0" smtClean="0">
                <a:solidFill>
                  <a:schemeClr val="tx1"/>
                </a:solidFill>
              </a:rPr>
              <a:t>[SOSP’97]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BEST </a:t>
            </a:r>
            <a:r>
              <a:rPr lang="en-US" altLang="ko-KR" sz="1200" dirty="0" smtClean="0">
                <a:solidFill>
                  <a:schemeClr val="tx1"/>
                </a:solidFill>
              </a:rPr>
              <a:t>[MMCN’02]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HuC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[TOMCCAP’06]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Redline </a:t>
            </a:r>
            <a:r>
              <a:rPr lang="en-US" altLang="ko-KR" sz="1200" dirty="0" smtClean="0">
                <a:solidFill>
                  <a:schemeClr val="tx1"/>
                </a:solidFill>
              </a:rPr>
              <a:t>[OSDI’08]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RSIO </a:t>
            </a:r>
            <a:r>
              <a:rPr lang="en-US" altLang="ko-KR" sz="1200" dirty="0" smtClean="0">
                <a:solidFill>
                  <a:schemeClr val="tx1"/>
                </a:solidFill>
              </a:rPr>
              <a:t>[SIGMETRICS’10]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Windows MMCSS</a:t>
            </a: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420888"/>
            <a:ext cx="2600406" cy="679615"/>
          </a:xfrm>
          <a:prstGeom prst="wedgeRoundRectCallout">
            <a:avLst>
              <a:gd name="adj1" fmla="val 34228"/>
              <a:gd name="adj2" fmla="val 11826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Larger CPU proportion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&amp; Timely dispatching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372931" y="2677388"/>
            <a:ext cx="654875" cy="26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Task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5862053" y="2747274"/>
            <a:ext cx="654875" cy="26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Task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894043" y="2677388"/>
            <a:ext cx="654875" cy="26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Task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7398931" y="2740452"/>
            <a:ext cx="654875" cy="26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Task</a:t>
            </a:r>
            <a:endParaRPr lang="ko-KR" altLang="en-US" sz="1400" b="1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627784" y="5269676"/>
            <a:ext cx="3816423" cy="1464546"/>
          </a:xfrm>
          <a:prstGeom prst="wedgeRoundRectCallout">
            <a:avLst>
              <a:gd name="adj1" fmla="val 53176"/>
              <a:gd name="adj2" fmla="val -9453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I’m unaware of any multimedia-specific OS policies in </a:t>
            </a:r>
            <a:r>
              <a:rPr lang="en-US" altLang="ko-KR" b="1" dirty="0">
                <a:solidFill>
                  <a:srgbClr val="C00000"/>
                </a:solidFill>
              </a:rPr>
              <a:t>a</a:t>
            </a:r>
            <a:r>
              <a:rPr lang="en-US" altLang="ko-KR" b="1" dirty="0" smtClean="0">
                <a:solidFill>
                  <a:srgbClr val="C00000"/>
                </a:solidFill>
              </a:rPr>
              <a:t> VM, since I see each VM as a black box.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4469635" y="3726737"/>
            <a:ext cx="950695" cy="45706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87508" y="4114150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Additional</a:t>
            </a:r>
          </a:p>
          <a:p>
            <a:r>
              <a:rPr lang="en-US" altLang="ko-KR" sz="1400" b="1" dirty="0" smtClean="0"/>
              <a:t>abstraction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3258" y="5742781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Semantic gap!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Multimedia-agnostic Hypervisor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Multimedia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 degradation</a:t>
            </a:r>
          </a:p>
          <a:p>
            <a:pPr lvl="1"/>
            <a:r>
              <a:rPr lang="en-US" altLang="ko-KR" dirty="0" smtClean="0"/>
              <a:t>Two</a:t>
            </a:r>
            <a:r>
              <a:rPr lang="ko-KR" altLang="en-US" dirty="0"/>
              <a:t> </a:t>
            </a:r>
            <a:r>
              <a:rPr lang="en-US" altLang="ko-KR" dirty="0" smtClean="0"/>
              <a:t>VMs with </a:t>
            </a:r>
            <a:r>
              <a:rPr lang="en-US" altLang="ko-KR" u="sng" dirty="0" smtClean="0"/>
              <a:t>equal CPU shares</a:t>
            </a:r>
          </a:p>
          <a:p>
            <a:pPr lvl="2"/>
            <a:r>
              <a:rPr lang="en-US" altLang="ko-KR" dirty="0" smtClean="0"/>
              <a:t>Multimedia VM + Competing VM</a:t>
            </a: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443670"/>
              </p:ext>
            </p:extLst>
          </p:nvPr>
        </p:nvGraphicFramePr>
        <p:xfrm>
          <a:off x="243215" y="3469074"/>
          <a:ext cx="4095750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696663"/>
              </p:ext>
            </p:extLst>
          </p:nvPr>
        </p:nvGraphicFramePr>
        <p:xfrm>
          <a:off x="4426369" y="3458624"/>
          <a:ext cx="4095750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12" descr="http://beadsysquake.files.wordpress.com/2007/08/quake3_shot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41" y="2029097"/>
            <a:ext cx="608281" cy="4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86" y="1916585"/>
            <a:ext cx="582979" cy="47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6640179" y="2513855"/>
            <a:ext cx="1163423" cy="1539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VM</a:t>
            </a:r>
            <a:endParaRPr lang="ko-KR" altLang="en-US" sz="11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63050" y="2517535"/>
            <a:ext cx="1097242" cy="1539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VM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643380" y="2729879"/>
            <a:ext cx="2321108" cy="339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Xen</a:t>
            </a:r>
            <a:r>
              <a:rPr lang="en-US" altLang="ko-KR" sz="1100" b="1" dirty="0" smtClean="0"/>
              <a:t> hypervisor</a:t>
            </a:r>
          </a:p>
          <a:p>
            <a:pPr algn="ctr"/>
            <a:r>
              <a:rPr lang="en-US" altLang="ko-KR" sz="1100" b="1" dirty="0" smtClean="0"/>
              <a:t>Credit scheduler</a:t>
            </a:r>
            <a:endParaRPr lang="ko-KR" altLang="en-US" sz="1100" b="1" dirty="0"/>
          </a:p>
        </p:txBody>
      </p:sp>
      <p:pic>
        <p:nvPicPr>
          <p:cNvPr id="16" name="Picture 18" descr="http://www.bvssolitaire.com/images/tutorial/download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3" y="2102204"/>
            <a:ext cx="538864" cy="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blog.namran.net/wp-content/uploads/2008/12/compile-262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74" y="1954231"/>
            <a:ext cx="594903" cy="4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10828" y="153365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Video playback</a:t>
            </a:r>
          </a:p>
          <a:p>
            <a:pPr algn="ctr"/>
            <a:r>
              <a:rPr lang="en-US" altLang="ko-KR" sz="1000" b="1" dirty="0" smtClean="0"/>
              <a:t>or 3D game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68330" y="1527366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Competing</a:t>
            </a:r>
          </a:p>
          <a:p>
            <a:pPr algn="ctr"/>
            <a:r>
              <a:rPr lang="en-US" altLang="ko-KR" sz="1000" b="1" dirty="0" smtClean="0"/>
              <a:t>workloads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64521" y="3022353"/>
            <a:ext cx="21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V</a:t>
            </a:r>
            <a:r>
              <a:rPr lang="en-US" altLang="ko-KR" sz="1400" b="1" dirty="0" smtClean="0"/>
              <a:t>ideo playback (720p)</a:t>
            </a:r>
          </a:p>
          <a:p>
            <a:r>
              <a:rPr lang="en-US" altLang="ko-KR" sz="1400" b="1" dirty="0" smtClean="0"/>
              <a:t>on VLC media player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24051" y="3229329"/>
            <a:ext cx="2304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Quake III Arena (demo1)</a:t>
            </a:r>
            <a:endParaRPr lang="ko-KR" altLang="en-US" sz="14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6557" y="3784490"/>
            <a:ext cx="343183" cy="1656184"/>
          </a:xfrm>
          <a:prstGeom prst="roundRect">
            <a:avLst/>
          </a:prstGeom>
          <a:noFill/>
          <a:ln>
            <a:solidFill>
              <a:srgbClr val="00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75029" y="3784490"/>
            <a:ext cx="343183" cy="1656184"/>
          </a:xfrm>
          <a:prstGeom prst="roundRect">
            <a:avLst/>
          </a:prstGeom>
          <a:noFill/>
          <a:ln>
            <a:solidFill>
              <a:srgbClr val="00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1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Solutions to Semantic Gap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Explicit vs. Implicit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6702" y="2547311"/>
            <a:ext cx="1990662" cy="11432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000" b="1" dirty="0" smtClean="0"/>
              <a:t>VM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589649" y="3065022"/>
            <a:ext cx="1775230" cy="525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OS scheduler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86703" y="3906519"/>
            <a:ext cx="1990662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 </a:t>
            </a:r>
          </a:p>
          <a:p>
            <a:pPr algn="ctr"/>
            <a:r>
              <a:rPr lang="en-US" altLang="ko-KR" b="1" dirty="0" smtClean="0"/>
              <a:t>Scheduler</a:t>
            </a:r>
            <a:endParaRPr lang="ko-KR" altLang="en-US" b="1" dirty="0"/>
          </a:p>
        </p:txBody>
      </p:sp>
      <p:sp>
        <p:nvSpPr>
          <p:cNvPr id="17" name="아래쪽 화살표 16"/>
          <p:cNvSpPr/>
          <p:nvPr/>
        </p:nvSpPr>
        <p:spPr>
          <a:xfrm>
            <a:off x="1219379" y="3604446"/>
            <a:ext cx="525310" cy="46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6412" y="1795404"/>
            <a:ext cx="208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Explicit</a:t>
            </a:r>
            <a:endParaRPr lang="en-US" altLang="ko-KR" b="1" dirty="0" smtClean="0"/>
          </a:p>
          <a:p>
            <a:pPr algn="ctr"/>
            <a:r>
              <a:rPr lang="en-US" altLang="ko-KR" sz="2000" b="1" dirty="0" smtClean="0"/>
              <a:t>OS cooperation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4653136"/>
            <a:ext cx="27840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99"/>
                </a:solidFill>
              </a:rPr>
              <a:t>+</a:t>
            </a:r>
            <a:r>
              <a:rPr lang="en-US" altLang="ko-KR" sz="2000" b="1" dirty="0" smtClean="0">
                <a:solidFill>
                  <a:srgbClr val="000099"/>
                </a:solidFill>
              </a:rPr>
              <a:t> Accurate</a:t>
            </a:r>
          </a:p>
          <a:p>
            <a:endParaRPr lang="en-US" altLang="ko-KR" sz="2000" b="1" dirty="0"/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OS modification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Infeasible w/o 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  multimedia-friendly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  OS schedulers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3086" y="2538367"/>
            <a:ext cx="1990662" cy="11432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000" b="1" dirty="0" smtClean="0"/>
              <a:t>VM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736033" y="3056078"/>
            <a:ext cx="1775230" cy="525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OS scheduler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633087" y="3897575"/>
            <a:ext cx="1990662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 </a:t>
            </a:r>
          </a:p>
          <a:p>
            <a:pPr algn="ctr"/>
            <a:r>
              <a:rPr lang="en-US" altLang="ko-KR" b="1" dirty="0" smtClean="0"/>
              <a:t>Scheduler</a:t>
            </a:r>
            <a:endParaRPr lang="ko-KR" altLang="en-US" b="1" dirty="0"/>
          </a:p>
        </p:txBody>
      </p:sp>
      <p:sp>
        <p:nvSpPr>
          <p:cNvPr id="24" name="아래쪽 화살표 23"/>
          <p:cNvSpPr/>
          <p:nvPr/>
        </p:nvSpPr>
        <p:spPr>
          <a:xfrm rot="19031668">
            <a:off x="3370433" y="3721650"/>
            <a:ext cx="525310" cy="46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icons.iconarchive.com/icons/iconshock/perspective-general/256/administrat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894" y="2953362"/>
            <a:ext cx="881149" cy="8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495041" y="1800399"/>
            <a:ext cx="2320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Explicit</a:t>
            </a:r>
            <a:endParaRPr lang="en-US" altLang="ko-KR" b="1" dirty="0" smtClean="0"/>
          </a:p>
          <a:p>
            <a:pPr algn="ctr"/>
            <a:r>
              <a:rPr lang="en-US" altLang="ko-KR" sz="2000" b="1" dirty="0" smtClean="0"/>
              <a:t>User involvement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83413" y="4660861"/>
            <a:ext cx="27291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99"/>
                </a:solidFill>
              </a:rPr>
              <a:t>+</a:t>
            </a:r>
            <a:r>
              <a:rPr lang="en-US" altLang="ko-KR" sz="2000" b="1" dirty="0" smtClean="0">
                <a:solidFill>
                  <a:srgbClr val="000099"/>
                </a:solidFill>
              </a:rPr>
              <a:t> Simple</a:t>
            </a:r>
          </a:p>
          <a:p>
            <a:endParaRPr lang="en-US" altLang="ko-KR" sz="2000" b="1" dirty="0" smtClean="0"/>
          </a:p>
          <a:p>
            <a:r>
              <a:rPr lang="en-US" altLang="ko-KR" sz="2400" b="1" dirty="0">
                <a:solidFill>
                  <a:srgbClr val="C00000"/>
                </a:solidFill>
              </a:rPr>
              <a:t>- </a:t>
            </a:r>
            <a:r>
              <a:rPr lang="en-US" altLang="ko-KR" sz="2000" b="1" dirty="0">
                <a:solidFill>
                  <a:srgbClr val="C00000"/>
                </a:solidFill>
              </a:rPr>
              <a:t>Inconvenient</a:t>
            </a:r>
            <a:endParaRPr lang="ko-KR" altLang="en-US" sz="2000" b="1" dirty="0">
              <a:solidFill>
                <a:srgbClr val="C00000"/>
              </a:solidFill>
            </a:endParaRP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Unsuitable for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  dynamic workloads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20402" y="2547311"/>
            <a:ext cx="1990662" cy="11432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000" b="1" dirty="0" smtClean="0"/>
              <a:t>VM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23349" y="3065022"/>
            <a:ext cx="1775230" cy="525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OS scheduler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6620403" y="3906519"/>
            <a:ext cx="1990662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 </a:t>
            </a:r>
          </a:p>
          <a:p>
            <a:pPr algn="ctr"/>
            <a:r>
              <a:rPr lang="en-US" altLang="ko-KR" b="1" dirty="0" smtClean="0"/>
              <a:t>Scheduler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92" y="1795404"/>
            <a:ext cx="2133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Implicit</a:t>
            </a:r>
            <a:endParaRPr lang="en-US" altLang="ko-KR" b="1" dirty="0" smtClean="0"/>
          </a:p>
          <a:p>
            <a:pPr algn="ctr"/>
            <a:r>
              <a:rPr lang="en-US" altLang="ko-KR" sz="2000" b="1" dirty="0" smtClean="0"/>
              <a:t>Hypervisor-only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56434" y="4660861"/>
            <a:ext cx="28529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99"/>
                </a:solidFill>
              </a:rPr>
              <a:t>+ </a:t>
            </a:r>
            <a:r>
              <a:rPr lang="en-US" altLang="ko-KR" sz="2000" b="1" dirty="0" smtClean="0">
                <a:solidFill>
                  <a:srgbClr val="000099"/>
                </a:solidFill>
              </a:rPr>
              <a:t>Transparency</a:t>
            </a:r>
          </a:p>
          <a:p>
            <a:endParaRPr lang="en-US" altLang="ko-KR" sz="2000" b="1" dirty="0"/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Difficult to identify 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  workload demands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at the hypervisor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24120" y="1529256"/>
            <a:ext cx="2746244" cy="4904108"/>
          </a:xfrm>
          <a:prstGeom prst="roundRect">
            <a:avLst/>
          </a:prstGeom>
          <a:noFill/>
          <a:ln w="571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94179" y="3666841"/>
            <a:ext cx="1838261" cy="3066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Workload monitor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3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Multimedia-aware hypervisor scheduler</a:t>
            </a:r>
          </a:p>
          <a:p>
            <a:pPr lvl="1"/>
            <a:r>
              <a:rPr lang="en-US" altLang="ko-KR" dirty="0" smtClean="0"/>
              <a:t>Transparent scheduler support for multimedia</a:t>
            </a:r>
          </a:p>
          <a:p>
            <a:pPr lvl="2"/>
            <a:r>
              <a:rPr lang="en-US" altLang="ko-KR" dirty="0" smtClean="0"/>
              <a:t>No modifications to upper layer SW (OS &amp; apps)</a:t>
            </a:r>
          </a:p>
          <a:p>
            <a:pPr lvl="2"/>
            <a:r>
              <a:rPr lang="en-US" altLang="ko-KR" b="1" dirty="0" smtClean="0"/>
              <a:t>“Feedback-driven VM scheduling”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7715" y="2924945"/>
            <a:ext cx="1728192" cy="4018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VM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637715" y="3429000"/>
            <a:ext cx="5472608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09923" y="2924944"/>
            <a:ext cx="1728192" cy="4018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VM</a:t>
            </a:r>
            <a:endParaRPr lang="ko-KR" altLang="en-US" sz="2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82131" y="2924944"/>
            <a:ext cx="1728192" cy="4018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VM</a:t>
            </a:r>
            <a:endParaRPr lang="ko-KR" altLang="en-US" sz="2000" b="1" dirty="0"/>
          </a:p>
        </p:txBody>
      </p:sp>
      <p:pic>
        <p:nvPicPr>
          <p:cNvPr id="12" name="Picture 2" descr="http://images.kbench.com:8080/kbench/article/2008_07/k57473p1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1" y="4874493"/>
            <a:ext cx="104857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nvidia.co.kr/docs/IO/35393/geforce_7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43" y="4912593"/>
            <a:ext cx="106320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2" y="4994712"/>
            <a:ext cx="782703" cy="60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605267" y="3861048"/>
            <a:ext cx="1738764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Multimedia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 manager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(feedback-driven)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52278" y="3861048"/>
            <a:ext cx="1108695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CPU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scheduler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위쪽/아래쪽 화살표 6"/>
          <p:cNvSpPr/>
          <p:nvPr/>
        </p:nvSpPr>
        <p:spPr>
          <a:xfrm>
            <a:off x="1238162" y="3345846"/>
            <a:ext cx="451098" cy="1729813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5639" y="3851523"/>
            <a:ext cx="1296144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Multimedia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monitor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103" y="561362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Audio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89260" y="560295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Video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11012" y="55797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CPU</a:t>
            </a:r>
            <a:endParaRPr lang="ko-KR" altLang="en-US" sz="1400" b="1" dirty="0"/>
          </a:p>
        </p:txBody>
      </p:sp>
      <p:sp>
        <p:nvSpPr>
          <p:cNvPr id="17" name="오른쪽 화살표 16"/>
          <p:cNvSpPr/>
          <p:nvPr/>
        </p:nvSpPr>
        <p:spPr>
          <a:xfrm>
            <a:off x="2121308" y="4084501"/>
            <a:ext cx="493484" cy="33889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614791" y="4988803"/>
            <a:ext cx="1623324" cy="687303"/>
          </a:xfrm>
          <a:prstGeom prst="wedgeRoundRectCallout">
            <a:avLst>
              <a:gd name="adj1" fmla="val -67164"/>
              <a:gd name="adj2" fmla="val -1462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Estimated </a:t>
            </a:r>
          </a:p>
          <a:p>
            <a:pPr algn="ctr"/>
            <a:r>
              <a:rPr lang="en-US" altLang="ko-KR" sz="1400" dirty="0" smtClean="0"/>
              <a:t>multimedia </a:t>
            </a:r>
            <a:r>
              <a:rPr lang="en-US" altLang="ko-KR" sz="1400" dirty="0" err="1" smtClean="0"/>
              <a:t>QoS</a:t>
            </a:r>
            <a:endParaRPr lang="ko-KR" altLang="en-US" sz="1400" dirty="0"/>
          </a:p>
        </p:txBody>
      </p:sp>
      <p:sp>
        <p:nvSpPr>
          <p:cNvPr id="24" name="오른쪽 화살표 23"/>
          <p:cNvSpPr/>
          <p:nvPr/>
        </p:nvSpPr>
        <p:spPr>
          <a:xfrm>
            <a:off x="4354603" y="4083100"/>
            <a:ext cx="493484" cy="33889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036908" y="3125869"/>
            <a:ext cx="2559428" cy="577049"/>
          </a:xfrm>
          <a:prstGeom prst="wedgeRoundRectCallout">
            <a:avLst>
              <a:gd name="adj1" fmla="val -69012"/>
              <a:gd name="adj2" fmla="val 12543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Scheduling command </a:t>
            </a:r>
          </a:p>
          <a:p>
            <a:pPr algn="ctr"/>
            <a:r>
              <a:rPr lang="en-US" altLang="ko-KR" sz="1400" dirty="0" smtClean="0"/>
              <a:t>(e.g., CPU share or priority)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49094" y="4874493"/>
            <a:ext cx="3287247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b="1" dirty="0" smtClean="0"/>
              <a:t>Challenges</a:t>
            </a:r>
            <a:endParaRPr lang="en-US" altLang="ko-KR" sz="1400" b="1" dirty="0" smtClean="0"/>
          </a:p>
          <a:p>
            <a:pPr>
              <a:lnSpc>
                <a:spcPts val="2000"/>
              </a:lnSpc>
            </a:pPr>
            <a:r>
              <a:rPr lang="en-US" altLang="ko-KR" sz="1400" b="1" dirty="0" smtClean="0"/>
              <a:t>1. How to estimate multimedia </a:t>
            </a:r>
            <a:r>
              <a:rPr lang="en-US" altLang="ko-KR" sz="1400" b="1" dirty="0" err="1" smtClean="0"/>
              <a:t>QoS</a:t>
            </a:r>
            <a:endParaRPr lang="en-US" altLang="ko-KR" sz="1400" b="1" dirty="0"/>
          </a:p>
          <a:p>
            <a:pPr>
              <a:lnSpc>
                <a:spcPts val="2000"/>
              </a:lnSpc>
            </a:pPr>
            <a:r>
              <a:rPr lang="en-US" altLang="ko-KR" sz="1400" b="1" dirty="0" smtClean="0"/>
              <a:t>based on a small set of HW events?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 smtClean="0"/>
              <a:t>2. How to control CPU scheduler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 smtClean="0"/>
              <a:t>based on the estimated information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1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1" grpId="0" animBg="1"/>
      <p:bldP spid="24" grpId="0" animBg="1"/>
      <p:bldP spid="25" grpId="0" animBg="1"/>
      <p:bldP spid="2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Multimedia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What is estimated as multimedia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“Display rate” </a:t>
            </a:r>
            <a:r>
              <a:rPr lang="en-US" altLang="ko-KR" dirty="0" smtClean="0"/>
              <a:t>(i.e., frame rate)</a:t>
            </a:r>
          </a:p>
          <a:p>
            <a:pPr lvl="2"/>
            <a:r>
              <a:rPr lang="en-US" altLang="ko-KR" dirty="0" smtClean="0"/>
              <a:t>Used by </a:t>
            </a:r>
            <a:r>
              <a:rPr lang="en-US" altLang="ko-KR" dirty="0" err="1" smtClean="0"/>
              <a:t>HuC</a:t>
            </a:r>
            <a:r>
              <a:rPr lang="en-US" altLang="ko-KR" dirty="0" smtClean="0"/>
              <a:t> scheduler </a:t>
            </a:r>
            <a:r>
              <a:rPr lang="en-US" altLang="ko-KR" sz="2000" dirty="0" smtClean="0"/>
              <a:t>[TOMCCAP’06]</a:t>
            </a:r>
            <a:endParaRPr lang="en-US" altLang="ko-KR" dirty="0" smtClean="0"/>
          </a:p>
          <a:p>
            <a:r>
              <a:rPr lang="en-US" altLang="ko-KR" dirty="0" smtClean="0"/>
              <a:t>How is a display rate captured at the </a:t>
            </a:r>
          </a:p>
          <a:p>
            <a:pPr marL="0" indent="0">
              <a:buNone/>
            </a:pPr>
            <a:r>
              <a:rPr lang="ko-KR" altLang="ko-KR" dirty="0"/>
              <a:t> </a:t>
            </a:r>
            <a:r>
              <a:rPr lang="ko-KR" altLang="en-US" dirty="0" smtClean="0"/>
              <a:t>  </a:t>
            </a:r>
            <a:r>
              <a:rPr lang="en-US" altLang="ko-KR" dirty="0" smtClean="0"/>
              <a:t>hypervisor?</a:t>
            </a:r>
          </a:p>
          <a:p>
            <a:pPr lvl="1"/>
            <a:r>
              <a:rPr lang="en-US" altLang="ko-KR" dirty="0" smtClean="0"/>
              <a:t>Two types of display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7" name="Picture 2" descr="http://www.nvidia.co.kr/docs/IO/35393/geforce_79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6" y="5534759"/>
            <a:ext cx="1344165" cy="10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03848" y="5534759"/>
            <a:ext cx="12961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Framebuffer</a:t>
            </a:r>
            <a:endParaRPr lang="en-US" altLang="ko-KR" sz="14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716016" y="5534759"/>
            <a:ext cx="129614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Acceleration unit</a:t>
            </a:r>
            <a:endParaRPr lang="ko-KR" altLang="en-US" sz="1400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121601"/>
            <a:ext cx="936104" cy="74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375756" y="5233270"/>
            <a:ext cx="828092" cy="73353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11860" y="4869583"/>
            <a:ext cx="1188132" cy="6651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75756" y="4869583"/>
            <a:ext cx="936104" cy="363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Display </a:t>
            </a:r>
          </a:p>
          <a:p>
            <a:pPr algn="ctr"/>
            <a:r>
              <a:rPr lang="en-US" altLang="ko-KR" sz="1100" b="1" dirty="0" smtClean="0"/>
              <a:t>interface</a:t>
            </a:r>
            <a:endParaRPr lang="ko-KR" alt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76550" y="5222708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/>
              <a:t>Memory-mapped</a:t>
            </a:r>
            <a:endParaRPr lang="ko-KR" altLang="en-US" sz="1100" i="1" dirty="0"/>
          </a:p>
        </p:txBody>
      </p:sp>
      <p:pic>
        <p:nvPicPr>
          <p:cNvPr id="24" name="Picture 12" descr="http://beadsysquake.files.wordpress.com/2007/08/quake3_shot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4121602"/>
            <a:ext cx="980332" cy="7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892527" y="4860629"/>
            <a:ext cx="936104" cy="363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Graphics </a:t>
            </a:r>
          </a:p>
          <a:p>
            <a:pPr algn="ctr"/>
            <a:r>
              <a:rPr lang="en-US" altLang="ko-KR" sz="1100" b="1" dirty="0" smtClean="0"/>
              <a:t>Library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48139" y="6192356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Video device</a:t>
            </a:r>
            <a:endParaRPr lang="ko-KR" altLang="en-US" sz="1600" b="1" dirty="0"/>
          </a:p>
        </p:txBody>
      </p:sp>
      <p:sp>
        <p:nvSpPr>
          <p:cNvPr id="29" name="위쪽/아래쪽 화살표 28"/>
          <p:cNvSpPr/>
          <p:nvPr/>
        </p:nvSpPr>
        <p:spPr>
          <a:xfrm rot="2728308">
            <a:off x="5582384" y="5150956"/>
            <a:ext cx="288032" cy="45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78883" y="5469460"/>
            <a:ext cx="3096344" cy="107041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-214436" y="4078066"/>
            <a:ext cx="256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buAutoNum type="arabicPeriod"/>
            </a:pPr>
            <a:r>
              <a:rPr lang="en-US" altLang="ko-KR" sz="1600" b="1" dirty="0" smtClean="0"/>
              <a:t>Memory-mapped</a:t>
            </a:r>
          </a:p>
          <a:p>
            <a:pPr algn="r"/>
            <a:r>
              <a:rPr lang="en-US" altLang="ko-KR" sz="1600" b="1" dirty="0"/>
              <a:t> </a:t>
            </a:r>
            <a:r>
              <a:rPr lang="en-US" altLang="ko-KR" sz="1600" b="1" dirty="0" smtClean="0"/>
              <a:t>   display</a:t>
            </a:r>
          </a:p>
          <a:p>
            <a:pPr algn="r"/>
            <a:r>
              <a:rPr lang="en-US" altLang="ko-KR" sz="1600" b="1" dirty="0"/>
              <a:t> </a:t>
            </a:r>
            <a:r>
              <a:rPr lang="en-US" altLang="ko-KR" sz="1600" b="1" dirty="0" smtClean="0"/>
              <a:t>   (</a:t>
            </a:r>
            <a:r>
              <a:rPr lang="en-US" altLang="ko-KR" sz="1600" b="1" i="1" dirty="0" smtClean="0"/>
              <a:t>e.g., video playback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907458" y="4077072"/>
            <a:ext cx="2041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GPU-accelerated</a:t>
            </a:r>
          </a:p>
          <a:p>
            <a:r>
              <a:rPr lang="en-US" altLang="ko-KR" sz="1600" b="1" dirty="0" smtClean="0"/>
              <a:t>display</a:t>
            </a:r>
          </a:p>
          <a:p>
            <a:r>
              <a:rPr lang="en-US" altLang="ko-KR" sz="1600" b="1" dirty="0" smtClean="0"/>
              <a:t>(</a:t>
            </a:r>
            <a:r>
              <a:rPr lang="en-US" altLang="ko-KR" sz="1600" b="1" i="1" dirty="0" smtClean="0"/>
              <a:t>e.g., 3D game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4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Memory-mapped Display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estimate a display update rate on the memory-mapped </a:t>
            </a:r>
            <a:r>
              <a:rPr lang="en-US" altLang="ko-KR" dirty="0" err="1" smtClean="0"/>
              <a:t>framebuffer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Write-protection for virtual address space </a:t>
            </a:r>
          </a:p>
          <a:p>
            <a:pPr marL="457200" lvl="1" indent="0">
              <a:buNone/>
            </a:pPr>
            <a:r>
              <a:rPr lang="ko-KR" altLang="ko-KR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mapped to </a:t>
            </a:r>
            <a:r>
              <a:rPr lang="en-US" altLang="ko-KR" dirty="0" err="1" smtClean="0"/>
              <a:t>framebuffer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70715" y="5464397"/>
            <a:ext cx="1798867" cy="12769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Framebuffer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memory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73" y="3284984"/>
            <a:ext cx="1118124" cy="89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42623" y="5162909"/>
            <a:ext cx="828092" cy="15784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46879" y="4799222"/>
            <a:ext cx="317953" cy="654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42623" y="4799222"/>
            <a:ext cx="2304256" cy="3636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Virtual address space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542623" y="4178406"/>
            <a:ext cx="1113374" cy="3021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Display interface</a:t>
            </a:r>
            <a:endParaRPr lang="ko-KR" altLang="en-US" sz="900" b="1" dirty="0"/>
          </a:p>
        </p:txBody>
      </p:sp>
      <p:pic>
        <p:nvPicPr>
          <p:cNvPr id="1026" name="Picture 2" descr="C:\Users\hwandori\AppData\Local\Microsoft\Windows\Temporary Internet Files\Content.IE5\UTMYIXJR\MC90043159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60" y="4853500"/>
            <a:ext cx="556617" cy="55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76439" y="5464151"/>
            <a:ext cx="1798867" cy="127697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394951" y="5075659"/>
            <a:ext cx="140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Write-protection</a:t>
            </a:r>
            <a:endParaRPr lang="ko-KR" altLang="en-US" sz="1200" b="1" dirty="0"/>
          </a:p>
        </p:txBody>
      </p:sp>
      <p:sp>
        <p:nvSpPr>
          <p:cNvPr id="20" name="아래쪽 화살표 19"/>
          <p:cNvSpPr/>
          <p:nvPr/>
        </p:nvSpPr>
        <p:spPr>
          <a:xfrm>
            <a:off x="2975254" y="4490069"/>
            <a:ext cx="212948" cy="4050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04412" y="4528170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write</a:t>
            </a:r>
            <a:endParaRPr lang="ko-KR" altLang="en-US" sz="1100" b="1" dirty="0"/>
          </a:p>
        </p:txBody>
      </p:sp>
      <p:sp>
        <p:nvSpPr>
          <p:cNvPr id="22" name="번개 21"/>
          <p:cNvSpPr/>
          <p:nvPr/>
        </p:nvSpPr>
        <p:spPr>
          <a:xfrm rot="947663" flipH="1">
            <a:off x="2428421" y="4562152"/>
            <a:ext cx="615553" cy="619318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endCxn id="22" idx="4"/>
          </p:cNvCxnSpPr>
          <p:nvPr/>
        </p:nvCxnSpPr>
        <p:spPr>
          <a:xfrm>
            <a:off x="953697" y="5075659"/>
            <a:ext cx="1402059" cy="10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한쪽 모서리는 잘리고 다른 쪽 모서리는 둥근 사각형 24"/>
          <p:cNvSpPr/>
          <p:nvPr/>
        </p:nvSpPr>
        <p:spPr>
          <a:xfrm>
            <a:off x="539552" y="5198305"/>
            <a:ext cx="1998321" cy="1396871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Hypervisor 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page fault handler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Update display rate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74479" y="5459168"/>
            <a:ext cx="1805732" cy="1272903"/>
            <a:chOff x="6701908" y="3535227"/>
            <a:chExt cx="1805732" cy="1272903"/>
          </a:xfrm>
        </p:grpSpPr>
        <p:sp>
          <p:nvSpPr>
            <p:cNvPr id="23" name="직사각형 22"/>
            <p:cNvSpPr/>
            <p:nvPr/>
          </p:nvSpPr>
          <p:spPr>
            <a:xfrm>
              <a:off x="6701908" y="3535350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01908" y="4035743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01908" y="4539799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12240" y="3535227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212240" y="4035620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12240" y="4539676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735346" y="3535227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35346" y="4035620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35346" y="4539676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48927" y="3540560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248927" y="4040953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48927" y="4545009"/>
              <a:ext cx="258713" cy="26312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65501" y="4466986"/>
            <a:ext cx="482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The hypervisor can inspect any attempt to map memory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174357" y="5511250"/>
            <a:ext cx="3072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Sampling to reduce trap overheads</a:t>
            </a:r>
          </a:p>
          <a:p>
            <a:r>
              <a:rPr lang="en-US" altLang="ko-KR" sz="1400" dirty="0" smtClean="0"/>
              <a:t>(1/128 pages, by default)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7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/>
      <p:bldP spid="20" grpId="0" animBg="1"/>
      <p:bldP spid="21" grpId="0"/>
      <p:bldP spid="22" grpId="0" animBg="1"/>
      <p:bldP spid="25" grpId="0" animBg="1"/>
      <p:bldP spid="4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Memory-mapped Display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Accurate estimation</a:t>
            </a:r>
          </a:p>
          <a:p>
            <a:pPr lvl="1"/>
            <a:r>
              <a:rPr lang="en-US" altLang="ko-KR" dirty="0" smtClean="0"/>
              <a:t>Maintaining display rate per task</a:t>
            </a:r>
          </a:p>
          <a:p>
            <a:pPr lvl="2"/>
            <a:r>
              <a:rPr lang="en-US" altLang="ko-KR" dirty="0" smtClean="0"/>
              <a:t>An aggregated display rate does not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represent multimedia </a:t>
            </a:r>
            <a:r>
              <a:rPr lang="en-US" altLang="ko-KR" dirty="0" err="1" smtClean="0"/>
              <a:t>QoS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Tracking guest OS task at the hypervisor</a:t>
            </a:r>
          </a:p>
          <a:p>
            <a:pPr lvl="3"/>
            <a:r>
              <a:rPr lang="en-US" altLang="ko-KR" dirty="0" smtClean="0"/>
              <a:t>Inspecting address space switches (</a:t>
            </a:r>
            <a:r>
              <a:rPr lang="en-US" altLang="ko-KR" dirty="0" err="1" smtClean="0"/>
              <a:t>Antfarm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[USENIX’06])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Monitoring audio access (RSIO </a:t>
            </a:r>
            <a:r>
              <a:rPr lang="en-US" altLang="ko-KR" sz="2000" dirty="0" smtClean="0"/>
              <a:t>[SIGMETRIC’10]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Inspecting </a:t>
            </a:r>
            <a:r>
              <a:rPr lang="en-US" altLang="ko-KR" dirty="0"/>
              <a:t>audio buffer access with write-protection</a:t>
            </a:r>
          </a:p>
          <a:p>
            <a:pPr lvl="2"/>
            <a:r>
              <a:rPr lang="en-US" altLang="ko-KR" dirty="0" smtClean="0"/>
              <a:t>A task with </a:t>
            </a:r>
            <a:r>
              <a:rPr lang="en-US" altLang="ko-KR" u="sng" dirty="0" smtClean="0"/>
              <a:t>a high display rate and audio access</a:t>
            </a:r>
            <a:r>
              <a:rPr lang="en-US" altLang="ko-KR" dirty="0" smtClean="0"/>
              <a:t> </a:t>
            </a:r>
          </a:p>
          <a:p>
            <a:pPr marL="914400" lvl="2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dirty="0" smtClean="0"/>
              <a:t> a multimedia task</a:t>
            </a:r>
          </a:p>
        </p:txBody>
      </p:sp>
      <p:pic>
        <p:nvPicPr>
          <p:cNvPr id="5" name="Picture 4" descr="http://blog.namran.net/wp-content/uploads/2008/12/compile-26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7" y="1412776"/>
            <a:ext cx="918017" cy="5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365692" y="1969972"/>
            <a:ext cx="933782" cy="199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Task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6686088" y="2315153"/>
            <a:ext cx="936104" cy="187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Task</a:t>
            </a:r>
            <a:endParaRPr lang="ko-KR" altLang="en-US" sz="11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54" y="1551129"/>
            <a:ext cx="934938" cy="74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7036323" y="2657104"/>
            <a:ext cx="792088" cy="288032"/>
          </a:xfrm>
          <a:prstGeom prst="wedgeRoundRectCallout">
            <a:avLst>
              <a:gd name="adj1" fmla="val 11109"/>
              <a:gd name="adj2" fmla="val -9334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25 FPS</a:t>
            </a:r>
            <a:endParaRPr lang="ko-KR" altLang="en-US" sz="1100" b="1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028384" y="2227338"/>
            <a:ext cx="792088" cy="288032"/>
          </a:xfrm>
          <a:prstGeom prst="wedgeRoundRectCallout">
            <a:avLst>
              <a:gd name="adj1" fmla="val -38194"/>
              <a:gd name="adj2" fmla="val -735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10 FPS</a:t>
            </a:r>
            <a:endParaRPr lang="ko-KR" altLang="en-US" sz="11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9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GPU-accelerated Display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Naïve method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nspecting GPU command buffer with </a:t>
            </a:r>
            <a:r>
              <a:rPr lang="ko-KR" altLang="en-US" dirty="0" smtClean="0"/>
              <a:t>              </a:t>
            </a:r>
            <a:r>
              <a:rPr lang="en-US" altLang="ko-KR" dirty="0" smtClean="0"/>
              <a:t>write-protection or polling</a:t>
            </a:r>
          </a:p>
          <a:p>
            <a:pPr lvl="2"/>
            <a:r>
              <a:rPr lang="en-US" altLang="ko-KR" dirty="0" smtClean="0"/>
              <a:t>Too heavy due to huge amount of GPU commands</a:t>
            </a:r>
          </a:p>
          <a:p>
            <a:r>
              <a:rPr lang="en-US" altLang="ko-KR" dirty="0" smtClean="0"/>
              <a:t>Lightweight method</a:t>
            </a:r>
          </a:p>
          <a:p>
            <a:pPr lvl="1"/>
            <a:r>
              <a:rPr lang="en-US" altLang="ko-KR" dirty="0" smtClean="0"/>
              <a:t>Little overhead, but less accuracy</a:t>
            </a:r>
          </a:p>
          <a:p>
            <a:pPr lvl="2"/>
            <a:r>
              <a:rPr lang="en-US" altLang="ko-KR" dirty="0"/>
              <a:t>3D games are less sensitive to frame rate </a:t>
            </a:r>
            <a:r>
              <a:rPr lang="en-US" altLang="ko-KR" dirty="0" smtClean="0"/>
              <a:t>degradation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than </a:t>
            </a:r>
            <a:r>
              <a:rPr lang="en-US" altLang="ko-KR" dirty="0">
                <a:sym typeface="Wingdings" pitchFamily="2" charset="2"/>
              </a:rPr>
              <a:t>video </a:t>
            </a:r>
            <a:r>
              <a:rPr lang="en-US" altLang="ko-KR" dirty="0" smtClean="0">
                <a:sym typeface="Wingdings" pitchFamily="2" charset="2"/>
              </a:rPr>
              <a:t>playback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99"/>
                </a:solidFill>
              </a:rPr>
              <a:t>GPU interrupt-based estimation</a:t>
            </a:r>
          </a:p>
          <a:p>
            <a:pPr lvl="2"/>
            <a:r>
              <a:rPr lang="en-US" altLang="ko-KR" dirty="0" smtClean="0"/>
              <a:t>An interrupt is typically used for an application to 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manage buffer memory</a:t>
            </a:r>
          </a:p>
          <a:p>
            <a:pPr lvl="2"/>
            <a:r>
              <a:rPr lang="en-US" altLang="ko-KR" b="1" dirty="0" smtClean="0"/>
              <a:t>Hypothesis</a:t>
            </a:r>
            <a:endParaRPr lang="en-US" altLang="ko-KR" dirty="0"/>
          </a:p>
          <a:p>
            <a:pPr lvl="3"/>
            <a:r>
              <a:rPr lang="en-US" altLang="ko-KR" u="sng" dirty="0" smtClean="0"/>
              <a:t>“A GPU interrupt rate is in proportion to a display rate”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4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731221"/>
            <a:ext cx="8026152" cy="1362075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cap="none" dirty="0" smtClean="0"/>
              <a:t>Demand-Based Coordinated Scheduling for Multiprocessor VMs</a:t>
            </a:r>
            <a:endParaRPr lang="ko-KR" altLang="en-US" sz="3200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31034"/>
            <a:ext cx="7772400" cy="1500187"/>
          </a:xfrm>
        </p:spPr>
        <p:txBody>
          <a:bodyPr/>
          <a:lstStyle/>
          <a:p>
            <a:pPr algn="r"/>
            <a:r>
              <a:rPr lang="en-US" altLang="ko-KR" dirty="0" smtClean="0"/>
              <a:t>How to effectively schedule multithreaded workloads hosted in multiprocessor VMs?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65719" y="687244"/>
            <a:ext cx="2750697" cy="132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9318" y="831260"/>
            <a:ext cx="2750697" cy="132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5349695" y="239996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6061218" y="2399968"/>
            <a:ext cx="71487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0457" y="964578"/>
            <a:ext cx="2750697" cy="1346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65136" y="1283585"/>
            <a:ext cx="2564258" cy="96014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Multithreaded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(communicating or parallel)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workload</a:t>
            </a:r>
            <a:endParaRPr lang="ko-KR" altLang="en-US" sz="1050" b="1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66166" y="1873600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6771719" y="2396851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7473717" y="2387326"/>
            <a:ext cx="714871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6077044" y="2896104"/>
            <a:ext cx="1458153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49695" y="2814165"/>
            <a:ext cx="2838893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378270" y="335927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064907" y="335515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6746422" y="335515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7447452" y="3355159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80330" y="1862041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99827" y="1862041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56194" y="1871566"/>
            <a:ext cx="560115" cy="30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Thread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GPU-accelerated Display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6166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Linear relationship between display rates  and GPU interrupt rates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sz="1800" dirty="0" smtClean="0"/>
              <a:t>Exponential weighted moving average </a:t>
            </a:r>
            <a:r>
              <a:rPr lang="ko-KR" altLang="en-US" sz="1800" dirty="0" smtClean="0"/>
              <a:t>         </a:t>
            </a:r>
            <a:r>
              <a:rPr lang="en-US" altLang="ko-KR" sz="1800" dirty="0" smtClean="0"/>
              <a:t>(EWMA) is used to reduce fluctuation</a:t>
            </a:r>
          </a:p>
          <a:p>
            <a:pPr lvl="2"/>
            <a:r>
              <a:rPr lang="en-US" altLang="ko-KR" sz="1600" dirty="0" err="1" smtClean="0"/>
              <a:t>EWMA</a:t>
            </a:r>
            <a:r>
              <a:rPr lang="en-US" altLang="ko-KR" sz="1600" baseline="-25000" dirty="0" err="1" smtClean="0"/>
              <a:t>t</a:t>
            </a:r>
            <a:r>
              <a:rPr lang="en-US" altLang="ko-KR" sz="1600" dirty="0" smtClean="0"/>
              <a:t> = (1-w) x EWMA</a:t>
            </a:r>
            <a:r>
              <a:rPr lang="en-US" altLang="ko-KR" sz="1600" baseline="-25000" dirty="0" smtClean="0"/>
              <a:t>t-1</a:t>
            </a:r>
            <a:r>
              <a:rPr lang="en-US" altLang="ko-KR" sz="1600" dirty="0" smtClean="0"/>
              <a:t> + w x current value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98803"/>
              </p:ext>
            </p:extLst>
          </p:nvPr>
        </p:nvGraphicFramePr>
        <p:xfrm>
          <a:off x="0" y="2583954"/>
          <a:ext cx="3143249" cy="261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329086"/>
              </p:ext>
            </p:extLst>
          </p:nvPr>
        </p:nvGraphicFramePr>
        <p:xfrm>
          <a:off x="2987824" y="2583954"/>
          <a:ext cx="3143249" cy="261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171043"/>
              </p:ext>
            </p:extLst>
          </p:nvPr>
        </p:nvGraphicFramePr>
        <p:xfrm>
          <a:off x="6000751" y="2583954"/>
          <a:ext cx="3143249" cy="261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4495" y="2125419"/>
            <a:ext cx="14342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Intel GMA 950</a:t>
            </a:r>
          </a:p>
          <a:p>
            <a:pPr algn="ctr"/>
            <a:r>
              <a:rPr lang="en-US" altLang="ko-KR" sz="1100" b="1" dirty="0" smtClean="0"/>
              <a:t>(Apple MacBook)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17068" y="2123331"/>
            <a:ext cx="15359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/>
              <a:t>Nvidia</a:t>
            </a:r>
            <a:r>
              <a:rPr lang="en-US" altLang="ko-KR" sz="1400" b="1" dirty="0" smtClean="0"/>
              <a:t> 6150 Go</a:t>
            </a:r>
          </a:p>
          <a:p>
            <a:pPr algn="ctr"/>
            <a:r>
              <a:rPr lang="en-US" altLang="ko-KR" sz="1100" b="1" dirty="0" smtClean="0"/>
              <a:t>(HP </a:t>
            </a:r>
            <a:r>
              <a:rPr lang="en-US" altLang="ko-KR" sz="1100" b="1" dirty="0" err="1" smtClean="0"/>
              <a:t>Pavillion</a:t>
            </a:r>
            <a:r>
              <a:rPr lang="en-US" altLang="ko-KR" sz="1100" b="1" dirty="0" smtClean="0"/>
              <a:t> tablet)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27703" y="2123331"/>
            <a:ext cx="1473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/>
              <a:t>PowerVR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(Samsung </a:t>
            </a:r>
            <a:r>
              <a:rPr lang="en-US" altLang="ko-KR" sz="1100" b="1" dirty="0" err="1" smtClean="0"/>
              <a:t>GalaxyS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4495" y="6093296"/>
            <a:ext cx="6794104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 GPU interrupt rate can be used to estimate a display rate</a:t>
            </a:r>
          </a:p>
          <a:p>
            <a:r>
              <a:rPr lang="en-US" altLang="ko-KR" b="1" u="sng" dirty="0" smtClean="0">
                <a:solidFill>
                  <a:schemeClr val="tx1"/>
                </a:solidFill>
              </a:rPr>
              <a:t>without additional overheads</a:t>
            </a:r>
            <a:endParaRPr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80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9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feedback-driven CPU allocator</a:t>
            </a:r>
          </a:p>
          <a:p>
            <a:pPr lvl="1"/>
            <a:r>
              <a:rPr lang="en-US" altLang="ko-KR" dirty="0" smtClean="0"/>
              <a:t>Base assumption</a:t>
            </a:r>
          </a:p>
          <a:p>
            <a:pPr lvl="2"/>
            <a:r>
              <a:rPr lang="en-US" altLang="ko-KR" dirty="0" smtClean="0"/>
              <a:t>“Additional CPU share (or higher priority) improves a display rate”</a:t>
            </a:r>
          </a:p>
          <a:p>
            <a:pPr lvl="1"/>
            <a:r>
              <a:rPr lang="en-US" altLang="ko-KR" dirty="0" smtClean="0"/>
              <a:t>Desired frame rate (DFR)</a:t>
            </a:r>
          </a:p>
          <a:p>
            <a:pPr lvl="2"/>
            <a:r>
              <a:rPr lang="en-US" altLang="ko-KR" dirty="0" smtClean="0"/>
              <a:t>A currently achievable display rate</a:t>
            </a:r>
          </a:p>
          <a:p>
            <a:pPr lvl="3"/>
            <a:r>
              <a:rPr lang="en-US" altLang="ko-KR" dirty="0" smtClean="0"/>
              <a:t>Multiplied by tolerable ratio (0.8)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6757" y="4255928"/>
            <a:ext cx="4327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IF</a:t>
            </a:r>
            <a:r>
              <a:rPr lang="en-US" altLang="ko-KR" sz="2000" dirty="0" smtClean="0"/>
              <a:t> current FPS &lt; previous FPS </a:t>
            </a:r>
            <a:r>
              <a:rPr lang="en-US" altLang="ko-KR" sz="2000" b="1" dirty="0" smtClean="0"/>
              <a:t>AND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current FPS &lt; DFR </a:t>
            </a:r>
            <a:r>
              <a:rPr lang="en-US" altLang="ko-KR" sz="2000" b="1" dirty="0" smtClean="0"/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	Increase CPU share</a:t>
            </a:r>
            <a:endParaRPr lang="ko-KR" altLang="en-US" sz="2000" dirty="0"/>
          </a:p>
        </p:txBody>
      </p:sp>
      <p:sp>
        <p:nvSpPr>
          <p:cNvPr id="7" name="사각형 설명선 6"/>
          <p:cNvSpPr/>
          <p:nvPr/>
        </p:nvSpPr>
        <p:spPr>
          <a:xfrm>
            <a:off x="179511" y="4077072"/>
            <a:ext cx="2664297" cy="2088232"/>
          </a:xfrm>
          <a:prstGeom prst="wedgeRectCallout">
            <a:avLst>
              <a:gd name="adj1" fmla="val 91855"/>
              <a:gd name="adj2" fmla="val 4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 smtClean="0"/>
              <a:t>/*</a:t>
            </a:r>
            <a:r>
              <a:rPr lang="en-US" altLang="ko-KR" sz="1200" dirty="0" smtClean="0"/>
              <a:t> </a:t>
            </a:r>
            <a:r>
              <a:rPr lang="en-US" altLang="ko-KR" sz="1400" b="1" dirty="0" smtClean="0"/>
              <a:t>Exceptional cases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b="1" dirty="0" smtClean="0"/>
              <a:t>*</a:t>
            </a:r>
            <a:r>
              <a:rPr lang="en-US" altLang="ko-KR" sz="1200" dirty="0" smtClean="0"/>
              <a:t> 1) No relationship between CPU and FPS</a:t>
            </a:r>
          </a:p>
          <a:p>
            <a:r>
              <a:rPr lang="en-US" altLang="ko-KR" sz="1200" dirty="0"/>
              <a:t> </a:t>
            </a:r>
            <a:r>
              <a:rPr lang="en-US" altLang="ko-KR" sz="1200" b="1" dirty="0" smtClean="0"/>
              <a:t>*</a:t>
            </a:r>
            <a:r>
              <a:rPr lang="en-US" altLang="ko-KR" sz="1200" dirty="0" smtClean="0"/>
              <a:t> 2) FPS is saturated below DFR</a:t>
            </a:r>
          </a:p>
          <a:p>
            <a:r>
              <a:rPr lang="en-US" altLang="ko-KR" sz="1200" dirty="0"/>
              <a:t> </a:t>
            </a:r>
            <a:r>
              <a:rPr lang="en-US" altLang="ko-KR" sz="1200" b="1" dirty="0" smtClean="0"/>
              <a:t>*</a:t>
            </a:r>
            <a:r>
              <a:rPr lang="en-US" altLang="ko-KR" sz="1200" dirty="0" smtClean="0"/>
              <a:t> 3) Local CPU contention in a VM</a:t>
            </a:r>
          </a:p>
          <a:p>
            <a:r>
              <a:rPr lang="en-US" altLang="ko-KR" sz="1200" dirty="0"/>
              <a:t> </a:t>
            </a:r>
            <a:r>
              <a:rPr lang="en-US" altLang="ko-KR" sz="1200" b="1" dirty="0" smtClean="0"/>
              <a:t>*/</a:t>
            </a:r>
          </a:p>
          <a:p>
            <a:r>
              <a:rPr lang="en-US" altLang="ko-KR" sz="1300" b="1" dirty="0" smtClean="0"/>
              <a:t>If</a:t>
            </a:r>
            <a:r>
              <a:rPr lang="en-US" altLang="ko-KR" sz="1300" dirty="0" smtClean="0"/>
              <a:t> no FPS improvement by CPU     share increase (3 times) </a:t>
            </a:r>
            <a:r>
              <a:rPr lang="en-US" altLang="ko-KR" sz="1300" b="1" dirty="0" smtClean="0"/>
              <a:t>Then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b="1" u="sng" dirty="0" smtClean="0"/>
              <a:t>Decrease CPU share by half</a:t>
            </a:r>
            <a:endParaRPr lang="ko-KR" altLang="en-US" sz="1300" b="1" u="sng" dirty="0"/>
          </a:p>
        </p:txBody>
      </p:sp>
      <p:sp>
        <p:nvSpPr>
          <p:cNvPr id="9" name="직사각형 8"/>
          <p:cNvSpPr/>
          <p:nvPr/>
        </p:nvSpPr>
        <p:spPr>
          <a:xfrm>
            <a:off x="6516216" y="5085184"/>
            <a:ext cx="2376264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smtClean="0"/>
              <a:t>If</a:t>
            </a:r>
            <a:r>
              <a:rPr lang="en-US" altLang="ko-KR" sz="1400" dirty="0" smtClean="0"/>
              <a:t> in initial phase </a:t>
            </a:r>
            <a:r>
              <a:rPr lang="en-US" altLang="ko-KR" sz="1400" b="1" dirty="0" smtClean="0"/>
              <a:t>Then</a:t>
            </a:r>
          </a:p>
          <a:p>
            <a:r>
              <a:rPr lang="en-US" altLang="ko-KR" sz="1400" dirty="0" smtClean="0"/>
              <a:t>    Exponential increase</a:t>
            </a:r>
          </a:p>
          <a:p>
            <a:r>
              <a:rPr lang="en-US" altLang="ko-KR" sz="1400" b="1" dirty="0" smtClean="0"/>
              <a:t>Else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Linear increase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084168" y="5121188"/>
            <a:ext cx="432048" cy="2520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87616" y="5648325"/>
            <a:ext cx="428600" cy="44497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81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5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Boosting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844284" cy="5040560"/>
          </a:xfrm>
        </p:spPr>
        <p:txBody>
          <a:bodyPr/>
          <a:lstStyle/>
          <a:p>
            <a:r>
              <a:rPr lang="en-US" altLang="ko-KR" dirty="0" smtClean="0"/>
              <a:t>Responsive dispatching</a:t>
            </a:r>
          </a:p>
          <a:p>
            <a:pPr lvl="1"/>
            <a:r>
              <a:rPr lang="en-US" altLang="ko-KR" dirty="0" smtClean="0"/>
              <a:t>Problem</a:t>
            </a:r>
          </a:p>
          <a:p>
            <a:pPr lvl="2"/>
            <a:r>
              <a:rPr lang="en-US" altLang="ko-KR" dirty="0" smtClean="0"/>
              <a:t>The hypervisor does not distinguish the types of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events for priority boosting</a:t>
            </a:r>
          </a:p>
          <a:p>
            <a:pPr lvl="3"/>
            <a:r>
              <a:rPr lang="en-US" altLang="ko-KR" dirty="0" smtClean="0"/>
              <a:t>A VM that will handle a multimedia event cannot preempt a currently running VM handling a normal event.</a:t>
            </a:r>
          </a:p>
          <a:p>
            <a:pPr lvl="1"/>
            <a:r>
              <a:rPr lang="en-US" altLang="ko-KR" dirty="0" smtClean="0"/>
              <a:t>Higher priority for multimedia-related events</a:t>
            </a:r>
          </a:p>
          <a:p>
            <a:pPr lvl="2"/>
            <a:r>
              <a:rPr lang="en-US" altLang="ko-KR" dirty="0" smtClean="0"/>
              <a:t>e.g., video, audio, one-shot timer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91441"/>
              </p:ext>
            </p:extLst>
          </p:nvPr>
        </p:nvGraphicFramePr>
        <p:xfrm>
          <a:off x="2374590" y="4365104"/>
          <a:ext cx="1296144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99"/>
                          </a:solidFill>
                        </a:rPr>
                        <a:t>MMBOOST</a:t>
                      </a:r>
                      <a:endParaRPr lang="ko-KR" altLang="en-US" sz="16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IOBOOST</a:t>
                      </a:r>
                      <a:endParaRPr lang="ko-KR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Normal</a:t>
                      </a:r>
                      <a:r>
                        <a:rPr lang="en-US" altLang="ko-KR" sz="1600" b="1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/>
                        <a:t>priority</a:t>
                      </a:r>
                      <a:endParaRPr lang="ko-KR" alt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230574" y="4365104"/>
            <a:ext cx="0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5384249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Priority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42159" y="4410045"/>
            <a:ext cx="1693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Multimedia events</a:t>
            </a:r>
            <a:endParaRPr lang="ko-KR" alt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1684" y="4774277"/>
            <a:ext cx="1238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Other events</a:t>
            </a:r>
            <a:endParaRPr lang="ko-KR" alt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48571" y="5233838"/>
            <a:ext cx="279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Based on remaining CPU shares</a:t>
            </a:r>
            <a:endParaRPr lang="ko-KR" altLang="en-US" sz="14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82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6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040560"/>
          </a:xfrm>
        </p:spPr>
        <p:txBody>
          <a:bodyPr/>
          <a:lstStyle/>
          <a:p>
            <a:r>
              <a:rPr lang="en-US" altLang="ko-KR" dirty="0" smtClean="0"/>
              <a:t>Experimental environment</a:t>
            </a:r>
          </a:p>
          <a:p>
            <a:pPr lvl="1"/>
            <a:r>
              <a:rPr lang="en-US" altLang="ko-KR" dirty="0" smtClean="0"/>
              <a:t>Intel MacBook with Intel GMA 950</a:t>
            </a:r>
          </a:p>
          <a:p>
            <a:pPr lvl="1"/>
            <a:r>
              <a:rPr lang="en-US" altLang="ko-KR" dirty="0" err="1" smtClean="0"/>
              <a:t>Xen</a:t>
            </a:r>
            <a:r>
              <a:rPr lang="en-US" altLang="ko-KR" dirty="0" smtClean="0"/>
              <a:t> 3.4.0 with Ubuntu 8.04</a:t>
            </a:r>
          </a:p>
          <a:p>
            <a:pPr lvl="2"/>
            <a:r>
              <a:rPr lang="en-US" altLang="ko-KR" dirty="0"/>
              <a:t>Implementation based on </a:t>
            </a:r>
            <a:r>
              <a:rPr lang="en-US" altLang="ko-KR" dirty="0" err="1"/>
              <a:t>Xen</a:t>
            </a:r>
            <a:r>
              <a:rPr lang="en-US" altLang="ko-KR" dirty="0"/>
              <a:t> Credit </a:t>
            </a:r>
            <a:r>
              <a:rPr lang="en-US" altLang="ko-KR" dirty="0" smtClean="0"/>
              <a:t>scheduler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Two-VM scenario</a:t>
            </a:r>
          </a:p>
          <a:p>
            <a:pPr lvl="2"/>
            <a:r>
              <a:rPr lang="en-US" altLang="ko-KR" dirty="0" smtClean="0"/>
              <a:t>One with direct I/O + one with indirect (hosted) I/O</a:t>
            </a:r>
          </a:p>
          <a:p>
            <a:pPr lvl="2"/>
            <a:r>
              <a:rPr lang="en-US" altLang="ko-KR" dirty="0" smtClean="0"/>
              <a:t>Presenting the case of direct I/O in this talk</a:t>
            </a:r>
          </a:p>
          <a:p>
            <a:pPr lvl="3"/>
            <a:r>
              <a:rPr lang="en-US" altLang="ko-KR" dirty="0" smtClean="0"/>
              <a:t>See the paper for the details of the indirect I/O case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83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15675"/>
              </p:ext>
            </p:extLst>
          </p:nvPr>
        </p:nvGraphicFramePr>
        <p:xfrm>
          <a:off x="969217" y="2423244"/>
          <a:ext cx="7491215" cy="212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2319263"/>
            <a:ext cx="1829155" cy="437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Video playback (720p)</a:t>
            </a:r>
          </a:p>
          <a:p>
            <a:r>
              <a:rPr lang="en-US" altLang="ko-KR" sz="1200" b="1" dirty="0" smtClean="0"/>
              <a:t>(w/ CPU-bound VM)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Estimation Accuracy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00268" cy="5040560"/>
          </a:xfrm>
        </p:spPr>
        <p:txBody>
          <a:bodyPr/>
          <a:lstStyle/>
          <a:p>
            <a:r>
              <a:rPr lang="en-US" altLang="ko-KR" dirty="0" smtClean="0"/>
              <a:t>Estimation accuracy</a:t>
            </a:r>
          </a:p>
          <a:p>
            <a:pPr lvl="1"/>
            <a:r>
              <a:rPr lang="en-US" altLang="ko-KR" dirty="0" smtClean="0"/>
              <a:t>Error rates: 0.55%~3.05%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97408"/>
              </p:ext>
            </p:extLst>
          </p:nvPr>
        </p:nvGraphicFramePr>
        <p:xfrm>
          <a:off x="899592" y="4551511"/>
          <a:ext cx="7560840" cy="211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4473857"/>
            <a:ext cx="1685077" cy="437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Quake 3</a:t>
            </a:r>
          </a:p>
          <a:p>
            <a:r>
              <a:rPr lang="en-US" altLang="ko-KR" sz="1200" b="1" dirty="0" smtClean="0"/>
              <a:t>(w/ CPU-bound VM)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03194" y="2204864"/>
            <a:ext cx="3033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multimedia manager disabled</a:t>
            </a:r>
            <a:endParaRPr lang="en-US" sz="1600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84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Estimation Overhead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overhead caused by page faults</a:t>
            </a:r>
          </a:p>
          <a:p>
            <a:pPr lvl="1"/>
            <a:r>
              <a:rPr lang="en-US" altLang="ko-KR" dirty="0" smtClean="0"/>
              <a:t>Video playback</a:t>
            </a:r>
          </a:p>
          <a:p>
            <a:pPr lvl="2"/>
            <a:r>
              <a:rPr lang="en-US" altLang="ko-KR" dirty="0" smtClean="0"/>
              <a:t>0.3~1% with sampling</a:t>
            </a:r>
          </a:p>
          <a:p>
            <a:pPr lvl="2"/>
            <a:r>
              <a:rPr lang="en-US" altLang="ko-KR" dirty="0" smtClean="0"/>
              <a:t>Less than 5% with tracking all pages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32671"/>
              </p:ext>
            </p:extLst>
          </p:nvPr>
        </p:nvGraphicFramePr>
        <p:xfrm>
          <a:off x="755576" y="3356992"/>
          <a:ext cx="777686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1073231"/>
                <a:gridCol w="1538466"/>
                <a:gridCol w="1538466"/>
                <a:gridCol w="1538466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Overhead</a:t>
                      </a:r>
                      <a:endParaRPr lang="ko-KR" altLang="en-US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All 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pages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Sampling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1/8 pages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1/32 pages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1/128</a:t>
                      </a:r>
                      <a:r>
                        <a:rPr lang="en-US" altLang="ko-KR" b="0" baseline="0" dirty="0" smtClean="0"/>
                        <a:t> pages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Low resolution 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(640x354)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4.95%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0.58%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High resolution </a:t>
                      </a:r>
                    </a:p>
                    <a:p>
                      <a:pPr algn="ctr" latinLnBrk="1"/>
                      <a:r>
                        <a:rPr lang="en-US" altLang="ko-KR" b="1" dirty="0" smtClean="0"/>
                        <a:t>(1280x720)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3.91%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0.33%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85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Video playback (720p) + CPU-bound VM</a:t>
            </a:r>
            <a:endParaRPr lang="ko-KR" alt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930988"/>
              </p:ext>
            </p:extLst>
          </p:nvPr>
        </p:nvGraphicFramePr>
        <p:xfrm>
          <a:off x="433387" y="1885949"/>
          <a:ext cx="8277225" cy="308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378490"/>
              </p:ext>
            </p:extLst>
          </p:nvPr>
        </p:nvGraphicFramePr>
        <p:xfrm>
          <a:off x="539552" y="3933056"/>
          <a:ext cx="3096343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27092"/>
              </p:ext>
            </p:extLst>
          </p:nvPr>
        </p:nvGraphicFramePr>
        <p:xfrm>
          <a:off x="5292080" y="3789040"/>
          <a:ext cx="3096343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1572047" y="2420888"/>
            <a:ext cx="360040" cy="122413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45238" y="2426221"/>
            <a:ext cx="360040" cy="122413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8" idx="2"/>
          </p:cNvCxnSpPr>
          <p:nvPr/>
        </p:nvCxnSpPr>
        <p:spPr>
          <a:xfrm>
            <a:off x="1752067" y="3645024"/>
            <a:ext cx="83629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145238" y="3645024"/>
            <a:ext cx="18002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7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Improvement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 improvement</a:t>
            </a:r>
          </a:p>
          <a:p>
            <a:pPr lvl="1"/>
            <a:r>
              <a:rPr lang="en-US" altLang="ko-KR" dirty="0" smtClean="0"/>
              <a:t>Closed to maximum achievable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frame rates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136336"/>
              </p:ext>
            </p:extLst>
          </p:nvPr>
        </p:nvGraphicFramePr>
        <p:xfrm>
          <a:off x="264327" y="3032834"/>
          <a:ext cx="4095750" cy="343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33406"/>
              </p:ext>
            </p:extLst>
          </p:nvPr>
        </p:nvGraphicFramePr>
        <p:xfrm>
          <a:off x="4728823" y="3032834"/>
          <a:ext cx="4095750" cy="343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12" descr="http://beadsysquake.files.wordpress.com/2007/08/quake3_shot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41" y="1626475"/>
            <a:ext cx="608281" cy="4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86" y="1513963"/>
            <a:ext cx="582979" cy="47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640179" y="2111233"/>
            <a:ext cx="1163423" cy="1539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VM</a:t>
            </a:r>
            <a:endParaRPr lang="ko-KR" altLang="en-US" sz="11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863050" y="2114913"/>
            <a:ext cx="1097242" cy="1539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VM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6643380" y="2327257"/>
            <a:ext cx="2321108" cy="339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Hypervisor</a:t>
            </a:r>
            <a:endParaRPr lang="ko-KR" altLang="en-US" sz="1100" b="1" dirty="0"/>
          </a:p>
        </p:txBody>
      </p:sp>
      <p:pic>
        <p:nvPicPr>
          <p:cNvPr id="12" name="Picture 18" descr="http://www.bvssolitaire.com/images/tutorial/download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3" y="1699582"/>
            <a:ext cx="538864" cy="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blog.namran.net/wp-content/uploads/2008/12/compile-262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74" y="1551609"/>
            <a:ext cx="594903" cy="4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10828" y="1131034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Video playback</a:t>
            </a:r>
          </a:p>
          <a:p>
            <a:pPr algn="ctr"/>
            <a:r>
              <a:rPr lang="en-US" altLang="ko-KR" sz="1000" b="1" dirty="0" smtClean="0"/>
              <a:t>or 3D game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68330" y="1124744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Competing</a:t>
            </a:r>
          </a:p>
          <a:p>
            <a:pPr algn="ctr"/>
            <a:r>
              <a:rPr lang="en-US" altLang="ko-KR" sz="1000" b="1" dirty="0" smtClean="0"/>
              <a:t>workloads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64521" y="2636912"/>
            <a:ext cx="21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V</a:t>
            </a:r>
            <a:r>
              <a:rPr lang="en-US" altLang="ko-KR" sz="1400" b="1" dirty="0" smtClean="0"/>
              <a:t>ideo playback (720p)</a:t>
            </a:r>
          </a:p>
          <a:p>
            <a:r>
              <a:rPr lang="en-US" altLang="ko-KR" sz="1400" b="1" dirty="0" smtClean="0"/>
              <a:t>on VLC media player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24051" y="2843888"/>
            <a:ext cx="2304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Quake III Arena (demo1)</a:t>
            </a:r>
            <a:endParaRPr lang="ko-KR" altLang="en-US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Limitations &amp; 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040560"/>
          </a:xfrm>
        </p:spPr>
        <p:txBody>
          <a:bodyPr/>
          <a:lstStyle/>
          <a:p>
            <a:r>
              <a:rPr lang="en-US" altLang="ko-KR" dirty="0" smtClean="0"/>
              <a:t>Network-streamed multimedia</a:t>
            </a:r>
          </a:p>
          <a:p>
            <a:pPr lvl="1"/>
            <a:r>
              <a:rPr lang="en-US" altLang="ko-KR" dirty="0" smtClean="0"/>
              <a:t>Additional preemption support required for   multimedia-related network packets</a:t>
            </a:r>
          </a:p>
          <a:p>
            <a:r>
              <a:rPr lang="en-US" altLang="ko-KR" dirty="0" smtClean="0"/>
              <a:t>Multiple multimedia workloads in a VM</a:t>
            </a:r>
          </a:p>
          <a:p>
            <a:pPr lvl="1"/>
            <a:r>
              <a:rPr lang="en-US" altLang="ko-KR" dirty="0" smtClean="0"/>
              <a:t>Multimedia manager algorithm should be       refined to satisfy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 of mixed multimedia    workloads in the same VM</a:t>
            </a:r>
          </a:p>
          <a:p>
            <a:r>
              <a:rPr lang="en-US" altLang="ko-KR" dirty="0" smtClean="0"/>
              <a:t>Adaptive management for SMP VMs</a:t>
            </a:r>
          </a:p>
          <a:p>
            <a:pPr lvl="1"/>
            <a:r>
              <a:rPr lang="en-US" altLang="ko-KR" dirty="0" smtClean="0"/>
              <a:t>Adaptive </a:t>
            </a:r>
            <a:r>
              <a:rPr lang="en-US" altLang="ko-KR" dirty="0" err="1" smtClean="0"/>
              <a:t>vCPU</a:t>
            </a:r>
            <a:r>
              <a:rPr lang="en-US" altLang="ko-KR" dirty="0" smtClean="0"/>
              <a:t> allocation based on hosted    multimedia workloads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88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Demands for multimedia-aware hypervisor</a:t>
            </a:r>
          </a:p>
          <a:p>
            <a:pPr lvl="1"/>
            <a:r>
              <a:rPr lang="en-US" altLang="ko-KR" dirty="0" smtClean="0"/>
              <a:t>Multimedia are increasingly dominant in </a:t>
            </a:r>
            <a:r>
              <a:rPr lang="ko-KR" altLang="en-US" dirty="0" smtClean="0"/>
              <a:t>          </a:t>
            </a:r>
            <a:r>
              <a:rPr lang="en-US" altLang="ko-KR" dirty="0" smtClean="0"/>
              <a:t>virtualized systems</a:t>
            </a:r>
          </a:p>
          <a:p>
            <a:r>
              <a:rPr lang="en-US" altLang="ko-KR" dirty="0" smtClean="0"/>
              <a:t>“Multimedia-friendly hypervisor scheduler”</a:t>
            </a:r>
          </a:p>
          <a:p>
            <a:pPr lvl="1"/>
            <a:r>
              <a:rPr lang="en-US" altLang="ko-KR" dirty="0" smtClean="0"/>
              <a:t>Transparent and lightweight multimedia support on client-side virtualization</a:t>
            </a:r>
          </a:p>
          <a:p>
            <a:r>
              <a:rPr lang="en-US" altLang="ko-KR" dirty="0" smtClean="0">
                <a:sym typeface="Wingdings" pitchFamily="2" charset="2"/>
              </a:rPr>
              <a:t>Future directions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Multimedia for server-side VDI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Multicore extension for SMP VMs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Considerations for network-streamed multimedia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2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Coordinated Scheduling?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72608"/>
          </a:xfrm>
        </p:spPr>
        <p:txBody>
          <a:bodyPr/>
          <a:lstStyle/>
          <a:p>
            <a:r>
              <a:rPr lang="en-US" altLang="ko-KR" dirty="0" smtClean="0"/>
              <a:t>Uncoordinated vs. Coordinated scheduling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939901" y="2920409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1667250" y="3359437"/>
            <a:ext cx="1458153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9901" y="3277498"/>
            <a:ext cx="2838893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968476" y="3822605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1655113" y="38184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2336628" y="38184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3037658" y="38184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941606" y="2642245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941606" y="236373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1640931" y="2920409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1642636" y="2642245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1642636" y="236373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2368327" y="2910884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2370032" y="2632720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4" name="정육면체 43"/>
          <p:cNvSpPr/>
          <p:nvPr/>
        </p:nvSpPr>
        <p:spPr>
          <a:xfrm>
            <a:off x="2370032" y="2354213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3100141" y="2910884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6" name="정육면체 45"/>
          <p:cNvSpPr/>
          <p:nvPr/>
        </p:nvSpPr>
        <p:spPr>
          <a:xfrm>
            <a:off x="3101846" y="2632720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7" name="정육면체 46"/>
          <p:cNvSpPr/>
          <p:nvPr/>
        </p:nvSpPr>
        <p:spPr>
          <a:xfrm>
            <a:off x="3101846" y="2354213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3" name="왼쪽 중괄호 52"/>
          <p:cNvSpPr/>
          <p:nvPr/>
        </p:nvSpPr>
        <p:spPr>
          <a:xfrm>
            <a:off x="759691" y="2382788"/>
            <a:ext cx="189735" cy="84242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9512" y="2562239"/>
            <a:ext cx="6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Time</a:t>
            </a:r>
          </a:p>
          <a:p>
            <a:pPr algn="r"/>
            <a:r>
              <a:rPr lang="en-US" altLang="ko-KR" sz="1200" dirty="0" smtClean="0"/>
              <a:t>shared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85617" y="1600225"/>
            <a:ext cx="3474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Uncoordinated scheduling</a:t>
            </a:r>
          </a:p>
          <a:p>
            <a:r>
              <a:rPr lang="en-US" altLang="ko-KR" sz="1200" dirty="0" smtClean="0">
                <a:sym typeface="Wingdings" pitchFamily="2" charset="2"/>
              </a:rPr>
              <a:t>Each vCPU is treated as an independent entity</a:t>
            </a:r>
          </a:p>
          <a:p>
            <a:r>
              <a:rPr lang="en-US" altLang="ko-KR" sz="1200" dirty="0" smtClean="0">
                <a:sym typeface="Wingdings" pitchFamily="2" charset="2"/>
              </a:rPr>
              <a:t>regardless of its sibling vCPUs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55690" y="2910514"/>
            <a:ext cx="782459" cy="32422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75720" y="2480748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Independent</a:t>
            </a:r>
          </a:p>
          <a:p>
            <a:r>
              <a:rPr lang="en-US" altLang="ko-KR" sz="1100" b="1" dirty="0" smtClean="0"/>
              <a:t>entity</a:t>
            </a:r>
            <a:endParaRPr lang="ko-KR" altLang="en-US" sz="1100" b="1" dirty="0"/>
          </a:p>
        </p:txBody>
      </p:sp>
      <p:cxnSp>
        <p:nvCxnSpPr>
          <p:cNvPr id="59" name="직선 화살표 연결선 58"/>
          <p:cNvCxnSpPr>
            <a:endCxn id="56" idx="3"/>
          </p:cNvCxnSpPr>
          <p:nvPr/>
        </p:nvCxnSpPr>
        <p:spPr>
          <a:xfrm flipH="1">
            <a:off x="3838149" y="2893403"/>
            <a:ext cx="287396" cy="1792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정육면체 60"/>
          <p:cNvSpPr/>
          <p:nvPr/>
        </p:nvSpPr>
        <p:spPr>
          <a:xfrm>
            <a:off x="5360078" y="2882309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87427" y="3321337"/>
            <a:ext cx="1458153" cy="2990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VMM scheduler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60078" y="3239398"/>
            <a:ext cx="2838893" cy="471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VMM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" name="정육면체 63"/>
          <p:cNvSpPr/>
          <p:nvPr/>
        </p:nvSpPr>
        <p:spPr>
          <a:xfrm>
            <a:off x="5388653" y="3784505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5" name="정육면체 64"/>
          <p:cNvSpPr/>
          <p:nvPr/>
        </p:nvSpPr>
        <p:spPr>
          <a:xfrm>
            <a:off x="6075290" y="37803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6" name="정육면체 65"/>
          <p:cNvSpPr/>
          <p:nvPr/>
        </p:nvSpPr>
        <p:spPr>
          <a:xfrm>
            <a:off x="6756805" y="37803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7" name="정육면체 66"/>
          <p:cNvSpPr/>
          <p:nvPr/>
        </p:nvSpPr>
        <p:spPr>
          <a:xfrm>
            <a:off x="7457835" y="3780392"/>
            <a:ext cx="681515" cy="285752"/>
          </a:xfrm>
          <a:prstGeom prst="cub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pCPU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68" name="정육면체 67"/>
          <p:cNvSpPr/>
          <p:nvPr/>
        </p:nvSpPr>
        <p:spPr>
          <a:xfrm>
            <a:off x="5361783" y="2604145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9" name="정육면체 68"/>
          <p:cNvSpPr/>
          <p:nvPr/>
        </p:nvSpPr>
        <p:spPr>
          <a:xfrm>
            <a:off x="5361783" y="2325638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0" name="정육면체 69"/>
          <p:cNvSpPr/>
          <p:nvPr/>
        </p:nvSpPr>
        <p:spPr>
          <a:xfrm>
            <a:off x="6061108" y="2882309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1" name="정육면체 70"/>
          <p:cNvSpPr/>
          <p:nvPr/>
        </p:nvSpPr>
        <p:spPr>
          <a:xfrm>
            <a:off x="6062813" y="2604145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2" name="정육면체 71"/>
          <p:cNvSpPr/>
          <p:nvPr/>
        </p:nvSpPr>
        <p:spPr>
          <a:xfrm>
            <a:off x="6062813" y="2325638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3" name="정육면체 72"/>
          <p:cNvSpPr/>
          <p:nvPr/>
        </p:nvSpPr>
        <p:spPr>
          <a:xfrm>
            <a:off x="6788504" y="2872784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4" name="정육면체 73"/>
          <p:cNvSpPr/>
          <p:nvPr/>
        </p:nvSpPr>
        <p:spPr>
          <a:xfrm>
            <a:off x="6790209" y="2594620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5" name="정육면체 74"/>
          <p:cNvSpPr/>
          <p:nvPr/>
        </p:nvSpPr>
        <p:spPr>
          <a:xfrm>
            <a:off x="6790209" y="2316113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6" name="정육면체 75"/>
          <p:cNvSpPr/>
          <p:nvPr/>
        </p:nvSpPr>
        <p:spPr>
          <a:xfrm>
            <a:off x="7520318" y="2872784"/>
            <a:ext cx="697116" cy="285752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7" name="정육면체 76"/>
          <p:cNvSpPr/>
          <p:nvPr/>
        </p:nvSpPr>
        <p:spPr>
          <a:xfrm>
            <a:off x="7522023" y="2594620"/>
            <a:ext cx="697116" cy="285752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8" name="정육면체 77"/>
          <p:cNvSpPr/>
          <p:nvPr/>
        </p:nvSpPr>
        <p:spPr>
          <a:xfrm>
            <a:off x="7522023" y="2316113"/>
            <a:ext cx="697116" cy="285752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vCPU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307120" y="2604145"/>
            <a:ext cx="2956338" cy="602315"/>
            <a:chOff x="5383138" y="5995037"/>
            <a:chExt cx="2956338" cy="602315"/>
          </a:xfrm>
        </p:grpSpPr>
        <p:cxnSp>
          <p:nvCxnSpPr>
            <p:cNvPr id="86" name="직선 연결선 85"/>
            <p:cNvCxnSpPr/>
            <p:nvPr/>
          </p:nvCxnSpPr>
          <p:spPr>
            <a:xfrm flipV="1">
              <a:off x="6813433" y="6009352"/>
              <a:ext cx="799275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383138" y="6300591"/>
              <a:ext cx="144898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383138" y="6578302"/>
              <a:ext cx="152843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383138" y="6284141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818816" y="5999824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882996" y="6293666"/>
              <a:ext cx="0" cy="2967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6885781" y="6302833"/>
              <a:ext cx="65516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593159" y="5995037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7540201" y="6283069"/>
              <a:ext cx="0" cy="2967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V="1">
              <a:off x="7540201" y="6565767"/>
              <a:ext cx="799275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7610454" y="6287262"/>
              <a:ext cx="714011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324465" y="6266274"/>
              <a:ext cx="0" cy="3132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5199733" y="1614969"/>
            <a:ext cx="374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Coordinated scheduling</a:t>
            </a:r>
          </a:p>
          <a:p>
            <a:r>
              <a:rPr lang="en-US" altLang="ko-KR" sz="1200" dirty="0" smtClean="0">
                <a:sym typeface="Wingdings" pitchFamily="2" charset="2"/>
              </a:rPr>
              <a:t>Sibling vCPUs are coordinated by VMM scheduler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83968" y="3290317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/>
              <a:t>Coordinated</a:t>
            </a:r>
          </a:p>
          <a:p>
            <a:pPr algn="r"/>
            <a:r>
              <a:rPr lang="en-US" altLang="ko-KR" sz="1100" b="1" dirty="0" smtClean="0"/>
              <a:t>group</a:t>
            </a:r>
            <a:endParaRPr lang="ko-KR" altLang="en-US" sz="1100" b="1" dirty="0"/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4843511" y="3040558"/>
            <a:ext cx="463609" cy="2491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7252" y="4340721"/>
            <a:ext cx="54210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Why is coordination needed?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600" dirty="0" smtClean="0">
                <a:sym typeface="Wingdings" pitchFamily="2" charset="2"/>
              </a:rPr>
              <a:t>Many applications are multithreaded and parallelized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1600" dirty="0" smtClean="0">
                <a:sym typeface="Wingdings" pitchFamily="2" charset="2"/>
              </a:rPr>
              <a:t>Multiple threads perform a job communicating with </a:t>
            </a:r>
          </a:p>
          <a:p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   each other to arbitrate accesses to shared resources</a:t>
            </a:r>
          </a:p>
        </p:txBody>
      </p:sp>
      <p:sp>
        <p:nvSpPr>
          <p:cNvPr id="127" name="정육면체 126"/>
          <p:cNvSpPr/>
          <p:nvPr/>
        </p:nvSpPr>
        <p:spPr>
          <a:xfrm>
            <a:off x="6425158" y="5320259"/>
            <a:ext cx="1273550" cy="585588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vCPU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8" name="정육면체 127"/>
          <p:cNvSpPr/>
          <p:nvPr/>
        </p:nvSpPr>
        <p:spPr>
          <a:xfrm>
            <a:off x="6426863" y="4816203"/>
            <a:ext cx="1273550" cy="585588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vCPU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9" name="정육면체 128"/>
          <p:cNvSpPr/>
          <p:nvPr/>
        </p:nvSpPr>
        <p:spPr>
          <a:xfrm>
            <a:off x="6426863" y="4321671"/>
            <a:ext cx="1273550" cy="585588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vCPU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32" name="왼쪽 중괄호 131"/>
          <p:cNvSpPr/>
          <p:nvPr/>
        </p:nvSpPr>
        <p:spPr>
          <a:xfrm rot="10800000">
            <a:off x="7697418" y="4353385"/>
            <a:ext cx="299851" cy="14274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916103" y="4816203"/>
            <a:ext cx="6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Time</a:t>
            </a:r>
          </a:p>
          <a:p>
            <a:r>
              <a:rPr lang="en-US" altLang="ko-KR" sz="1200" dirty="0" smtClean="0"/>
              <a:t>shared</a:t>
            </a:r>
            <a:endParaRPr lang="ko-KR" altLang="en-US" sz="12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498870" y="4514851"/>
            <a:ext cx="634008" cy="343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Lock holder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498870" y="5537646"/>
            <a:ext cx="634008" cy="343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Lock waiter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498870" y="5007843"/>
            <a:ext cx="634008" cy="343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Lock waiter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74542" y="5534129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Active</a:t>
            </a:r>
            <a:endParaRPr lang="ko-KR" altLang="en-US" sz="1100" b="1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45384" y="5041751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Inactive</a:t>
            </a:r>
            <a:endParaRPr lang="ko-KR" altLang="en-US" sz="1100" b="1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5724849" y="454722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Inactive</a:t>
            </a:r>
            <a:endParaRPr lang="ko-KR" altLang="en-US" sz="1100" b="1" i="1" dirty="0"/>
          </a:p>
        </p:txBody>
      </p:sp>
      <p:cxnSp>
        <p:nvCxnSpPr>
          <p:cNvPr id="141" name="구부러진 연결선 140"/>
          <p:cNvCxnSpPr>
            <a:stCxn id="135" idx="3"/>
            <a:endCxn id="134" idx="3"/>
          </p:cNvCxnSpPr>
          <p:nvPr/>
        </p:nvCxnSpPr>
        <p:spPr>
          <a:xfrm flipV="1">
            <a:off x="7132878" y="4686760"/>
            <a:ext cx="12700" cy="1022795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 142"/>
          <p:cNvCxnSpPr>
            <a:stCxn id="136" idx="1"/>
            <a:endCxn id="134" idx="1"/>
          </p:cNvCxnSpPr>
          <p:nvPr/>
        </p:nvCxnSpPr>
        <p:spPr>
          <a:xfrm rot="10800000">
            <a:off x="6498870" y="4686760"/>
            <a:ext cx="12700" cy="492992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4" descr="C:\Documents and Settings\hwandori\Local Settings\Temporary Internet Files\Content.IE5\QTDJHSCL\MC90043149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6697" y="4452082"/>
            <a:ext cx="301353" cy="276013"/>
          </a:xfrm>
          <a:prstGeom prst="rect">
            <a:avLst/>
          </a:prstGeom>
          <a:noFill/>
        </p:spPr>
      </p:pic>
      <p:sp>
        <p:nvSpPr>
          <p:cNvPr id="151" name="직사각형 150"/>
          <p:cNvSpPr/>
          <p:nvPr/>
        </p:nvSpPr>
        <p:spPr>
          <a:xfrm>
            <a:off x="2340297" y="2308110"/>
            <a:ext cx="729076" cy="969387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3" name="직선 연결선 152"/>
          <p:cNvCxnSpPr/>
          <p:nvPr/>
        </p:nvCxnSpPr>
        <p:spPr>
          <a:xfrm>
            <a:off x="3067148" y="2316113"/>
            <a:ext cx="4630269" cy="20055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2359347" y="3277497"/>
            <a:ext cx="4069144" cy="26283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696347" y="5928692"/>
            <a:ext cx="335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Uncoordinated scheduling makes 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inter-thread communication ineffective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7069" y="5652770"/>
            <a:ext cx="4944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Similar to traditional job scheduling</a:t>
            </a:r>
          </a:p>
          <a:p>
            <a:r>
              <a:rPr lang="en-US" altLang="ko-KR" sz="2000" b="1" dirty="0" smtClean="0">
                <a:sym typeface="Wingdings" pitchFamily="2" charset="2"/>
              </a:rPr>
              <a:t>issues in distributed environments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>
                <a:sym typeface="Wingdings" pitchFamily="2" charset="2"/>
              </a:rPr>
              <a:t>Multicore resembles a distributed environment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83" name="왼쪽 중괄호 82"/>
          <p:cNvSpPr/>
          <p:nvPr/>
        </p:nvSpPr>
        <p:spPr>
          <a:xfrm rot="10800000">
            <a:off x="8229552" y="2365309"/>
            <a:ext cx="196972" cy="84242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359849" y="2545854"/>
            <a:ext cx="6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Time</a:t>
            </a:r>
          </a:p>
          <a:p>
            <a:r>
              <a:rPr lang="en-US" altLang="ko-KR" sz="1200" dirty="0" smtClean="0"/>
              <a:t>shared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9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7" grpId="0" animBg="1"/>
      <p:bldP spid="128" grpId="0" animBg="1"/>
      <p:bldP spid="129" grpId="0" animBg="1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51" grpId="0" animBg="1"/>
      <p:bldP spid="156" grpId="0"/>
      <p:bldP spid="15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29375</TotalTime>
  <Words>7030</Words>
  <Application>Microsoft Office PowerPoint</Application>
  <PresentationFormat>화면 슬라이드 쇼(4:3)</PresentationFormat>
  <Paragraphs>1945</Paragraphs>
  <Slides>89</Slides>
  <Notes>23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1" baseType="lpstr">
      <vt:lpstr>Office 테마</vt:lpstr>
      <vt:lpstr>수식</vt:lpstr>
      <vt:lpstr>CPU Scheduling for  Virtual Desktop Infrastructure</vt:lpstr>
      <vt:lpstr>Virtual Desktop Infrastructure (VDI)</vt:lpstr>
      <vt:lpstr>Desktop Consolidation</vt:lpstr>
      <vt:lpstr>Challenges on CPU Scheduling</vt:lpstr>
      <vt:lpstr>The Goals of This Thesis</vt:lpstr>
      <vt:lpstr>Related Work</vt:lpstr>
      <vt:lpstr>Overview</vt:lpstr>
      <vt:lpstr>Demand-Based Coordinated Scheduling for Multiprocessor VMs</vt:lpstr>
      <vt:lpstr>Why Coordinated Scheduling?</vt:lpstr>
      <vt:lpstr>Coordination Space</vt:lpstr>
      <vt:lpstr>Space Domain: pCPU Assignment</vt:lpstr>
      <vt:lpstr>Space Domain: pCPU Assignment</vt:lpstr>
      <vt:lpstr>Time Domain: Preemption Policy</vt:lpstr>
      <vt:lpstr>Time Domain: Preemption Policy</vt:lpstr>
      <vt:lpstr>Time Domain: Preemption Policy</vt:lpstr>
      <vt:lpstr>Time Domain: Preemption Policy</vt:lpstr>
      <vt:lpstr>Time Domain: Preemption Policy</vt:lpstr>
      <vt:lpstr>Time Domain: Preemption Policy</vt:lpstr>
      <vt:lpstr>Evaluation</vt:lpstr>
      <vt:lpstr>Evaluation</vt:lpstr>
      <vt:lpstr>Evaluation</vt:lpstr>
      <vt:lpstr>Summary</vt:lpstr>
      <vt:lpstr>Virtual Asymmetric Multiprocessor for User-Interactive Performance</vt:lpstr>
      <vt:lpstr>Motivation</vt:lpstr>
      <vt:lpstr>Workload Classification</vt:lpstr>
      <vt:lpstr>Workload Classification</vt:lpstr>
      <vt:lpstr>Virtual Asymmetric Multiprocessor</vt:lpstr>
      <vt:lpstr>Limitation</vt:lpstr>
      <vt:lpstr>Guest OS Extension</vt:lpstr>
      <vt:lpstr>Guest OS Extension</vt:lpstr>
      <vt:lpstr>Evaluation</vt:lpstr>
      <vt:lpstr>Evaluation</vt:lpstr>
      <vt:lpstr>Evaluation</vt:lpstr>
      <vt:lpstr>Summary</vt:lpstr>
      <vt:lpstr>Conclusions</vt:lpstr>
      <vt:lpstr>Publications</vt:lpstr>
      <vt:lpstr>PowerPoint 프레젠테이션</vt:lpstr>
      <vt:lpstr>References</vt:lpstr>
      <vt:lpstr>Extra Slides</vt:lpstr>
      <vt:lpstr>Demand-Based Coordinated Scheduling for Multiprocessor VMs</vt:lpstr>
      <vt:lpstr>Proportional-Share Scheduler</vt:lpstr>
      <vt:lpstr>Helping Lock</vt:lpstr>
      <vt:lpstr>Coordination for User-level Contention</vt:lpstr>
      <vt:lpstr>Performance on PLE</vt:lpstr>
      <vt:lpstr>Evaluation: Urgent Allowance</vt:lpstr>
      <vt:lpstr>Evaluation: Two Multiprocessor VMs</vt:lpstr>
      <vt:lpstr>TLB Shootdown IPIs of Windows 7</vt:lpstr>
      <vt:lpstr>Virtual Asymmetric Multiprocessor for User-Interactive Performance</vt:lpstr>
      <vt:lpstr>Multimedia Workload Filtering</vt:lpstr>
      <vt:lpstr>Measurement Methodology</vt:lpstr>
      <vt:lpstr>vAMP Parameters</vt:lpstr>
      <vt:lpstr>Evaluation: Background Performance</vt:lpstr>
      <vt:lpstr>Evaluation: Guest OS Extension</vt:lpstr>
      <vt:lpstr>Evaluation: Guest OS Extension</vt:lpstr>
      <vt:lpstr>Task-aware VM Scheduling for I/O Performance</vt:lpstr>
      <vt:lpstr>Problem of VM Scheduling</vt:lpstr>
      <vt:lpstr>Task-agnostic scheduling</vt:lpstr>
      <vt:lpstr>Task-aware VM Scheduling</vt:lpstr>
      <vt:lpstr>Task-aware VM Scheduling 1. I/O-bound Task Identification</vt:lpstr>
      <vt:lpstr>Task-aware VM Scheduling 1. I/O-bound Task Identification</vt:lpstr>
      <vt:lpstr>Task-aware VM Scheduling 2. I/O Event Correlation</vt:lpstr>
      <vt:lpstr>Task-aware VM Scheduling 2. I/O Event Correlation: Block I/O</vt:lpstr>
      <vt:lpstr>Task-aware VM Scheduling 2. I/O Event Correlation: Network I/O</vt:lpstr>
      <vt:lpstr>Task-aware VM Scheduling 3. Partial Boosting</vt:lpstr>
      <vt:lpstr>Evaluation (1/4)</vt:lpstr>
      <vt:lpstr>Evaluation (2/4)</vt:lpstr>
      <vt:lpstr>Evaluation (3/4)</vt:lpstr>
      <vt:lpstr>Evaluation (4/4)</vt:lpstr>
      <vt:lpstr>Client-side Scheduler Support for Multimedia Workloads</vt:lpstr>
      <vt:lpstr>Client-side Virtualization</vt:lpstr>
      <vt:lpstr>Multimedia on Virtualized Clients</vt:lpstr>
      <vt:lpstr>Issues on Multi-layer Scheduling</vt:lpstr>
      <vt:lpstr>Multimedia-agnostic Hypervisor</vt:lpstr>
      <vt:lpstr>Possible Solutions to Semantic Gap</vt:lpstr>
      <vt:lpstr>Proposed Approach</vt:lpstr>
      <vt:lpstr>Multimedia QoS Estimation</vt:lpstr>
      <vt:lpstr>Memory-mapped Display (1/2)</vt:lpstr>
      <vt:lpstr>Memory-mapped Display (2/2)</vt:lpstr>
      <vt:lpstr>GPU-accelerated Display (1/2)</vt:lpstr>
      <vt:lpstr>GPU-accelerated Display (2/2)</vt:lpstr>
      <vt:lpstr>Multimedia Manager</vt:lpstr>
      <vt:lpstr>Priority Boosting</vt:lpstr>
      <vt:lpstr>Evaluation</vt:lpstr>
      <vt:lpstr>Estimation Accuracy</vt:lpstr>
      <vt:lpstr>Estimation Overhead</vt:lpstr>
      <vt:lpstr>Multimedia Manager</vt:lpstr>
      <vt:lpstr>Performance Improvement</vt:lpstr>
      <vt:lpstr>Limitations &amp; Discussion</vt:lpstr>
      <vt:lpstr>Conclusions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xxx</dc:creator>
  <cp:lastModifiedBy>hwandori</cp:lastModifiedBy>
  <cp:revision>3464</cp:revision>
  <cp:lastPrinted>2012-11-16T02:10:26Z</cp:lastPrinted>
  <dcterms:created xsi:type="dcterms:W3CDTF">2012-02-11T09:55:40Z</dcterms:created>
  <dcterms:modified xsi:type="dcterms:W3CDTF">2013-02-26T12:54:04Z</dcterms:modified>
</cp:coreProperties>
</file>