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7" r:id="rId3"/>
    <p:sldId id="276" r:id="rId4"/>
    <p:sldId id="278" r:id="rId5"/>
    <p:sldId id="279" r:id="rId6"/>
    <p:sldId id="286" r:id="rId7"/>
    <p:sldId id="282" r:id="rId8"/>
    <p:sldId id="289" r:id="rId9"/>
    <p:sldId id="290" r:id="rId10"/>
    <p:sldId id="285" r:id="rId11"/>
    <p:sldId id="291" r:id="rId12"/>
    <p:sldId id="284" r:id="rId13"/>
    <p:sldId id="280" r:id="rId14"/>
    <p:sldId id="281" r:id="rId15"/>
    <p:sldId id="292" r:id="rId16"/>
    <p:sldId id="287" r:id="rId17"/>
    <p:sldId id="293" r:id="rId18"/>
    <p:sldId id="294" r:id="rId19"/>
    <p:sldId id="295" r:id="rId20"/>
    <p:sldId id="296" r:id="rId21"/>
    <p:sldId id="297" r:id="rId22"/>
    <p:sldId id="299" r:id="rId23"/>
    <p:sldId id="298" r:id="rId24"/>
    <p:sldId id="300" r:id="rId25"/>
    <p:sldId id="301" r:id="rId26"/>
    <p:sldId id="302" r:id="rId27"/>
    <p:sldId id="303" r:id="rId28"/>
    <p:sldId id="304" r:id="rId29"/>
    <p:sldId id="307" r:id="rId30"/>
    <p:sldId id="305" r:id="rId31"/>
    <p:sldId id="306" r:id="rId32"/>
    <p:sldId id="30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E33F"/>
    <a:srgbClr val="59CF3D"/>
    <a:srgbClr val="000099"/>
    <a:srgbClr val="C00000"/>
    <a:srgbClr val="7F7F7F"/>
    <a:srgbClr val="FA0000"/>
    <a:srgbClr val="D0160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>
      <p:cViewPr>
        <p:scale>
          <a:sx n="60" d="100"/>
          <a:sy n="60" d="100"/>
        </p:scale>
        <p:origin x="-15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1687-E52C-4FDC-8444-537EC4612B48}" type="datetimeFigureOut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FD34-D29D-4535-AD5D-71E3EA97B7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18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5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/>
          <a:lstStyle>
            <a:lvl1pPr>
              <a:defRPr b="1" cap="none" baseline="0">
                <a:latin typeface="+mj-lt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E126-B669-4573-855E-7495A661A77A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93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4FC8-D33E-49EB-8CE7-1A1C7FAD80A9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8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543B-6DFF-40FB-A93B-974A307A3550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5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220" y="130622"/>
            <a:ext cx="8568952" cy="922114"/>
          </a:xfrm>
        </p:spPr>
        <p:txBody>
          <a:bodyPr/>
          <a:lstStyle>
            <a:lvl1pPr algn="l"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0405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5BB1-C77E-4DA0-B192-6E71DA8A17C2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31854B4D-1372-4012-A296-39122967BA6B}" type="slidenum">
              <a:rPr lang="ko-KR" altLang="en-US" smtClean="0"/>
              <a:pPr/>
              <a:t>‹#›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64220" y="1006128"/>
            <a:ext cx="8568952" cy="0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4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49C-BAF9-4E03-BFF9-BBB752E08204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1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3FF4-B586-4187-8A95-C4A1F655D60B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1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A421-5C48-472E-8C23-4029550B67A4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65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0E51-483A-4778-89EE-63644810FE18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17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0BBD-99E8-4EC7-ACAA-261F80E518F6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1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4425-0463-4E84-90EA-55FD1505EBFA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59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C96-BD29-4BC5-A0E1-B2B88C132831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3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  <a:p>
            <a:pPr lvl="4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FD08-7D2D-4860-9163-9783B43A5CA9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45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1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spcBef>
          <a:spcPct val="20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96752"/>
            <a:ext cx="8784976" cy="1470025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Virtualization</a:t>
            </a:r>
            <a:endParaRPr lang="ko-KR" altLang="en-US" sz="4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3429000"/>
            <a:ext cx="8280920" cy="2500462"/>
          </a:xfrm>
        </p:spPr>
        <p:txBody>
          <a:bodyPr>
            <a:noAutofit/>
          </a:bodyPr>
          <a:lstStyle/>
          <a:p>
            <a:r>
              <a:rPr lang="en-US" altLang="ko-KR" sz="2400" dirty="0" err="1" smtClean="0">
                <a:latin typeface="+mj-lt"/>
              </a:rPr>
              <a:t>Hwanju</a:t>
            </a:r>
            <a:r>
              <a:rPr lang="en-US" altLang="ko-KR" sz="2400" dirty="0" smtClean="0">
                <a:latin typeface="+mj-lt"/>
              </a:rPr>
              <a:t> Kim</a:t>
            </a:r>
            <a:endParaRPr lang="ko-KR" altLang="en-US" sz="2400" dirty="0">
              <a:latin typeface="+mj-lt"/>
            </a:endParaRPr>
          </a:p>
        </p:txBody>
      </p:sp>
      <p:pic>
        <p:nvPicPr>
          <p:cNvPr id="6" name="Picture 3" descr="C:\Documents and Settings\Administrator\My Documents\kaist_logo\KAIST_뒷배경 투명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85245"/>
            <a:ext cx="18859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5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4" descr="http://www.made-in-china.com/image/2f0j00UCQTSfDyIYcRM/3com-Lan-Card-3C905CX-TX-M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2918" y="2421712"/>
            <a:ext cx="1071570" cy="80367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 Support: IOMMU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I/O Memory Management Unit (IOMMU)</a:t>
            </a:r>
          </a:p>
          <a:p>
            <a:pPr lvl="1"/>
            <a:r>
              <a:rPr lang="en-US" altLang="ko-KR" dirty="0" smtClean="0"/>
              <a:t>Presenting a virtual address space to an I/O device</a:t>
            </a:r>
          </a:p>
          <a:p>
            <a:pPr lvl="2"/>
            <a:r>
              <a:rPr lang="en-US" altLang="ko-KR" dirty="0" smtClean="0"/>
              <a:t>IOMMU for direct I/O access of a VM: </a:t>
            </a:r>
            <a:r>
              <a:rPr lang="en-US" altLang="ko-KR" i="1" dirty="0" smtClean="0"/>
              <a:t>Per-VM address space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785338" y="2853378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Level 2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  <a:r>
              <a:rPr kumimoji="1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714032" y="304864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785470" y="320104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856908" y="335344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928346" y="3505844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</a:rPr>
              <a:t>Level 1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</a:rPr>
              <a:t>Page 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dirty="0" smtClean="0">
                <a:latin typeface="Tahoma" pitchFamily="34" charset="0"/>
              </a:rPr>
              <a:t>table</a:t>
            </a:r>
            <a:endParaRPr lang="ko-KR" altLang="en-US" sz="1100" dirty="0" smtClean="0">
              <a:latin typeface="Tahoma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2428280" y="2977206"/>
            <a:ext cx="285752" cy="90486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2428280" y="3077216"/>
            <a:ext cx="357190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2428280" y="3220092"/>
            <a:ext cx="428628" cy="13335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>
            <a:stCxn id="5" idx="3"/>
          </p:cNvCxnSpPr>
          <p:nvPr/>
        </p:nvCxnSpPr>
        <p:spPr bwMode="auto">
          <a:xfrm>
            <a:off x="2428280" y="3317725"/>
            <a:ext cx="500066" cy="178595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55446"/>
              </p:ext>
            </p:extLst>
          </p:nvPr>
        </p:nvGraphicFramePr>
        <p:xfrm>
          <a:off x="4089632" y="3124842"/>
          <a:ext cx="90488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80"/>
              </a:tblGrid>
              <a:tr h="1838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441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221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8389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584804" y="2720026"/>
            <a:ext cx="1705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Physical memory</a:t>
            </a:r>
            <a:endParaRPr lang="ko-KR" altLang="en-US" dirty="0"/>
          </a:p>
        </p:txBody>
      </p:sp>
      <p:pic>
        <p:nvPicPr>
          <p:cNvPr id="16" name="Picture 2" descr="http://www.trustedreviews.com/images/article/inline/234-memory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986" y="6028391"/>
            <a:ext cx="1035045" cy="776284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>
            <a:endCxn id="14" idx="1"/>
          </p:cNvCxnSpPr>
          <p:nvPr/>
        </p:nvCxnSpPr>
        <p:spPr bwMode="auto">
          <a:xfrm>
            <a:off x="3571288" y="3782072"/>
            <a:ext cx="518344" cy="77533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>
            <a:stCxn id="9" idx="3"/>
          </p:cNvCxnSpPr>
          <p:nvPr/>
        </p:nvCxnSpPr>
        <p:spPr bwMode="auto">
          <a:xfrm flipV="1">
            <a:off x="3571288" y="3577282"/>
            <a:ext cx="518344" cy="392909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3571288" y="4129738"/>
            <a:ext cx="518344" cy="1105539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톱니 모양의 오른쪽 화살표 19"/>
          <p:cNvSpPr/>
          <p:nvPr/>
        </p:nvSpPr>
        <p:spPr bwMode="auto">
          <a:xfrm rot="2036083">
            <a:off x="1234714" y="2712244"/>
            <a:ext cx="604645" cy="317311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2142" y="253428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Virtual address</a:t>
            </a:r>
            <a:endParaRPr lang="ko-KR" altLang="en-US" sz="1100" dirty="0"/>
          </a:p>
        </p:txBody>
      </p:sp>
      <p:pic>
        <p:nvPicPr>
          <p:cNvPr id="22" name="Picture 2" descr="http://images.kbench.com:8080/kbench/article/2008_07/k57473p1n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2" y="2420888"/>
            <a:ext cx="958051" cy="72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28020" y="305864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MMU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6569854" y="2981173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dirty="0">
                <a:latin typeface="Tahoma" pitchFamily="34" charset="0"/>
                <a:ea typeface="굴림" pitchFamily="50" charset="-127"/>
              </a:rPr>
              <a:t>Level 2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dirty="0">
                <a:latin typeface="Tahoma" pitchFamily="34" charset="0"/>
                <a:ea typeface="굴림" pitchFamily="50" charset="-127"/>
              </a:rPr>
              <a:t>Page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dirty="0">
                <a:latin typeface="Tahoma" pitchFamily="34" charset="0"/>
                <a:ea typeface="굴림" pitchFamily="50" charset="-127"/>
              </a:rPr>
              <a:t>table</a:t>
            </a:r>
            <a:endParaRPr kumimoji="1" lang="ko-KR" altLang="en-US" sz="1100" dirty="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784036" y="3114525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712598" y="3266925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641160" y="3419325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Page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table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569722" y="3571725"/>
            <a:ext cx="642942" cy="9286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100" dirty="0">
                <a:latin typeface="Tahoma" pitchFamily="34" charset="0"/>
              </a:rPr>
              <a:t>Level 1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dirty="0">
                <a:latin typeface="Tahoma" pitchFamily="34" charset="0"/>
              </a:rPr>
              <a:t>Page 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dirty="0">
                <a:latin typeface="Tahoma" pitchFamily="34" charset="0"/>
              </a:rPr>
              <a:t>table</a:t>
            </a:r>
            <a:endParaRPr lang="ko-KR" altLang="en-US" sz="1100" dirty="0">
              <a:latin typeface="Tahoma" pitchFamily="34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 bwMode="auto">
          <a:xfrm rot="10800000">
            <a:off x="6355540" y="3124049"/>
            <a:ext cx="214314" cy="158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rot="10800000">
            <a:off x="6355540" y="3266925"/>
            <a:ext cx="214314" cy="158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 rot="10800000">
            <a:off x="6284102" y="3409801"/>
            <a:ext cx="285752" cy="158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 rot="10800000" flipV="1">
            <a:off x="6212664" y="3481239"/>
            <a:ext cx="357190" cy="7143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 flipH="1" flipV="1">
            <a:off x="4980548" y="3552677"/>
            <a:ext cx="570651" cy="18010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>
            <a:stCxn id="31" idx="1"/>
            <a:endCxn id="14" idx="3"/>
          </p:cNvCxnSpPr>
          <p:nvPr/>
        </p:nvCxnSpPr>
        <p:spPr bwMode="auto">
          <a:xfrm flipH="1">
            <a:off x="4994512" y="4036072"/>
            <a:ext cx="575210" cy="52133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 flipH="1">
            <a:off x="5002922" y="4348019"/>
            <a:ext cx="575210" cy="88725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톱니 모양의 오른쪽 화살표 43"/>
          <p:cNvSpPr/>
          <p:nvPr/>
        </p:nvSpPr>
        <p:spPr bwMode="auto">
          <a:xfrm rot="8630213">
            <a:off x="7100331" y="2819843"/>
            <a:ext cx="604645" cy="317311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19025" y="259176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Virtual address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7870393" y="308287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IOMMU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69854" y="4043219"/>
            <a:ext cx="1688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b="1" dirty="0"/>
              <a:t>Intel </a:t>
            </a:r>
            <a:r>
              <a:rPr lang="en-US" altLang="ko-KR" b="1" dirty="0" smtClean="0"/>
              <a:t>VT-d</a:t>
            </a:r>
          </a:p>
          <a:p>
            <a:pPr marL="0" lvl="1"/>
            <a:r>
              <a:rPr lang="en-US" altLang="ko-KR" b="1" dirty="0" smtClean="0"/>
              <a:t>AMD IOMMU</a:t>
            </a:r>
          </a:p>
          <a:p>
            <a:pPr marL="0" lvl="1"/>
            <a:r>
              <a:rPr lang="en-US" altLang="ko-KR" b="1" dirty="0" smtClean="0"/>
              <a:t>ARM SMMU</a:t>
            </a:r>
            <a:endParaRPr lang="ko-KR" altLang="en-US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246720" y="5157192"/>
            <a:ext cx="3673961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Secure direct I/O device access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10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Deal with HW Scalability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directly assign NICs to tens of hundreds of VMs consolidated in a physical machine?</a:t>
            </a:r>
          </a:p>
          <a:p>
            <a:pPr lvl="1"/>
            <a:r>
              <a:rPr lang="en-US" altLang="ko-KR" dirty="0" smtClean="0"/>
              <a:t>PCI slots are limited</a:t>
            </a:r>
          </a:p>
          <a:p>
            <a:pPr lvl="1"/>
            <a:r>
              <a:rPr lang="en-US" altLang="ko-KR" dirty="0" smtClean="0"/>
              <a:t>Can a single NIC support multiple VMs separately?</a:t>
            </a:r>
          </a:p>
          <a:p>
            <a:pPr lvl="2"/>
            <a:r>
              <a:rPr lang="en-US" altLang="ko-KR" dirty="0" smtClean="0"/>
              <a:t>A specialized device for virtualized environments</a:t>
            </a:r>
          </a:p>
          <a:p>
            <a:pPr lvl="3"/>
            <a:r>
              <a:rPr lang="en-US" altLang="ko-KR" dirty="0" smtClean="0"/>
              <a:t>Multi-queue NIC</a:t>
            </a:r>
          </a:p>
          <a:p>
            <a:pPr lvl="3"/>
            <a:r>
              <a:rPr lang="en-US" altLang="ko-KR" dirty="0" smtClean="0"/>
              <a:t>CDNA</a:t>
            </a:r>
          </a:p>
          <a:p>
            <a:pPr lvl="3"/>
            <a:r>
              <a:rPr lang="en-US" altLang="ko-KR" dirty="0" smtClean="0"/>
              <a:t>SR-IOV</a:t>
            </a:r>
          </a:p>
          <a:p>
            <a:pPr lvl="3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11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 Support: Multi-queue NIC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Multi-queue NIC</a:t>
            </a:r>
          </a:p>
          <a:p>
            <a:pPr lvl="1"/>
            <a:r>
              <a:rPr lang="en-US" altLang="ko-KR" dirty="0" smtClean="0"/>
              <a:t>A NIC has multiple queues</a:t>
            </a:r>
          </a:p>
          <a:p>
            <a:pPr lvl="2"/>
            <a:r>
              <a:rPr lang="en-US" altLang="ko-KR" dirty="0" smtClean="0"/>
              <a:t>Each queue is mapped to a VM</a:t>
            </a:r>
          </a:p>
          <a:p>
            <a:pPr lvl="1"/>
            <a:r>
              <a:rPr lang="en-US" altLang="ko-KR" dirty="0" smtClean="0"/>
              <a:t>L2 classifier in HW</a:t>
            </a:r>
          </a:p>
          <a:p>
            <a:pPr lvl="2"/>
            <a:r>
              <a:rPr lang="en-US" altLang="ko-KR" dirty="0" smtClean="0"/>
              <a:t>Reducing receive-side overheads</a:t>
            </a:r>
          </a:p>
          <a:p>
            <a:pPr lvl="1"/>
            <a:r>
              <a:rPr lang="en-US" altLang="ko-KR" dirty="0" smtClean="0"/>
              <a:t>Drawback</a:t>
            </a:r>
          </a:p>
          <a:p>
            <a:pPr lvl="2"/>
            <a:r>
              <a:rPr lang="en-US" altLang="ko-KR" dirty="0" smtClean="0"/>
              <a:t>L2 SW switch is still need</a:t>
            </a:r>
          </a:p>
          <a:p>
            <a:pPr lvl="1"/>
            <a:r>
              <a:rPr lang="en-US" altLang="ko-KR" dirty="0" smtClean="0"/>
              <a:t>e.g., Intel VT-c </a:t>
            </a:r>
            <a:r>
              <a:rPr lang="en-US" altLang="ko-KR" dirty="0" err="1" smtClean="0"/>
              <a:t>VMDq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15" y="1104695"/>
            <a:ext cx="3262949" cy="534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6664" y="5949280"/>
            <a:ext cx="3025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Enhance KVM for Intel® Virtualization</a:t>
            </a:r>
          </a:p>
          <a:p>
            <a:r>
              <a:rPr lang="en-US" altLang="ko-KR" sz="1100" dirty="0"/>
              <a:t>Technology for </a:t>
            </a:r>
            <a:r>
              <a:rPr lang="en-US" altLang="ko-KR" sz="1100" dirty="0" smtClean="0"/>
              <a:t>Connectivity [KVMForum’08]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 Support: CDNA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CDNA: Concurrent Direct Network Access</a:t>
            </a:r>
          </a:p>
          <a:p>
            <a:pPr lvl="1"/>
            <a:r>
              <a:rPr lang="en-US" altLang="ko-KR" dirty="0" smtClean="0"/>
              <a:t>Rice Univ.’s project</a:t>
            </a:r>
          </a:p>
          <a:p>
            <a:pPr lvl="1"/>
            <a:r>
              <a:rPr lang="en-US" altLang="ko-KR" dirty="0" smtClean="0"/>
              <a:t>Research prototype: FPGA-based NIC</a:t>
            </a:r>
          </a:p>
          <a:p>
            <a:pPr lvl="2"/>
            <a:r>
              <a:rPr lang="en-US" altLang="ko-KR" dirty="0" smtClean="0"/>
              <a:t>SW-based DMA protection without IOMMU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68533"/>
            <a:ext cx="6552728" cy="33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5107" y="6310511"/>
            <a:ext cx="620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Concurrent Direct Network Access in Virtual Machine Monitors [HPCA’07]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13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4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31159"/>
            <a:ext cx="4320480" cy="399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 Support: SR-IOV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SR-IOV (Single Rooted I/O Virtualization)</a:t>
            </a:r>
          </a:p>
          <a:p>
            <a:pPr lvl="1"/>
            <a:r>
              <a:rPr lang="en-US" altLang="ko-KR" dirty="0" smtClean="0"/>
              <a:t>PCI-SIG standard</a:t>
            </a:r>
          </a:p>
          <a:p>
            <a:pPr lvl="1"/>
            <a:r>
              <a:rPr lang="en-US" altLang="ko-KR" dirty="0" smtClean="0"/>
              <a:t>HW NIC virtualization</a:t>
            </a:r>
          </a:p>
          <a:p>
            <a:pPr lvl="2"/>
            <a:r>
              <a:rPr lang="en-US" altLang="ko-KR" dirty="0" smtClean="0"/>
              <a:t>Virtual function is accessed as 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an independent NIC by a VM</a:t>
            </a:r>
          </a:p>
          <a:p>
            <a:pPr lvl="2"/>
            <a:r>
              <a:rPr lang="en-US" altLang="ko-KR" dirty="0" smtClean="0"/>
              <a:t>No VMM intervention in I/O path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185" y="4437112"/>
            <a:ext cx="2536166" cy="170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6157694"/>
            <a:ext cx="5198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Source: http://www.maximumpc.com/article/maximum_it/intel_launches_industrys_first_10gbaset_server_adapter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605634" y="4139788"/>
            <a:ext cx="245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Intel 82599 10Gb </a:t>
            </a:r>
            <a:r>
              <a:rPr lang="en-US" altLang="ko-KR" dirty="0" smtClean="0"/>
              <a:t>NIC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7876" y="6040338"/>
            <a:ext cx="3025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Enhance KVM for Intel® Virtualization</a:t>
            </a:r>
          </a:p>
          <a:p>
            <a:r>
              <a:rPr lang="en-US" altLang="ko-KR" sz="1100" dirty="0"/>
              <a:t>Technology for </a:t>
            </a:r>
            <a:r>
              <a:rPr lang="en-US" altLang="ko-KR" sz="1100" dirty="0" smtClean="0"/>
              <a:t>Connectivity [KVMForum’08]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14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1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Optimization Research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Architectural optimization</a:t>
            </a:r>
          </a:p>
          <a:p>
            <a:pPr lvl="1"/>
            <a:r>
              <a:rPr lang="en-US" altLang="ko-KR" dirty="0" smtClean="0"/>
              <a:t>Diagnosing </a:t>
            </a:r>
            <a:r>
              <a:rPr lang="en-US" altLang="ko-KR" dirty="0"/>
              <a:t>Performance Overheads in the Xen Virtual Machine </a:t>
            </a:r>
            <a:r>
              <a:rPr lang="en-US" altLang="ko-KR" dirty="0" smtClean="0"/>
              <a:t>Environment [VEE’05]</a:t>
            </a:r>
          </a:p>
          <a:p>
            <a:pPr lvl="1"/>
            <a:r>
              <a:rPr lang="en-US" altLang="ko-KR" dirty="0" smtClean="0"/>
              <a:t>Optimizing Network Virtualization in Xen [USENIX’06]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I/O virtualization optimization</a:t>
            </a:r>
          </a:p>
          <a:p>
            <a:pPr lvl="1"/>
            <a:r>
              <a:rPr lang="en-US" altLang="ko-KR" dirty="0" smtClean="0"/>
              <a:t>Bridging </a:t>
            </a:r>
            <a:r>
              <a:rPr lang="en-US" altLang="ko-KR" dirty="0"/>
              <a:t>the Gap between Software and </a:t>
            </a:r>
            <a:r>
              <a:rPr lang="en-US" altLang="ko-KR" dirty="0" smtClean="0"/>
              <a:t>Hardware Techniques for </a:t>
            </a:r>
            <a:r>
              <a:rPr lang="en-US" altLang="ko-KR" dirty="0"/>
              <a:t>I/O </a:t>
            </a:r>
            <a:r>
              <a:rPr lang="en-US" altLang="ko-KR" dirty="0" smtClean="0"/>
              <a:t>Virtualization [USENIX’08]</a:t>
            </a:r>
            <a:endParaRPr lang="en-US" altLang="ko-KR" dirty="0"/>
          </a:p>
          <a:p>
            <a:pPr lvl="1"/>
            <a:r>
              <a:rPr lang="en-US" altLang="ko-KR" dirty="0"/>
              <a:t>Achieving 10 Gb/s using Safe and </a:t>
            </a:r>
            <a:r>
              <a:rPr lang="en-US" altLang="ko-KR" dirty="0" smtClean="0"/>
              <a:t>Transparent Network </a:t>
            </a:r>
            <a:r>
              <a:rPr lang="en-US" altLang="ko-KR" dirty="0"/>
              <a:t>Interface </a:t>
            </a:r>
            <a:r>
              <a:rPr lang="en-US" altLang="ko-KR" dirty="0" smtClean="0"/>
              <a:t>Virtualization [VEE’09]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15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1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Inter-VM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Analogous to </a:t>
            </a:r>
            <a:r>
              <a:rPr lang="en-US" altLang="ko-KR" dirty="0"/>
              <a:t>i</a:t>
            </a:r>
            <a:r>
              <a:rPr lang="en-US" altLang="ko-KR" dirty="0" smtClean="0"/>
              <a:t>nter-process communication (IPC)</a:t>
            </a:r>
          </a:p>
          <a:p>
            <a:pPr lvl="1"/>
            <a:r>
              <a:rPr lang="en-US" altLang="ko-KR" dirty="0" smtClean="0"/>
              <a:t>Split driver model has unnecessary path for inter-VM communication</a:t>
            </a:r>
          </a:p>
          <a:p>
            <a:pPr lvl="2"/>
            <a:r>
              <a:rPr lang="en-US" altLang="ko-KR" dirty="0" smtClean="0"/>
              <a:t>Dom1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u="sng" dirty="0" smtClean="0">
                <a:sym typeface="Wingdings" pitchFamily="2" charset="2"/>
              </a:rPr>
              <a:t>Dom0 (bridge)</a:t>
            </a:r>
            <a:r>
              <a:rPr lang="en-US" altLang="ko-KR" dirty="0" smtClean="0">
                <a:sym typeface="Wingdings" pitchFamily="2" charset="2"/>
              </a:rPr>
              <a:t>  Dom2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46046" y="5953840"/>
            <a:ext cx="5853926" cy="3771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H/W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14"/>
          <p:cNvGrpSpPr/>
          <p:nvPr/>
        </p:nvGrpSpPr>
        <p:grpSpPr>
          <a:xfrm>
            <a:off x="4892106" y="4536102"/>
            <a:ext cx="714380" cy="714758"/>
            <a:chOff x="3786182" y="2285992"/>
            <a:chExt cx="1500198" cy="1500992"/>
          </a:xfrm>
        </p:grpSpPr>
        <p:sp>
          <p:nvSpPr>
            <p:cNvPr id="7" name="타원 6"/>
            <p:cNvSpPr/>
            <p:nvPr/>
          </p:nvSpPr>
          <p:spPr bwMode="auto">
            <a:xfrm>
              <a:off x="3786182" y="2285992"/>
              <a:ext cx="1500198" cy="150019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8" name="직선 연결선 7"/>
            <p:cNvCxnSpPr>
              <a:endCxn id="7" idx="4"/>
            </p:cNvCxnSpPr>
            <p:nvPr/>
          </p:nvCxnSpPr>
          <p:spPr bwMode="auto">
            <a:xfrm rot="5400000">
              <a:off x="4321967" y="3571876"/>
              <a:ext cx="428628" cy="1588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" name="직선 연결선 8"/>
            <p:cNvCxnSpPr>
              <a:endCxn id="7" idx="3"/>
            </p:cNvCxnSpPr>
            <p:nvPr/>
          </p:nvCxnSpPr>
          <p:spPr bwMode="auto">
            <a:xfrm rot="5400000">
              <a:off x="4005881" y="3263405"/>
              <a:ext cx="303086" cy="303086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" name="직선 연결선 9"/>
            <p:cNvCxnSpPr>
              <a:endCxn id="7" idx="5"/>
            </p:cNvCxnSpPr>
            <p:nvPr/>
          </p:nvCxnSpPr>
          <p:spPr bwMode="auto">
            <a:xfrm rot="16200000" flipH="1">
              <a:off x="4763595" y="3263405"/>
              <a:ext cx="303086" cy="303086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직선 연결선 10"/>
            <p:cNvCxnSpPr>
              <a:endCxn id="7" idx="6"/>
            </p:cNvCxnSpPr>
            <p:nvPr/>
          </p:nvCxnSpPr>
          <p:spPr bwMode="auto">
            <a:xfrm>
              <a:off x="4857752" y="3036091"/>
              <a:ext cx="428628" cy="1588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직선 연결선 11"/>
            <p:cNvCxnSpPr>
              <a:stCxn id="7" idx="7"/>
            </p:cNvCxnSpPr>
            <p:nvPr/>
          </p:nvCxnSpPr>
          <p:spPr bwMode="auto">
            <a:xfrm rot="16200000" flipH="1" flipV="1">
              <a:off x="4763595" y="2505691"/>
              <a:ext cx="303086" cy="303086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직선 연결선 12"/>
            <p:cNvCxnSpPr>
              <a:stCxn id="7" idx="2"/>
            </p:cNvCxnSpPr>
            <p:nvPr/>
          </p:nvCxnSpPr>
          <p:spPr bwMode="auto">
            <a:xfrm rot="10800000" flipH="1">
              <a:off x="3786182" y="3036091"/>
              <a:ext cx="428628" cy="1588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타원 13"/>
            <p:cNvSpPr/>
            <p:nvPr/>
          </p:nvSpPr>
          <p:spPr bwMode="auto">
            <a:xfrm>
              <a:off x="4214810" y="2714620"/>
              <a:ext cx="642942" cy="642942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 bwMode="auto">
            <a:xfrm rot="16200000" flipH="1">
              <a:off x="4321967" y="2500306"/>
              <a:ext cx="428628" cy="1588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rot="16200000" flipH="1">
              <a:off x="4005881" y="2505691"/>
              <a:ext cx="303086" cy="303086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" name="모서리가 둥근 직사각형 16"/>
          <p:cNvSpPr/>
          <p:nvPr/>
        </p:nvSpPr>
        <p:spPr>
          <a:xfrm>
            <a:off x="4713890" y="3535970"/>
            <a:ext cx="1285884" cy="7858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14088" y="3535970"/>
            <a:ext cx="1285884" cy="7858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46046" y="3497407"/>
            <a:ext cx="2786082" cy="1809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9"/>
          <p:cNvGrpSpPr/>
          <p:nvPr/>
        </p:nvGrpSpPr>
        <p:grpSpPr>
          <a:xfrm>
            <a:off x="6535180" y="4536102"/>
            <a:ext cx="714380" cy="714758"/>
            <a:chOff x="3786182" y="2285992"/>
            <a:chExt cx="1500198" cy="1500992"/>
          </a:xfrm>
        </p:grpSpPr>
        <p:sp>
          <p:nvSpPr>
            <p:cNvPr id="22" name="타원 21"/>
            <p:cNvSpPr/>
            <p:nvPr/>
          </p:nvSpPr>
          <p:spPr bwMode="auto">
            <a:xfrm>
              <a:off x="3786182" y="2285992"/>
              <a:ext cx="1500198" cy="150019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23" name="직선 연결선 22"/>
            <p:cNvCxnSpPr>
              <a:endCxn id="22" idx="4"/>
            </p:cNvCxnSpPr>
            <p:nvPr/>
          </p:nvCxnSpPr>
          <p:spPr bwMode="auto">
            <a:xfrm rot="5400000">
              <a:off x="4321967" y="3571876"/>
              <a:ext cx="428628" cy="1588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직선 연결선 23"/>
            <p:cNvCxnSpPr>
              <a:endCxn id="22" idx="3"/>
            </p:cNvCxnSpPr>
            <p:nvPr/>
          </p:nvCxnSpPr>
          <p:spPr bwMode="auto">
            <a:xfrm rot="5400000">
              <a:off x="4005881" y="3263405"/>
              <a:ext cx="303086" cy="303086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직선 연결선 24"/>
            <p:cNvCxnSpPr>
              <a:endCxn id="22" idx="5"/>
            </p:cNvCxnSpPr>
            <p:nvPr/>
          </p:nvCxnSpPr>
          <p:spPr bwMode="auto">
            <a:xfrm rot="16200000" flipH="1">
              <a:off x="4763595" y="3263405"/>
              <a:ext cx="303086" cy="303086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직선 연결선 25"/>
            <p:cNvCxnSpPr>
              <a:endCxn id="22" idx="6"/>
            </p:cNvCxnSpPr>
            <p:nvPr/>
          </p:nvCxnSpPr>
          <p:spPr bwMode="auto">
            <a:xfrm>
              <a:off x="4857752" y="3036091"/>
              <a:ext cx="428628" cy="1588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직선 연결선 26"/>
            <p:cNvCxnSpPr>
              <a:stCxn id="22" idx="7"/>
            </p:cNvCxnSpPr>
            <p:nvPr/>
          </p:nvCxnSpPr>
          <p:spPr bwMode="auto">
            <a:xfrm rot="16200000" flipH="1" flipV="1">
              <a:off x="4763595" y="2505691"/>
              <a:ext cx="303086" cy="303086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직선 연결선 27"/>
            <p:cNvCxnSpPr>
              <a:stCxn id="22" idx="2"/>
            </p:cNvCxnSpPr>
            <p:nvPr/>
          </p:nvCxnSpPr>
          <p:spPr bwMode="auto">
            <a:xfrm rot="10800000" flipH="1">
              <a:off x="3786182" y="3036091"/>
              <a:ext cx="428628" cy="1588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9" name="타원 28"/>
            <p:cNvSpPr/>
            <p:nvPr/>
          </p:nvSpPr>
          <p:spPr bwMode="auto">
            <a:xfrm>
              <a:off x="4214810" y="2714620"/>
              <a:ext cx="642942" cy="642942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 bwMode="auto">
            <a:xfrm rot="16200000" flipH="1">
              <a:off x="4321967" y="2500306"/>
              <a:ext cx="428628" cy="1588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rot="16200000" flipH="1">
              <a:off x="4005881" y="2505691"/>
              <a:ext cx="303086" cy="303086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4767255" y="3535970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</a:t>
            </a:r>
            <a:r>
              <a:rPr lang="en-US" altLang="ko-KR" sz="1600" dirty="0" smtClean="0"/>
              <a:t>om1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6263067" y="3557456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Dom2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739332" y="3688170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Dom0</a:t>
            </a:r>
            <a:endParaRPr lang="ko-KR" altLang="en-US" sz="1600" dirty="0"/>
          </a:p>
        </p:txBody>
      </p:sp>
      <p:grpSp>
        <p:nvGrpSpPr>
          <p:cNvPr id="47" name="그룹 66"/>
          <p:cNvGrpSpPr/>
          <p:nvPr/>
        </p:nvGrpSpPr>
        <p:grpSpPr>
          <a:xfrm>
            <a:off x="1931798" y="5989990"/>
            <a:ext cx="714380" cy="286546"/>
            <a:chOff x="4714876" y="4857760"/>
            <a:chExt cx="714380" cy="286546"/>
          </a:xfrm>
        </p:grpSpPr>
        <p:sp>
          <p:nvSpPr>
            <p:cNvPr id="48" name="직사각형 47"/>
            <p:cNvSpPr/>
            <p:nvPr/>
          </p:nvSpPr>
          <p:spPr>
            <a:xfrm>
              <a:off x="4714876" y="4857760"/>
              <a:ext cx="714380" cy="21431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14876" y="5072074"/>
              <a:ext cx="571504" cy="7143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69062" y="4894694"/>
              <a:ext cx="285752" cy="14287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72066" y="4892264"/>
              <a:ext cx="142876" cy="1083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5400000" flipH="1" flipV="1">
              <a:off x="4822033" y="5107793"/>
              <a:ext cx="7143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49" idx="2"/>
              <a:endCxn id="49" idx="0"/>
            </p:cNvCxnSpPr>
            <p:nvPr/>
          </p:nvCxnSpPr>
          <p:spPr>
            <a:xfrm rot="5400000" flipH="1">
              <a:off x="4964909" y="5107793"/>
              <a:ext cx="7143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 flipH="1" flipV="1">
              <a:off x="5107785" y="5107793"/>
              <a:ext cx="7143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646046" y="5426604"/>
            <a:ext cx="5853926" cy="4557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VMM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03236" y="4806842"/>
            <a:ext cx="571504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eth0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56" idx="2"/>
            <a:endCxn id="48" idx="0"/>
          </p:cNvCxnSpPr>
          <p:nvPr/>
        </p:nvCxnSpPr>
        <p:spPr>
          <a:xfrm>
            <a:off x="2288988" y="5092594"/>
            <a:ext cx="0" cy="897396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4908522" y="3919038"/>
            <a:ext cx="428628" cy="285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eth0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428402" y="3919038"/>
            <a:ext cx="428628" cy="285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eth0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89186" y="3666684"/>
            <a:ext cx="500066" cy="285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v</a:t>
            </a:r>
            <a:r>
              <a:rPr lang="en-US" altLang="ko-KR" sz="800" b="1" dirty="0" smtClean="0">
                <a:solidFill>
                  <a:schemeClr val="tx1"/>
                </a:solidFill>
              </a:rPr>
              <a:t>if1.0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789186" y="4095312"/>
            <a:ext cx="500066" cy="285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vif2.0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64" name="꺾인 연결선 63"/>
          <p:cNvCxnSpPr>
            <a:stCxn id="58" idx="2"/>
            <a:endCxn id="7" idx="0"/>
          </p:cNvCxnSpPr>
          <p:nvPr/>
        </p:nvCxnSpPr>
        <p:spPr>
          <a:xfrm rot="16200000" flipH="1">
            <a:off x="5020410" y="4307216"/>
            <a:ext cx="331312" cy="1264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7" idx="2"/>
            <a:endCxn id="61" idx="3"/>
          </p:cNvCxnSpPr>
          <p:nvPr/>
        </p:nvCxnSpPr>
        <p:spPr>
          <a:xfrm rot="10800000">
            <a:off x="4289252" y="3809560"/>
            <a:ext cx="602854" cy="10837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9" idx="2"/>
            <a:endCxn id="22" idx="0"/>
          </p:cNvCxnSpPr>
          <p:nvPr/>
        </p:nvCxnSpPr>
        <p:spPr>
          <a:xfrm rot="16200000" flipH="1">
            <a:off x="6601887" y="4245619"/>
            <a:ext cx="331312" cy="2496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22" idx="3"/>
            <a:endCxn id="62" idx="3"/>
          </p:cNvCxnSpPr>
          <p:nvPr/>
        </p:nvCxnSpPr>
        <p:spPr>
          <a:xfrm rot="5400000" flipH="1">
            <a:off x="5010688" y="3516753"/>
            <a:ext cx="907675" cy="2350547"/>
          </a:xfrm>
          <a:prstGeom prst="bentConnector4">
            <a:avLst>
              <a:gd name="adj1" fmla="val -25185"/>
              <a:gd name="adj2" fmla="val 522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정육면체 69"/>
          <p:cNvSpPr/>
          <p:nvPr/>
        </p:nvSpPr>
        <p:spPr>
          <a:xfrm>
            <a:off x="2403268" y="4026350"/>
            <a:ext cx="1214446" cy="428628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Bridge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74772" y="4240664"/>
            <a:ext cx="71438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118546" y="4240664"/>
            <a:ext cx="71438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375092" y="4240664"/>
            <a:ext cx="71438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245068" y="4240664"/>
            <a:ext cx="71438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꺾인 연결선 74"/>
          <p:cNvCxnSpPr>
            <a:stCxn id="71" idx="2"/>
            <a:endCxn id="56" idx="0"/>
          </p:cNvCxnSpPr>
          <p:nvPr/>
        </p:nvCxnSpPr>
        <p:spPr>
          <a:xfrm rot="5400000">
            <a:off x="2402370" y="4198721"/>
            <a:ext cx="494740" cy="7215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172"/>
          <p:cNvCxnSpPr>
            <a:stCxn id="72" idx="0"/>
            <a:endCxn id="61" idx="1"/>
          </p:cNvCxnSpPr>
          <p:nvPr/>
        </p:nvCxnSpPr>
        <p:spPr>
          <a:xfrm rot="5400000" flipH="1" flipV="1">
            <a:off x="3256173" y="3707652"/>
            <a:ext cx="431104" cy="63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74" idx="3"/>
            <a:endCxn id="62" idx="1"/>
          </p:cNvCxnSpPr>
          <p:nvPr/>
        </p:nvCxnSpPr>
        <p:spPr>
          <a:xfrm flipV="1">
            <a:off x="3316506" y="4238188"/>
            <a:ext cx="472680" cy="381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619672" y="2996952"/>
            <a:ext cx="297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Xen network architecture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16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0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Inter-VM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High-performance inter-VM communication based on shared memory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Research projects</a:t>
            </a:r>
          </a:p>
          <a:p>
            <a:pPr lvl="1"/>
            <a:r>
              <a:rPr lang="en-US" altLang="ko-KR" dirty="0" smtClean="0"/>
              <a:t>Depending on which layer is interposed for inter-VM communication</a:t>
            </a:r>
          </a:p>
          <a:p>
            <a:pPr lvl="2"/>
            <a:r>
              <a:rPr lang="en-US" altLang="ko-KR" dirty="0" err="1" smtClean="0"/>
              <a:t>XenSocket</a:t>
            </a:r>
            <a:r>
              <a:rPr lang="en-US" altLang="ko-KR" dirty="0" smtClean="0"/>
              <a:t> [Middleware’07]</a:t>
            </a:r>
          </a:p>
          <a:p>
            <a:pPr lvl="2"/>
            <a:r>
              <a:rPr lang="en-US" altLang="ko-KR" dirty="0" smtClean="0"/>
              <a:t>XWAY [VEE’08</a:t>
            </a:r>
            <a:r>
              <a:rPr lang="en-US" altLang="ko-KR" dirty="0"/>
              <a:t>]</a:t>
            </a:r>
          </a:p>
          <a:p>
            <a:pPr lvl="2"/>
            <a:r>
              <a:rPr lang="en-US" altLang="ko-KR" dirty="0" err="1" smtClean="0"/>
              <a:t>XenLoop</a:t>
            </a:r>
            <a:r>
              <a:rPr lang="en-US" altLang="ko-KR" dirty="0" smtClean="0"/>
              <a:t> [HPDC’08]</a:t>
            </a:r>
          </a:p>
          <a:p>
            <a:pPr lvl="2"/>
            <a:r>
              <a:rPr lang="en-US" altLang="ko-KR" dirty="0" smtClean="0"/>
              <a:t>Fido [USENIX’09]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17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22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Inter-VM </a:t>
            </a:r>
            <a:r>
              <a:rPr lang="en-US" altLang="ko-KR" dirty="0" smtClean="0"/>
              <a:t>Communication: XWAY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XWAY</a:t>
            </a:r>
          </a:p>
          <a:p>
            <a:pPr lvl="1"/>
            <a:r>
              <a:rPr lang="en-US" altLang="ko-KR" dirty="0" smtClean="0"/>
              <a:t>Socket-level inter-VM communication</a:t>
            </a:r>
            <a:endParaRPr lang="en-US" altLang="ko-KR" dirty="0"/>
          </a:p>
          <a:p>
            <a:pPr lvl="2"/>
            <a:r>
              <a:rPr lang="en-US" altLang="ko-KR" dirty="0" smtClean="0"/>
              <a:t>Inter-domain </a:t>
            </a:r>
            <a:r>
              <a:rPr lang="en-US" altLang="ko-KR" dirty="0"/>
              <a:t>socket communications supporting high performance and full binary compatibility on </a:t>
            </a:r>
            <a:r>
              <a:rPr lang="en-US" altLang="ko-KR" dirty="0" smtClean="0"/>
              <a:t>Xen [VEE’08]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78968"/>
            <a:ext cx="45815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6021288"/>
            <a:ext cx="1855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/>
              <a:t>Interface based on </a:t>
            </a:r>
          </a:p>
          <a:p>
            <a:pPr algn="r"/>
            <a:r>
              <a:rPr lang="en-US" altLang="ko-KR" sz="1400" b="1" dirty="0" smtClean="0"/>
              <a:t>shared memory</a:t>
            </a:r>
            <a:endParaRPr lang="ko-KR" altLang="en-US" sz="1400" b="1" dirty="0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2394803" y="6282898"/>
            <a:ext cx="449005" cy="170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18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7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Inter-VM Communication: </a:t>
            </a:r>
            <a:r>
              <a:rPr lang="en-US" altLang="ko-KR" dirty="0" err="1" smtClean="0"/>
              <a:t>XenLoop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XenLoop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Driver-level inter-VM communication</a:t>
            </a:r>
          </a:p>
          <a:p>
            <a:pPr lvl="2"/>
            <a:r>
              <a:rPr lang="en-US" altLang="ko-KR" dirty="0" err="1"/>
              <a:t>XenLoop</a:t>
            </a:r>
            <a:r>
              <a:rPr lang="en-US" altLang="ko-KR" dirty="0"/>
              <a:t>: a transparent high performance inter-</a:t>
            </a:r>
            <a:r>
              <a:rPr lang="en-US" altLang="ko-KR" dirty="0" err="1"/>
              <a:t>vm</a:t>
            </a:r>
            <a:r>
              <a:rPr lang="en-US" altLang="ko-KR" dirty="0"/>
              <a:t> network </a:t>
            </a:r>
            <a:r>
              <a:rPr lang="en-US" altLang="ko-KR" dirty="0" smtClean="0"/>
              <a:t>loopback [HPDC’08]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5472608" cy="382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845" y="4305870"/>
            <a:ext cx="2008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Module-based </a:t>
            </a:r>
          </a:p>
          <a:p>
            <a:r>
              <a:rPr lang="en-US" altLang="ko-KR" b="1" dirty="0" smtClean="0"/>
              <a:t>implementation </a:t>
            </a:r>
          </a:p>
          <a:p>
            <a:r>
              <a:rPr lang="en-US" altLang="ko-KR" b="1" dirty="0" smtClean="0">
                <a:sym typeface="Wingdings" pitchFamily="2" charset="2"/>
              </a:rPr>
              <a:t> Practical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19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3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I/O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ways of I/O virtualization</a:t>
            </a:r>
          </a:p>
          <a:p>
            <a:pPr lvl="1"/>
            <a:r>
              <a:rPr lang="en-US" altLang="ko-KR" dirty="0" smtClean="0"/>
              <a:t>I/O virtualization in VMM</a:t>
            </a:r>
          </a:p>
          <a:p>
            <a:pPr lvl="2"/>
            <a:r>
              <a:rPr lang="en-US" altLang="ko-KR" dirty="0" smtClean="0"/>
              <a:t>Rewritten Device drivers in VMM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+ High performance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- High engineering cost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- Low fault tolerance (driver bugs)</a:t>
            </a:r>
          </a:p>
          <a:p>
            <a:pPr lvl="1"/>
            <a:r>
              <a:rPr lang="en-US" altLang="ko-KR" dirty="0" smtClean="0"/>
              <a:t>Hosted I/O virtualization</a:t>
            </a:r>
          </a:p>
          <a:p>
            <a:pPr lvl="2"/>
            <a:r>
              <a:rPr lang="en-US" altLang="ko-KR" dirty="0" smtClean="0"/>
              <a:t>Existing device drivers in a host OS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+ Low engineering cost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+ High fault tolerance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- Performance overheads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0620" y="2171196"/>
            <a:ext cx="3355876" cy="5902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VMM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63258" y="1700808"/>
            <a:ext cx="1143008" cy="3992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Guest VM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208" y="2217806"/>
            <a:ext cx="1143008" cy="47219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device driver</a:t>
            </a:r>
            <a:endParaRPr lang="ko-KR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40351" y="2217806"/>
            <a:ext cx="1146474" cy="47219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device driver</a:t>
            </a:r>
            <a:endParaRPr lang="ko-KR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0620" y="2848519"/>
            <a:ext cx="3355876" cy="50005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HW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44208" y="2927189"/>
            <a:ext cx="1143008" cy="3499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device</a:t>
            </a:r>
            <a:endParaRPr lang="ko-KR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40352" y="2927189"/>
            <a:ext cx="1162058" cy="3499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device</a:t>
            </a:r>
            <a:endParaRPr lang="ko-KR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759402" y="1700808"/>
            <a:ext cx="1143008" cy="3992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Guest VM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52120" y="5432711"/>
            <a:ext cx="3355876" cy="38053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VMM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61570" y="4104543"/>
            <a:ext cx="1677938" cy="125196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Privileged VM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Host OS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48511" y="4732226"/>
            <a:ext cx="732978" cy="52444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device driver</a:t>
            </a:r>
            <a:endParaRPr lang="ko-KR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52120" y="5900326"/>
            <a:ext cx="3355876" cy="50005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HW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15708" y="5978996"/>
            <a:ext cx="1143008" cy="3499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device</a:t>
            </a:r>
            <a:endParaRPr lang="ko-KR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11852" y="5978996"/>
            <a:ext cx="1143008" cy="3499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device</a:t>
            </a:r>
            <a:endParaRPr lang="ko-KR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33270" y="4104543"/>
            <a:ext cx="777280" cy="120501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Guest VM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37226" y="4732226"/>
            <a:ext cx="732978" cy="52444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device driver</a:t>
            </a:r>
            <a:endParaRPr lang="ko-KR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78266" y="4104543"/>
            <a:ext cx="777280" cy="120501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Guest VM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433" y="5747750"/>
            <a:ext cx="548162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/>
              <a:t>Most VMMs (except VMware ESX Server) adopt</a:t>
            </a:r>
          </a:p>
          <a:p>
            <a:r>
              <a:rPr lang="en-US" altLang="ko-KR" b="1" dirty="0" smtClean="0"/>
              <a:t>hosted I/O virtualization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9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I/O virtualization</a:t>
            </a:r>
          </a:p>
          <a:p>
            <a:pPr lvl="1"/>
            <a:r>
              <a:rPr lang="en-US" altLang="ko-KR" dirty="0" smtClean="0"/>
              <a:t>Focused on reducing performance overheads</a:t>
            </a:r>
          </a:p>
          <a:p>
            <a:pPr lvl="2"/>
            <a:r>
              <a:rPr lang="en-US" altLang="ko-KR" dirty="0" smtClean="0"/>
              <a:t>Network virtualization overhead matters in 10Gbps network</a:t>
            </a:r>
          </a:p>
          <a:p>
            <a:pPr lvl="1"/>
            <a:r>
              <a:rPr lang="en-US" altLang="ko-KR" dirty="0" smtClean="0"/>
              <a:t>Prevalent paravirtualized I/O</a:t>
            </a:r>
          </a:p>
          <a:p>
            <a:pPr lvl="2"/>
            <a:r>
              <a:rPr lang="en-US" altLang="ko-KR" dirty="0" smtClean="0"/>
              <a:t>Module-based split driver model has been adopted in mainline</a:t>
            </a:r>
          </a:p>
          <a:p>
            <a:pPr lvl="1"/>
            <a:r>
              <a:rPr lang="en-US" altLang="ko-KR" dirty="0" smtClean="0"/>
              <a:t>HW support for I/O virtualization</a:t>
            </a:r>
          </a:p>
          <a:p>
            <a:pPr lvl="2"/>
            <a:r>
              <a:rPr lang="en-US" altLang="ko-KR" dirty="0" smtClean="0"/>
              <a:t>SR-IOV NIC &amp; IOMMU mostly eliminates I/O virtualization overheads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20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3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GPU Virtualization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8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GPU is I/O device or Computing unit?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700268" cy="561662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Traditional graphics devices</a:t>
            </a:r>
          </a:p>
          <a:p>
            <a:pPr lvl="1"/>
            <a:r>
              <a:rPr lang="en-US" altLang="ko-KR" dirty="0" smtClean="0"/>
              <a:t>GPU as an I/O device (output device)</a:t>
            </a:r>
          </a:p>
          <a:p>
            <a:pPr lvl="2"/>
            <a:r>
              <a:rPr lang="en-US" altLang="ko-KR" dirty="0" err="1" smtClean="0"/>
              <a:t>Framebuffer</a:t>
            </a:r>
            <a:r>
              <a:rPr lang="en-US" altLang="ko-KR" dirty="0" smtClean="0"/>
              <a:t> abstraction</a:t>
            </a:r>
          </a:p>
          <a:p>
            <a:pPr lvl="3"/>
            <a:r>
              <a:rPr lang="en-US" altLang="ko-KR" dirty="0" smtClean="0"/>
              <a:t>Exposing screen area as a memory region</a:t>
            </a:r>
          </a:p>
          <a:p>
            <a:pPr lvl="2"/>
            <a:r>
              <a:rPr lang="en-US" altLang="ko-KR" dirty="0" smtClean="0"/>
              <a:t>2D/3D graphics acceleration </a:t>
            </a:r>
          </a:p>
          <a:p>
            <a:pPr lvl="3"/>
            <a:r>
              <a:rPr lang="en-US" altLang="ko-KR" dirty="0" smtClean="0"/>
              <a:t>Offloading complex rendering operations from CPU to GPU</a:t>
            </a:r>
          </a:p>
          <a:p>
            <a:pPr lvl="4"/>
            <a:r>
              <a:rPr lang="en-US" altLang="ko-KR" dirty="0" smtClean="0"/>
              <a:t>Library: OpenGL, Direct3D</a:t>
            </a:r>
          </a:p>
          <a:p>
            <a:pPr lvl="3"/>
            <a:r>
              <a:rPr lang="en-US" altLang="ko-KR" dirty="0" smtClean="0"/>
              <a:t>Why offloading?</a:t>
            </a:r>
          </a:p>
          <a:p>
            <a:pPr lvl="4"/>
            <a:r>
              <a:rPr lang="en-US" altLang="ko-KR" dirty="0" smtClean="0"/>
              <a:t>Graphics operations are massively parallel in a SIMD manner</a:t>
            </a:r>
          </a:p>
          <a:p>
            <a:pPr lvl="4"/>
            <a:r>
              <a:rPr lang="en-US" altLang="ko-KR" dirty="0" smtClean="0"/>
              <a:t>GPU is a massively parallel device with hundreds of cores</a:t>
            </a:r>
          </a:p>
          <a:p>
            <a:r>
              <a:rPr lang="en-US" altLang="ko-KR" dirty="0" smtClean="0"/>
              <a:t>Why not a computing device?</a:t>
            </a:r>
          </a:p>
          <a:p>
            <a:pPr lvl="1"/>
            <a:r>
              <a:rPr lang="en-US" altLang="ko-KR" dirty="0" smtClean="0"/>
              <a:t>General-purpose GPU (GPGPU)</a:t>
            </a:r>
          </a:p>
          <a:p>
            <a:pPr lvl="2"/>
            <a:r>
              <a:rPr lang="en-US" altLang="ko-KR" dirty="0" smtClean="0"/>
              <a:t>Not only handling graphics operations, but also processing general parallel programs</a:t>
            </a:r>
          </a:p>
          <a:p>
            <a:pPr lvl="2"/>
            <a:r>
              <a:rPr lang="en-US" altLang="ko-KR" dirty="0" smtClean="0"/>
              <a:t>Library: </a:t>
            </a:r>
            <a:r>
              <a:rPr lang="en-US" altLang="ko-KR" dirty="0" err="1" smtClean="0"/>
              <a:t>OpenCL</a:t>
            </a:r>
            <a:r>
              <a:rPr lang="en-US" altLang="ko-KR" dirty="0" smtClean="0"/>
              <a:t>, CUDA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GPU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SW-level approach</a:t>
            </a:r>
          </a:p>
          <a:p>
            <a:pPr lvl="1"/>
            <a:r>
              <a:rPr lang="en-US" altLang="ko-KR" dirty="0" smtClean="0"/>
              <a:t>GPU multiplexing</a:t>
            </a:r>
          </a:p>
          <a:p>
            <a:pPr lvl="2"/>
            <a:r>
              <a:rPr lang="en-US" altLang="ko-KR" dirty="0" smtClean="0"/>
              <a:t>A GPU is shared by multiple VMs</a:t>
            </a:r>
          </a:p>
          <a:p>
            <a:pPr lvl="2"/>
            <a:r>
              <a:rPr lang="en-US" altLang="ko-KR" dirty="0" smtClean="0"/>
              <a:t>Two approaches</a:t>
            </a:r>
          </a:p>
          <a:p>
            <a:pPr lvl="3"/>
            <a:r>
              <a:rPr lang="en-US" altLang="ko-KR" dirty="0" smtClean="0"/>
              <a:t>Low-level abstraction: Virtual GPU (device emulation)</a:t>
            </a:r>
          </a:p>
          <a:p>
            <a:pPr lvl="3"/>
            <a:r>
              <a:rPr lang="en-US" altLang="ko-KR" dirty="0" smtClean="0"/>
              <a:t>High-level abstraction: API remoting</a:t>
            </a:r>
          </a:p>
          <a:p>
            <a:r>
              <a:rPr lang="en-US" altLang="ko-KR" dirty="0" smtClean="0"/>
              <a:t>HW-level approach</a:t>
            </a:r>
          </a:p>
          <a:p>
            <a:pPr lvl="1"/>
            <a:r>
              <a:rPr lang="en-US" altLang="ko-KR" dirty="0" smtClean="0"/>
              <a:t>Direct assignment</a:t>
            </a:r>
          </a:p>
          <a:p>
            <a:pPr lvl="2"/>
            <a:r>
              <a:rPr lang="en-US" altLang="ko-KR" dirty="0" smtClean="0"/>
              <a:t>GPU pass-through</a:t>
            </a:r>
          </a:p>
          <a:p>
            <a:pPr lvl="2"/>
            <a:r>
              <a:rPr lang="en-US" altLang="ko-KR" dirty="0" smtClean="0"/>
              <a:t>Supported by high-end GPUs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50" y="3557250"/>
            <a:ext cx="4104456" cy="239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96" y="5956902"/>
            <a:ext cx="554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GPU Virtualization on VMware’s Hosted I/O </a:t>
            </a:r>
            <a:r>
              <a:rPr lang="en-US" altLang="ko-KR" sz="1400" dirty="0" smtClean="0"/>
              <a:t>Architecture [OSR’09]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23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4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SW-Level GPU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GPU vs. API Remoting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37755"/>
              </p:ext>
            </p:extLst>
          </p:nvPr>
        </p:nvGraphicFramePr>
        <p:xfrm>
          <a:off x="323528" y="1791914"/>
          <a:ext cx="8568952" cy="3941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591399"/>
                <a:gridCol w="3825425"/>
              </a:tblGrid>
              <a:tr h="5580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Virtual GPU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API remoting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Method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Virtualzation</a:t>
                      </a:r>
                      <a:r>
                        <a:rPr lang="en-US" altLang="ko-KR" dirty="0" smtClean="0"/>
                        <a:t> at GPU</a:t>
                      </a:r>
                      <a:r>
                        <a:rPr lang="en-US" altLang="ko-KR" baseline="0" dirty="0" smtClean="0"/>
                        <a:t> device level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Virtualiztion</a:t>
                      </a:r>
                      <a:r>
                        <a:rPr lang="en-US" altLang="ko-KR" dirty="0" smtClean="0"/>
                        <a:t> at API level</a:t>
                      </a:r>
                    </a:p>
                    <a:p>
                      <a:pPr marL="0" marR="0" lvl="2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(e.g., OpenGL, DirectX)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Pros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Library</a:t>
                      </a:r>
                      <a:r>
                        <a:rPr lang="en-US" altLang="ko-KR" baseline="0" dirty="0" smtClean="0"/>
                        <a:t>-independent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VMM-independent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GPU-independent</a:t>
                      </a:r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Cons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VMM-dependent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GPU-dependent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ym typeface="Wingdings" pitchFamily="2" charset="2"/>
                        </a:rPr>
                        <a:t> Most GPUs</a:t>
                      </a:r>
                      <a:r>
                        <a:rPr lang="en-US" altLang="ko-KR" baseline="0" dirty="0" smtClean="0">
                          <a:sym typeface="Wingdings" pitchFamily="2" charset="2"/>
                        </a:rPr>
                        <a:t> are closed and rapidly evolving, so virtualization is difficult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Library-dependent</a:t>
                      </a:r>
                    </a:p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à"/>
                        <a:tabLst/>
                        <a:defRPr/>
                      </a:pPr>
                      <a:r>
                        <a:rPr lang="en-US" altLang="ko-KR" dirty="0" smtClean="0">
                          <a:sym typeface="Wingdings" pitchFamily="2" charset="2"/>
                        </a:rPr>
                        <a:t>But,</a:t>
                      </a:r>
                      <a:r>
                        <a:rPr lang="en-US" altLang="ko-KR" baseline="0" dirty="0" smtClean="0">
                          <a:sym typeface="Wingdings" pitchFamily="2" charset="2"/>
                        </a:rPr>
                        <a:t> a few libraries (e.g., OpenGL, Direct3D) are prevalently used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(# of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libraries &lt; # of</a:t>
                      </a:r>
                      <a:r>
                        <a:rPr lang="en-US" altLang="ko-KR" baseline="0" dirty="0" smtClean="0"/>
                        <a:t> GPUs)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Use</a:t>
                      </a:r>
                      <a:r>
                        <a:rPr lang="en-US" altLang="ko-KR" b="1" baseline="0" dirty="0" smtClean="0"/>
                        <a:t> case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Base emulation-based</a:t>
                      </a:r>
                      <a:r>
                        <a:rPr lang="en-US" altLang="ko-KR" baseline="0" dirty="0" smtClean="0"/>
                        <a:t> virtualization (e.g., Cirrus, VESA)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Guest</a:t>
                      </a:r>
                      <a:r>
                        <a:rPr lang="en-US" altLang="ko-KR" baseline="0" dirty="0" smtClean="0"/>
                        <a:t> extensions used by most VMMs (</a:t>
                      </a:r>
                      <a:r>
                        <a:rPr lang="en-US" altLang="ko-KR" baseline="0" dirty="0" err="1" smtClean="0"/>
                        <a:t>Xen</a:t>
                      </a:r>
                      <a:r>
                        <a:rPr lang="en-US" altLang="ko-KR" baseline="0" dirty="0" smtClean="0"/>
                        <a:t>, KVM, VMware)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24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7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Remoting: VMGL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OpenGL apps in X11 systems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8632"/>
            <a:ext cx="4539471" cy="460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6402814"/>
            <a:ext cx="6955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VMGL: VMM-Independent Graphics Acceleration [XenSummit’07, VEE07]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25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8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Remoting: VMGL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VMGL apps in an X11 guest VM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776864" cy="463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6402814"/>
            <a:ext cx="6955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VMGL: VMM-Independent Graphics Acceleration [XenSummit’07, VEE07]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26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2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Remoting: VMGL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VMGL on KVM</a:t>
            </a:r>
          </a:p>
          <a:p>
            <a:pPr lvl="1"/>
            <a:r>
              <a:rPr lang="en-US" altLang="ko-KR" dirty="0" smtClean="0"/>
              <a:t>API remoting is VMM-independent</a:t>
            </a:r>
          </a:p>
          <a:p>
            <a:pPr lvl="1"/>
            <a:r>
              <a:rPr lang="en-US" altLang="ko-KR" dirty="0" err="1" smtClean="0"/>
              <a:t>WireGL</a:t>
            </a:r>
            <a:r>
              <a:rPr lang="en-US" altLang="ko-KR" dirty="0" smtClean="0"/>
              <a:t> protocol provides efficient 3D remote rendering</a:t>
            </a:r>
            <a:endParaRPr lang="ko-KR" altLang="en-US" dirty="0"/>
          </a:p>
        </p:txBody>
      </p:sp>
      <p:sp>
        <p:nvSpPr>
          <p:cNvPr id="5" name="L 도형 4"/>
          <p:cNvSpPr/>
          <p:nvPr/>
        </p:nvSpPr>
        <p:spPr>
          <a:xfrm>
            <a:off x="1187624" y="3068961"/>
            <a:ext cx="6120679" cy="2808312"/>
          </a:xfrm>
          <a:prstGeom prst="corner">
            <a:avLst>
              <a:gd name="adj1" fmla="val 16453"/>
              <a:gd name="adj2" fmla="val 73691"/>
            </a:avLst>
          </a:prstGeom>
          <a:solidFill>
            <a:srgbClr val="C4C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29683" y="3068961"/>
            <a:ext cx="2978620" cy="18877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Guest VM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15990" y="4356529"/>
            <a:ext cx="2576289" cy="5126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5132809"/>
            <a:ext cx="1082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Host OS </a:t>
            </a:r>
          </a:p>
          <a:p>
            <a:r>
              <a:rPr lang="en-US" altLang="ko-KR" sz="2000" b="1" dirty="0" smtClean="0"/>
              <a:t>(Linux)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3311772" y="4996100"/>
            <a:ext cx="3996532" cy="360040"/>
          </a:xfrm>
          <a:prstGeom prst="rect">
            <a:avLst/>
          </a:prstGeom>
          <a:solidFill>
            <a:srgbClr val="C4C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KVM (kernel module)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09598" y="3068960"/>
            <a:ext cx="962935" cy="18877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QEMU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98515" y="3861049"/>
            <a:ext cx="805433" cy="43991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-Net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Backend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57514" y="4414898"/>
            <a:ext cx="1454646" cy="38796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</a:rPr>
              <a:t>VirtIO</a:t>
            </a:r>
            <a:r>
              <a:rPr lang="en-US" altLang="ko-KR" sz="1050" b="1" dirty="0">
                <a:solidFill>
                  <a:schemeClr val="tx1"/>
                </a:solidFill>
              </a:rPr>
              <a:t>-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Net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Frontend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92623" y="4385617"/>
            <a:ext cx="522785" cy="522785"/>
            <a:chOff x="6744210" y="2285992"/>
            <a:chExt cx="1500198" cy="1500992"/>
          </a:xfrm>
          <a:solidFill>
            <a:schemeClr val="bg1">
              <a:lumMod val="85000"/>
            </a:schemeClr>
          </a:solidFill>
        </p:grpSpPr>
        <p:sp>
          <p:nvSpPr>
            <p:cNvPr id="14" name="타원 13"/>
            <p:cNvSpPr/>
            <p:nvPr/>
          </p:nvSpPr>
          <p:spPr bwMode="auto">
            <a:xfrm>
              <a:off x="6744210" y="2285992"/>
              <a:ext cx="1500198" cy="1500198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7172838" y="2714620"/>
              <a:ext cx="642942" cy="642942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16" name="직선 연결선 15"/>
            <p:cNvCxnSpPr>
              <a:stCxn id="14" idx="0"/>
              <a:endCxn id="15" idx="0"/>
            </p:cNvCxnSpPr>
            <p:nvPr/>
          </p:nvCxnSpPr>
          <p:spPr bwMode="auto">
            <a:xfrm rot="16200000" flipH="1">
              <a:off x="7279995" y="2500306"/>
              <a:ext cx="428628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직선 연결선 16"/>
            <p:cNvCxnSpPr>
              <a:stCxn id="15" idx="4"/>
              <a:endCxn id="14" idx="4"/>
            </p:cNvCxnSpPr>
            <p:nvPr/>
          </p:nvCxnSpPr>
          <p:spPr bwMode="auto">
            <a:xfrm rot="5400000">
              <a:off x="7279995" y="3571876"/>
              <a:ext cx="428628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직선 연결선 17"/>
            <p:cNvCxnSpPr>
              <a:stCxn id="15" idx="3"/>
              <a:endCxn id="14" idx="3"/>
            </p:cNvCxnSpPr>
            <p:nvPr/>
          </p:nvCxnSpPr>
          <p:spPr bwMode="auto">
            <a:xfrm rot="5400000">
              <a:off x="6963909" y="3263405"/>
              <a:ext cx="303086" cy="303086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직선 연결선 18"/>
            <p:cNvCxnSpPr>
              <a:stCxn id="15" idx="5"/>
              <a:endCxn id="14" idx="5"/>
            </p:cNvCxnSpPr>
            <p:nvPr/>
          </p:nvCxnSpPr>
          <p:spPr bwMode="auto">
            <a:xfrm rot="16200000" flipH="1">
              <a:off x="7721623" y="3263405"/>
              <a:ext cx="303086" cy="303086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직선 연결선 19"/>
            <p:cNvCxnSpPr>
              <a:stCxn id="15" idx="6"/>
              <a:endCxn id="14" idx="6"/>
            </p:cNvCxnSpPr>
            <p:nvPr/>
          </p:nvCxnSpPr>
          <p:spPr bwMode="auto">
            <a:xfrm>
              <a:off x="7815780" y="3036091"/>
              <a:ext cx="428628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직선 연결선 20"/>
            <p:cNvCxnSpPr>
              <a:stCxn id="14" idx="7"/>
              <a:endCxn id="15" idx="7"/>
            </p:cNvCxnSpPr>
            <p:nvPr/>
          </p:nvCxnSpPr>
          <p:spPr bwMode="auto">
            <a:xfrm rot="16200000" flipH="1" flipV="1">
              <a:off x="7721623" y="2505691"/>
              <a:ext cx="303086" cy="303086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직선 연결선 21"/>
            <p:cNvCxnSpPr>
              <a:stCxn id="14" idx="1"/>
              <a:endCxn id="15" idx="1"/>
            </p:cNvCxnSpPr>
            <p:nvPr/>
          </p:nvCxnSpPr>
          <p:spPr bwMode="auto">
            <a:xfrm rot="16200000" flipH="1">
              <a:off x="6963909" y="2505691"/>
              <a:ext cx="303086" cy="303086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직선 연결선 22"/>
            <p:cNvCxnSpPr>
              <a:stCxn id="14" idx="2"/>
              <a:endCxn id="15" idx="2"/>
            </p:cNvCxnSpPr>
            <p:nvPr/>
          </p:nvCxnSpPr>
          <p:spPr bwMode="auto">
            <a:xfrm rot="10800000" flipH="1">
              <a:off x="6744210" y="3036091"/>
              <a:ext cx="428628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4" name="왼쪽/오른쪽 화살표 23"/>
          <p:cNvSpPr/>
          <p:nvPr/>
        </p:nvSpPr>
        <p:spPr>
          <a:xfrm>
            <a:off x="4335527" y="4528115"/>
            <a:ext cx="300424" cy="18310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 rot="2893940">
            <a:off x="3798042" y="4302558"/>
            <a:ext cx="300424" cy="18310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38464" y="3388120"/>
            <a:ext cx="1598662" cy="325489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Quake3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7" name="왼쪽/오른쪽 화살표 26"/>
          <p:cNvSpPr/>
          <p:nvPr/>
        </p:nvSpPr>
        <p:spPr>
          <a:xfrm rot="5400000">
            <a:off x="4970634" y="3985523"/>
            <a:ext cx="720078" cy="18310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28567" y="3871228"/>
            <a:ext cx="781471" cy="387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VMGL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Library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55655" y="3870573"/>
            <a:ext cx="781471" cy="3879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X Server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70683" y="4012811"/>
            <a:ext cx="1152128" cy="28815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VMGL stub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1" name="왼쪽/오른쪽 화살표 30"/>
          <p:cNvSpPr/>
          <p:nvPr/>
        </p:nvSpPr>
        <p:spPr>
          <a:xfrm>
            <a:off x="2994481" y="4058021"/>
            <a:ext cx="404033" cy="200511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32" name="Picture 2" descr="http://www.zicoa.com/mw-builder/data/file/B08/1025548775_138dcc4a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08" y="3164211"/>
            <a:ext cx="1151632" cy="8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42570" y="3086254"/>
            <a:ext cx="784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Viewer</a:t>
            </a:r>
            <a:endParaRPr lang="ko-KR" altLang="en-US" sz="1600" b="1" dirty="0"/>
          </a:p>
        </p:txBody>
      </p:sp>
      <p:pic>
        <p:nvPicPr>
          <p:cNvPr id="34" name="Picture 4" descr="http://www.3dnews.ru/documents/12548/Sapphire_X1800GTO-gp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985123"/>
            <a:ext cx="768558" cy="76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왼쪽/오른쪽 화살표 34"/>
          <p:cNvSpPr/>
          <p:nvPr/>
        </p:nvSpPr>
        <p:spPr>
          <a:xfrm rot="5400000">
            <a:off x="1700161" y="5027938"/>
            <a:ext cx="1744983" cy="226535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936279" y="3971156"/>
            <a:ext cx="1225814" cy="381298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475609" y="3832472"/>
            <a:ext cx="876837" cy="479674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27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47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HW-Level GPU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GPU pass-through</a:t>
            </a:r>
          </a:p>
          <a:p>
            <a:pPr lvl="1"/>
            <a:r>
              <a:rPr lang="en-US" altLang="ko-KR" dirty="0" smtClean="0"/>
              <a:t>Direct assignment of GPU to a VM</a:t>
            </a:r>
          </a:p>
          <a:p>
            <a:pPr lvl="1"/>
            <a:r>
              <a:rPr lang="en-US" altLang="ko-KR" dirty="0" smtClean="0"/>
              <a:t>Supported by high-end GPUs</a:t>
            </a:r>
          </a:p>
          <a:p>
            <a:pPr lvl="1"/>
            <a:r>
              <a:rPr lang="en-US" altLang="ko-KR" dirty="0" smtClean="0"/>
              <a:t>Two types (defined by VMware)</a:t>
            </a:r>
          </a:p>
          <a:p>
            <a:pPr lvl="2"/>
            <a:r>
              <a:rPr lang="en-US" altLang="ko-KR" dirty="0" smtClean="0"/>
              <a:t>Fixed pass-through 1:1</a:t>
            </a:r>
          </a:p>
          <a:p>
            <a:pPr lvl="3"/>
            <a:r>
              <a:rPr lang="en-US" altLang="ko-KR" dirty="0" smtClean="0"/>
              <a:t>High-performance, but low scalability</a:t>
            </a:r>
          </a:p>
          <a:p>
            <a:pPr lvl="2"/>
            <a:r>
              <a:rPr lang="en-US" altLang="ko-KR" dirty="0" smtClean="0"/>
              <a:t>Mediated pass-through 1:N</a:t>
            </a:r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6453336"/>
            <a:ext cx="554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GPU Virtualization on VMware’s Hosted I/O </a:t>
            </a:r>
            <a:r>
              <a:rPr lang="en-US" altLang="ko-KR" sz="1400" dirty="0" smtClean="0"/>
              <a:t>Architecture [OSR’09]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95" y="4034885"/>
            <a:ext cx="3350221" cy="240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6016" y="4005064"/>
            <a:ext cx="4119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GPU provides multiple context, </a:t>
            </a:r>
          </a:p>
          <a:p>
            <a:r>
              <a:rPr lang="en-US" altLang="ko-KR" sz="1400" dirty="0" smtClean="0"/>
              <a:t>so a set of contexts can be directly assigned to </a:t>
            </a:r>
          </a:p>
          <a:p>
            <a:r>
              <a:rPr lang="en-US" altLang="ko-KR" sz="1400" dirty="0" smtClean="0"/>
              <a:t>each VM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28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0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Remote Desktop Access: Industry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Remote desktop access technologies for high UX</a:t>
            </a:r>
          </a:p>
          <a:p>
            <a:pPr lvl="1"/>
            <a:r>
              <a:rPr lang="en-US" altLang="ko-KR" dirty="0" smtClean="0"/>
              <a:t>Citrix HDX</a:t>
            </a:r>
          </a:p>
          <a:p>
            <a:pPr lvl="1"/>
            <a:r>
              <a:rPr lang="en-US" altLang="ko-KR" dirty="0" smtClean="0"/>
              <a:t>Microsoft </a:t>
            </a:r>
            <a:r>
              <a:rPr lang="en-US" altLang="ko-KR" dirty="0" err="1" smtClean="0"/>
              <a:t>RemoteFX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Teradici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PCoIP</a:t>
            </a:r>
            <a:r>
              <a:rPr lang="en-US" altLang="ko-KR" dirty="0" smtClean="0"/>
              <a:t> (PC-over-IP)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VDI solutions</a:t>
            </a:r>
          </a:p>
          <a:p>
            <a:pPr lvl="1"/>
            <a:r>
              <a:rPr lang="en-US" altLang="ko-KR" dirty="0" smtClean="0"/>
              <a:t>VMware View with </a:t>
            </a:r>
            <a:r>
              <a:rPr lang="en-US" altLang="ko-KR" dirty="0" err="1" smtClean="0"/>
              <a:t>PCoIP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VMware </a:t>
            </a:r>
            <a:r>
              <a:rPr lang="en-US" altLang="ko-KR" dirty="0" err="1" smtClean="0"/>
              <a:t>ESXi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PCoIP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Citrix </a:t>
            </a:r>
            <a:r>
              <a:rPr lang="en-US" altLang="ko-KR" dirty="0" err="1" smtClean="0"/>
              <a:t>XenDesktop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Xen + HDX + </a:t>
            </a:r>
            <a:r>
              <a:rPr lang="en-US" altLang="ko-KR" dirty="0" err="1" smtClean="0"/>
              <a:t>RemoteFX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Microsoft VDI with </a:t>
            </a:r>
            <a:r>
              <a:rPr lang="en-US" altLang="ko-KR" dirty="0" err="1" smtClean="0"/>
              <a:t>RemoteFX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Hyper-V + </a:t>
            </a:r>
            <a:r>
              <a:rPr lang="en-US" altLang="ko-KR" dirty="0" err="1" smtClean="0"/>
              <a:t>RemoteFX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VirtualBridges</a:t>
            </a:r>
            <a:r>
              <a:rPr lang="en-US" altLang="ko-KR" dirty="0" smtClean="0"/>
              <a:t> VERDE VDI</a:t>
            </a:r>
          </a:p>
          <a:p>
            <a:pPr lvl="2"/>
            <a:r>
              <a:rPr lang="en-US" altLang="ko-KR" dirty="0" smtClean="0"/>
              <a:t>KVM + SPICE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7089" y="3284984"/>
            <a:ext cx="23336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http://www.virtualizationpractice.com/blog/wp-content/uploads/2009/09/Microsoft_Desktop_Virtualiz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9097" y="4797152"/>
            <a:ext cx="1914525" cy="800100"/>
          </a:xfrm>
          <a:prstGeom prst="rect">
            <a:avLst/>
          </a:prstGeom>
          <a:noFill/>
        </p:spPr>
      </p:pic>
      <p:pic>
        <p:nvPicPr>
          <p:cNvPr id="2056" name="Picture 8" descr="http://vibriefing.com/wp-content/uploads/2010/04/VirtualBrid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7169" y="5661248"/>
            <a:ext cx="2304256" cy="79508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63233" y="3861048"/>
            <a:ext cx="17811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29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19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I/O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3285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I/O virtualization-friendly architecture</a:t>
            </a:r>
          </a:p>
          <a:p>
            <a:pPr lvl="1"/>
            <a:r>
              <a:rPr lang="en-US" altLang="ko-KR" dirty="0" smtClean="0"/>
              <a:t>I/O operations are all privileged and trapped</a:t>
            </a:r>
          </a:p>
          <a:p>
            <a:pPr lvl="2"/>
            <a:r>
              <a:rPr lang="en-US" altLang="ko-KR" dirty="0"/>
              <a:t>Programmed I/O (</a:t>
            </a:r>
            <a:r>
              <a:rPr lang="en-US" altLang="ko-KR" dirty="0" smtClean="0"/>
              <a:t>PIO), memory-mapped I/O (MMIO), direct memory access (DMA)</a:t>
            </a:r>
          </a:p>
          <a:p>
            <a:pPr lvl="1"/>
            <a:r>
              <a:rPr lang="en-US" altLang="ko-KR" dirty="0" smtClean="0"/>
              <a:t>Naturally full-</a:t>
            </a:r>
            <a:r>
              <a:rPr lang="en-US" altLang="ko-KR" dirty="0" err="1" smtClean="0"/>
              <a:t>virtualizable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“Trap-and-emulate”</a:t>
            </a:r>
          </a:p>
          <a:p>
            <a:pPr lvl="2"/>
            <a:r>
              <a:rPr lang="en-US" altLang="ko-KR" dirty="0" smtClean="0"/>
              <a:t>Issues</a:t>
            </a:r>
          </a:p>
          <a:p>
            <a:pPr lvl="3"/>
            <a:r>
              <a:rPr lang="en-US" altLang="ko-KR" i="1" dirty="0" smtClean="0"/>
              <a:t>1. How to emulate various I/O devices</a:t>
            </a:r>
          </a:p>
          <a:p>
            <a:pPr lvl="4"/>
            <a:r>
              <a:rPr lang="en-US" altLang="ko-KR" dirty="0" smtClean="0"/>
              <a:t>Providing a VM with well-known devices (e.g., </a:t>
            </a:r>
            <a:r>
              <a:rPr lang="en-US" altLang="ko-KR" i="1" dirty="0" smtClean="0"/>
              <a:t>RTL8139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AC97</a:t>
            </a:r>
            <a:r>
              <a:rPr lang="en-US" altLang="ko-KR" dirty="0" smtClean="0"/>
              <a:t>) as virtual devices</a:t>
            </a:r>
          </a:p>
          <a:p>
            <a:pPr lvl="4"/>
            <a:r>
              <a:rPr lang="en-US" altLang="ko-KR" dirty="0" smtClean="0"/>
              <a:t>Existing I/O device emulators (e.g., QEMU) handle the emulation of well-known devices</a:t>
            </a:r>
          </a:p>
          <a:p>
            <a:pPr lvl="3"/>
            <a:r>
              <a:rPr lang="en-US" altLang="ko-KR" i="1" dirty="0" smtClean="0"/>
              <a:t>2. Performance overheads</a:t>
            </a:r>
          </a:p>
          <a:p>
            <a:pPr lvl="4"/>
            <a:r>
              <a:rPr lang="en-US" altLang="ko-KR" dirty="0" smtClean="0"/>
              <a:t>Reducing trap-and-emulate cost with </a:t>
            </a:r>
            <a:r>
              <a:rPr lang="en-US" altLang="ko-KR" dirty="0" err="1" smtClean="0"/>
              <a:t>para</a:t>
            </a:r>
            <a:r>
              <a:rPr lang="en-US" altLang="ko-KR" dirty="0" smtClean="0"/>
              <a:t>-virtualization and HW support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4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Remote Desktop Access: </a:t>
            </a:r>
            <a:r>
              <a:rPr lang="en-US" altLang="ko-KR" dirty="0" smtClean="0"/>
              <a:t>Open 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SPICE</a:t>
            </a:r>
          </a:p>
          <a:p>
            <a:pPr lvl="1"/>
            <a:r>
              <a:rPr lang="en-US" altLang="ko-KR" dirty="0" smtClean="0"/>
              <a:t>Remote interaction protocol for VDI</a:t>
            </a:r>
          </a:p>
          <a:p>
            <a:pPr lvl="2"/>
            <a:r>
              <a:rPr lang="en-US" altLang="ko-KR" dirty="0" smtClean="0"/>
              <a:t>Optimized for virtual desktop experiences</a:t>
            </a:r>
          </a:p>
          <a:p>
            <a:pPr lvl="2"/>
            <a:r>
              <a:rPr lang="en-US" altLang="ko-KR" dirty="0" smtClean="0"/>
              <a:t>Actively developed by </a:t>
            </a:r>
            <a:r>
              <a:rPr lang="en-US" altLang="ko-KR" dirty="0" err="1" smtClean="0"/>
              <a:t>Redhat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Based on KVM</a:t>
            </a:r>
          </a:p>
          <a:p>
            <a:pPr lvl="2"/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29000"/>
            <a:ext cx="710683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30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3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Remote Desktop Access: Open 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SPICE (cont’)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081" y="2204864"/>
            <a:ext cx="501003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5436096" y="2420888"/>
            <a:ext cx="72008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1772816"/>
            <a:ext cx="3311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Separate display thread per VM</a:t>
            </a:r>
          </a:p>
          <a:p>
            <a:r>
              <a:rPr lang="en-US" altLang="ko-KR" dirty="0" smtClean="0"/>
              <a:t>(display rendering parallelization)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2120" y="4915034"/>
            <a:ext cx="27015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VM (KVM) =</a:t>
            </a:r>
          </a:p>
          <a:p>
            <a:r>
              <a:rPr lang="en-US" altLang="ko-KR" dirty="0" smtClean="0"/>
              <a:t>    I/O thread (QEMU main)</a:t>
            </a:r>
          </a:p>
          <a:p>
            <a:r>
              <a:rPr lang="en-US" altLang="ko-KR" dirty="0" smtClean="0"/>
              <a:t>    + Display thread</a:t>
            </a:r>
          </a:p>
          <a:p>
            <a:r>
              <a:rPr lang="en-US" altLang="ko-KR" dirty="0" smtClean="0"/>
              <a:t>    + VCPU0 thread</a:t>
            </a:r>
          </a:p>
          <a:p>
            <a:r>
              <a:rPr lang="en-US" altLang="ko-KR" dirty="0" smtClean="0"/>
              <a:t>    + VCPU1 thread</a:t>
            </a:r>
          </a:p>
          <a:p>
            <a:r>
              <a:rPr lang="en-US" altLang="ko-KR" dirty="0" smtClean="0"/>
              <a:t>    …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31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3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700268" cy="5040560"/>
          </a:xfrm>
        </p:spPr>
        <p:txBody>
          <a:bodyPr/>
          <a:lstStyle/>
          <a:p>
            <a:r>
              <a:rPr lang="en-US" altLang="ko-KR" dirty="0" smtClean="0"/>
              <a:t>GPU virtualization</a:t>
            </a:r>
          </a:p>
          <a:p>
            <a:pPr lvl="1"/>
            <a:r>
              <a:rPr lang="en-US" altLang="ko-KR" dirty="0" smtClean="0"/>
              <a:t>GPU is mostly closed</a:t>
            </a:r>
          </a:p>
          <a:p>
            <a:pPr lvl="2"/>
            <a:r>
              <a:rPr lang="en-US" altLang="ko-KR" dirty="0" smtClean="0"/>
              <a:t>Low-level GPU virtualization is technically complicated</a:t>
            </a:r>
          </a:p>
          <a:p>
            <a:pPr lvl="2"/>
            <a:r>
              <a:rPr lang="en-US" altLang="ko-KR" dirty="0" smtClean="0"/>
              <a:t>Instead, high-level abstraction well hides underlying complexity</a:t>
            </a:r>
          </a:p>
          <a:p>
            <a:pPr lvl="3"/>
            <a:r>
              <a:rPr lang="en-US" altLang="ko-KR" dirty="0" smtClean="0"/>
              <a:t>API remoting is an appropriate solution</a:t>
            </a:r>
          </a:p>
          <a:p>
            <a:pPr lvl="1"/>
            <a:r>
              <a:rPr lang="en-US" altLang="ko-KR" dirty="0" smtClean="0"/>
              <a:t>GPU is not only for client devices, but also for servers</a:t>
            </a:r>
          </a:p>
          <a:p>
            <a:pPr lvl="2"/>
            <a:r>
              <a:rPr lang="en-US" altLang="ko-KR" dirty="0" smtClean="0"/>
              <a:t>Virtual desktop infrastructure (VDI)</a:t>
            </a:r>
          </a:p>
          <a:p>
            <a:pPr lvl="2"/>
            <a:r>
              <a:rPr lang="en-US" altLang="ko-KR" dirty="0" smtClean="0"/>
              <a:t>GPU instance provided by public clouds</a:t>
            </a:r>
          </a:p>
          <a:p>
            <a:pPr lvl="3"/>
            <a:r>
              <a:rPr lang="en-US" altLang="ko-KR" dirty="0"/>
              <a:t>Cluster GPU Instances for Amazon </a:t>
            </a:r>
            <a:r>
              <a:rPr lang="en-US" altLang="ko-KR" dirty="0" smtClean="0"/>
              <a:t>EC2</a:t>
            </a:r>
          </a:p>
          <a:p>
            <a:pPr lvl="3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32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http://images.bit-tech.net/content_images/2010/04/the-facts-4k-advanced-format-hard-disks/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5874617"/>
            <a:ext cx="993830" cy="7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Full-virtualization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Trap-and-emulate</a:t>
            </a:r>
          </a:p>
          <a:p>
            <a:pPr lvl="1"/>
            <a:r>
              <a:rPr lang="en-US" altLang="ko-KR" dirty="0" smtClean="0"/>
              <a:t>Trap </a:t>
            </a:r>
            <a:r>
              <a:rPr lang="en-US" altLang="ko-KR" dirty="0" smtClean="0">
                <a:sym typeface="Wingdings" pitchFamily="2" charset="2"/>
              </a:rPr>
              <a:t> hypervisor  I/O emulator (e.g., QEMU)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Every I/O operation generates trap and emulation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Poor performance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Example: KVM</a:t>
            </a:r>
            <a:endParaRPr lang="ko-KR" altLang="en-US" dirty="0"/>
          </a:p>
        </p:txBody>
      </p:sp>
      <p:sp>
        <p:nvSpPr>
          <p:cNvPr id="5" name="L 도형 4"/>
          <p:cNvSpPr/>
          <p:nvPr/>
        </p:nvSpPr>
        <p:spPr>
          <a:xfrm>
            <a:off x="1178098" y="3409281"/>
            <a:ext cx="5554141" cy="2376264"/>
          </a:xfrm>
          <a:prstGeom prst="corner">
            <a:avLst>
              <a:gd name="adj1" fmla="val 15435"/>
              <a:gd name="adj2" fmla="val 63177"/>
            </a:avLst>
          </a:prstGeom>
          <a:solidFill>
            <a:srgbClr val="C4C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53619" y="3409281"/>
            <a:ext cx="2978620" cy="1571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Guest VM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67919" y="4096569"/>
            <a:ext cx="2216249" cy="296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Guest OS</a:t>
            </a:r>
          </a:p>
        </p:txBody>
      </p:sp>
      <p:pic>
        <p:nvPicPr>
          <p:cNvPr id="8" name="Picture 4" descr="http://www.overclock3d.net/gfx/articles/2008/03/29162601911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0189" y="3693096"/>
            <a:ext cx="334587" cy="344311"/>
          </a:xfrm>
          <a:prstGeom prst="rect">
            <a:avLst/>
          </a:prstGeom>
          <a:noFill/>
        </p:spPr>
      </p:pic>
      <p:pic>
        <p:nvPicPr>
          <p:cNvPr id="9" name="Picture 16" descr="http://www.haifux.org/lectures/134/lecture/images/mplay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4282" y="3693096"/>
            <a:ext cx="443742" cy="32296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250107" y="3502775"/>
            <a:ext cx="1082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Host OS </a:t>
            </a:r>
          </a:p>
          <a:p>
            <a:r>
              <a:rPr lang="en-US" altLang="ko-KR" sz="2000" b="1" dirty="0" smtClean="0"/>
              <a:t>(Linux)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2735708" y="5020352"/>
            <a:ext cx="3996532" cy="360040"/>
          </a:xfrm>
          <a:prstGeom prst="rect">
            <a:avLst/>
          </a:prstGeom>
          <a:solidFill>
            <a:srgbClr val="C4C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KVM (kernel module)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3534" y="3409280"/>
            <a:ext cx="962935" cy="15716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QEMU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76303" y="4447084"/>
            <a:ext cx="1040365" cy="2221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vCPU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2623" y="4445968"/>
            <a:ext cx="1040365" cy="2221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vCPU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43608" y="4980917"/>
            <a:ext cx="5904656" cy="35447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7624" y="4614206"/>
            <a:ext cx="98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User space</a:t>
            </a:r>
            <a:endParaRPr lang="ko-KR" altLang="en-US" sz="14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97149" y="5027598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Kernel space</a:t>
            </a:r>
            <a:endParaRPr lang="ko-KR" altLang="en-US" sz="1400" b="1" i="1" dirty="0"/>
          </a:p>
        </p:txBody>
      </p:sp>
      <p:sp>
        <p:nvSpPr>
          <p:cNvPr id="18" name="직사각형 17"/>
          <p:cNvSpPr/>
          <p:nvPr/>
        </p:nvSpPr>
        <p:spPr>
          <a:xfrm>
            <a:off x="2822451" y="3865251"/>
            <a:ext cx="771525" cy="53197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I/O emulation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4284776" y="2805181"/>
            <a:ext cx="1268029" cy="504056"/>
          </a:xfrm>
          <a:prstGeom prst="wedgeRoundRectCallout">
            <a:avLst>
              <a:gd name="adj1" fmla="val -49377"/>
              <a:gd name="adj2" fmla="val 124859"/>
              <a:gd name="adj3" fmla="val 1666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I/O operation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4882889" y="3626216"/>
            <a:ext cx="1129272" cy="401048"/>
          </a:xfrm>
          <a:prstGeom prst="wedgeRoundRectCallout">
            <a:avLst>
              <a:gd name="adj1" fmla="val -45294"/>
              <a:gd name="adj2" fmla="val 79086"/>
              <a:gd name="adj3" fmla="val 1666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MMIO or PIO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endCxn id="18" idx="3"/>
          </p:cNvCxnSpPr>
          <p:nvPr/>
        </p:nvCxnSpPr>
        <p:spPr>
          <a:xfrm flipH="1" flipV="1">
            <a:off x="3593976" y="4131239"/>
            <a:ext cx="906015" cy="8963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593976" y="4389357"/>
            <a:ext cx="672084" cy="6941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4499991" y="4389357"/>
            <a:ext cx="604641" cy="720080"/>
            <a:chOff x="4644006" y="3573016"/>
            <a:chExt cx="604641" cy="720080"/>
          </a:xfrm>
        </p:grpSpPr>
        <p:sp>
          <p:nvSpPr>
            <p:cNvPr id="24" name="번개 23"/>
            <p:cNvSpPr/>
            <p:nvPr/>
          </p:nvSpPr>
          <p:spPr>
            <a:xfrm flipH="1">
              <a:off x="4644006" y="3573016"/>
              <a:ext cx="326261" cy="720080"/>
            </a:xfrm>
            <a:prstGeom prst="lightningBol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85122" y="3816495"/>
              <a:ext cx="4635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Trap</a:t>
              </a:r>
              <a:endParaRPr lang="ko-KR" altLang="en-US" sz="1200" b="1" dirty="0"/>
            </a:p>
          </p:txBody>
        </p:sp>
      </p:grpSp>
      <p:pic>
        <p:nvPicPr>
          <p:cNvPr id="26" name="Picture 14" descr="http://www.made-in-china.com/image/2f0j00UCQTSfDyIYcRM/3com-Lan-Card-3C905CX-TX-M-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7194" y="5848567"/>
            <a:ext cx="1071570" cy="803678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1825422" y="5399749"/>
            <a:ext cx="500066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77822" y="5471187"/>
            <a:ext cx="500066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11174" y="5328311"/>
            <a:ext cx="500066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1" y="54958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Native drivers</a:t>
            </a:r>
            <a:endParaRPr lang="ko-KR" altLang="en-US" sz="1100" b="1" dirty="0"/>
          </a:p>
        </p:txBody>
      </p:sp>
      <p:sp>
        <p:nvSpPr>
          <p:cNvPr id="32" name="왼쪽/위쪽 화살표 31"/>
          <p:cNvSpPr/>
          <p:nvPr/>
        </p:nvSpPr>
        <p:spPr>
          <a:xfrm rot="10800000">
            <a:off x="2095152" y="3957309"/>
            <a:ext cx="720081" cy="2088232"/>
          </a:xfrm>
          <a:prstGeom prst="left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563889" y="4579417"/>
            <a:ext cx="832596" cy="530019"/>
            <a:chOff x="3707904" y="3763076"/>
            <a:chExt cx="832596" cy="530019"/>
          </a:xfrm>
        </p:grpSpPr>
        <p:sp>
          <p:nvSpPr>
            <p:cNvPr id="34" name="번개 33"/>
            <p:cNvSpPr/>
            <p:nvPr/>
          </p:nvSpPr>
          <p:spPr>
            <a:xfrm rot="10800000" flipH="1">
              <a:off x="4308007" y="3763076"/>
              <a:ext cx="232493" cy="530019"/>
            </a:xfrm>
            <a:prstGeom prst="lightningBol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07904" y="3872081"/>
              <a:ext cx="764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Interrupt</a:t>
              </a:r>
              <a:endParaRPr lang="ko-KR" altLang="en-US" sz="1200" b="1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5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http://images.bit-tech.net/content_images/2010/04/the-facts-4k-advanced-format-hard-disks/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5874617"/>
            <a:ext cx="993830" cy="7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Para-virtualization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Split driver model</a:t>
            </a:r>
          </a:p>
          <a:p>
            <a:pPr lvl="1"/>
            <a:r>
              <a:rPr lang="en-US" altLang="ko-KR" dirty="0" smtClean="0"/>
              <a:t>Front-end driver in a guest VM</a:t>
            </a:r>
          </a:p>
          <a:p>
            <a:pPr lvl="2"/>
            <a:r>
              <a:rPr lang="en-US" altLang="ko-KR" dirty="0" smtClean="0"/>
              <a:t>Virtual driver to forward an I/O request to its back-end driver</a:t>
            </a:r>
          </a:p>
          <a:p>
            <a:pPr lvl="1"/>
            <a:r>
              <a:rPr lang="en-US" altLang="ko-KR" dirty="0" smtClean="0"/>
              <a:t>Back-end driver in a host OS</a:t>
            </a:r>
          </a:p>
          <a:p>
            <a:pPr lvl="2"/>
            <a:r>
              <a:rPr lang="en-US" altLang="ko-KR" dirty="0" smtClean="0"/>
              <a:t>Request a forwarded I/O to HW via native driver</a:t>
            </a:r>
            <a:endParaRPr lang="ko-KR" altLang="en-US" dirty="0"/>
          </a:p>
        </p:txBody>
      </p:sp>
      <p:sp>
        <p:nvSpPr>
          <p:cNvPr id="5" name="L 도형 4"/>
          <p:cNvSpPr/>
          <p:nvPr/>
        </p:nvSpPr>
        <p:spPr>
          <a:xfrm>
            <a:off x="1178098" y="3409281"/>
            <a:ext cx="5554141" cy="2376264"/>
          </a:xfrm>
          <a:prstGeom prst="corner">
            <a:avLst>
              <a:gd name="adj1" fmla="val 15435"/>
              <a:gd name="adj2" fmla="val 63177"/>
            </a:avLst>
          </a:prstGeom>
          <a:solidFill>
            <a:srgbClr val="C4C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53619" y="3409281"/>
            <a:ext cx="2978620" cy="1571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Guest VM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67919" y="4096569"/>
            <a:ext cx="2432274" cy="5126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Guest OS</a:t>
            </a:r>
          </a:p>
        </p:txBody>
      </p:sp>
      <p:pic>
        <p:nvPicPr>
          <p:cNvPr id="8" name="Picture 4" descr="http://www.overclock3d.net/gfx/articles/2008/03/29162601911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0189" y="3693096"/>
            <a:ext cx="334587" cy="344311"/>
          </a:xfrm>
          <a:prstGeom prst="rect">
            <a:avLst/>
          </a:prstGeom>
          <a:noFill/>
        </p:spPr>
      </p:pic>
      <p:pic>
        <p:nvPicPr>
          <p:cNvPr id="9" name="Picture 16" descr="http://www.haifux.org/lectures/134/lecture/images/mplay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4282" y="3693096"/>
            <a:ext cx="443742" cy="32296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250107" y="3502775"/>
            <a:ext cx="1082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Host OS </a:t>
            </a:r>
          </a:p>
          <a:p>
            <a:r>
              <a:rPr lang="en-US" altLang="ko-KR" sz="2000" b="1" dirty="0" smtClean="0"/>
              <a:t>(Linux)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2735708" y="5020352"/>
            <a:ext cx="3996532" cy="360040"/>
          </a:xfrm>
          <a:prstGeom prst="rect">
            <a:avLst/>
          </a:prstGeom>
          <a:solidFill>
            <a:srgbClr val="C4C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KVM (kernel module)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3534" y="3409280"/>
            <a:ext cx="962935" cy="15716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QEMU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76304" y="4671262"/>
            <a:ext cx="1142232" cy="2332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vCPU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84056" y="4679671"/>
            <a:ext cx="1216137" cy="2221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vCPU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4614206"/>
            <a:ext cx="98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User space</a:t>
            </a:r>
            <a:endParaRPr lang="ko-KR" altLang="en-US" sz="14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97149" y="5027598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Kernel space</a:t>
            </a:r>
            <a:endParaRPr lang="ko-KR" altLang="en-US" sz="1400" b="1" i="1" dirty="0"/>
          </a:p>
        </p:txBody>
      </p:sp>
      <p:sp>
        <p:nvSpPr>
          <p:cNvPr id="17" name="직사각형 16"/>
          <p:cNvSpPr/>
          <p:nvPr/>
        </p:nvSpPr>
        <p:spPr>
          <a:xfrm>
            <a:off x="2822451" y="3865251"/>
            <a:ext cx="662559" cy="53197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VirtIO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Backend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4888148" y="3222172"/>
            <a:ext cx="1268029" cy="504056"/>
          </a:xfrm>
          <a:prstGeom prst="wedgeRoundRectCallout">
            <a:avLst>
              <a:gd name="adj1" fmla="val -61396"/>
              <a:gd name="adj2" fmla="val 85176"/>
              <a:gd name="adj3" fmla="val 1666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I/O operation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pic>
        <p:nvPicPr>
          <p:cNvPr id="19" name="Picture 14" descr="http://www.made-in-china.com/image/2f0j00UCQTSfDyIYcRM/3com-Lan-Card-3C905CX-TX-M-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7194" y="5848567"/>
            <a:ext cx="1071570" cy="803678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1825422" y="5399749"/>
            <a:ext cx="500066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7822" y="5471187"/>
            <a:ext cx="500066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11174" y="5328311"/>
            <a:ext cx="500066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11761" y="54958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Native drivers</a:t>
            </a:r>
            <a:endParaRPr lang="ko-KR" altLang="en-US" sz="1100" b="1" dirty="0"/>
          </a:p>
        </p:txBody>
      </p:sp>
      <p:sp>
        <p:nvSpPr>
          <p:cNvPr id="25" name="왼쪽/위쪽 화살표 24"/>
          <p:cNvSpPr/>
          <p:nvPr/>
        </p:nvSpPr>
        <p:spPr>
          <a:xfrm rot="10800000">
            <a:off x="2095152" y="3957309"/>
            <a:ext cx="720081" cy="2088232"/>
          </a:xfrm>
          <a:prstGeom prst="left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09442" y="4145413"/>
            <a:ext cx="731665" cy="38796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VirtIO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Frontend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316559" y="4409869"/>
            <a:ext cx="522785" cy="522785"/>
            <a:chOff x="6744210" y="2285992"/>
            <a:chExt cx="1500198" cy="1500992"/>
          </a:xfrm>
          <a:solidFill>
            <a:schemeClr val="bg1">
              <a:lumMod val="85000"/>
            </a:schemeClr>
          </a:solidFill>
        </p:grpSpPr>
        <p:sp>
          <p:nvSpPr>
            <p:cNvPr id="28" name="타원 27"/>
            <p:cNvSpPr/>
            <p:nvPr/>
          </p:nvSpPr>
          <p:spPr bwMode="auto">
            <a:xfrm>
              <a:off x="6744210" y="2285992"/>
              <a:ext cx="1500198" cy="1500198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7172838" y="2714620"/>
              <a:ext cx="642942" cy="642942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30" name="직선 연결선 29"/>
            <p:cNvCxnSpPr>
              <a:stCxn id="28" idx="0"/>
              <a:endCxn id="29" idx="0"/>
            </p:cNvCxnSpPr>
            <p:nvPr/>
          </p:nvCxnSpPr>
          <p:spPr bwMode="auto">
            <a:xfrm rot="16200000" flipH="1">
              <a:off x="7279995" y="2500306"/>
              <a:ext cx="428628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직선 연결선 30"/>
            <p:cNvCxnSpPr>
              <a:stCxn id="29" idx="4"/>
              <a:endCxn id="28" idx="4"/>
            </p:cNvCxnSpPr>
            <p:nvPr/>
          </p:nvCxnSpPr>
          <p:spPr bwMode="auto">
            <a:xfrm rot="5400000">
              <a:off x="7279995" y="3571876"/>
              <a:ext cx="428628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직선 연결선 31"/>
            <p:cNvCxnSpPr>
              <a:stCxn id="29" idx="3"/>
              <a:endCxn id="28" idx="3"/>
            </p:cNvCxnSpPr>
            <p:nvPr/>
          </p:nvCxnSpPr>
          <p:spPr bwMode="auto">
            <a:xfrm rot="5400000">
              <a:off x="6963909" y="3263405"/>
              <a:ext cx="303086" cy="303086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직선 연결선 32"/>
            <p:cNvCxnSpPr>
              <a:stCxn id="29" idx="5"/>
              <a:endCxn id="28" idx="5"/>
            </p:cNvCxnSpPr>
            <p:nvPr/>
          </p:nvCxnSpPr>
          <p:spPr bwMode="auto">
            <a:xfrm rot="16200000" flipH="1">
              <a:off x="7721623" y="3263405"/>
              <a:ext cx="303086" cy="303086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직선 연결선 33"/>
            <p:cNvCxnSpPr>
              <a:stCxn id="29" idx="6"/>
              <a:endCxn id="28" idx="6"/>
            </p:cNvCxnSpPr>
            <p:nvPr/>
          </p:nvCxnSpPr>
          <p:spPr bwMode="auto">
            <a:xfrm>
              <a:off x="7815780" y="3036091"/>
              <a:ext cx="428628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직선 연결선 34"/>
            <p:cNvCxnSpPr>
              <a:stCxn id="28" idx="7"/>
              <a:endCxn id="29" idx="7"/>
            </p:cNvCxnSpPr>
            <p:nvPr/>
          </p:nvCxnSpPr>
          <p:spPr bwMode="auto">
            <a:xfrm rot="16200000" flipH="1" flipV="1">
              <a:off x="7721623" y="2505691"/>
              <a:ext cx="303086" cy="303086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직선 연결선 35"/>
            <p:cNvCxnSpPr>
              <a:stCxn id="28" idx="1"/>
              <a:endCxn id="29" idx="1"/>
            </p:cNvCxnSpPr>
            <p:nvPr/>
          </p:nvCxnSpPr>
          <p:spPr bwMode="auto">
            <a:xfrm rot="16200000" flipH="1">
              <a:off x="6963909" y="2505691"/>
              <a:ext cx="303086" cy="303086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직선 연결선 36"/>
            <p:cNvCxnSpPr>
              <a:stCxn id="28" idx="2"/>
              <a:endCxn id="29" idx="2"/>
            </p:cNvCxnSpPr>
            <p:nvPr/>
          </p:nvCxnSpPr>
          <p:spPr bwMode="auto">
            <a:xfrm rot="10800000" flipH="1">
              <a:off x="6744210" y="3036091"/>
              <a:ext cx="428628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8" name="왼쪽/오른쪽 화살표 37"/>
          <p:cNvSpPr/>
          <p:nvPr/>
        </p:nvSpPr>
        <p:spPr>
          <a:xfrm rot="19667410">
            <a:off x="3726236" y="4460908"/>
            <a:ext cx="300424" cy="18310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9" name="왼쪽/오른쪽 화살표 38"/>
          <p:cNvSpPr/>
          <p:nvPr/>
        </p:nvSpPr>
        <p:spPr>
          <a:xfrm rot="2893940">
            <a:off x="3162856" y="4383960"/>
            <a:ext cx="300424" cy="18310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043608" y="4980917"/>
            <a:ext cx="5904656" cy="35447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9" idx="5"/>
          </p:cNvCxnSpPr>
          <p:nvPr/>
        </p:nvCxnSpPr>
        <p:spPr>
          <a:xfrm flipV="1">
            <a:off x="3657165" y="4486389"/>
            <a:ext cx="3435116" cy="26390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0272" y="3789040"/>
            <a:ext cx="21221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Shared descriptor ring: </a:t>
            </a:r>
            <a:r>
              <a:rPr lang="en-US" altLang="ko-KR" sz="1400" dirty="0" smtClean="0"/>
              <a:t>Optimization by batching I/O requests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sz="1400" dirty="0" smtClean="0">
                <a:sym typeface="Wingdings" pitchFamily="2" charset="2"/>
              </a:rPr>
              <a:t>Reducing VMM</a:t>
            </a:r>
          </a:p>
          <a:p>
            <a:r>
              <a:rPr lang="en-US" altLang="ko-KR" sz="1400" dirty="0" smtClean="0">
                <a:sym typeface="Wingdings" pitchFamily="2" charset="2"/>
              </a:rPr>
              <a:t>intervention cost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8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Para-virtualization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reduce I/O data copy cost</a:t>
            </a:r>
          </a:p>
          <a:p>
            <a:pPr lvl="1"/>
            <a:r>
              <a:rPr lang="en-US" altLang="ko-KR" dirty="0" smtClean="0"/>
              <a:t>Sharing I/O data buffer (DMA target/source memory)</a:t>
            </a:r>
          </a:p>
          <a:p>
            <a:pPr lvl="2"/>
            <a:r>
              <a:rPr lang="en-US" altLang="ko-KR" dirty="0" smtClean="0"/>
              <a:t>A native driver conducts DMA to guest VM’s memory</a:t>
            </a:r>
          </a:p>
          <a:p>
            <a:pPr lvl="2"/>
            <a:r>
              <a:rPr lang="en-US" altLang="ko-KR" dirty="0" smtClean="0"/>
              <a:t>For disk I/O and network packet transmission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683568" y="3305535"/>
            <a:ext cx="2643206" cy="135732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/>
              <a:t>DomainU</a:t>
            </a:r>
            <a:r>
              <a:rPr lang="en-US" altLang="ko-KR" sz="1050" dirty="0" smtClean="0"/>
              <a:t>(id=1)</a:t>
            </a:r>
            <a:endParaRPr kumimoji="1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541352" y="3305535"/>
            <a:ext cx="2714644" cy="135732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Domain0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(id=0)</a:t>
            </a:r>
            <a:endParaRPr kumimoji="1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683964" y="3234097"/>
            <a:ext cx="1500198" cy="1500198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112592" y="3662725"/>
            <a:ext cx="642942" cy="642942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9" name="직선 연결선 8"/>
          <p:cNvCxnSpPr>
            <a:stCxn id="7" idx="0"/>
            <a:endCxn id="8" idx="0"/>
          </p:cNvCxnSpPr>
          <p:nvPr/>
        </p:nvCxnSpPr>
        <p:spPr bwMode="auto">
          <a:xfrm rot="16200000" flipH="1">
            <a:off x="4219749" y="3448411"/>
            <a:ext cx="428628" cy="158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직선 연결선 9"/>
          <p:cNvCxnSpPr>
            <a:stCxn id="8" idx="4"/>
            <a:endCxn id="7" idx="4"/>
          </p:cNvCxnSpPr>
          <p:nvPr/>
        </p:nvCxnSpPr>
        <p:spPr bwMode="auto">
          <a:xfrm rot="5400000">
            <a:off x="4219749" y="4519981"/>
            <a:ext cx="428628" cy="158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>
            <a:stCxn id="8" idx="3"/>
            <a:endCxn id="7" idx="3"/>
          </p:cNvCxnSpPr>
          <p:nvPr/>
        </p:nvCxnSpPr>
        <p:spPr bwMode="auto">
          <a:xfrm rot="5400000">
            <a:off x="3903663" y="4211510"/>
            <a:ext cx="303086" cy="303086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직선 연결선 11"/>
          <p:cNvCxnSpPr>
            <a:stCxn id="8" idx="5"/>
            <a:endCxn id="7" idx="5"/>
          </p:cNvCxnSpPr>
          <p:nvPr/>
        </p:nvCxnSpPr>
        <p:spPr bwMode="auto">
          <a:xfrm rot="16200000" flipH="1">
            <a:off x="4661377" y="4211510"/>
            <a:ext cx="303086" cy="303086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직선 연결선 12"/>
          <p:cNvCxnSpPr>
            <a:stCxn id="8" idx="6"/>
            <a:endCxn id="7" idx="6"/>
          </p:cNvCxnSpPr>
          <p:nvPr/>
        </p:nvCxnSpPr>
        <p:spPr bwMode="auto">
          <a:xfrm>
            <a:off x="4755534" y="3984196"/>
            <a:ext cx="428628" cy="158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직선 연결선 13"/>
          <p:cNvCxnSpPr>
            <a:stCxn id="7" idx="7"/>
            <a:endCxn id="8" idx="7"/>
          </p:cNvCxnSpPr>
          <p:nvPr/>
        </p:nvCxnSpPr>
        <p:spPr bwMode="auto">
          <a:xfrm rot="16200000" flipH="1" flipV="1">
            <a:off x="4661377" y="3453796"/>
            <a:ext cx="303086" cy="303086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직선 연결선 14"/>
          <p:cNvCxnSpPr>
            <a:stCxn id="7" idx="1"/>
            <a:endCxn id="8" idx="1"/>
          </p:cNvCxnSpPr>
          <p:nvPr/>
        </p:nvCxnSpPr>
        <p:spPr bwMode="auto">
          <a:xfrm rot="16200000" flipH="1">
            <a:off x="3903663" y="3453796"/>
            <a:ext cx="303086" cy="303086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직선 연결선 15"/>
          <p:cNvCxnSpPr>
            <a:stCxn id="7" idx="2"/>
            <a:endCxn id="8" idx="2"/>
          </p:cNvCxnSpPr>
          <p:nvPr/>
        </p:nvCxnSpPr>
        <p:spPr bwMode="auto">
          <a:xfrm rot="10800000" flipH="1">
            <a:off x="3683964" y="3984196"/>
            <a:ext cx="428628" cy="158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1183634" y="5734427"/>
            <a:ext cx="6572296" cy="10001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Xen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94483"/>
              </p:ext>
            </p:extLst>
          </p:nvPr>
        </p:nvGraphicFramePr>
        <p:xfrm>
          <a:off x="2826708" y="5292149"/>
          <a:ext cx="31432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7"/>
                <a:gridCol w="314327"/>
                <a:gridCol w="314327"/>
                <a:gridCol w="314327"/>
                <a:gridCol w="314327"/>
                <a:gridCol w="314327"/>
                <a:gridCol w="314327"/>
                <a:gridCol w="314327"/>
                <a:gridCol w="314327"/>
                <a:gridCol w="31432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15645"/>
              </p:ext>
            </p:extLst>
          </p:nvPr>
        </p:nvGraphicFramePr>
        <p:xfrm>
          <a:off x="1652743" y="4234229"/>
          <a:ext cx="153115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31"/>
                <a:gridCol w="306231"/>
                <a:gridCol w="306231"/>
                <a:gridCol w="306231"/>
                <a:gridCol w="306231"/>
              </a:tblGrid>
              <a:tr h="361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58851"/>
              </p:ext>
            </p:extLst>
          </p:nvPr>
        </p:nvGraphicFramePr>
        <p:xfrm>
          <a:off x="5684228" y="4234229"/>
          <a:ext cx="153115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31"/>
                <a:gridCol w="306231"/>
                <a:gridCol w="306231"/>
                <a:gridCol w="306231"/>
                <a:gridCol w="306231"/>
              </a:tblGrid>
              <a:tr h="361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직선 연결선 20"/>
          <p:cNvCxnSpPr/>
          <p:nvPr/>
        </p:nvCxnSpPr>
        <p:spPr bwMode="auto">
          <a:xfrm>
            <a:off x="2540956" y="4591419"/>
            <a:ext cx="2143140" cy="7143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2898146" y="4591419"/>
            <a:ext cx="2143140" cy="7143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90831"/>
              </p:ext>
            </p:extLst>
          </p:nvPr>
        </p:nvGraphicFramePr>
        <p:xfrm>
          <a:off x="755006" y="3595103"/>
          <a:ext cx="78581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577538"/>
              </a:tblGrid>
              <a:tr h="206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DDEBC5"/>
                    </a:solidFill>
                  </a:tcPr>
                </a:tc>
              </a:tr>
              <a:tr h="206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1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6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DDEBC5"/>
                    </a:solidFill>
                  </a:tcPr>
                </a:tc>
              </a:tr>
              <a:tr h="206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3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 bwMode="auto">
          <a:xfrm>
            <a:off x="7327302" y="4019915"/>
            <a:ext cx="857256" cy="57150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Native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Device driver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87583" y="3729716"/>
            <a:ext cx="724877" cy="504513"/>
            <a:chOff x="2489801" y="2781611"/>
            <a:chExt cx="724877" cy="504513"/>
          </a:xfrm>
        </p:grpSpPr>
        <p:sp>
          <p:nvSpPr>
            <p:cNvPr id="26" name="아래쪽 화살표 25"/>
            <p:cNvSpPr/>
            <p:nvPr/>
          </p:nvSpPr>
          <p:spPr bwMode="auto">
            <a:xfrm>
              <a:off x="2706535" y="3000372"/>
              <a:ext cx="272449" cy="285752"/>
            </a:xfrm>
            <a:prstGeom prst="downArrow">
              <a:avLst/>
            </a:prstGeom>
            <a:solidFill>
              <a:schemeClr val="bg1">
                <a:lumMod val="75000"/>
                <a:alpha val="76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89801" y="2781611"/>
              <a:ext cx="724877" cy="361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READ Sec 7 </a:t>
              </a:r>
            </a:p>
            <a:p>
              <a:r>
                <a:rPr lang="en-US" altLang="ko-KR" sz="700" b="1" dirty="0" smtClean="0"/>
                <a:t>to PFN 3</a:t>
              </a:r>
              <a:endParaRPr lang="ko-KR" altLang="en-US" sz="700" b="1" dirty="0"/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733435"/>
              </p:ext>
            </p:extLst>
          </p:nvPr>
        </p:nvGraphicFramePr>
        <p:xfrm>
          <a:off x="2183766" y="5805865"/>
          <a:ext cx="83342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4"/>
                <a:gridCol w="619108"/>
              </a:tblGrid>
              <a:tr h="206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206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1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206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206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3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540824" y="3448411"/>
            <a:ext cx="785818" cy="714380"/>
            <a:chOff x="1643042" y="2500306"/>
            <a:chExt cx="785818" cy="71438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857356" y="2500306"/>
              <a:ext cx="571504" cy="71438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ts val="8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rPr>
                <a:t>Dom=0</a:t>
              </a:r>
            </a:p>
            <a:p>
              <a:pPr marL="0" marR="0" indent="0" algn="l" defTabSz="914400" rtl="0" eaLnBrk="1" fontAlgn="base" latinLnBrk="1" hangingPunct="1">
                <a:lnSpc>
                  <a:spcPts val="8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 smtClean="0"/>
                <a:t>MFN=6</a:t>
              </a:r>
            </a:p>
            <a:p>
              <a:pPr marL="0" marR="0" indent="0" algn="l" defTabSz="914400" rtl="0" eaLnBrk="1" fontAlgn="base" latinLnBrk="1" hangingPunct="1">
                <a:lnSpc>
                  <a:spcPts val="8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 smtClean="0"/>
                <a:t>Flag=R</a:t>
              </a:r>
              <a:endPara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 bwMode="auto">
            <a:xfrm rot="5400000" flipH="1" flipV="1">
              <a:off x="1571604" y="2571744"/>
              <a:ext cx="357190" cy="214314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>
              <a:off x="1643042" y="3071810"/>
              <a:ext cx="214314" cy="142876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3893718" y="3125208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Sec = 7</a:t>
            </a:r>
          </a:p>
          <a:p>
            <a:r>
              <a:rPr lang="en-US" altLang="ko-KR" sz="800" b="1" dirty="0" smtClean="0"/>
              <a:t>Dom = 1</a:t>
            </a:r>
          </a:p>
          <a:p>
            <a:r>
              <a:rPr lang="en-US" altLang="ko-KR" sz="800" b="1" dirty="0" smtClean="0"/>
              <a:t>REQ = R</a:t>
            </a:r>
          </a:p>
          <a:p>
            <a:r>
              <a:rPr lang="en-US" altLang="ko-KR" sz="800" b="1" dirty="0" smtClean="0"/>
              <a:t>GR = 1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 bwMode="auto">
          <a:xfrm>
            <a:off x="5755666" y="3591287"/>
            <a:ext cx="1285884" cy="50006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Backend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driver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827104" y="4091353"/>
            <a:ext cx="926857" cy="1928826"/>
            <a:chOff x="6067623" y="3143248"/>
            <a:chExt cx="926857" cy="1928826"/>
          </a:xfrm>
        </p:grpSpPr>
        <p:sp>
          <p:nvSpPr>
            <p:cNvPr id="36" name="아래쪽 화살표 35"/>
            <p:cNvSpPr/>
            <p:nvPr/>
          </p:nvSpPr>
          <p:spPr bwMode="auto">
            <a:xfrm>
              <a:off x="6357950" y="3143248"/>
              <a:ext cx="357190" cy="1928826"/>
            </a:xfrm>
            <a:prstGeom prst="downArrow">
              <a:avLst/>
            </a:prstGeom>
            <a:solidFill>
              <a:schemeClr val="bg1">
                <a:lumMod val="75000"/>
                <a:alpha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67623" y="3934501"/>
              <a:ext cx="926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Foreign Map </a:t>
              </a:r>
            </a:p>
            <a:p>
              <a:r>
                <a:rPr lang="en-US" altLang="ko-KR" sz="900" b="1" dirty="0" smtClean="0"/>
                <a:t>to PFN 2</a:t>
              </a:r>
            </a:p>
            <a:p>
              <a:r>
                <a:rPr lang="en-US" altLang="ko-KR" sz="900" b="1" dirty="0" smtClean="0"/>
                <a:t>for WRITE</a:t>
              </a:r>
            </a:p>
            <a:p>
              <a:r>
                <a:rPr lang="en-US" altLang="ko-KR" sz="900" b="1" dirty="0" smtClean="0"/>
                <a:t>with GR 1</a:t>
              </a:r>
              <a:endParaRPr lang="ko-KR" altLang="en-US" sz="9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041022" y="5948741"/>
            <a:ext cx="857256" cy="714380"/>
            <a:chOff x="2714612" y="5000636"/>
            <a:chExt cx="857256" cy="714380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3000364" y="5000636"/>
              <a:ext cx="571504" cy="71438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ts val="8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pitchFamily="50" charset="-127"/>
                </a:rPr>
                <a:t>Dom=0</a:t>
              </a:r>
            </a:p>
            <a:p>
              <a:pPr marL="0" marR="0" indent="0" algn="l" defTabSz="914400" rtl="0" eaLnBrk="1" fontAlgn="base" latinLnBrk="1" hangingPunct="1">
                <a:lnSpc>
                  <a:spcPts val="8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 smtClean="0"/>
                <a:t>MFN=6</a:t>
              </a:r>
            </a:p>
            <a:p>
              <a:pPr marL="0" marR="0" indent="0" algn="l" defTabSz="914400" rtl="0" eaLnBrk="1" fontAlgn="base" latinLnBrk="1" hangingPunct="1">
                <a:lnSpc>
                  <a:spcPts val="8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 smtClean="0"/>
                <a:t>Flag=R</a:t>
              </a:r>
              <a:endPara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 bwMode="auto">
            <a:xfrm flipV="1">
              <a:off x="2714612" y="5000636"/>
              <a:ext cx="285752" cy="71438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rot="16200000" flipH="1">
              <a:off x="2643174" y="5357826"/>
              <a:ext cx="428628" cy="285752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2" name="그룹 41"/>
          <p:cNvGrpSpPr/>
          <p:nvPr/>
        </p:nvGrpSpPr>
        <p:grpSpPr>
          <a:xfrm>
            <a:off x="4684096" y="4591419"/>
            <a:ext cx="1928826" cy="714380"/>
            <a:chOff x="4786314" y="3643314"/>
            <a:chExt cx="1928826" cy="714380"/>
          </a:xfrm>
        </p:grpSpPr>
        <p:cxnSp>
          <p:nvCxnSpPr>
            <p:cNvPr id="43" name="직선 연결선 42"/>
            <p:cNvCxnSpPr/>
            <p:nvPr/>
          </p:nvCxnSpPr>
          <p:spPr bwMode="auto">
            <a:xfrm rot="10800000" flipV="1">
              <a:off x="4786314" y="3643314"/>
              <a:ext cx="1643074" cy="714380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 rot="10800000" flipV="1">
              <a:off x="5072066" y="3643314"/>
              <a:ext cx="1643074" cy="714380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5" name="원통 44"/>
          <p:cNvSpPr/>
          <p:nvPr/>
        </p:nvSpPr>
        <p:spPr bwMode="auto">
          <a:xfrm>
            <a:off x="7327302" y="4877171"/>
            <a:ext cx="1357322" cy="857256"/>
          </a:xfrm>
          <a:prstGeom prst="can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Disk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041550" y="3662725"/>
            <a:ext cx="1135665" cy="1285884"/>
            <a:chOff x="7143768" y="2714620"/>
            <a:chExt cx="1135665" cy="1285884"/>
          </a:xfrm>
        </p:grpSpPr>
        <p:sp>
          <p:nvSpPr>
            <p:cNvPr id="47" name="굽은 화살표 46"/>
            <p:cNvSpPr/>
            <p:nvPr/>
          </p:nvSpPr>
          <p:spPr bwMode="auto">
            <a:xfrm rot="5400000">
              <a:off x="7072330" y="2857496"/>
              <a:ext cx="1214446" cy="1071570"/>
            </a:xfrm>
            <a:prstGeom prst="bentArrow">
              <a:avLst>
                <a:gd name="adj1" fmla="val 11504"/>
                <a:gd name="adj2" fmla="val 14700"/>
                <a:gd name="adj3" fmla="val 25000"/>
                <a:gd name="adj4" fmla="val 43750"/>
              </a:avLst>
            </a:prstGeom>
            <a:solidFill>
              <a:schemeClr val="bg1">
                <a:lumMod val="75000"/>
                <a:alpha val="62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29520" y="2714620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DMA READ </a:t>
              </a:r>
            </a:p>
            <a:p>
              <a:r>
                <a:rPr lang="en-US" altLang="ko-KR" sz="900" b="1" dirty="0" smtClean="0"/>
                <a:t>request</a:t>
              </a:r>
              <a:endParaRPr lang="ko-KR" altLang="en-US" sz="900" b="1" dirty="0"/>
            </a:p>
          </p:txBody>
        </p:sp>
      </p:grpSp>
      <p:sp>
        <p:nvSpPr>
          <p:cNvPr id="49" name="직사각형 48"/>
          <p:cNvSpPr/>
          <p:nvPr/>
        </p:nvSpPr>
        <p:spPr bwMode="auto">
          <a:xfrm>
            <a:off x="7398740" y="5305799"/>
            <a:ext cx="306000" cy="360000"/>
          </a:xfrm>
          <a:prstGeom prst="rect">
            <a:avLst/>
          </a:prstGeom>
          <a:solidFill>
            <a:srgbClr val="00B0F0">
              <a:alpha val="2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969320" y="3805601"/>
            <a:ext cx="571504" cy="198000"/>
          </a:xfrm>
          <a:prstGeom prst="rect">
            <a:avLst/>
          </a:prstGeom>
          <a:solidFill>
            <a:schemeClr val="accent2">
              <a:lumMod val="20000"/>
              <a:lumOff val="80000"/>
              <a:alpha val="58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398080" y="6036493"/>
            <a:ext cx="612000" cy="198000"/>
          </a:xfrm>
          <a:prstGeom prst="rect">
            <a:avLst/>
          </a:prstGeom>
          <a:solidFill>
            <a:schemeClr val="accent2">
              <a:lumMod val="20000"/>
              <a:lumOff val="80000"/>
              <a:alpha val="58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612922" y="4091353"/>
            <a:ext cx="595036" cy="1928826"/>
            <a:chOff x="6834484" y="3143248"/>
            <a:chExt cx="595036" cy="1928826"/>
          </a:xfrm>
        </p:grpSpPr>
        <p:sp>
          <p:nvSpPr>
            <p:cNvPr id="53" name="아래쪽 화살표 52"/>
            <p:cNvSpPr/>
            <p:nvPr/>
          </p:nvSpPr>
          <p:spPr bwMode="auto">
            <a:xfrm>
              <a:off x="6934029" y="3143248"/>
              <a:ext cx="357190" cy="1928826"/>
            </a:xfrm>
            <a:prstGeom prst="downArrow">
              <a:avLst/>
            </a:prstGeom>
            <a:solidFill>
              <a:schemeClr val="bg1">
                <a:lumMod val="75000"/>
                <a:alpha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34484" y="4143380"/>
              <a:ext cx="595036" cy="164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ko-KR" sz="900" b="1" dirty="0" err="1" smtClean="0"/>
                <a:t>Unmap</a:t>
              </a:r>
              <a:endParaRPr lang="ko-KR" altLang="en-US" sz="900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826840" y="4448543"/>
            <a:ext cx="740908" cy="164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ko-KR" sz="900" b="1" dirty="0" smtClean="0"/>
              <a:t>Response</a:t>
            </a:r>
            <a:endParaRPr lang="ko-KR" alt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02132" y="4498709"/>
            <a:ext cx="838692" cy="164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ko-KR" sz="900" b="1" dirty="0" smtClean="0"/>
              <a:t>Grant table</a:t>
            </a:r>
            <a:endParaRPr lang="ko-KR" altLang="en-US" sz="9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416513" y="637736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Active</a:t>
            </a:r>
          </a:p>
          <a:p>
            <a:r>
              <a:rPr lang="en-US" altLang="ko-KR" sz="900" b="1" dirty="0" smtClean="0"/>
              <a:t>Grant table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30778" y="4719861"/>
            <a:ext cx="1704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Physical frame number (PFN)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8155" y="5013176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Machine frame number (PFN)</a:t>
            </a:r>
            <a:endParaRPr lang="ko-KR" altLang="en-US" sz="9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2799881" y="5205771"/>
            <a:ext cx="66686" cy="20442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8" idx="0"/>
          </p:cNvCxnSpPr>
          <p:nvPr/>
        </p:nvCxnSpPr>
        <p:spPr>
          <a:xfrm flipV="1">
            <a:off x="1682935" y="4530618"/>
            <a:ext cx="136893" cy="1892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5710" y="2864765"/>
            <a:ext cx="3562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Xen grant table mechanism</a:t>
            </a:r>
            <a:endParaRPr lang="ko-KR" altLang="en-US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47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4.07407E-6 L -0.28976 -4.0740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9" grpId="0" animBg="1"/>
      <p:bldP spid="50" grpId="0" animBg="1"/>
      <p:bldP spid="50" grpId="1" animBg="1"/>
      <p:bldP spid="51" grpId="0" animBg="1"/>
      <p:bldP spid="51" grpId="1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18557"/>
            <a:ext cx="2808312" cy="191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Para-virtualization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about network packet reception?</a:t>
            </a:r>
          </a:p>
          <a:p>
            <a:pPr lvl="1"/>
            <a:r>
              <a:rPr lang="en-US" altLang="ko-KR" dirty="0" smtClean="0"/>
              <a:t>Before DMA, VMM cannot know which VM is the destination of a received packet</a:t>
            </a:r>
          </a:p>
          <a:p>
            <a:pPr lvl="2"/>
            <a:r>
              <a:rPr lang="en-US" altLang="ko-KR" dirty="0" smtClean="0"/>
              <a:t>Unavoidable overhead with SW methods</a:t>
            </a:r>
          </a:p>
          <a:p>
            <a:pPr lvl="2"/>
            <a:r>
              <a:rPr lang="en-US" altLang="ko-KR" dirty="0" smtClean="0"/>
              <a:t>Two </a:t>
            </a:r>
            <a:r>
              <a:rPr lang="en-US" altLang="ko-KR" dirty="0" err="1" smtClean="0"/>
              <a:t>approches</a:t>
            </a:r>
            <a:r>
              <a:rPr lang="en-US" altLang="ko-KR" dirty="0" smtClean="0"/>
              <a:t> in Xen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577652" y="4209498"/>
            <a:ext cx="1296144" cy="1224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Domain0</a:t>
            </a:r>
            <a:endParaRPr lang="ko-KR" altLang="en-US" sz="1600" b="1" dirty="0"/>
          </a:p>
        </p:txBody>
      </p:sp>
      <p:sp>
        <p:nvSpPr>
          <p:cNvPr id="59" name="직사각형 58"/>
          <p:cNvSpPr/>
          <p:nvPr/>
        </p:nvSpPr>
        <p:spPr>
          <a:xfrm>
            <a:off x="2161828" y="4209498"/>
            <a:ext cx="1296144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DomainU</a:t>
            </a:r>
            <a:endParaRPr lang="ko-KR" altLang="en-US" sz="1600" b="1" dirty="0"/>
          </a:p>
        </p:txBody>
      </p:sp>
      <p:pic>
        <p:nvPicPr>
          <p:cNvPr id="60" name="Picture 14" descr="http://www.made-in-china.com/image/2f0j00UCQTSfDyIYcRM/3com-Lan-Card-3C905CX-TX-M-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448" y="5865682"/>
            <a:ext cx="1071570" cy="803678"/>
          </a:xfrm>
          <a:prstGeom prst="rect">
            <a:avLst/>
          </a:prstGeom>
          <a:noFill/>
        </p:spPr>
      </p:pic>
      <p:sp>
        <p:nvSpPr>
          <p:cNvPr id="61" name="직사각형 60"/>
          <p:cNvSpPr/>
          <p:nvPr/>
        </p:nvSpPr>
        <p:spPr>
          <a:xfrm>
            <a:off x="2406427" y="4992061"/>
            <a:ext cx="79208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Buffer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808534" y="5819942"/>
            <a:ext cx="792088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Packet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41907" y="3574757"/>
            <a:ext cx="309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Page flipping (remapping)</a:t>
            </a:r>
          </a:p>
          <a:p>
            <a:r>
              <a:rPr lang="en-US" altLang="ko-KR" dirty="0" smtClean="0"/>
              <a:t>- Zero-copy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211960" y="4209498"/>
            <a:ext cx="1296144" cy="1224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Domain0</a:t>
            </a:r>
            <a:endParaRPr lang="ko-KR" altLang="en-US" sz="1600" b="1" dirty="0"/>
          </a:p>
        </p:txBody>
      </p:sp>
      <p:sp>
        <p:nvSpPr>
          <p:cNvPr id="67" name="직사각형 66"/>
          <p:cNvSpPr/>
          <p:nvPr/>
        </p:nvSpPr>
        <p:spPr>
          <a:xfrm>
            <a:off x="5796136" y="4209498"/>
            <a:ext cx="1296144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DomainU</a:t>
            </a:r>
            <a:endParaRPr lang="ko-KR" altLang="en-US" sz="1600" b="1" dirty="0"/>
          </a:p>
        </p:txBody>
      </p:sp>
      <p:pic>
        <p:nvPicPr>
          <p:cNvPr id="68" name="Picture 14" descr="http://www.made-in-china.com/image/2f0j00UCQTSfDyIYcRM/3com-Lan-Card-3C905CX-TX-M-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0756" y="5865682"/>
            <a:ext cx="1071570" cy="803678"/>
          </a:xfrm>
          <a:prstGeom prst="rect">
            <a:avLst/>
          </a:prstGeom>
          <a:noFill/>
        </p:spPr>
      </p:pic>
      <p:sp>
        <p:nvSpPr>
          <p:cNvPr id="69" name="직사각형 68"/>
          <p:cNvSpPr/>
          <p:nvPr/>
        </p:nvSpPr>
        <p:spPr>
          <a:xfrm>
            <a:off x="6040735" y="5011111"/>
            <a:ext cx="79208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Buffer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4442842" y="5819942"/>
            <a:ext cx="792088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Packet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176215" y="3574757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Page copying</a:t>
            </a:r>
          </a:p>
          <a:p>
            <a:r>
              <a:rPr lang="en-US" altLang="ko-KR" dirty="0" smtClean="0"/>
              <a:t>- Single-copy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4437509" y="5816530"/>
            <a:ext cx="792088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Packet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763688" y="5733256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+ No copy cost</a:t>
            </a:r>
          </a:p>
          <a:p>
            <a:r>
              <a:rPr lang="en-US" altLang="ko-KR" sz="1200" b="1" dirty="0" smtClean="0">
                <a:solidFill>
                  <a:srgbClr val="C00000"/>
                </a:solidFill>
              </a:rPr>
              <a:t>- Map/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unmap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cost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60441" y="5734997"/>
            <a:ext cx="278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+ No map/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unmap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cost 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 (some costs before optimization)</a:t>
            </a:r>
          </a:p>
          <a:p>
            <a:r>
              <a:rPr lang="en-US" altLang="ko-KR" sz="1200" b="1" dirty="0" smtClean="0">
                <a:solidFill>
                  <a:srgbClr val="C00000"/>
                </a:solidFill>
              </a:rPr>
              <a:t>- Copy cost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59438" y="3870573"/>
            <a:ext cx="30203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Network optimizations for PV guests [Xen Summit’06]</a:t>
            </a:r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8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2.5E-6 -0.1192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1921 L 0.04705 -0.15833 C 0.05677 -0.1669 0.07153 -0.17176 0.08698 -0.17176 C 0.10451 -0.17176 0.11857 -0.1669 0.1283 -0.15833 L 0.17552 -0.11921 " pathEditMode="relative" rAng="0" ptsTypes="FffFF">
                                      <p:cBhvr>
                                        <p:cTn id="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-26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39 L -0.04548 0.04028 C -0.05521 0.04907 -0.06962 0.05393 -0.08472 0.05393 C -0.10191 0.05393 -0.11562 0.04907 -0.12534 0.04028 L -0.17153 0.00139 " pathEditMode="relative" rAng="0" ptsTypes="FffFF">
                                      <p:cBhvr>
                                        <p:cTn id="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8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2.5E-6 -0.1192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7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2.5E-6 -0.1192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11922 L 0.17569 -0.117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2" grpId="1" animBg="1"/>
      <p:bldP spid="70" grpId="0" animBg="1"/>
      <p:bldP spid="70" grpId="1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Para-virtualization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Does copy cost outweigh map/</a:t>
            </a:r>
            <a:r>
              <a:rPr lang="en-US" altLang="ko-KR" dirty="0" err="1" smtClean="0"/>
              <a:t>unmap</a:t>
            </a:r>
            <a:r>
              <a:rPr lang="en-US" altLang="ko-KR" dirty="0" smtClean="0"/>
              <a:t> cost?</a:t>
            </a:r>
          </a:p>
          <a:p>
            <a:pPr lvl="1"/>
            <a:r>
              <a:rPr lang="en-US" altLang="ko-KR" dirty="0" smtClean="0"/>
              <a:t>Map/</a:t>
            </a:r>
            <a:r>
              <a:rPr lang="en-US" altLang="ko-KR" dirty="0" err="1" smtClean="0"/>
              <a:t>unmap</a:t>
            </a:r>
            <a:r>
              <a:rPr lang="en-US" altLang="ko-KR" dirty="0" smtClean="0"/>
              <a:t> involves several hypervisor interventions</a:t>
            </a:r>
          </a:p>
          <a:p>
            <a:pPr lvl="2"/>
            <a:r>
              <a:rPr lang="en-US" altLang="ko-KR" dirty="0" smtClean="0"/>
              <a:t>Copy cost is slightly higher than map/</a:t>
            </a:r>
            <a:r>
              <a:rPr lang="en-US" altLang="ko-KR" dirty="0" err="1" smtClean="0"/>
              <a:t>unmap</a:t>
            </a:r>
            <a:r>
              <a:rPr lang="en-US" altLang="ko-KR" dirty="0" smtClean="0"/>
              <a:t> (i.e., flip) cost</a:t>
            </a:r>
          </a:p>
          <a:p>
            <a:pPr lvl="2"/>
            <a:r>
              <a:rPr lang="en-US" altLang="ko-KR" dirty="0" smtClean="0"/>
              <a:t>“Pre-mapped”</a:t>
            </a:r>
            <a:r>
              <a:rPr lang="en-US" altLang="ko-KR" dirty="0"/>
              <a:t> </a:t>
            </a:r>
            <a:r>
              <a:rPr lang="en-US" altLang="ko-KR" dirty="0" smtClean="0"/>
              <a:t>optimization makes page copying better than page flipping</a:t>
            </a:r>
          </a:p>
          <a:p>
            <a:pPr lvl="3"/>
            <a:r>
              <a:rPr lang="en-US" altLang="ko-KR" dirty="0" smtClean="0"/>
              <a:t>Pre-mapping socket buffer reduces map/</a:t>
            </a:r>
            <a:r>
              <a:rPr lang="en-US" altLang="ko-KR" dirty="0" err="1" smtClean="0"/>
              <a:t>unmap</a:t>
            </a:r>
            <a:r>
              <a:rPr lang="en-US" altLang="ko-KR" dirty="0" smtClean="0"/>
              <a:t> overheads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9" y="3536404"/>
            <a:ext cx="4390450" cy="277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6299100"/>
            <a:ext cx="460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Network optimizations for PV guests [Xen Summit’06]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3717032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Page copying is the default in Xen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5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HW Support?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4726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Why not directly assign one NIC per VM?</a:t>
            </a:r>
          </a:p>
          <a:p>
            <a:pPr lvl="1"/>
            <a:r>
              <a:rPr lang="en-US" altLang="ko-KR" dirty="0" smtClean="0"/>
              <a:t>NIC is cheap HW</a:t>
            </a:r>
          </a:p>
          <a:p>
            <a:pPr lvl="1"/>
            <a:r>
              <a:rPr lang="en-US" altLang="ko-KR" dirty="0" smtClean="0"/>
              <a:t>Technically possible</a:t>
            </a:r>
          </a:p>
          <a:p>
            <a:pPr lvl="2"/>
            <a:r>
              <a:rPr lang="en-US" altLang="ko-KR" dirty="0" smtClean="0"/>
              <a:t>Selectively exposing PCI devices</a:t>
            </a:r>
          </a:p>
          <a:p>
            <a:pPr lvl="2"/>
            <a:r>
              <a:rPr lang="en-US" altLang="ko-KR" dirty="0" smtClean="0"/>
              <a:t>Giving I/O privilege to guest VMs</a:t>
            </a:r>
          </a:p>
          <a:p>
            <a:pPr lvl="2"/>
            <a:r>
              <a:rPr lang="en-US" altLang="ko-KR" dirty="0" smtClean="0"/>
              <a:t>Xen isolated driver domain (IDD)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But, unreliable and insecure I/O virtualization</a:t>
            </a:r>
          </a:p>
          <a:p>
            <a:pPr lvl="2"/>
            <a:r>
              <a:rPr lang="en-US" altLang="ko-KR" dirty="0" smtClean="0"/>
              <a:t>Vulnerable to DMA attack</a:t>
            </a:r>
          </a:p>
          <a:p>
            <a:pPr lvl="3"/>
            <a:r>
              <a:rPr lang="en-US" altLang="ko-KR" dirty="0" smtClean="0"/>
              <a:t>DMA is carried out with machine addresses</a:t>
            </a:r>
          </a:p>
          <a:p>
            <a:pPr lvl="3"/>
            <a:r>
              <a:rPr lang="en-US" altLang="ko-KR" dirty="0" smtClean="0"/>
              <a:t>One VM can access another VM’s machine memory via DMA</a:t>
            </a:r>
          </a:p>
          <a:p>
            <a:pPr lvl="3"/>
            <a:r>
              <a:rPr lang="en-US" altLang="ko-KR" dirty="0" smtClean="0"/>
              <a:t>How to prevent?</a:t>
            </a:r>
          </a:p>
          <a:p>
            <a:pPr lvl="4"/>
            <a:r>
              <a:rPr lang="en-US" altLang="ko-KR" dirty="0" smtClean="0"/>
              <a:t>Monitoring every DMA request by using memory protection to DMA descriptor regions </a:t>
            </a:r>
            <a:r>
              <a:rPr lang="en-US" altLang="ko-KR" dirty="0" smtClean="0">
                <a:sym typeface="Wingdings" pitchFamily="2" charset="2"/>
              </a:rPr>
              <a:t> Overhead!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00137" y="1744241"/>
            <a:ext cx="100811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Guest VM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6752265" y="1744241"/>
            <a:ext cx="100811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Guest VM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7904393" y="1744241"/>
            <a:ext cx="100811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Guest VM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5600137" y="2608337"/>
            <a:ext cx="3312368" cy="37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VMM</a:t>
            </a:r>
            <a:endParaRPr lang="ko-KR" altLang="en-US" sz="1600" b="1" dirty="0"/>
          </a:p>
        </p:txBody>
      </p:sp>
      <p:pic>
        <p:nvPicPr>
          <p:cNvPr id="10" name="Picture 14" descr="http://www.made-in-china.com/image/2f0j00UCQTSfDyIYcRM/3com-Lan-Card-3C905CX-TX-M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6679" y="3040385"/>
            <a:ext cx="1071570" cy="803678"/>
          </a:xfrm>
          <a:prstGeom prst="rect">
            <a:avLst/>
          </a:prstGeom>
          <a:noFill/>
        </p:spPr>
      </p:pic>
      <p:pic>
        <p:nvPicPr>
          <p:cNvPr id="11" name="Picture 14" descr="http://www.made-in-china.com/image/2f0j00UCQTSfDyIYcRM/3com-Lan-Card-3C905CX-TX-M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0257" y="3040385"/>
            <a:ext cx="1071570" cy="803678"/>
          </a:xfrm>
          <a:prstGeom prst="rect">
            <a:avLst/>
          </a:prstGeom>
          <a:noFill/>
        </p:spPr>
      </p:pic>
      <p:pic>
        <p:nvPicPr>
          <p:cNvPr id="12" name="Picture 14" descr="http://www.made-in-china.com/image/2f0j00UCQTSfDyIYcRM/3com-Lan-Card-3C905CX-TX-M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2943" y="3040385"/>
            <a:ext cx="1071570" cy="803678"/>
          </a:xfrm>
          <a:prstGeom prst="rect">
            <a:avLst/>
          </a:prstGeom>
          <a:noFill/>
        </p:spPr>
      </p:pic>
      <p:sp>
        <p:nvSpPr>
          <p:cNvPr id="13" name="위쪽/아래쪽 화살표 12"/>
          <p:cNvSpPr/>
          <p:nvPr/>
        </p:nvSpPr>
        <p:spPr>
          <a:xfrm>
            <a:off x="6013135" y="2464321"/>
            <a:ext cx="216024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쪽/아래쪽 화살표 13"/>
          <p:cNvSpPr/>
          <p:nvPr/>
        </p:nvSpPr>
        <p:spPr>
          <a:xfrm>
            <a:off x="7165263" y="2464321"/>
            <a:ext cx="216024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/아래쪽 화살표 14"/>
          <p:cNvSpPr/>
          <p:nvPr/>
        </p:nvSpPr>
        <p:spPr>
          <a:xfrm>
            <a:off x="8273958" y="2464321"/>
            <a:ext cx="216024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43761" y="3688457"/>
            <a:ext cx="280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Poor scalability: Slot limitation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9</a:t>
            </a:fld>
            <a:r>
              <a:rPr lang="en-US" altLang="ko-KR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10340</TotalTime>
  <Words>1818</Words>
  <Application>Microsoft Office PowerPoint</Application>
  <PresentationFormat>화면 슬라이드 쇼(4:3)</PresentationFormat>
  <Paragraphs>510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I/O Virtualization</vt:lpstr>
      <vt:lpstr>I/O Virtualization</vt:lpstr>
      <vt:lpstr>I/O Virtualization</vt:lpstr>
      <vt:lpstr>Full-virtualization</vt:lpstr>
      <vt:lpstr>Para-virtualization</vt:lpstr>
      <vt:lpstr>Para-virtualization</vt:lpstr>
      <vt:lpstr>Para-virtualization</vt:lpstr>
      <vt:lpstr>Para-virtualization</vt:lpstr>
      <vt:lpstr>Why HW Support?</vt:lpstr>
      <vt:lpstr>HW Support: IOMMU</vt:lpstr>
      <vt:lpstr>How to Deal with HW Scalability</vt:lpstr>
      <vt:lpstr>HW Support: Multi-queue NIC</vt:lpstr>
      <vt:lpstr>HW Support: CDNA</vt:lpstr>
      <vt:lpstr>HW Support: SR-IOV</vt:lpstr>
      <vt:lpstr>Network Optimization Research</vt:lpstr>
      <vt:lpstr>Inter-VM Communication</vt:lpstr>
      <vt:lpstr>Inter-VM Communication</vt:lpstr>
      <vt:lpstr>Inter-VM Communication: XWAY</vt:lpstr>
      <vt:lpstr>Inter-VM Communication: XenLoop</vt:lpstr>
      <vt:lpstr>Summary</vt:lpstr>
      <vt:lpstr>GPU Virtualization</vt:lpstr>
      <vt:lpstr>GPU is I/O device or Computing unit?</vt:lpstr>
      <vt:lpstr>GPU Virtualization</vt:lpstr>
      <vt:lpstr>SW-Level GPU Virtualization</vt:lpstr>
      <vt:lpstr>API Remoting: VMGL</vt:lpstr>
      <vt:lpstr>API Remoting: VMGL</vt:lpstr>
      <vt:lpstr>API Remoting: VMGL</vt:lpstr>
      <vt:lpstr>HW-Level GPU Virtualization</vt:lpstr>
      <vt:lpstr>Remote Desktop Access: Industry</vt:lpstr>
      <vt:lpstr>Remote Desktop Access: Open Source</vt:lpstr>
      <vt:lpstr>Remote Desktop Access: Open Source</vt:lpstr>
      <vt:lpstr>Summary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xxx</dc:creator>
  <cp:lastModifiedBy>xxx</cp:lastModifiedBy>
  <cp:revision>2175</cp:revision>
  <dcterms:created xsi:type="dcterms:W3CDTF">2012-02-11T09:55:40Z</dcterms:created>
  <dcterms:modified xsi:type="dcterms:W3CDTF">2013-02-03T15:52:50Z</dcterms:modified>
</cp:coreProperties>
</file>