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5" r:id="rId4"/>
    <p:sldId id="258" r:id="rId5"/>
    <p:sldId id="262" r:id="rId6"/>
    <p:sldId id="263" r:id="rId7"/>
    <p:sldId id="264" r:id="rId8"/>
    <p:sldId id="266" r:id="rId9"/>
    <p:sldId id="260" r:id="rId10"/>
    <p:sldId id="261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282" r:id="rId27"/>
    <p:sldId id="283" r:id="rId28"/>
    <p:sldId id="286" r:id="rId29"/>
    <p:sldId id="285" r:id="rId30"/>
    <p:sldId id="28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33F"/>
    <a:srgbClr val="59CF3D"/>
    <a:srgbClr val="000099"/>
    <a:srgbClr val="C00000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>
        <p:scale>
          <a:sx n="60" d="100"/>
          <a:sy n="60" d="100"/>
        </p:scale>
        <p:origin x="-156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6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71B-65E8-408E-BEA3-58D88183539D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856-DAA3-4BAA-8440-666ECC5D474E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582-6613-408A-A353-7D2AAAD12D08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3823-3236-4A0D-803E-ADC64A1BBD54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CBCC-E2A8-4601-8F7B-EE99BCD86FEF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E014-E967-40E9-A13D-5391980C2E6F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F516-F550-4634-BCF7-19CF8B3D3291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5D4-D9C5-4701-B666-F4A99CC81CAA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F5E-1938-49FE-A23B-CCD0BEDCA2E0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BB6-372E-499C-9EAF-3786D05FE5B7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10E-9B5F-4C41-AC97-D44BD5AF9568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BCB8-37B6-4548-A35C-C2376EDB9139}" type="datetime1">
              <a:rPr lang="ko-KR" altLang="en-US" smtClean="0"/>
              <a:t>2013-02-04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i.opensystemsmedia.com/?bg=ffffff&amp;q=90&amp;w=871&amp;f=jpg&amp;src=http://attachments.opensystemsmedia.com/MES4210/figures/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hyperlink" Target="http://www.tenasys.com/index.php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12" Type="http://schemas.openxmlformats.org/officeDocument/2006/relationships/image" Target="../media/image40.jpeg"/><Relationship Id="rId17" Type="http://schemas.openxmlformats.org/officeDocument/2006/relationships/image" Target="../media/image44.png"/><Relationship Id="rId2" Type="http://schemas.openxmlformats.org/officeDocument/2006/relationships/image" Target="../media/image30.jpeg"/><Relationship Id="rId16" Type="http://schemas.openxmlformats.org/officeDocument/2006/relationships/hyperlink" Target="http://www.linux-kvm.org/page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jpeg"/><Relationship Id="rId19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jpe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gif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64.gif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gif"/><Relationship Id="rId4" Type="http://schemas.openxmlformats.org/officeDocument/2006/relationships/image" Target="../media/image13.gif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784976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Virtualization</a:t>
            </a:r>
            <a:endParaRPr lang="ko-KR" altLang="en-US" sz="4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80920" cy="250046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+mj-lt"/>
              </a:rPr>
              <a:t>Hwanju</a:t>
            </a:r>
            <a:r>
              <a:rPr lang="en-US" altLang="ko-KR" sz="2400" dirty="0" smtClean="0">
                <a:latin typeface="+mj-lt"/>
              </a:rPr>
              <a:t> Kim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85245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Virtualization? </a:t>
            </a:r>
            <a:r>
              <a:rPr lang="en-US" altLang="ko-KR" dirty="0" smtClean="0"/>
              <a:t>(2/6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Flexible VM relocation</a:t>
            </a:r>
          </a:p>
          <a:p>
            <a:pPr lvl="1"/>
            <a:r>
              <a:rPr lang="en-US" altLang="ko-KR" b="1" dirty="0"/>
              <a:t>“Live VM migration”</a:t>
            </a:r>
          </a:p>
          <a:p>
            <a:pPr lvl="2"/>
            <a:r>
              <a:rPr lang="en-US" altLang="ko-KR" dirty="0"/>
              <a:t>Flexible VM relocation with near-zero downtime</a:t>
            </a:r>
            <a:endParaRPr lang="ko-KR" altLang="en-US" dirty="0"/>
          </a:p>
          <a:p>
            <a:pPr lvl="1"/>
            <a:r>
              <a:rPr lang="en-US" altLang="ko-KR" b="1" u="sng" dirty="0" smtClean="0"/>
              <a:t>Flexible load balancing</a:t>
            </a:r>
          </a:p>
          <a:p>
            <a:pPr lvl="2"/>
            <a:r>
              <a:rPr lang="en-US" altLang="ko-KR" dirty="0" smtClean="0"/>
              <a:t>Relieving resource bottleneck</a:t>
            </a:r>
          </a:p>
        </p:txBody>
      </p:sp>
      <p:pic>
        <p:nvPicPr>
          <p:cNvPr id="5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8984" y="4297185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7796" y="3725685"/>
            <a:ext cx="121443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6234" y="5440185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80421" y="3439935"/>
            <a:ext cx="714375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0421" y="3725685"/>
            <a:ext cx="714375" cy="2857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0421" y="4011435"/>
            <a:ext cx="714375" cy="285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25"/>
          <p:cNvGrpSpPr>
            <a:grpSpLocks/>
          </p:cNvGrpSpPr>
          <p:nvPr/>
        </p:nvGrpSpPr>
        <p:grpSpPr bwMode="auto">
          <a:xfrm>
            <a:off x="2780359" y="4511498"/>
            <a:ext cx="469900" cy="976312"/>
            <a:chOff x="4357686" y="4357694"/>
            <a:chExt cx="470000" cy="975990"/>
          </a:xfrm>
        </p:grpSpPr>
        <p:sp>
          <p:nvSpPr>
            <p:cNvPr id="12" name="직사각형 26"/>
            <p:cNvSpPr>
              <a:spLocks noChangeArrowheads="1"/>
            </p:cNvSpPr>
            <p:nvPr/>
          </p:nvSpPr>
          <p:spPr bwMode="auto">
            <a:xfrm>
              <a:off x="4429124" y="500063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27"/>
            <p:cNvSpPr>
              <a:spLocks noChangeArrowheads="1"/>
            </p:cNvSpPr>
            <p:nvPr/>
          </p:nvSpPr>
          <p:spPr bwMode="auto">
            <a:xfrm>
              <a:off x="4429124" y="4786322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28"/>
            <p:cNvSpPr>
              <a:spLocks noChangeArrowheads="1"/>
            </p:cNvSpPr>
            <p:nvPr/>
          </p:nvSpPr>
          <p:spPr bwMode="auto">
            <a:xfrm>
              <a:off x="4429124" y="4714884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29"/>
            <p:cNvSpPr>
              <a:spLocks noChangeArrowheads="1"/>
            </p:cNvSpPr>
            <p:nvPr/>
          </p:nvSpPr>
          <p:spPr bwMode="auto">
            <a:xfrm>
              <a:off x="4429124" y="464344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0"/>
            <p:cNvSpPr>
              <a:spLocks noChangeArrowheads="1"/>
            </p:cNvSpPr>
            <p:nvPr/>
          </p:nvSpPr>
          <p:spPr bwMode="auto">
            <a:xfrm>
              <a:off x="4429124" y="457200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429138" y="4499856"/>
              <a:ext cx="357264" cy="71413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429138" y="4429107"/>
              <a:ext cx="357264" cy="71414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429138" y="4357694"/>
              <a:ext cx="357264" cy="71413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34"/>
            <p:cNvSpPr>
              <a:spLocks noChangeArrowheads="1"/>
            </p:cNvSpPr>
            <p:nvPr/>
          </p:nvSpPr>
          <p:spPr bwMode="auto">
            <a:xfrm>
              <a:off x="4429124" y="492919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35"/>
            <p:cNvSpPr>
              <a:spLocks noChangeArrowheads="1"/>
            </p:cNvSpPr>
            <p:nvPr/>
          </p:nvSpPr>
          <p:spPr bwMode="auto">
            <a:xfrm>
              <a:off x="4429124" y="4857760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7686" y="5071833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121"/>
          <p:cNvGrpSpPr>
            <a:grpSpLocks/>
          </p:cNvGrpSpPr>
          <p:nvPr/>
        </p:nvGrpSpPr>
        <p:grpSpPr bwMode="auto">
          <a:xfrm>
            <a:off x="5137796" y="5511623"/>
            <a:ext cx="469900" cy="976312"/>
            <a:chOff x="7429520" y="5500702"/>
            <a:chExt cx="470000" cy="975990"/>
          </a:xfrm>
        </p:grpSpPr>
        <p:sp>
          <p:nvSpPr>
            <p:cNvPr id="24" name="직사각형 74"/>
            <p:cNvSpPr>
              <a:spLocks noChangeArrowheads="1"/>
            </p:cNvSpPr>
            <p:nvPr/>
          </p:nvSpPr>
          <p:spPr bwMode="auto">
            <a:xfrm>
              <a:off x="7500958" y="6143644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75"/>
            <p:cNvSpPr>
              <a:spLocks noChangeArrowheads="1"/>
            </p:cNvSpPr>
            <p:nvPr/>
          </p:nvSpPr>
          <p:spPr bwMode="auto">
            <a:xfrm>
              <a:off x="7500958" y="5929330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500973" y="5643530"/>
              <a:ext cx="357263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500973" y="5572115"/>
              <a:ext cx="357263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7500973" y="5500702"/>
              <a:ext cx="357263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82"/>
            <p:cNvSpPr>
              <a:spLocks noChangeArrowheads="1"/>
            </p:cNvSpPr>
            <p:nvPr/>
          </p:nvSpPr>
          <p:spPr bwMode="auto">
            <a:xfrm>
              <a:off x="7500958" y="607220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83"/>
            <p:cNvSpPr>
              <a:spLocks noChangeArrowheads="1"/>
            </p:cNvSpPr>
            <p:nvPr/>
          </p:nvSpPr>
          <p:spPr bwMode="auto">
            <a:xfrm>
              <a:off x="7500958" y="600076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29520" y="6214841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7500973" y="5857771"/>
              <a:ext cx="357263" cy="71414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7500973" y="5786358"/>
              <a:ext cx="357263" cy="71413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7500973" y="5714943"/>
              <a:ext cx="357263" cy="71414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122"/>
          <p:cNvGrpSpPr>
            <a:grpSpLocks/>
          </p:cNvGrpSpPr>
          <p:nvPr/>
        </p:nvGrpSpPr>
        <p:grpSpPr bwMode="auto">
          <a:xfrm>
            <a:off x="6209359" y="3797123"/>
            <a:ext cx="469900" cy="976312"/>
            <a:chOff x="7429520" y="5500702"/>
            <a:chExt cx="470000" cy="975990"/>
          </a:xfrm>
        </p:grpSpPr>
        <p:sp>
          <p:nvSpPr>
            <p:cNvPr id="36" name="직사각형 123"/>
            <p:cNvSpPr>
              <a:spLocks noChangeArrowheads="1"/>
            </p:cNvSpPr>
            <p:nvPr/>
          </p:nvSpPr>
          <p:spPr bwMode="auto">
            <a:xfrm>
              <a:off x="7500958" y="6143644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124"/>
            <p:cNvSpPr>
              <a:spLocks noChangeArrowheads="1"/>
            </p:cNvSpPr>
            <p:nvPr/>
          </p:nvSpPr>
          <p:spPr bwMode="auto">
            <a:xfrm>
              <a:off x="7500958" y="5929330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500972" y="5643530"/>
              <a:ext cx="357264" cy="71413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500972" y="5572115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500972" y="5500702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128"/>
            <p:cNvSpPr>
              <a:spLocks noChangeArrowheads="1"/>
            </p:cNvSpPr>
            <p:nvPr/>
          </p:nvSpPr>
          <p:spPr bwMode="auto">
            <a:xfrm>
              <a:off x="7500958" y="607220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129"/>
            <p:cNvSpPr>
              <a:spLocks noChangeArrowheads="1"/>
            </p:cNvSpPr>
            <p:nvPr/>
          </p:nvSpPr>
          <p:spPr bwMode="auto">
            <a:xfrm>
              <a:off x="7500958" y="600076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29520" y="6214841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500972" y="5857771"/>
              <a:ext cx="357264" cy="71414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500972" y="5786358"/>
              <a:ext cx="357264" cy="71413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500972" y="5714943"/>
              <a:ext cx="357264" cy="71414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134"/>
          <p:cNvGrpSpPr>
            <a:grpSpLocks/>
          </p:cNvGrpSpPr>
          <p:nvPr/>
        </p:nvGrpSpPr>
        <p:grpSpPr bwMode="auto">
          <a:xfrm>
            <a:off x="2781573" y="4510530"/>
            <a:ext cx="469900" cy="976312"/>
            <a:chOff x="7429520" y="5500702"/>
            <a:chExt cx="470000" cy="975990"/>
          </a:xfrm>
        </p:grpSpPr>
        <p:sp>
          <p:nvSpPr>
            <p:cNvPr id="48" name="직사각형 135"/>
            <p:cNvSpPr>
              <a:spLocks noChangeArrowheads="1"/>
            </p:cNvSpPr>
            <p:nvPr/>
          </p:nvSpPr>
          <p:spPr bwMode="auto">
            <a:xfrm>
              <a:off x="7500958" y="6143644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136"/>
            <p:cNvSpPr>
              <a:spLocks noChangeArrowheads="1"/>
            </p:cNvSpPr>
            <p:nvPr/>
          </p:nvSpPr>
          <p:spPr bwMode="auto">
            <a:xfrm>
              <a:off x="7500958" y="5929330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500972" y="5643530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500972" y="5572115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7500972" y="5500702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140"/>
            <p:cNvSpPr>
              <a:spLocks noChangeArrowheads="1"/>
            </p:cNvSpPr>
            <p:nvPr/>
          </p:nvSpPr>
          <p:spPr bwMode="auto">
            <a:xfrm>
              <a:off x="7500958" y="607220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141"/>
            <p:cNvSpPr>
              <a:spLocks noChangeArrowheads="1"/>
            </p:cNvSpPr>
            <p:nvPr/>
          </p:nvSpPr>
          <p:spPr bwMode="auto">
            <a:xfrm>
              <a:off x="7500958" y="600076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29520" y="6214841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500972" y="5857771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500972" y="5786358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7500972" y="5714943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슬라이드 번호 개체 틀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7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1146 0.221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11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2217 -0.041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-2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Virtualization? </a:t>
            </a:r>
            <a:r>
              <a:rPr lang="en-US" altLang="ko-KR" dirty="0" smtClean="0"/>
              <a:t>(3/6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Flexible VM relocation</a:t>
            </a:r>
          </a:p>
          <a:p>
            <a:pPr lvl="1"/>
            <a:r>
              <a:rPr lang="en-US" altLang="ko-KR" b="1" dirty="0"/>
              <a:t>“Live VM migration”</a:t>
            </a:r>
          </a:p>
          <a:p>
            <a:pPr lvl="2"/>
            <a:r>
              <a:rPr lang="en-US" altLang="ko-KR" dirty="0"/>
              <a:t>Flexible VM relocation with near-zero downtime</a:t>
            </a:r>
            <a:endParaRPr lang="ko-KR" altLang="en-US" dirty="0"/>
          </a:p>
          <a:p>
            <a:pPr lvl="1"/>
            <a:r>
              <a:rPr lang="en-US" altLang="ko-KR" b="1" u="sng" dirty="0" smtClean="0"/>
              <a:t>High availability</a:t>
            </a:r>
            <a:endParaRPr lang="ko-KR" altLang="en-US" b="1" u="sng" dirty="0"/>
          </a:p>
        </p:txBody>
      </p:sp>
      <p:pic>
        <p:nvPicPr>
          <p:cNvPr id="15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3399929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3412204"/>
            <a:ext cx="121443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059261" y="3114179"/>
            <a:ext cx="714375" cy="285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 descr="C:\Documents and Settings\saver\Local Settings\Temporary Internet Files\Content.IE5\KHQGZQN3\MCj042425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0973" y="3995688"/>
            <a:ext cx="53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475656" y="4533648"/>
            <a:ext cx="2541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SW or HW maintenance</a:t>
            </a:r>
          </a:p>
          <a:p>
            <a:r>
              <a:rPr lang="en-US" altLang="ko-KR" sz="1600" dirty="0" smtClean="0"/>
              <a:t>(upgrade or fix)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11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5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4462 0.019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2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62 0.01944 L 0.00035 -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Virtualization? </a:t>
            </a:r>
            <a:r>
              <a:rPr lang="en-US" altLang="ko-KR" dirty="0" smtClean="0"/>
              <a:t>(4/6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isolation</a:t>
            </a:r>
          </a:p>
          <a:p>
            <a:pPr lvl="1"/>
            <a:r>
              <a:rPr lang="en-US" altLang="ko-KR" dirty="0" smtClean="0"/>
              <a:t>Strong isolation between co-located VMs</a:t>
            </a:r>
          </a:p>
          <a:p>
            <a:pPr lvl="1"/>
            <a:r>
              <a:rPr lang="en-US" altLang="ko-KR" dirty="0" smtClean="0"/>
              <a:t>Fault containment or isolation</a:t>
            </a:r>
          </a:p>
          <a:p>
            <a:pPr lvl="2"/>
            <a:r>
              <a:rPr lang="en-US" altLang="ko-KR" dirty="0" smtClean="0"/>
              <a:t>Safe from bugs and malicious attacks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723062" y="4148108"/>
            <a:ext cx="2030140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VMM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45919" y="3290858"/>
            <a:ext cx="785813" cy="785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/>
          <a:lstStyle/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endParaRPr kumimoji="0"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23062" y="4648171"/>
            <a:ext cx="2030140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893893" y="3290858"/>
            <a:ext cx="785813" cy="785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t"/>
          <a:lstStyle/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endParaRPr kumimoji="0"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 도형 10"/>
          <p:cNvSpPr/>
          <p:nvPr/>
        </p:nvSpPr>
        <p:spPr bwMode="auto">
          <a:xfrm>
            <a:off x="6644257" y="3076546"/>
            <a:ext cx="2291655" cy="2161946"/>
          </a:xfrm>
          <a:prstGeom prst="corner">
            <a:avLst>
              <a:gd name="adj1" fmla="val 56452"/>
              <a:gd name="adj2" fmla="val 52507"/>
            </a:avLst>
          </a:prstGeom>
          <a:noFill/>
          <a:ln w="571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7681" y="270892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Safe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06319" y="3726324"/>
            <a:ext cx="655424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65901" y="3726324"/>
            <a:ext cx="655424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" y="3429000"/>
            <a:ext cx="4365564" cy="245663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6" name="TextBox 15"/>
          <p:cNvSpPr txBox="1"/>
          <p:nvPr/>
        </p:nvSpPr>
        <p:spPr>
          <a:xfrm>
            <a:off x="107504" y="5922288"/>
            <a:ext cx="412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cs typeface="Times New Roman" pitchFamily="18" charset="0"/>
              </a:rPr>
              <a:t>An empirical study of operating systems errors [SOSP’01</a:t>
            </a:r>
            <a:r>
              <a:rPr lang="en-US" altLang="ko-KR" sz="1200" dirty="0">
                <a:cs typeface="Times New Roman" pitchFamily="18" charset="0"/>
              </a:rPr>
              <a:t>]</a:t>
            </a:r>
            <a:endParaRPr lang="ko-KR" altLang="en-US" sz="1200" dirty="0"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399409" y="4648171"/>
            <a:ext cx="2075706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479529" y="3290858"/>
            <a:ext cx="785813" cy="785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03551" y="4158372"/>
            <a:ext cx="2075706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>
              <a:defRPr/>
            </a:pPr>
            <a:r>
              <a:rPr kumimoji="0"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OS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549700" y="3294276"/>
            <a:ext cx="785813" cy="785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 latinLnBrk="0"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폭발 1 9"/>
          <p:cNvSpPr/>
          <p:nvPr/>
        </p:nvSpPr>
        <p:spPr bwMode="auto">
          <a:xfrm>
            <a:off x="7872158" y="3362296"/>
            <a:ext cx="857256" cy="642946"/>
          </a:xfrm>
          <a:prstGeom prst="irregularSeal1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latinLnBrk="0">
              <a:defRPr/>
            </a:pPr>
            <a:endParaRPr kumimoji="0"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Documents and Settings\saver\Local Settings\Temporary Internet Files\Content.IE5\RYFDC8AE\MCj0312108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64735" y="3438292"/>
            <a:ext cx="350828" cy="39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그룹 28"/>
          <p:cNvGrpSpPr/>
          <p:nvPr/>
        </p:nvGrpSpPr>
        <p:grpSpPr>
          <a:xfrm>
            <a:off x="5464671" y="3758616"/>
            <a:ext cx="857256" cy="642946"/>
            <a:chOff x="5330471" y="3929068"/>
            <a:chExt cx="857256" cy="642946"/>
          </a:xfrm>
        </p:grpSpPr>
        <p:sp>
          <p:nvSpPr>
            <p:cNvPr id="21" name="폭발 1 20"/>
            <p:cNvSpPr/>
            <p:nvPr/>
          </p:nvSpPr>
          <p:spPr bwMode="auto">
            <a:xfrm>
              <a:off x="5330471" y="3929068"/>
              <a:ext cx="857256" cy="642946"/>
            </a:xfrm>
            <a:prstGeom prst="irregularSeal1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latinLnBrk="0">
                <a:defRPr/>
              </a:pPr>
              <a:endParaRPr kumimoji="0"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Picture 2" descr="C:\Documents and Settings\saver\Local Settings\Temporary Internet Files\Content.IE5\RYFDC8AE\MCj0312108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23048" y="4005064"/>
              <a:ext cx="350828" cy="390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Box 29"/>
          <p:cNvSpPr txBox="1"/>
          <p:nvPr/>
        </p:nvSpPr>
        <p:spPr>
          <a:xfrm>
            <a:off x="4860032" y="5374957"/>
            <a:ext cx="411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VMM is much smaller than OS</a:t>
            </a:r>
          </a:p>
          <a:p>
            <a:r>
              <a:rPr lang="en-US" altLang="ko-KR" dirty="0" smtClean="0">
                <a:sym typeface="Wingdings" pitchFamily="2" charset="2"/>
              </a:rPr>
              <a:t> Low trusted computing base (TCB)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707" y="3140968"/>
            <a:ext cx="4089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OSes, especially drivers, are error-prone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8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0.04201 0.01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0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2">
            <a:hlinkClick r:id="rId2" tooltip="Multicore processors and Virtual Machine Manager software enable multiple processing subsystems to be implemented on the same platform, saving system costs without sacrificing determinism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55" y="3076575"/>
            <a:ext cx="3130885" cy="371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Virtualization</a:t>
            </a:r>
            <a:r>
              <a:rPr lang="en-US" altLang="ko-KR" dirty="0" smtClean="0"/>
              <a:t>?</a:t>
            </a:r>
            <a:r>
              <a:rPr lang="en-US" altLang="ko-KR" dirty="0"/>
              <a:t> </a:t>
            </a:r>
            <a:r>
              <a:rPr lang="en-US" altLang="ko-KR" dirty="0" smtClean="0"/>
              <a:t>(5/6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OSes on a single device</a:t>
            </a:r>
          </a:p>
          <a:p>
            <a:pPr lvl="1"/>
            <a:r>
              <a:rPr lang="en-US" altLang="ko-KR" dirty="0" smtClean="0"/>
              <a:t>OS dependency of legacy SW</a:t>
            </a:r>
          </a:p>
          <a:p>
            <a:pPr lvl="2"/>
            <a:r>
              <a:rPr lang="en-US" altLang="ko-KR" dirty="0" smtClean="0"/>
              <a:t>Linux + Windows, Android + </a:t>
            </a:r>
            <a:r>
              <a:rPr lang="en-US" altLang="ko-KR" dirty="0" err="1" smtClean="0"/>
              <a:t>iOS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Different requirements of SW</a:t>
            </a:r>
          </a:p>
          <a:p>
            <a:pPr lvl="2"/>
            <a:r>
              <a:rPr lang="en-US" altLang="ko-KR" dirty="0" smtClean="0"/>
              <a:t>Virtualization for embedded or mobile systems</a:t>
            </a:r>
          </a:p>
          <a:p>
            <a:pPr lvl="3"/>
            <a:r>
              <a:rPr lang="en-US" altLang="ko-KR" dirty="0" smtClean="0"/>
              <a:t>RTOS + GPOS</a:t>
            </a:r>
          </a:p>
          <a:p>
            <a:pPr lvl="2"/>
            <a:r>
              <a:rPr lang="en-US" altLang="ko-KR" dirty="0" smtClean="0"/>
              <a:t>Building secure systems</a:t>
            </a:r>
          </a:p>
          <a:p>
            <a:pPr lvl="3"/>
            <a:r>
              <a:rPr lang="en-US" altLang="ko-KR" dirty="0" smtClean="0"/>
              <a:t>Security-enhanced OS + GPOS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56" y="4293096"/>
            <a:ext cx="38355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02549" y="6045671"/>
            <a:ext cx="17876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Allowing for GPOS and RTOS: </a:t>
            </a:r>
            <a:endParaRPr lang="en-US" altLang="ko-KR" sz="900" dirty="0" smtClean="0"/>
          </a:p>
          <a:p>
            <a:r>
              <a:rPr lang="en-US" altLang="ko-KR" sz="900" dirty="0" smtClean="0"/>
              <a:t>The </a:t>
            </a:r>
            <a:r>
              <a:rPr lang="en-US" altLang="ko-KR" sz="900" dirty="0"/>
              <a:t>unique virtualization </a:t>
            </a:r>
            <a:endParaRPr lang="en-US" altLang="ko-KR" sz="900" dirty="0" smtClean="0"/>
          </a:p>
          <a:p>
            <a:r>
              <a:rPr lang="en-US" altLang="ko-KR" sz="900" dirty="0" smtClean="0"/>
              <a:t>needs </a:t>
            </a:r>
            <a:r>
              <a:rPr lang="en-US" altLang="ko-KR" sz="900" dirty="0"/>
              <a:t>of mission-critical </a:t>
            </a:r>
            <a:endParaRPr lang="en-US" altLang="ko-KR" sz="900" dirty="0" smtClean="0"/>
          </a:p>
          <a:p>
            <a:r>
              <a:rPr lang="en-US" altLang="ko-KR" sz="900" dirty="0" smtClean="0"/>
              <a:t>embedded systems,  </a:t>
            </a:r>
          </a:p>
          <a:p>
            <a:r>
              <a:rPr lang="en-US" altLang="ko-KR" sz="900" dirty="0" err="1" smtClean="0"/>
              <a:t>TenASys</a:t>
            </a:r>
            <a:endParaRPr lang="ko-KR" altLang="en-US" sz="900" dirty="0"/>
          </a:p>
        </p:txBody>
      </p:sp>
      <p:pic>
        <p:nvPicPr>
          <p:cNvPr id="1030" name="Picture 6" descr="TenAsys - Real-time Virtualization Expert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63" y="2603004"/>
            <a:ext cx="1451696" cy="4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6100" y="6525344"/>
            <a:ext cx="4515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Terra: A Virtual Machine-Based Platform for Trusted </a:t>
            </a:r>
            <a:r>
              <a:rPr lang="en-US" altLang="ko-KR" sz="1000" dirty="0" smtClean="0"/>
              <a:t>Computing [SOSP’03]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5620598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Trusted VMM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Virtualization</a:t>
            </a:r>
            <a:r>
              <a:rPr lang="en-US" altLang="ko-KR" dirty="0" smtClean="0"/>
              <a:t>?</a:t>
            </a:r>
            <a:r>
              <a:rPr lang="en-US" altLang="ko-KR" dirty="0"/>
              <a:t> </a:t>
            </a:r>
            <a:r>
              <a:rPr lang="en-US" altLang="ko-KR" dirty="0" smtClean="0"/>
              <a:t>(6/6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Other benefits</a:t>
            </a:r>
          </a:p>
          <a:p>
            <a:pPr lvl="1"/>
            <a:r>
              <a:rPr lang="en-US" altLang="ko-KR" dirty="0" smtClean="0"/>
              <a:t>Strong security monitoring</a:t>
            </a:r>
          </a:p>
          <a:p>
            <a:pPr lvl="2"/>
            <a:r>
              <a:rPr lang="en-US" altLang="ko-KR" dirty="0" smtClean="0"/>
              <a:t>Security monitoring outside OSes</a:t>
            </a:r>
          </a:p>
          <a:p>
            <a:pPr lvl="1"/>
            <a:r>
              <a:rPr lang="en-US" altLang="ko-KR" dirty="0" smtClean="0"/>
              <a:t>Ease of deployment</a:t>
            </a:r>
          </a:p>
          <a:p>
            <a:pPr lvl="2"/>
            <a:r>
              <a:rPr lang="en-US" altLang="ko-KR" dirty="0" smtClean="0"/>
              <a:t>Virtual appliance</a:t>
            </a:r>
          </a:p>
          <a:p>
            <a:pPr lvl="3"/>
            <a:r>
              <a:rPr lang="en-US" altLang="ko-KR" dirty="0" smtClean="0"/>
              <a:t>A bundle of OS and applications</a:t>
            </a:r>
          </a:p>
          <a:p>
            <a:pPr lvl="1"/>
            <a:r>
              <a:rPr lang="en-US" altLang="ko-KR" dirty="0" smtClean="0"/>
              <a:t>Flexible testing</a:t>
            </a:r>
            <a:r>
              <a:rPr lang="en-US" altLang="ko-KR" dirty="0"/>
              <a:t> </a:t>
            </a:r>
            <a:r>
              <a:rPr lang="en-US" altLang="ko-KR" dirty="0" smtClean="0"/>
              <a:t>and debugging</a:t>
            </a:r>
          </a:p>
          <a:p>
            <a:pPr lvl="2"/>
            <a:r>
              <a:rPr lang="en-US" altLang="ko-KR" dirty="0" smtClean="0"/>
              <a:t>Building distributed environments on a single machine</a:t>
            </a:r>
          </a:p>
          <a:p>
            <a:pPr lvl="2"/>
            <a:r>
              <a:rPr lang="en-US" altLang="ko-KR" dirty="0" smtClean="0"/>
              <a:t>Kernel development and debugging</a:t>
            </a:r>
          </a:p>
          <a:p>
            <a:pPr lvl="2"/>
            <a:r>
              <a:rPr lang="en-US" altLang="ko-KR" dirty="0" smtClean="0"/>
              <a:t>VM-based recording and replaying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Cloud computing</a:t>
            </a:r>
          </a:p>
          <a:p>
            <a:r>
              <a:rPr lang="en-US" altLang="ko-KR" dirty="0" smtClean="0"/>
              <a:t>Virtual desktop infrastructure</a:t>
            </a:r>
          </a:p>
          <a:p>
            <a:r>
              <a:rPr lang="en-US" altLang="ko-KR" dirty="0" smtClean="0"/>
              <a:t>Mobile virtualization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Virtualization &amp; Cloud Computing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Virtualized data centers</a:t>
            </a:r>
            <a:endParaRPr lang="ko-KR" altLang="en-US" dirty="0"/>
          </a:p>
        </p:txBody>
      </p:sp>
      <p:sp>
        <p:nvSpPr>
          <p:cNvPr id="5" name="도형 4"/>
          <p:cNvSpPr/>
          <p:nvPr/>
        </p:nvSpPr>
        <p:spPr>
          <a:xfrm>
            <a:off x="777921" y="1511492"/>
            <a:ext cx="7632848" cy="4797828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6" name="TextBox 5"/>
          <p:cNvSpPr txBox="1"/>
          <p:nvPr/>
        </p:nvSpPr>
        <p:spPr>
          <a:xfrm>
            <a:off x="251520" y="213285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Virtualization 1.x: </a:t>
            </a:r>
            <a:r>
              <a:rPr lang="en-US" sz="2000" b="1" dirty="0" smtClean="0">
                <a:solidFill>
                  <a:srgbClr val="00B050"/>
                </a:solidFill>
              </a:rPr>
              <a:t>Near term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Virtualization 2.0: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Emerging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Virtualization 3.0: </a:t>
            </a:r>
            <a:r>
              <a:rPr lang="en-US" sz="2000" b="1" dirty="0" smtClean="0">
                <a:solidFill>
                  <a:srgbClr val="FF0000"/>
                </a:solidFill>
              </a:rPr>
              <a:t>Future</a:t>
            </a:r>
            <a:endParaRPr lang="en-US" dirty="0"/>
          </a:p>
        </p:txBody>
      </p:sp>
      <p:sp>
        <p:nvSpPr>
          <p:cNvPr id="7" name="타원 6"/>
          <p:cNvSpPr/>
          <p:nvPr/>
        </p:nvSpPr>
        <p:spPr>
          <a:xfrm>
            <a:off x="1614942" y="4923997"/>
            <a:ext cx="232540" cy="2325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타원 7"/>
          <p:cNvSpPr/>
          <p:nvPr/>
        </p:nvSpPr>
        <p:spPr>
          <a:xfrm>
            <a:off x="3223497" y="3606650"/>
            <a:ext cx="420361" cy="42036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 8"/>
          <p:cNvSpPr/>
          <p:nvPr/>
        </p:nvSpPr>
        <p:spPr>
          <a:xfrm>
            <a:off x="5148064" y="2708920"/>
            <a:ext cx="581351" cy="5813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5582755" y="4032034"/>
            <a:ext cx="2727550" cy="100823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직사각형 10"/>
          <p:cNvSpPr/>
          <p:nvPr/>
        </p:nvSpPr>
        <p:spPr>
          <a:xfrm>
            <a:off x="5536982" y="2928085"/>
            <a:ext cx="3443818" cy="9329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8046" tIns="0" rIns="0" bIns="0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rgbClr val="FF0000"/>
                </a:solidFill>
              </a:rPr>
              <a:t>Virtualization 3.0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u="sng" kern="1200" dirty="0" smtClean="0">
                <a:ea typeface="Geneva"/>
                <a:cs typeface="Geneva"/>
              </a:rPr>
              <a:t>The fully virtualized datacenter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u="sng" dirty="0" smtClean="0">
                <a:ea typeface="Geneva"/>
                <a:cs typeface="Geneva"/>
              </a:rPr>
              <a:t>for cloud services</a:t>
            </a:r>
            <a:endParaRPr lang="en-US" sz="1600" b="1" u="sng" kern="1200" dirty="0" smtClean="0">
              <a:ea typeface="Geneva"/>
              <a:cs typeface="Genev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2268161"/>
            <a:ext cx="14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2013+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47482" y="5177397"/>
            <a:ext cx="2083921" cy="127332"/>
            <a:chOff x="1386717" y="3885934"/>
            <a:chExt cx="2083921" cy="127332"/>
          </a:xfrm>
        </p:grpSpPr>
        <p:sp>
          <p:nvSpPr>
            <p:cNvPr id="14" name="직사각형 13"/>
            <p:cNvSpPr/>
            <p:nvPr/>
          </p:nvSpPr>
          <p:spPr>
            <a:xfrm>
              <a:off x="1386717" y="3885934"/>
              <a:ext cx="2083921" cy="1273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1386717" y="3885934"/>
              <a:ext cx="2083921" cy="127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218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Virtualization 1.x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347864" y="4032034"/>
            <a:ext cx="2146528" cy="197385"/>
            <a:chOff x="3530633" y="2524750"/>
            <a:chExt cx="2146528" cy="197385"/>
          </a:xfrm>
        </p:grpSpPr>
        <p:sp>
          <p:nvSpPr>
            <p:cNvPr id="17" name="직사각형 16"/>
            <p:cNvSpPr/>
            <p:nvPr/>
          </p:nvSpPr>
          <p:spPr>
            <a:xfrm>
              <a:off x="3530633" y="2524750"/>
              <a:ext cx="2146528" cy="19738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3530633" y="2524750"/>
              <a:ext cx="2146528" cy="197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741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Virtualization 2.0</a:t>
              </a:r>
              <a:endParaRPr lang="en-US" sz="1600" b="1" kern="1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1544" y="4995924"/>
            <a:ext cx="87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2009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31212" y="5963586"/>
            <a:ext cx="2220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 smtClean="0"/>
              <a:t>: IDC 2010 report</a:t>
            </a:r>
            <a:endParaRPr lang="ko-KR" altLang="en-US" sz="1600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 &amp; Cloud Computing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VM-based resource pool for various demands</a:t>
            </a:r>
          </a:p>
          <a:p>
            <a:pPr lvl="1"/>
            <a:r>
              <a:rPr lang="en-US" altLang="ko-KR" dirty="0" smtClean="0"/>
              <a:t>Infrastructure-as-a-Service (IaaS)</a:t>
            </a:r>
            <a:endParaRPr lang="ko-KR" altLang="en-US" dirty="0"/>
          </a:p>
        </p:txBody>
      </p:sp>
      <p:pic>
        <p:nvPicPr>
          <p:cNvPr id="5" name="_x153631256" descr="EMB0000071826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132856"/>
            <a:ext cx="597265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5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 &amp; Cloud Computing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providers use commercial &amp; open-source VMMs</a:t>
            </a:r>
            <a:endParaRPr lang="ko-KR" altLang="en-US" dirty="0"/>
          </a:p>
        </p:txBody>
      </p:sp>
      <p:pic>
        <p:nvPicPr>
          <p:cNvPr id="5" name="Picture 8" descr="http://www.vmwarecloudpartner.com/assets/images/bluem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72" y="2560760"/>
            <a:ext cx="15430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vmwarecloudpartner.com/assets/images/conteg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79" y="2623264"/>
            <a:ext cx="15430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are4.us/wp-content/are4us/a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65" y="3933056"/>
            <a:ext cx="144016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62" y="4564909"/>
            <a:ext cx="1645344" cy="43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 descr="http://www.vmwarecloudpartner.com/assets/images/bluelo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98" y="3200547"/>
            <a:ext cx="15621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https://www.cloudkick.com/site_media/provider_logos/gogrid_logo_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56" y="4717535"/>
            <a:ext cx="1614031" cy="4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7" descr="http://java.net/downloads/satjug/images/Rackspace%20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60" y="4227189"/>
            <a:ext cx="1451397" cy="4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19" y="4342749"/>
            <a:ext cx="18240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http://www.vmwarecloudpartner.com/assets/images/datapipe_reformatted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16" y="3212976"/>
            <a:ext cx="15621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51" y="5431299"/>
            <a:ext cx="866423" cy="3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5" descr="http://www.elasticstack.com/images/elastichosts-customer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10" y="5764908"/>
            <a:ext cx="1626295" cy="8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3" descr="http://www.parorrey.com/wp-content/uploads/2011/09/joyent-web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16" y="5937450"/>
            <a:ext cx="1058027" cy="3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76005"/>
            <a:ext cx="2735439" cy="69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8" descr="http://cfile22.uf.tistory.com/image/1856DB1A4C1B4164A8946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1655771" cy="7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VM">
            <a:hlinkClick r:id="rId16" tooltip="Main Pag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04244"/>
            <a:ext cx="1809871" cy="56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http://www.vmwarecloudpartner.com/assets/images/datapipe_reformatted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8" y="5301208"/>
            <a:ext cx="15621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83126"/>
              </p:ext>
            </p:extLst>
          </p:nvPr>
        </p:nvGraphicFramePr>
        <p:xfrm>
          <a:off x="251520" y="2132856"/>
          <a:ext cx="8712968" cy="4426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561662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Virtualization Solutions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Cloud Providers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74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074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74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914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88" y="2780928"/>
            <a:ext cx="1371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9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Virtual Desktop Infrastructure (VDI)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Desktop provisioning</a:t>
            </a:r>
            <a:endParaRPr lang="ko-KR" altLang="en-US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69" y="1916832"/>
            <a:ext cx="2490615" cy="292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2521" y="3377389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84146" y="3269702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06654" y="3006543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45152" y="2221490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ian-li.com/v2/tw/product/upload/image/pc-60fn/pc-60fn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4390" y="2477614"/>
            <a:ext cx="447330" cy="4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64" y="1689313"/>
            <a:ext cx="3061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Dedicated workstations</a:t>
            </a:r>
            <a:endParaRPr lang="ko-KR" altLang="en-US" sz="2000" b="1" dirty="0"/>
          </a:p>
        </p:txBody>
      </p:sp>
      <p:pic>
        <p:nvPicPr>
          <p:cNvPr id="12" name="Picture 2" descr="C:\Users\hwandori\AppData\Local\Microsoft\Windows\Temporary Internet Files\Content.IE5\U24F0VYK\MC9004415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8402" y="2254848"/>
            <a:ext cx="1240610" cy="12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hwandori\AppData\Local\Microsoft\Windows\Temporary Internet Files\Content.IE5\U24F0VYK\MC9004415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8466" y="2132856"/>
            <a:ext cx="1051952" cy="10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hwandori\AppData\Local\Microsoft\Windows\Temporary Internet Files\Content.IE5\7RNNR0IN\MC90044153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89249" y="2924944"/>
            <a:ext cx="1062671" cy="10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hwandori\AppData\Local\Microsoft\Windows\Temporary Internet Files\Content.IE5\U24F0VYK\MC900441534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6365" y="3140968"/>
            <a:ext cx="1053427" cy="11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hwandori\AppData\Local\Microsoft\Windows\Temporary Internet Files\Content.IE5\THTKZ0SR\MC900441535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252" y="3209756"/>
            <a:ext cx="1183420" cy="12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29426" y="3238481"/>
            <a:ext cx="472105" cy="607107"/>
            <a:chOff x="3717429" y="2153314"/>
            <a:chExt cx="472105" cy="607107"/>
          </a:xfrm>
          <a:effectLst/>
        </p:grpSpPr>
        <p:sp>
          <p:nvSpPr>
            <p:cNvPr id="18" name="정육면체 17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59371" y="3189813"/>
            <a:ext cx="472105" cy="607107"/>
            <a:chOff x="3717429" y="2153314"/>
            <a:chExt cx="472105" cy="607107"/>
          </a:xfrm>
          <a:effectLst/>
        </p:grpSpPr>
        <p:sp>
          <p:nvSpPr>
            <p:cNvPr id="21" name="정육면체 20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299463" y="2906289"/>
            <a:ext cx="472105" cy="607107"/>
            <a:chOff x="3717429" y="2153314"/>
            <a:chExt cx="472105" cy="607107"/>
          </a:xfrm>
          <a:effectLst/>
        </p:grpSpPr>
        <p:sp>
          <p:nvSpPr>
            <p:cNvPr id="24" name="정육면체 23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579615" y="2365266"/>
            <a:ext cx="472105" cy="607107"/>
            <a:chOff x="3717429" y="2153314"/>
            <a:chExt cx="472105" cy="607107"/>
          </a:xfrm>
          <a:effectLst/>
        </p:grpSpPr>
        <p:sp>
          <p:nvSpPr>
            <p:cNvPr id="27" name="정육면체 26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828506" y="2106995"/>
            <a:ext cx="472105" cy="607107"/>
            <a:chOff x="3717429" y="2153314"/>
            <a:chExt cx="472105" cy="607107"/>
          </a:xfrm>
          <a:effectLst/>
        </p:grpSpPr>
        <p:sp>
          <p:nvSpPr>
            <p:cNvPr id="30" name="정육면체 29"/>
            <p:cNvSpPr/>
            <p:nvPr/>
          </p:nvSpPr>
          <p:spPr>
            <a:xfrm>
              <a:off x="3765276" y="2153314"/>
              <a:ext cx="424258" cy="607107"/>
            </a:xfrm>
            <a:prstGeom prst="cube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7429" y="2250065"/>
              <a:ext cx="415498" cy="2616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VM</a:t>
              </a:r>
              <a:endParaRPr lang="ko-KR" altLang="en-US" sz="11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092993" y="2132856"/>
            <a:ext cx="1938596" cy="1047556"/>
            <a:chOff x="6543028" y="1962891"/>
            <a:chExt cx="2590628" cy="1345841"/>
          </a:xfrm>
        </p:grpSpPr>
        <p:pic>
          <p:nvPicPr>
            <p:cNvPr id="33" name="Picture 2" descr="http://www.anysoft.ru/images/xendesktop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38" y="196289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http://www.microsoft.com/korea/events/2010/cloudday/images/txt_microsoft_vdi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842" y="2512629"/>
              <a:ext cx="1752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32" y="2924944"/>
              <a:ext cx="2025548" cy="38378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028" y="2706789"/>
              <a:ext cx="2590628" cy="207804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467544" y="4293096"/>
            <a:ext cx="35382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Energy wastage by idle desktops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</a:rPr>
              <a:t>Resource </a:t>
            </a:r>
            <a:r>
              <a:rPr lang="en-US" altLang="ko-KR" sz="1600" dirty="0" smtClean="0">
                <a:solidFill>
                  <a:srgbClr val="C00000"/>
                </a:solidFill>
              </a:rPr>
              <a:t>underutilization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High management cost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High maintenance cost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C00000"/>
                </a:solidFill>
              </a:rPr>
              <a:t>Low level of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18323" y="4667597"/>
            <a:ext cx="35579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+ Energy savings by consolidation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High resource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utilization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+ Low management cost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(flexible HW/SW provisioning)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Low maintenance cost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(dynamic HW/SW </a:t>
            </a:r>
            <a:r>
              <a:rPr lang="en-US" altLang="ko-KR" sz="1600" dirty="0">
                <a:solidFill>
                  <a:srgbClr val="0070C0"/>
                </a:solidFill>
              </a:rPr>
              <a:t>upgrade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+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High level of security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(centralized data containment)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23301" y="1681758"/>
            <a:ext cx="408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VM-based shared environments</a:t>
            </a:r>
            <a:endParaRPr lang="ko-KR" altLang="en-US" sz="2000" b="1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52205 0.0898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58212 0.025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97" y="127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45851 0.0118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5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38542 0.10671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53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33386 0.03194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15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33438 0.02894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14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0.3849 0.10162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50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45712 0.0118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5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55112E-17 L 0.52066 0.08519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425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58091 0.016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5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</a:p>
          <a:p>
            <a:pPr lvl="1"/>
            <a:r>
              <a:rPr lang="en-US" altLang="ko-KR" dirty="0" smtClean="0"/>
              <a:t>Understanding the benefits of virtualization in IT industry and how </a:t>
            </a:r>
            <a:r>
              <a:rPr lang="en-US" altLang="ko-KR" dirty="0"/>
              <a:t>to virtualize HW </a:t>
            </a:r>
            <a:r>
              <a:rPr lang="en-US" altLang="ko-KR" dirty="0" smtClean="0"/>
              <a:t>resources</a:t>
            </a:r>
          </a:p>
          <a:p>
            <a:r>
              <a:rPr lang="en-US" altLang="ko-KR" dirty="0" smtClean="0"/>
              <a:t>Schedule</a:t>
            </a:r>
          </a:p>
          <a:p>
            <a:pPr lvl="1"/>
            <a:r>
              <a:rPr lang="en-US" altLang="ko-KR" dirty="0" smtClean="0"/>
              <a:t>Introduction to virtualization</a:t>
            </a:r>
          </a:p>
          <a:p>
            <a:pPr lvl="1"/>
            <a:r>
              <a:rPr lang="en-US" altLang="ko-KR" dirty="0" smtClean="0"/>
              <a:t>OS vs. VMM</a:t>
            </a:r>
          </a:p>
          <a:p>
            <a:pPr lvl="1"/>
            <a:r>
              <a:rPr lang="en-US" altLang="ko-KR" dirty="0" smtClean="0"/>
              <a:t>CPU virtualization and scheduling</a:t>
            </a:r>
          </a:p>
          <a:p>
            <a:pPr lvl="1"/>
            <a:r>
              <a:rPr lang="en-US" altLang="ko-KR" dirty="0" smtClean="0"/>
              <a:t>Memory virtualization and management</a:t>
            </a:r>
          </a:p>
          <a:p>
            <a:pPr lvl="1"/>
            <a:r>
              <a:rPr lang="en-US" altLang="ko-KR" dirty="0" smtClean="0"/>
              <a:t>I/O virtualization</a:t>
            </a:r>
          </a:p>
          <a:p>
            <a:pPr lvl="1"/>
            <a:r>
              <a:rPr lang="en-US" altLang="ko-KR" smtClean="0"/>
              <a:t>Live VM migration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Introduction to </a:t>
            </a:r>
            <a:r>
              <a:rPr lang="en-US" altLang="ko-KR" dirty="0" err="1" smtClean="0"/>
              <a:t>Systemtap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3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Virtual Desktop Infrastructure (VDI)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VDI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also hot in Korea</a:t>
            </a:r>
            <a:endParaRPr lang="ko-KR" altLang="en-US" dirty="0"/>
          </a:p>
        </p:txBody>
      </p:sp>
      <p:pic>
        <p:nvPicPr>
          <p:cNvPr id="5" name="Picture 2" descr="H:\Desktop\스크린샷 2012-01-29 오전 11.08.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5" y="2812780"/>
            <a:ext cx="4717095" cy="6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H:\Desktop\스크린샷 2012-01-29 오전 11.08.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24" y="1838525"/>
            <a:ext cx="5560205" cy="9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:\Desktop\스크린샷 2012-01-29 오전 11.05.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38" y="3440338"/>
            <a:ext cx="4069022" cy="66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:\Desktop\스크린샷 2012-01-29 오전 11.05.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45" y="4164141"/>
            <a:ext cx="5273259" cy="65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:\Desktop\스크린샷 2012-01-29 오전 11.06.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8" y="4912027"/>
            <a:ext cx="4888036" cy="84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:\Desktop\스크린샷 2012-01-29 오전 11.07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10" y="5805387"/>
            <a:ext cx="5386436" cy="9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4" y="2223065"/>
            <a:ext cx="1728192" cy="111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 descr="H:\Desktop\스크린샷 2012-01-29 오전 11.23.3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33731"/>
            <a:ext cx="3416261" cy="5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virtualizationpractice.com/blog/wp-content/uploads/2009/09/Microsoft_Desktop_Virtualizat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8" y="4514068"/>
            <a:ext cx="2329879" cy="9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Virtual Desktop Infrastructure (VDI)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VMware VDI</a:t>
            </a:r>
          </a:p>
          <a:p>
            <a:pPr lvl="1"/>
            <a:r>
              <a:rPr lang="en-US" altLang="ko-KR" dirty="0" smtClean="0"/>
              <a:t>Pioneer of VDI</a:t>
            </a:r>
            <a:endParaRPr lang="ko-KR" altLang="en-US" dirty="0"/>
          </a:p>
        </p:txBody>
      </p:sp>
      <p:pic>
        <p:nvPicPr>
          <p:cNvPr id="5" name="Picture 2" descr="http://cits.curtin.edu.au/local/images/wireless_locations/schema_architecture_vmware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09" y="2100832"/>
            <a:ext cx="6520243" cy="46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21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Trends of consumer electronics</a:t>
            </a:r>
          </a:p>
          <a:p>
            <a:pPr lvl="1"/>
            <a:r>
              <a:rPr lang="en-US" altLang="ko-KR" dirty="0" smtClean="0"/>
              <a:t>Digital convergence</a:t>
            </a:r>
          </a:p>
          <a:p>
            <a:pPr lvl="2"/>
            <a:r>
              <a:rPr lang="en-US" altLang="ko-KR" dirty="0"/>
              <a:t>What do consumer electronics(CE) devices want to achieve?</a:t>
            </a:r>
          </a:p>
          <a:p>
            <a:pPr lvl="2"/>
            <a:endParaRPr lang="ko-KR" altLang="en-US" dirty="0"/>
          </a:p>
        </p:txBody>
      </p:sp>
      <p:pic>
        <p:nvPicPr>
          <p:cNvPr id="6" name="Picture 2" descr="C:\Documents and Settings\hwandori\Local Settings\Temporary Internet Files\Content.IE5\E18RGVMX\MCBD06997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285" y="2492896"/>
            <a:ext cx="5986289" cy="107157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493028"/>
            <a:ext cx="366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                     </a:t>
            </a:r>
            <a:r>
              <a:rPr lang="en-US" altLang="ko-KR" sz="2400" b="1" dirty="0" smtClean="0"/>
              <a:t>Reliability</a:t>
            </a:r>
            <a:endParaRPr lang="en-US" altLang="ko-KR" b="1" dirty="0" smtClean="0"/>
          </a:p>
          <a:p>
            <a:r>
              <a:rPr lang="en-US" altLang="ko-KR" sz="1600" dirty="0" smtClean="0"/>
              <a:t>Trustworthiness for primary functions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114156" y="3513202"/>
            <a:ext cx="394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Extensibility</a:t>
            </a:r>
            <a:endParaRPr lang="en-US" altLang="ko-KR" b="1" dirty="0" smtClean="0"/>
          </a:p>
          <a:p>
            <a:r>
              <a:rPr lang="en-US" altLang="ko-KR" sz="1600" dirty="0" smtClean="0"/>
              <a:t>Flexibility for adding features as needed</a:t>
            </a:r>
            <a:endParaRPr lang="ko-KR" altLang="en-US" sz="1600" dirty="0"/>
          </a:p>
        </p:txBody>
      </p:sp>
      <p:pic>
        <p:nvPicPr>
          <p:cNvPr id="9" name="Picture 6" descr="http://fxtrade.oanda.com/wandacache/1-oanda-android-forex-rate-chart-vert-360-ff9f184301efb73ba9dbf62d6f6aafc9134a770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89" y="4310583"/>
            <a:ext cx="1368152" cy="2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ubergizmo.com/wp-content/uploads/2012/01/buick-smartphone-ga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56" y="4367929"/>
            <a:ext cx="2394514" cy="12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20557" y="5024045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Business</a:t>
            </a:r>
          </a:p>
          <a:p>
            <a:r>
              <a:rPr lang="en-US" altLang="ko-KR" b="1" dirty="0" smtClean="0"/>
              <a:t>Phone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5661248"/>
            <a:ext cx="11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Personal</a:t>
            </a:r>
          </a:p>
          <a:p>
            <a:r>
              <a:rPr lang="en-US" altLang="ko-KR" b="1" dirty="0" smtClean="0"/>
              <a:t>Phone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3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Arial" charset="0"/>
              <a:buChar char="•"/>
            </a:pPr>
            <a:r>
              <a:rPr lang="en-US" altLang="ko-KR" sz="2800" b="1" dirty="0"/>
              <a:t>BYOD</a:t>
            </a:r>
            <a:r>
              <a:rPr lang="en-US" altLang="ko-KR" sz="2800" dirty="0"/>
              <a:t>: </a:t>
            </a:r>
            <a:r>
              <a:rPr lang="en-US" altLang="ko-KR" sz="2800" b="1" dirty="0"/>
              <a:t>B</a:t>
            </a:r>
            <a:r>
              <a:rPr lang="en-US" altLang="ko-KR" sz="2800" dirty="0"/>
              <a:t>ring </a:t>
            </a:r>
            <a:r>
              <a:rPr lang="en-US" altLang="ko-KR" sz="2800" b="1" dirty="0"/>
              <a:t>Y</a:t>
            </a:r>
            <a:r>
              <a:rPr lang="en-US" altLang="ko-KR" sz="2800" dirty="0"/>
              <a:t>our </a:t>
            </a:r>
            <a:r>
              <a:rPr lang="en-US" altLang="ko-KR" sz="2800" b="1" dirty="0"/>
              <a:t>O</a:t>
            </a:r>
            <a:r>
              <a:rPr lang="en-US" altLang="ko-KR" sz="2800" dirty="0"/>
              <a:t>wn </a:t>
            </a:r>
            <a:r>
              <a:rPr lang="en-US" altLang="ko-KR" sz="2800" b="1" dirty="0" smtClean="0"/>
              <a:t>D</a:t>
            </a:r>
            <a:r>
              <a:rPr lang="en-US" altLang="ko-KR" sz="2800" dirty="0" smtClean="0"/>
              <a:t>evice</a:t>
            </a:r>
          </a:p>
          <a:p>
            <a:pPr lvl="1"/>
            <a:r>
              <a:rPr lang="en-US" altLang="ko-KR" dirty="0" smtClean="0"/>
              <a:t>Consolidating </a:t>
            </a:r>
            <a:r>
              <a:rPr lang="en-US" altLang="ko-KR" u="sng" dirty="0"/>
              <a:t>business and personal </a:t>
            </a:r>
          </a:p>
          <a:p>
            <a:pPr marL="457200" lvl="1" indent="0">
              <a:buNone/>
            </a:pPr>
            <a:r>
              <a:rPr lang="ko-KR" altLang="ko-KR" dirty="0" smtClean="0"/>
              <a:t> </a:t>
            </a:r>
            <a:r>
              <a:rPr lang="ko-KR" altLang="en-US" dirty="0" smtClean="0"/>
              <a:t>   </a:t>
            </a:r>
            <a:r>
              <a:rPr lang="en-US" altLang="ko-KR" u="sng" dirty="0"/>
              <a:t>computing environments</a:t>
            </a:r>
            <a:r>
              <a:rPr lang="en-US" altLang="ko-KR" dirty="0"/>
              <a:t> on a single device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23870" y="3492636"/>
            <a:ext cx="155357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Business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68650" y="3510171"/>
            <a:ext cx="1553574" cy="662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Personal</a:t>
            </a:r>
          </a:p>
          <a:p>
            <a:pPr algn="ctr"/>
            <a:r>
              <a:rPr lang="en-US" altLang="ko-KR" sz="1600" b="1" dirty="0" smtClean="0"/>
              <a:t>VM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204625" y="4278610"/>
            <a:ext cx="3448201" cy="469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23171" y="2846457"/>
            <a:ext cx="693492" cy="1309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953460" y="4790586"/>
            <a:ext cx="3668764" cy="33161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16663" y="2813860"/>
            <a:ext cx="1766124" cy="138868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Managed 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domain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pic>
        <p:nvPicPr>
          <p:cNvPr id="11" name="Picture 6" descr="http://pocketnow.com/html/portal/news/0000010692/Mar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778" y="2909378"/>
            <a:ext cx="614648" cy="614648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3811" y="2947962"/>
            <a:ext cx="614646" cy="65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http://ubuntuforums.org/customavatars/avatar86744_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0215" y="2862099"/>
            <a:ext cx="698152" cy="698152"/>
          </a:xfrm>
          <a:prstGeom prst="rect">
            <a:avLst/>
          </a:prstGeom>
          <a:noFill/>
        </p:spPr>
      </p:pic>
      <p:sp>
        <p:nvSpPr>
          <p:cNvPr id="14" name="&quot;없음&quot; 기호 13"/>
          <p:cNvSpPr/>
          <p:nvPr/>
        </p:nvSpPr>
        <p:spPr>
          <a:xfrm>
            <a:off x="2987580" y="2762103"/>
            <a:ext cx="892759" cy="870881"/>
          </a:xfrm>
          <a:prstGeom prst="noSmoking">
            <a:avLst>
              <a:gd name="adj" fmla="val 12493"/>
            </a:avLst>
          </a:prstGeom>
          <a:solidFill>
            <a:srgbClr val="FA0000">
              <a:alpha val="80000"/>
            </a:srgbClr>
          </a:solidFill>
          <a:ln>
            <a:solidFill>
              <a:srgbClr val="FF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Picture 2" descr="H:\Desktop\스크린샷 2012-02-11 오후 11.54.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66" y="2708920"/>
            <a:ext cx="3662090" cy="99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aymarinc.com/i/XenClient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50" y="3711810"/>
            <a:ext cx="14954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34" y="3678685"/>
            <a:ext cx="2256854" cy="57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40" y="4197437"/>
            <a:ext cx="784862" cy="98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 descr="http://fxtrade.oanda.com/wandacache/1-oanda-android-forex-rate-chart-vert-360-ff9f184301efb73ba9dbf62d6f6aafc9134a770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8" y="4231320"/>
            <a:ext cx="725266" cy="13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9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Academia</a:t>
            </a:r>
          </a:p>
          <a:p>
            <a:pPr lvl="1"/>
            <a:r>
              <a:rPr lang="en-US" altLang="ko-KR" dirty="0" smtClean="0"/>
              <a:t>Columbia university’s projects</a:t>
            </a:r>
          </a:p>
          <a:p>
            <a:pPr lvl="2"/>
            <a:r>
              <a:rPr lang="en-US" altLang="ko-KR" dirty="0" smtClean="0"/>
              <a:t>Cells </a:t>
            </a:r>
            <a:r>
              <a:rPr lang="en-US" altLang="ko-KR" sz="1800" dirty="0" smtClean="0"/>
              <a:t>[SOSP’11]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KVM for ARM [OLS’10]</a:t>
            </a:r>
          </a:p>
          <a:p>
            <a:pPr lvl="3"/>
            <a:r>
              <a:rPr lang="en-US" altLang="ko-KR" dirty="0" smtClean="0"/>
              <a:t>Cortex-A8, A9</a:t>
            </a:r>
          </a:p>
          <a:p>
            <a:pPr lvl="3"/>
            <a:r>
              <a:rPr lang="en-US" altLang="ko-KR" dirty="0" smtClean="0"/>
              <a:t>Now running on A15</a:t>
            </a:r>
          </a:p>
          <a:p>
            <a:pPr lvl="3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44" y="2204864"/>
            <a:ext cx="394080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5106" y="5301207"/>
            <a:ext cx="3930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Cells: A Virtual Mobile Smartphone Architecture [SOSP’11]</a:t>
            </a:r>
            <a:endParaRPr lang="ko-KR" altLang="en-US" sz="1100" dirty="0"/>
          </a:p>
        </p:txBody>
      </p:sp>
      <p:pic>
        <p:nvPicPr>
          <p:cNvPr id="9" name="Picture 2" descr="https://lh4.googleusercontent.com/PeDiZdPb4X-4jOO-v69AO1X1FHxWR7ZL_8-VGWNxSk0Yf2RmWZOCID1vVDpQQV0j08CVPTEblv_C2USFddz2H9HPa7X-aBQN9Tb8LocxDFj3Bo2FW8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2" y="3501008"/>
            <a:ext cx="43183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41241" y="4130496"/>
            <a:ext cx="2834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Linaro</a:t>
            </a:r>
            <a:r>
              <a:rPr lang="en-US" altLang="ko-KR" sz="1400" b="1" dirty="0" smtClean="0"/>
              <a:t> Ubuntu 11.04 for ARM</a:t>
            </a:r>
          </a:p>
          <a:p>
            <a:r>
              <a:rPr lang="en-US" altLang="ko-KR" sz="1400" b="1" dirty="0" smtClean="0"/>
              <a:t>running in VM by KVM/ARM</a:t>
            </a:r>
          </a:p>
          <a:p>
            <a:r>
              <a:rPr lang="en-US" altLang="ko-KR" sz="1400" b="1" dirty="0" smtClean="0"/>
              <a:t>(Cortex-A15 in Fast Model 6.1)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15145" y="5569271"/>
            <a:ext cx="234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OS-level virtualization</a:t>
            </a:r>
            <a:endParaRPr lang="ko-KR" altLang="en-US" sz="1600" b="1" i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Embracing all apps in a unified market</a:t>
            </a:r>
          </a:p>
          <a:p>
            <a:pPr lvl="1"/>
            <a:r>
              <a:rPr lang="en-US" altLang="ko-KR" dirty="0" err="1" smtClean="0"/>
              <a:t>iOS</a:t>
            </a:r>
            <a:r>
              <a:rPr lang="en-US" altLang="ko-KR" dirty="0" smtClean="0"/>
              <a:t> + Android + Windows</a:t>
            </a:r>
          </a:p>
          <a:p>
            <a:pPr lvl="1"/>
            <a:r>
              <a:rPr lang="en-US" altLang="ko-KR" dirty="0" smtClean="0"/>
              <a:t>Technically possible, but not yet by industry</a:t>
            </a:r>
          </a:p>
          <a:p>
            <a:pPr lvl="1"/>
            <a:r>
              <a:rPr lang="en-US" altLang="ko-KR" dirty="0" smtClean="0"/>
              <a:t>Currently, not much attractive.</a:t>
            </a:r>
          </a:p>
          <a:p>
            <a:pPr lvl="2"/>
            <a:r>
              <a:rPr lang="en-US" altLang="ko-KR" dirty="0" smtClean="0"/>
              <a:t>Multiple Androids</a:t>
            </a:r>
          </a:p>
          <a:p>
            <a:pPr lvl="2"/>
            <a:r>
              <a:rPr lang="en-US" altLang="ko-KR" dirty="0" smtClean="0"/>
              <a:t>Android + RTOS</a:t>
            </a:r>
          </a:p>
          <a:p>
            <a:pPr lvl="1"/>
            <a:r>
              <a:rPr lang="en-US" altLang="ko-KR" dirty="0" smtClean="0"/>
              <a:t>Issues</a:t>
            </a:r>
          </a:p>
          <a:p>
            <a:pPr lvl="2"/>
            <a:r>
              <a:rPr lang="en-US" altLang="ko-KR" dirty="0" smtClean="0"/>
              <a:t>Performance, performance, performance…</a:t>
            </a:r>
          </a:p>
          <a:p>
            <a:pPr lvl="3"/>
            <a:r>
              <a:rPr lang="en-US" altLang="ko-KR" dirty="0" smtClean="0"/>
              <a:t>Graphics acceleration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olidFill>
                  <a:srgbClr val="C00000"/>
                </a:solidFill>
                <a:sym typeface="Wingdings" pitchFamily="2" charset="2"/>
              </a:rPr>
              <a:t>Challenging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3"/>
            <a:r>
              <a:rPr lang="en-US" altLang="ko-KR" dirty="0" smtClean="0"/>
              <a:t>CPU, memory limitation</a:t>
            </a:r>
          </a:p>
          <a:p>
            <a:pPr lvl="4"/>
            <a:r>
              <a:rPr lang="en-US" altLang="ko-KR" dirty="0" smtClean="0"/>
              <a:t>High-end smartphones can resolve this limitation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7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Terminologies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 of VMMs</a:t>
            </a:r>
          </a:p>
          <a:p>
            <a:pPr lvl="1"/>
            <a:r>
              <a:rPr lang="en-US" altLang="ko-KR" dirty="0"/>
              <a:t>Type-1 vs. </a:t>
            </a:r>
            <a:r>
              <a:rPr lang="en-US" altLang="ko-KR" dirty="0" smtClean="0"/>
              <a:t>Type-2</a:t>
            </a:r>
          </a:p>
          <a:p>
            <a:r>
              <a:rPr lang="en-US" altLang="ko-KR" dirty="0" smtClean="0"/>
              <a:t>Virtualization </a:t>
            </a:r>
            <a:r>
              <a:rPr lang="en-US" altLang="ko-KR" dirty="0"/>
              <a:t>methods</a:t>
            </a:r>
          </a:p>
          <a:p>
            <a:pPr lvl="1"/>
            <a:r>
              <a:rPr lang="en-US" altLang="ko-KR" dirty="0"/>
              <a:t>Full-virtualization vs. Para-virtualization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Type-1 vs. Type-2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Depending on what sits right on HW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L 도형 6"/>
          <p:cNvSpPr/>
          <p:nvPr/>
        </p:nvSpPr>
        <p:spPr>
          <a:xfrm>
            <a:off x="4489840" y="2353328"/>
            <a:ext cx="4338164" cy="1546955"/>
          </a:xfrm>
          <a:prstGeom prst="corner">
            <a:avLst>
              <a:gd name="adj1" fmla="val 15435"/>
              <a:gd name="adj2" fmla="val 95871"/>
            </a:avLst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46630" y="2353328"/>
            <a:ext cx="1336273" cy="859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8785" y="2775571"/>
            <a:ext cx="1161990" cy="356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17" y="238575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Host OS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28399" y="3256014"/>
            <a:ext cx="278055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VMM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4063" y="3944089"/>
            <a:ext cx="4333941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HW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095" y="2385756"/>
            <a:ext cx="1818060" cy="111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9250" y="3012343"/>
            <a:ext cx="1580940" cy="4044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61045" y="3530329"/>
            <a:ext cx="375587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VMM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75548" y="2385756"/>
            <a:ext cx="1818060" cy="111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7703" y="3012343"/>
            <a:ext cx="1580940" cy="4044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1520" y="3937994"/>
            <a:ext cx="3765403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HW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65149" y="2352170"/>
            <a:ext cx="1336273" cy="859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77304" y="2774413"/>
            <a:ext cx="1161990" cy="356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951" y="1844174"/>
            <a:ext cx="270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Type-1</a:t>
            </a:r>
            <a:r>
              <a:rPr lang="en-US" altLang="ko-KR" sz="2000" dirty="0" smtClean="0"/>
              <a:t>: VMM on HW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148064" y="1846144"/>
            <a:ext cx="3041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Type-2</a:t>
            </a:r>
            <a:r>
              <a:rPr lang="en-US" altLang="ko-KR" sz="2000" dirty="0" smtClean="0"/>
              <a:t>: Host OS on HW</a:t>
            </a:r>
            <a:endParaRPr lang="ko-KR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1946" y="4460919"/>
            <a:ext cx="3990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Xen, VMware ESX server, Hyper-V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Mostly for server, but not 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VMM by default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OS-independent VMM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47034" y="4457670"/>
            <a:ext cx="4743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KVM, VMware Workstation, </a:t>
            </a:r>
            <a:r>
              <a:rPr lang="en-US" altLang="ko-KR" dirty="0" err="1" smtClean="0"/>
              <a:t>VirtualBox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Mostly for client devices, but not 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VMM on demand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OS-dependent VMM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Xen: Type-1 VMM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Type-1 VMM </a:t>
            </a:r>
          </a:p>
          <a:p>
            <a:pPr lvl="1"/>
            <a:r>
              <a:rPr lang="en-US" altLang="ko-KR" dirty="0" smtClean="0"/>
              <a:t>Para-virtualization and full-virtualization</a:t>
            </a:r>
          </a:p>
          <a:p>
            <a:pPr lvl="1"/>
            <a:r>
              <a:rPr lang="en-US" altLang="ko-KR" dirty="0" smtClean="0"/>
              <a:t>Domain0</a:t>
            </a:r>
          </a:p>
          <a:p>
            <a:pPr lvl="2"/>
            <a:r>
              <a:rPr lang="en-US" altLang="ko-KR" dirty="0" smtClean="0"/>
              <a:t>Privileged VM for guest VM (domainU) management</a:t>
            </a:r>
          </a:p>
          <a:p>
            <a:pPr lvl="2"/>
            <a:r>
              <a:rPr lang="en-US" altLang="ko-KR" dirty="0" smtClean="0"/>
              <a:t>Handling I/O operations requested from domainUs</a:t>
            </a:r>
          </a:p>
          <a:p>
            <a:pPr lvl="3"/>
            <a:r>
              <a:rPr lang="en-US" altLang="ko-KR" dirty="0" smtClean="0"/>
              <a:t>Including native device drivers to directly access HW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41551" y="3954917"/>
            <a:ext cx="1705905" cy="111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DomainU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(Guest VM)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9078" y="4581504"/>
            <a:ext cx="1483413" cy="4044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157192"/>
            <a:ext cx="554461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Xen VMM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40004" y="3954917"/>
            <a:ext cx="1705905" cy="111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DomainU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37531" y="4581504"/>
            <a:ext cx="1483413" cy="4044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53693" y="3954917"/>
            <a:ext cx="1705905" cy="11115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Domain0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(Privileged VM)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1220" y="4581504"/>
            <a:ext cx="1483413" cy="4044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Linux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KVM: Type-2 VMM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Type-2 VMM for Linux as a host OS</a:t>
            </a:r>
          </a:p>
          <a:p>
            <a:pPr lvl="1"/>
            <a:r>
              <a:rPr lang="en-US" altLang="ko-KR" dirty="0" smtClean="0"/>
              <a:t>Based on HW-assisted virtualization</a:t>
            </a:r>
          </a:p>
          <a:p>
            <a:pPr lvl="1"/>
            <a:r>
              <a:rPr lang="en-US" altLang="ko-KR" dirty="0" smtClean="0"/>
              <a:t>Linux kernel mainline (2.6.20~)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L 도형 4"/>
          <p:cNvSpPr/>
          <p:nvPr/>
        </p:nvSpPr>
        <p:spPr>
          <a:xfrm>
            <a:off x="1682154" y="2924944"/>
            <a:ext cx="5554141" cy="2376264"/>
          </a:xfrm>
          <a:prstGeom prst="corner">
            <a:avLst>
              <a:gd name="adj1" fmla="val 15435"/>
              <a:gd name="adj2" fmla="val 63177"/>
            </a:avLst>
          </a:prstGeom>
          <a:solidFill>
            <a:srgbClr val="C4C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7675" y="2924944"/>
            <a:ext cx="2978620" cy="157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Guest VM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71975" y="3612232"/>
            <a:ext cx="2216249" cy="296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Guest OS</a:t>
            </a:r>
          </a:p>
        </p:txBody>
      </p:sp>
      <p:pic>
        <p:nvPicPr>
          <p:cNvPr id="8" name="Picture 4" descr="http://www.overclock3d.net/gfx/articles/2008/03/29162601911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4245" y="3208759"/>
            <a:ext cx="334587" cy="344311"/>
          </a:xfrm>
          <a:prstGeom prst="rect">
            <a:avLst/>
          </a:prstGeom>
          <a:noFill/>
        </p:spPr>
      </p:pic>
      <p:pic>
        <p:nvPicPr>
          <p:cNvPr id="9" name="Picture 16" descr="http://www.haifux.org/lectures/134/lecture/images/mplay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338" y="3208759"/>
            <a:ext cx="443742" cy="3229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754163" y="3018438"/>
            <a:ext cx="108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Host OS </a:t>
            </a:r>
          </a:p>
          <a:p>
            <a:r>
              <a:rPr lang="en-US" altLang="ko-KR" sz="2000" b="1" dirty="0" smtClean="0"/>
              <a:t>(Linux)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3239764" y="4536015"/>
            <a:ext cx="39965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KVM VMM (kernel module)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7590" y="2924943"/>
            <a:ext cx="962935" cy="1571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QEMU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0359" y="3962747"/>
            <a:ext cx="1040365" cy="222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vCPU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36679" y="3961631"/>
            <a:ext cx="1040365" cy="222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 smtClean="0">
                <a:solidFill>
                  <a:schemeClr val="tx1"/>
                </a:solidFill>
              </a:rPr>
              <a:t>vCPU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47664" y="4496580"/>
            <a:ext cx="5904656" cy="3544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1680" y="4129869"/>
            <a:ext cx="98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User space</a:t>
            </a:r>
            <a:endParaRPr lang="ko-KR" altLang="en-US" sz="1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01205" y="4543261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Kernel space</a:t>
            </a:r>
            <a:endParaRPr lang="ko-KR" altLang="en-US" sz="1400" b="1" i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31840" y="2852936"/>
            <a:ext cx="4176464" cy="16341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2000" b="1" i="1" dirty="0" smtClean="0">
                <a:solidFill>
                  <a:schemeClr val="tx1"/>
                </a:solidFill>
              </a:rPr>
              <a:t>Linux Process</a:t>
            </a:r>
            <a:endParaRPr lang="ko-KR" altLang="en-US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43971" y="3923530"/>
            <a:ext cx="1108124" cy="5418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</a:rPr>
              <a:t> Linux Thread</a:t>
            </a:r>
            <a:endParaRPr lang="ko-KR" altLang="en-US" sz="1000" b="1" i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99150" y="3933056"/>
            <a:ext cx="1108124" cy="5418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</a:rPr>
              <a:t> Linux Thread</a:t>
            </a:r>
            <a:endParaRPr lang="ko-KR" altLang="en-US" sz="1000" b="1" i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9676" y="2963739"/>
            <a:ext cx="879326" cy="14828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i="1" dirty="0" smtClean="0">
                <a:solidFill>
                  <a:schemeClr val="tx1"/>
                </a:solidFill>
              </a:rPr>
              <a:t> Linux Thread</a:t>
            </a:r>
            <a:endParaRPr lang="ko-KR" altLang="en-US" sz="1200" b="1" i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26507" y="3380914"/>
            <a:ext cx="771525" cy="5319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I/O emulation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Learn Virtualization?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726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Conference proceedings</a:t>
            </a:r>
          </a:p>
          <a:p>
            <a:pPr lvl="1"/>
            <a:r>
              <a:rPr lang="en-US" altLang="ko-KR" dirty="0" smtClean="0"/>
              <a:t>SOSP</a:t>
            </a:r>
          </a:p>
          <a:p>
            <a:pPr lvl="2"/>
            <a:r>
              <a:rPr lang="en-US" altLang="ko-KR" dirty="0" smtClean="0"/>
              <a:t>Symposium </a:t>
            </a:r>
            <a:r>
              <a:rPr lang="en-US" altLang="ko-KR" dirty="0"/>
              <a:t>on Operating Systems </a:t>
            </a:r>
            <a:r>
              <a:rPr lang="en-US" altLang="ko-KR" dirty="0" smtClean="0"/>
              <a:t>Principles</a:t>
            </a:r>
          </a:p>
          <a:p>
            <a:pPr lvl="1"/>
            <a:r>
              <a:rPr lang="en-US" altLang="ko-KR" dirty="0" smtClean="0"/>
              <a:t>OSDI</a:t>
            </a:r>
          </a:p>
          <a:p>
            <a:pPr lvl="2"/>
            <a:r>
              <a:rPr lang="en-US" altLang="ko-KR" dirty="0" smtClean="0"/>
              <a:t>Symposium on Operating Systems Design and Implementation</a:t>
            </a:r>
          </a:p>
          <a:p>
            <a:pPr lvl="1"/>
            <a:r>
              <a:rPr lang="en-US" altLang="ko-KR" dirty="0" smtClean="0"/>
              <a:t>ASPLOS </a:t>
            </a:r>
          </a:p>
          <a:p>
            <a:pPr lvl="2"/>
            <a:r>
              <a:rPr lang="en-US" altLang="ko-KR" dirty="0" smtClean="0"/>
              <a:t>International </a:t>
            </a:r>
            <a:r>
              <a:rPr lang="en-US" altLang="ko-KR" dirty="0"/>
              <a:t>Conference on Architectural Support for Programming Languages and Operating </a:t>
            </a:r>
            <a:r>
              <a:rPr lang="en-US" altLang="ko-KR" dirty="0" smtClean="0"/>
              <a:t>Systems</a:t>
            </a:r>
          </a:p>
          <a:p>
            <a:pPr lvl="1"/>
            <a:r>
              <a:rPr lang="en-US" altLang="ko-KR" dirty="0" smtClean="0"/>
              <a:t>USENIX ATC</a:t>
            </a:r>
          </a:p>
          <a:p>
            <a:pPr lvl="2"/>
            <a:r>
              <a:rPr lang="en-US" altLang="ko-KR" dirty="0" smtClean="0"/>
              <a:t>USENIX Annual Technical Conference</a:t>
            </a:r>
          </a:p>
          <a:p>
            <a:pPr lvl="1"/>
            <a:r>
              <a:rPr lang="en-US" altLang="ko-KR" dirty="0" smtClean="0"/>
              <a:t>EUROSYS</a:t>
            </a:r>
          </a:p>
          <a:p>
            <a:pPr lvl="2"/>
            <a:r>
              <a:rPr lang="en-US" altLang="ko-KR" dirty="0"/>
              <a:t>European Conference on Computer Systems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VEE</a:t>
            </a:r>
          </a:p>
          <a:p>
            <a:pPr lvl="2"/>
            <a:r>
              <a:rPr lang="en-US" altLang="ko-KR" dirty="0" smtClean="0"/>
              <a:t>International Conference on Virtual Execution Environments</a:t>
            </a:r>
          </a:p>
          <a:p>
            <a:pPr lvl="1"/>
            <a:r>
              <a:rPr lang="en-US" altLang="ko-KR" dirty="0" smtClean="0"/>
              <a:t>SOCC</a:t>
            </a:r>
          </a:p>
          <a:p>
            <a:pPr lvl="2"/>
            <a:r>
              <a:rPr lang="en-US" altLang="ko-KR" dirty="0"/>
              <a:t>ACM Symposium on Cloud Computing</a:t>
            </a:r>
            <a:endParaRPr lang="en-US" altLang="ko-KR" dirty="0" smtClean="0"/>
          </a:p>
          <a:p>
            <a:r>
              <a:rPr lang="en-US" altLang="ko-KR" dirty="0" smtClean="0"/>
              <a:t>Open source software</a:t>
            </a:r>
          </a:p>
          <a:p>
            <a:pPr lvl="1"/>
            <a:r>
              <a:rPr lang="en-US" altLang="ko-KR" dirty="0" smtClean="0"/>
              <a:t>Xen, KVM, </a:t>
            </a:r>
            <a:r>
              <a:rPr lang="en-US" altLang="ko-KR" dirty="0" err="1" smtClean="0"/>
              <a:t>VirtualBox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2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 vs. Para-virtualization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Depending on whether OS source is modified</a:t>
            </a:r>
          </a:p>
          <a:p>
            <a:pPr lvl="1"/>
            <a:r>
              <a:rPr lang="en-US" altLang="ko-KR" dirty="0" smtClean="0"/>
              <a:t>Full-virtualization = No OS source modification</a:t>
            </a:r>
          </a:p>
          <a:p>
            <a:pPr lvl="2"/>
            <a:r>
              <a:rPr lang="en-US" altLang="ko-KR" dirty="0" smtClean="0"/>
              <a:t>SW-based full virtualization</a:t>
            </a:r>
          </a:p>
          <a:p>
            <a:pPr lvl="3"/>
            <a:r>
              <a:rPr lang="en-US" altLang="ko-KR" dirty="0" smtClean="0"/>
              <a:t>Emulation</a:t>
            </a:r>
          </a:p>
          <a:p>
            <a:pPr lvl="2"/>
            <a:r>
              <a:rPr lang="en-US" altLang="ko-KR" dirty="0" smtClean="0"/>
              <a:t>HW-based full virtualization</a:t>
            </a:r>
          </a:p>
          <a:p>
            <a:pPr lvl="3"/>
            <a:r>
              <a:rPr lang="en-US" altLang="ko-KR" dirty="0" smtClean="0"/>
              <a:t>HW-assisted virtualization</a:t>
            </a:r>
          </a:p>
          <a:p>
            <a:pPr lvl="1"/>
            <a:r>
              <a:rPr lang="en-US" altLang="ko-KR" dirty="0" smtClean="0"/>
              <a:t>Para-virtualization = OS source modification</a:t>
            </a:r>
          </a:p>
          <a:p>
            <a:pPr lvl="2"/>
            <a:r>
              <a:rPr lang="en-US" altLang="ko-KR" dirty="0" smtClean="0"/>
              <a:t>Virtualization-aware OS</a:t>
            </a:r>
          </a:p>
          <a:p>
            <a:pPr lvl="2"/>
            <a:r>
              <a:rPr lang="en-US" altLang="ko-KR" dirty="0" smtClean="0"/>
              <a:t>Bridging semantic gap between VMM and OS</a:t>
            </a:r>
          </a:p>
          <a:p>
            <a:pPr lvl="2"/>
            <a:r>
              <a:rPr lang="en-US" altLang="ko-KR" dirty="0" smtClean="0"/>
              <a:t>Mostly for performance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5229200"/>
            <a:ext cx="6984776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Today’s virtualization solutions adopt both approaches for optimized performance</a:t>
            </a:r>
            <a:endParaRPr lang="ko-KR" altLang="en-US" sz="20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Virtualization?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00268" cy="5040560"/>
          </a:xfrm>
        </p:spPr>
        <p:txBody>
          <a:bodyPr/>
          <a:lstStyle/>
          <a:p>
            <a:r>
              <a:rPr lang="en-US" altLang="ko-KR" dirty="0" smtClean="0"/>
              <a:t>Multiple OSes on a single machine</a:t>
            </a:r>
          </a:p>
          <a:p>
            <a:pPr lvl="1"/>
            <a:r>
              <a:rPr lang="en-US" altLang="ko-KR" dirty="0" smtClean="0"/>
              <a:t>Giving an </a:t>
            </a:r>
            <a:r>
              <a:rPr lang="en-US" altLang="ko-KR" u="sng" dirty="0" smtClean="0"/>
              <a:t>illusion</a:t>
            </a:r>
            <a:r>
              <a:rPr lang="en-US" altLang="ko-KR" dirty="0" smtClean="0"/>
              <a:t> that each OS is running on real HW</a:t>
            </a:r>
          </a:p>
          <a:p>
            <a:pPr lvl="1"/>
            <a:r>
              <a:rPr lang="en-US" altLang="ko-KR" b="1" dirty="0" smtClean="0"/>
              <a:t>Virtual Machine Monitor (VMM)</a:t>
            </a:r>
          </a:p>
          <a:p>
            <a:pPr lvl="2"/>
            <a:r>
              <a:rPr lang="en-US" altLang="ko-KR" dirty="0" smtClean="0"/>
              <a:t>Another layer of kernel to virtualize multiple OSes</a:t>
            </a:r>
          </a:p>
          <a:p>
            <a:pPr lvl="2"/>
            <a:r>
              <a:rPr lang="en-US" altLang="ko-KR" dirty="0" smtClean="0"/>
              <a:t>Also called “</a:t>
            </a:r>
            <a:r>
              <a:rPr lang="en-US" altLang="ko-KR" b="1" u="sng" dirty="0" smtClean="0"/>
              <a:t>hypervisor</a:t>
            </a:r>
            <a:r>
              <a:rPr lang="en-US" altLang="ko-KR" dirty="0" smtClean="0"/>
              <a:t>”</a:t>
            </a:r>
          </a:p>
          <a:p>
            <a:pPr lvl="3"/>
            <a:r>
              <a:rPr lang="en-US" altLang="ko-KR" dirty="0" smtClean="0"/>
              <a:t>An OS as a supervisor is no more HW-dictator!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1835696" y="5382336"/>
            <a:ext cx="5286412" cy="1143008"/>
          </a:xfrm>
          <a:prstGeom prst="cube">
            <a:avLst>
              <a:gd name="adj" fmla="val 3805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Hardware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1835696" y="4882270"/>
            <a:ext cx="5286412" cy="857256"/>
          </a:xfrm>
          <a:prstGeom prst="cube">
            <a:avLst>
              <a:gd name="adj" fmla="val 51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Virtual Machine Monitor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121448" y="3810700"/>
            <a:ext cx="1571636" cy="1500198"/>
            <a:chOff x="3000364" y="3143248"/>
            <a:chExt cx="1571636" cy="1500198"/>
          </a:xfrm>
        </p:grpSpPr>
        <p:sp>
          <p:nvSpPr>
            <p:cNvPr id="8" name="정육면체 7"/>
            <p:cNvSpPr/>
            <p:nvPr/>
          </p:nvSpPr>
          <p:spPr>
            <a:xfrm>
              <a:off x="3071802" y="4071942"/>
              <a:ext cx="1357322" cy="500066"/>
            </a:xfrm>
            <a:prstGeom prst="cube">
              <a:avLst>
                <a:gd name="adj" fmla="val 4804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Windows</a:t>
              </a:r>
              <a:endParaRPr lang="ko-KR" altLang="en-US" sz="1600" dirty="0"/>
            </a:p>
          </p:txBody>
        </p:sp>
        <p:sp>
          <p:nvSpPr>
            <p:cNvPr id="9" name="원통 8"/>
            <p:cNvSpPr/>
            <p:nvPr/>
          </p:nvSpPr>
          <p:spPr>
            <a:xfrm>
              <a:off x="3286116" y="3857628"/>
              <a:ext cx="428628" cy="35719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0" name="원통 9"/>
            <p:cNvSpPr/>
            <p:nvPr/>
          </p:nvSpPr>
          <p:spPr>
            <a:xfrm>
              <a:off x="3786182" y="3857628"/>
              <a:ext cx="428628" cy="35719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1" name="원통 10"/>
            <p:cNvSpPr/>
            <p:nvPr/>
          </p:nvSpPr>
          <p:spPr>
            <a:xfrm>
              <a:off x="3286116" y="3571876"/>
              <a:ext cx="428628" cy="357190"/>
            </a:xfrm>
            <a:prstGeom prst="ca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000364" y="3143248"/>
              <a:ext cx="1571636" cy="1500198"/>
            </a:xfrm>
            <a:prstGeom prst="cube">
              <a:avLst/>
            </a:prstGeom>
            <a:noFill/>
            <a:ln w="3175">
              <a:solidFill>
                <a:schemeClr val="accent6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64522" y="3810700"/>
            <a:ext cx="1571636" cy="1500198"/>
            <a:chOff x="4643438" y="3143248"/>
            <a:chExt cx="1571636" cy="1500198"/>
          </a:xfrm>
        </p:grpSpPr>
        <p:sp>
          <p:nvSpPr>
            <p:cNvPr id="14" name="정육면체 13"/>
            <p:cNvSpPr/>
            <p:nvPr/>
          </p:nvSpPr>
          <p:spPr>
            <a:xfrm>
              <a:off x="4714876" y="4071942"/>
              <a:ext cx="1357322" cy="500066"/>
            </a:xfrm>
            <a:prstGeom prst="cube">
              <a:avLst>
                <a:gd name="adj" fmla="val 4804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Linux</a:t>
              </a:r>
              <a:endParaRPr lang="ko-KR" altLang="en-US" sz="1600" dirty="0"/>
            </a:p>
          </p:txBody>
        </p:sp>
        <p:sp>
          <p:nvSpPr>
            <p:cNvPr id="15" name="원통 14"/>
            <p:cNvSpPr/>
            <p:nvPr/>
          </p:nvSpPr>
          <p:spPr>
            <a:xfrm>
              <a:off x="4929190" y="3857628"/>
              <a:ext cx="428628" cy="357190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29256" y="3857628"/>
              <a:ext cx="428628" cy="357190"/>
            </a:xfrm>
            <a:prstGeom prst="can">
              <a:avLst/>
            </a:prstGeom>
            <a:solidFill>
              <a:srgbClr val="00206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29256" y="3571876"/>
              <a:ext cx="428628" cy="35719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4643438" y="3143248"/>
              <a:ext cx="1571636" cy="1500198"/>
            </a:xfrm>
            <a:prstGeom prst="cube">
              <a:avLst/>
            </a:prstGeom>
            <a:noFill/>
            <a:ln w="3175">
              <a:solidFill>
                <a:schemeClr val="accent6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07596" y="3810700"/>
            <a:ext cx="1571636" cy="1500198"/>
            <a:chOff x="6286512" y="3143248"/>
            <a:chExt cx="1571636" cy="1500198"/>
          </a:xfrm>
        </p:grpSpPr>
        <p:sp>
          <p:nvSpPr>
            <p:cNvPr id="20" name="정육면체 19"/>
            <p:cNvSpPr/>
            <p:nvPr/>
          </p:nvSpPr>
          <p:spPr>
            <a:xfrm>
              <a:off x="6357950" y="4071942"/>
              <a:ext cx="1357322" cy="500066"/>
            </a:xfrm>
            <a:prstGeom prst="cube">
              <a:avLst>
                <a:gd name="adj" fmla="val 4804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Mac</a:t>
              </a:r>
              <a:endParaRPr lang="ko-KR" altLang="en-US" sz="1600" dirty="0"/>
            </a:p>
          </p:txBody>
        </p:sp>
        <p:sp>
          <p:nvSpPr>
            <p:cNvPr id="21" name="원통 20"/>
            <p:cNvSpPr/>
            <p:nvPr/>
          </p:nvSpPr>
          <p:spPr>
            <a:xfrm>
              <a:off x="6572264" y="3857628"/>
              <a:ext cx="428628" cy="357190"/>
            </a:xfrm>
            <a:prstGeom prst="can">
              <a:avLst/>
            </a:prstGeom>
            <a:solidFill>
              <a:srgbClr val="00B05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22" name="원통 21"/>
            <p:cNvSpPr/>
            <p:nvPr/>
          </p:nvSpPr>
          <p:spPr>
            <a:xfrm>
              <a:off x="7072330" y="3857628"/>
              <a:ext cx="428628" cy="357190"/>
            </a:xfrm>
            <a:prstGeom prst="can">
              <a:avLst/>
            </a:prstGeom>
            <a:solidFill>
              <a:schemeClr val="tx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App</a:t>
              </a:r>
              <a:endParaRPr lang="ko-KR" altLang="en-US" sz="8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6286512" y="3143248"/>
              <a:ext cx="1571636" cy="1500198"/>
            </a:xfrm>
            <a:prstGeom prst="cube">
              <a:avLst/>
            </a:prstGeom>
            <a:noFill/>
            <a:ln w="3175">
              <a:solidFill>
                <a:schemeClr val="accent6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5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 – Born and Died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1960s-1970s</a:t>
            </a:r>
          </a:p>
          <a:p>
            <a:pPr lvl="1"/>
            <a:r>
              <a:rPr lang="en-US" altLang="ko-KR" dirty="0" smtClean="0"/>
              <a:t>High cost of computing machines</a:t>
            </a:r>
          </a:p>
          <a:p>
            <a:pPr lvl="1"/>
            <a:r>
              <a:rPr lang="en-US" altLang="ko-KR" dirty="0" smtClean="0"/>
              <a:t>IBM VM/370: A VMM for IBM mainframe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1980s-1990s</a:t>
            </a:r>
          </a:p>
          <a:p>
            <a:pPr lvl="1"/>
            <a:r>
              <a:rPr lang="en-US" altLang="ko-KR" dirty="0" smtClean="0"/>
              <a:t>But, lost attentions since PC era (1980s)</a:t>
            </a:r>
          </a:p>
          <a:p>
            <a:pPr lvl="1"/>
            <a:r>
              <a:rPr lang="en-US" altLang="ko-KR" dirty="0" smtClean="0"/>
              <a:t>Cheap HW </a:t>
            </a:r>
            <a:r>
              <a:rPr lang="en-US" altLang="ko-KR" dirty="0" smtClean="0">
                <a:sym typeface="Wingdings" pitchFamily="2" charset="2"/>
              </a:rPr>
              <a:t> No need to share hardware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CPU did not support virtualization well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High engineering cost and overhead</a:t>
            </a:r>
            <a:endParaRPr lang="ko-KR" altLang="en-US" dirty="0"/>
          </a:p>
        </p:txBody>
      </p:sp>
      <p:pic>
        <p:nvPicPr>
          <p:cNvPr id="2050" name="Picture 2" descr="C:\Users\hwandori\AppData\Local\Microsoft\Windows\Temporary Internet Files\Content.IE5\202K0RHH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6" y="247382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wandori\AppData\Local\Microsoft\Windows\Temporary Internet Files\Content.IE5\U24F0VYK\MC9004415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6677" y="2276872"/>
            <a:ext cx="1240610" cy="12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wandori\AppData\Local\Microsoft\Windows\Temporary Internet Files\Content.IE5\U24F0VYK\MC9004415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0727" y="2392118"/>
            <a:ext cx="1051952" cy="10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hwandori\AppData\Local\Microsoft\Windows\Temporary Internet Files\Content.IE5\7RNNR0IN\MC90044153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8617" y="3615687"/>
            <a:ext cx="1062671" cy="10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hwandori\AppData\Local\Microsoft\Windows\Temporary Internet Files\Content.IE5\U24F0VYK\MC900441534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5190" y="3331078"/>
            <a:ext cx="1053427" cy="11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hwandori\AppData\Local\Microsoft\Windows\Temporary Internet Files\Content.IE5\THTKZ0SR\MC900441535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8380" y="3002009"/>
            <a:ext cx="1183420" cy="12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4139952" y="3079983"/>
            <a:ext cx="1584176" cy="2510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771800" y="3218860"/>
            <a:ext cx="2880320" cy="112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1"/>
          </p:cNvCxnSpPr>
          <p:nvPr/>
        </p:nvCxnSpPr>
        <p:spPr>
          <a:xfrm flipV="1">
            <a:off x="4951288" y="3331078"/>
            <a:ext cx="700832" cy="821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1"/>
          </p:cNvCxnSpPr>
          <p:nvPr/>
        </p:nvCxnSpPr>
        <p:spPr>
          <a:xfrm flipV="1">
            <a:off x="3888617" y="3331078"/>
            <a:ext cx="1835511" cy="5669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1"/>
          </p:cNvCxnSpPr>
          <p:nvPr/>
        </p:nvCxnSpPr>
        <p:spPr>
          <a:xfrm flipV="1">
            <a:off x="2771800" y="3331079"/>
            <a:ext cx="2880320" cy="284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6256" y="2818743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Powerful</a:t>
            </a:r>
            <a:r>
              <a:rPr lang="en-US" altLang="ko-KR" dirty="0"/>
              <a:t> </a:t>
            </a:r>
            <a:r>
              <a:rPr lang="en-US" altLang="ko-KR" dirty="0" smtClean="0"/>
              <a:t>&amp;</a:t>
            </a:r>
          </a:p>
          <a:p>
            <a:r>
              <a:rPr lang="en-US" altLang="ko-KR" dirty="0" smtClean="0"/>
              <a:t>expensive</a:t>
            </a:r>
          </a:p>
          <a:p>
            <a:r>
              <a:rPr lang="en-US" altLang="ko-KR" dirty="0" smtClean="0"/>
              <a:t>hardware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 - Reborn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400600"/>
          </a:xfrm>
        </p:spPr>
        <p:txBody>
          <a:bodyPr/>
          <a:lstStyle/>
          <a:p>
            <a:r>
              <a:rPr lang="en-US" altLang="ko-KR" dirty="0" smtClean="0"/>
              <a:t>The late 1990s</a:t>
            </a:r>
          </a:p>
          <a:p>
            <a:pPr lvl="1"/>
            <a:r>
              <a:rPr lang="en-US" altLang="ko-KR" dirty="0" smtClean="0"/>
              <a:t>Regain attention for “</a:t>
            </a:r>
            <a:r>
              <a:rPr lang="en-US" altLang="ko-KR" b="1" dirty="0" smtClean="0"/>
              <a:t>server consolidation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Toward cost-effective large-scale computing</a:t>
            </a:r>
          </a:p>
          <a:p>
            <a:pPr lvl="1"/>
            <a:r>
              <a:rPr lang="en-US" altLang="ko-KR" dirty="0" smtClean="0"/>
              <a:t>Stanford’s research project: Disco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They founded VMware in 1998</a:t>
            </a:r>
            <a:endParaRPr lang="ko-KR" altLang="en-US" dirty="0"/>
          </a:p>
        </p:txBody>
      </p:sp>
      <p:sp>
        <p:nvSpPr>
          <p:cNvPr id="5" name="AutoShape 2" descr="https://docs.google.com/file/d/0BwODwMln-e-Ha3VrMC1fY0M3eUk/image?pagenumber=4&amp;w=80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760" y="2911502"/>
            <a:ext cx="4392488" cy="27250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5589240"/>
            <a:ext cx="621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 latinLnBrk="0">
              <a:spcBef>
                <a:spcPct val="30000"/>
              </a:spcBef>
              <a:spcAft>
                <a:spcPct val="0"/>
              </a:spcAft>
            </a:pPr>
            <a:r>
              <a:rPr lang="en-GB" altLang="ko-KR" sz="1200" dirty="0" smtClean="0">
                <a:solidFill>
                  <a:srgbClr val="000000"/>
                </a:solidFill>
                <a:latin typeface="+mn-ea"/>
                <a:cs typeface="Arial" pitchFamily="34" charset="0"/>
              </a:rPr>
              <a:t>Disco</a:t>
            </a:r>
            <a:r>
              <a:rPr lang="en-GB" altLang="ko-KR" sz="1200" dirty="0">
                <a:solidFill>
                  <a:srgbClr val="000000"/>
                </a:solidFill>
                <a:latin typeface="+mn-ea"/>
                <a:cs typeface="Arial" pitchFamily="34" charset="0"/>
              </a:rPr>
              <a:t>: Running Commodity Operating Systems on Scalable </a:t>
            </a:r>
            <a:r>
              <a:rPr lang="en-GB" altLang="ko-KR" sz="1200" dirty="0" smtClean="0">
                <a:solidFill>
                  <a:srgbClr val="000000"/>
                </a:solidFill>
                <a:latin typeface="+mn-ea"/>
                <a:cs typeface="Arial" pitchFamily="34" charset="0"/>
              </a:rPr>
              <a:t>Multiprocessors </a:t>
            </a:r>
            <a:r>
              <a:rPr lang="en-US" altLang="ko-KR" sz="1200" dirty="0" smtClean="0">
                <a:latin typeface="+mn-ea"/>
              </a:rPr>
              <a:t>[SOSP’97]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3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pcworld.com/images/article/2010/12/vmware_view_pilot-5132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55258"/>
            <a:ext cx="3096344" cy="17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- Renaissance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62826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1998-2002</a:t>
            </a:r>
          </a:p>
          <a:p>
            <a:pPr lvl="1"/>
            <a:r>
              <a:rPr lang="en-US" altLang="ko-KR" dirty="0" smtClean="0"/>
              <a:t>VMware </a:t>
            </a:r>
          </a:p>
          <a:p>
            <a:pPr lvl="2"/>
            <a:r>
              <a:rPr lang="en-US" altLang="ko-KR" b="1" dirty="0" smtClean="0"/>
              <a:t>“Full-virtualization”</a:t>
            </a:r>
          </a:p>
          <a:p>
            <a:pPr lvl="3"/>
            <a:r>
              <a:rPr lang="en-US" altLang="ko-KR" dirty="0" smtClean="0"/>
              <a:t>Running unmodified OS </a:t>
            </a:r>
          </a:p>
          <a:p>
            <a:pPr lvl="4"/>
            <a:r>
              <a:rPr lang="en-US" altLang="ko-KR" dirty="0" smtClean="0"/>
              <a:t>Starting with SW-based binary translation</a:t>
            </a:r>
          </a:p>
          <a:p>
            <a:pPr lvl="2"/>
            <a:r>
              <a:rPr lang="en-US" altLang="ko-KR" dirty="0" smtClean="0"/>
              <a:t>Success in industry and academia</a:t>
            </a:r>
          </a:p>
          <a:p>
            <a:pPr lvl="3"/>
            <a:r>
              <a:rPr lang="en-US" altLang="ko-KR" dirty="0" smtClean="0"/>
              <a:t>VMware‘s state-of-the-art techniques in SOSP and OSDI</a:t>
            </a:r>
          </a:p>
          <a:p>
            <a:r>
              <a:rPr lang="en-US" altLang="ko-KR" dirty="0" smtClean="0"/>
              <a:t>2003</a:t>
            </a:r>
          </a:p>
          <a:p>
            <a:pPr lvl="1"/>
            <a:r>
              <a:rPr lang="en-US" altLang="ko-KR" dirty="0" smtClean="0"/>
              <a:t>Xen</a:t>
            </a:r>
          </a:p>
          <a:p>
            <a:pPr lvl="2"/>
            <a:r>
              <a:rPr lang="en-US" altLang="ko-KR" dirty="0" smtClean="0"/>
              <a:t>University of Cambridge’s project: </a:t>
            </a:r>
            <a:r>
              <a:rPr lang="en-US" altLang="ko-KR" b="1" dirty="0" smtClean="0"/>
              <a:t>Open source!!!</a:t>
            </a:r>
          </a:p>
          <a:p>
            <a:pPr lvl="2"/>
            <a:r>
              <a:rPr lang="en-US" altLang="ko-KR" dirty="0" smtClean="0"/>
              <a:t>“Xen and Art of Virtualization” [SOSP’03]</a:t>
            </a:r>
          </a:p>
          <a:p>
            <a:pPr lvl="2"/>
            <a:r>
              <a:rPr lang="en-US" altLang="ko-KR" b="1" dirty="0" smtClean="0"/>
              <a:t>“Para-virtualization”</a:t>
            </a:r>
          </a:p>
          <a:p>
            <a:pPr lvl="3"/>
            <a:r>
              <a:rPr lang="en-US" altLang="ko-KR" dirty="0" smtClean="0"/>
              <a:t>Modified OS for near-native performance: </a:t>
            </a:r>
            <a:r>
              <a:rPr lang="en-US" altLang="ko-KR" u="sng" dirty="0" smtClean="0"/>
              <a:t>Linux on x86</a:t>
            </a:r>
          </a:p>
          <a:p>
            <a:pPr lvl="2"/>
            <a:r>
              <a:rPr lang="en-US" altLang="ko-KR" dirty="0" smtClean="0"/>
              <a:t>2003-</a:t>
            </a:r>
          </a:p>
          <a:p>
            <a:pPr lvl="3"/>
            <a:r>
              <a:rPr lang="en-US" altLang="ko-KR" dirty="0" smtClean="0"/>
              <a:t>Virtualization research renaissance based on Xen</a:t>
            </a:r>
          </a:p>
          <a:p>
            <a:pPr lvl="2"/>
            <a:r>
              <a:rPr lang="en-US" altLang="ko-KR" dirty="0" smtClean="0"/>
              <a:t>2007: Acquired by Citrix</a:t>
            </a:r>
          </a:p>
        </p:txBody>
      </p:sp>
      <p:pic>
        <p:nvPicPr>
          <p:cNvPr id="4100" name="Picture 4" descr="http://cfile22.uf.tistory.com/image/1856DB1A4C1B4164A894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1296144" cy="5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2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pic004.cnblogs.com/news/201210/20121023_164713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1"/>
            <a:ext cx="2422311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- </a:t>
            </a:r>
            <a:r>
              <a:rPr lang="en-US" altLang="ko-KR" dirty="0" smtClean="0"/>
              <a:t>Ubiquitous 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3285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2005-2006</a:t>
            </a:r>
          </a:p>
          <a:p>
            <a:pPr lvl="1"/>
            <a:r>
              <a:rPr lang="en-US" altLang="ko-KR" dirty="0" smtClean="0"/>
              <a:t>HW-assisted virtualization</a:t>
            </a:r>
          </a:p>
          <a:p>
            <a:pPr lvl="1"/>
            <a:r>
              <a:rPr lang="en-US" altLang="ko-KR" dirty="0" smtClean="0"/>
              <a:t>x86 virtualization</a:t>
            </a:r>
          </a:p>
          <a:p>
            <a:pPr lvl="2"/>
            <a:r>
              <a:rPr lang="en-US" altLang="ko-KR" dirty="0" smtClean="0"/>
              <a:t>Intel VT-x &amp; AMD-V</a:t>
            </a:r>
          </a:p>
          <a:p>
            <a:pPr lvl="2"/>
            <a:r>
              <a:rPr lang="en-US" altLang="ko-KR" dirty="0" smtClean="0"/>
              <a:t>Running unmodified OS with near-native performance</a:t>
            </a:r>
          </a:p>
          <a:p>
            <a:pPr lvl="2"/>
            <a:r>
              <a:rPr lang="en-US" altLang="ko-KR" dirty="0" smtClean="0"/>
              <a:t>Default functionality now</a:t>
            </a:r>
            <a:endParaRPr lang="en-US" altLang="ko-KR" dirty="0"/>
          </a:p>
          <a:p>
            <a:r>
              <a:rPr lang="en-US" altLang="ko-KR" dirty="0" smtClean="0"/>
              <a:t>2006-now</a:t>
            </a:r>
          </a:p>
          <a:p>
            <a:pPr lvl="1"/>
            <a:r>
              <a:rPr lang="en-US" altLang="ko-KR" dirty="0" smtClean="0"/>
              <a:t>Cloud computing</a:t>
            </a:r>
          </a:p>
          <a:p>
            <a:pPr lvl="2"/>
            <a:r>
              <a:rPr lang="en-US" altLang="ko-KR" dirty="0" smtClean="0"/>
              <a:t>Infrastructure-as-a-Service (IaaS)</a:t>
            </a:r>
          </a:p>
          <a:p>
            <a:pPr lvl="1"/>
            <a:r>
              <a:rPr lang="en-US" altLang="ko-KR" dirty="0" smtClean="0"/>
              <a:t>Virtual desktop infrastructure (VDI)</a:t>
            </a:r>
          </a:p>
          <a:p>
            <a:pPr lvl="1"/>
            <a:r>
              <a:rPr lang="en-US" altLang="ko-KR" dirty="0" smtClean="0"/>
              <a:t>Mobile virtualization</a:t>
            </a:r>
          </a:p>
          <a:p>
            <a:pPr lvl="2"/>
            <a:r>
              <a:rPr lang="en-US" altLang="ko-KR" dirty="0" smtClean="0"/>
              <a:t>ARM virtualization technology (Cortex-A15)</a:t>
            </a:r>
            <a:endParaRPr lang="ko-KR" altLang="en-US" dirty="0"/>
          </a:p>
        </p:txBody>
      </p:sp>
      <p:pic>
        <p:nvPicPr>
          <p:cNvPr id="6148" name="Picture 4" descr="http://www.invest.gov.tr/en-US/successstories/PublishingImages/Int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1656184" cy="12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cdn2.wccftech.com/wp-content/uploads/2012/02/am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29262"/>
            <a:ext cx="2016224" cy="76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264188" y="4293096"/>
            <a:ext cx="2340260" cy="1450231"/>
            <a:chOff x="6543028" y="1962891"/>
            <a:chExt cx="2590628" cy="1345841"/>
          </a:xfrm>
        </p:grpSpPr>
        <p:pic>
          <p:nvPicPr>
            <p:cNvPr id="10" name="Picture 2" descr="http://www.anysoft.ru/images/xendesktop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38" y="196289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www.microsoft.com/korea/events/2010/cloudday/images/txt_microsoft_vdi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842" y="2512629"/>
              <a:ext cx="1752600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32" y="2924944"/>
              <a:ext cx="2025548" cy="38378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028" y="2706789"/>
              <a:ext cx="2590628" cy="207804"/>
            </a:xfrm>
            <a:prstGeom prst="rect">
              <a:avLst/>
            </a:prstGeom>
          </p:spPr>
        </p:pic>
      </p:grpSp>
      <p:pic>
        <p:nvPicPr>
          <p:cNvPr id="14" name="Picture 2" descr="H:\Desktop\스크린샷 2012-02-11 오후 11.54.4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6176269"/>
            <a:ext cx="2266364" cy="61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raymarinc.com/i/XenClient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07435"/>
            <a:ext cx="898211" cy="5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64" y="6140877"/>
            <a:ext cx="445825" cy="56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Virtualization? (1/6)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Efficient resource utilization</a:t>
            </a:r>
          </a:p>
          <a:p>
            <a:pPr lvl="1"/>
            <a:r>
              <a:rPr lang="en-US" altLang="ko-KR" dirty="0" smtClean="0"/>
              <a:t>Low resource utilization of each server machine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Low total cost of ownership (TCO)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Low cost of infrastructure and energy</a:t>
            </a:r>
          </a:p>
          <a:p>
            <a:pPr lvl="2"/>
            <a:endParaRPr lang="ko-KR" altLang="en-US" dirty="0"/>
          </a:p>
        </p:txBody>
      </p:sp>
      <p:pic>
        <p:nvPicPr>
          <p:cNvPr id="5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90" y="3570163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8102" y="3498726"/>
            <a:ext cx="1214438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Documents and Settings\saver\Local Settings\Temporary Internet Files\Content.IE5\TWAONO23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6540" y="5213226"/>
            <a:ext cx="121443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990727" y="3212976"/>
            <a:ext cx="714375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90977" y="3284413"/>
            <a:ext cx="714375" cy="2857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6540" y="5070351"/>
            <a:ext cx="714375" cy="285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VM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9290" y="3498726"/>
            <a:ext cx="2428875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VMM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58"/>
          <p:cNvGrpSpPr>
            <a:grpSpLocks/>
          </p:cNvGrpSpPr>
          <p:nvPr/>
        </p:nvGrpSpPr>
        <p:grpSpPr bwMode="auto">
          <a:xfrm>
            <a:off x="4347790" y="3855913"/>
            <a:ext cx="469900" cy="1047750"/>
            <a:chOff x="2357422" y="4286256"/>
            <a:chExt cx="470000" cy="1047428"/>
          </a:xfrm>
        </p:grpSpPr>
        <p:grpSp>
          <p:nvGrpSpPr>
            <p:cNvPr id="13" name="그룹 12"/>
            <p:cNvGrpSpPr>
              <a:grpSpLocks/>
            </p:cNvGrpSpPr>
            <p:nvPr/>
          </p:nvGrpSpPr>
          <p:grpSpPr bwMode="auto">
            <a:xfrm>
              <a:off x="2428861" y="4286256"/>
              <a:ext cx="357278" cy="714380"/>
              <a:chOff x="2143108" y="2428868"/>
              <a:chExt cx="643100" cy="714380"/>
            </a:xfrm>
          </p:grpSpPr>
          <p:sp>
            <p:nvSpPr>
              <p:cNvPr id="15" name="직사각형 12"/>
              <p:cNvSpPr>
                <a:spLocks noChangeArrowheads="1"/>
              </p:cNvSpPr>
              <p:nvPr/>
            </p:nvSpPr>
            <p:spPr bwMode="auto">
              <a:xfrm>
                <a:off x="2143108" y="3071810"/>
                <a:ext cx="642942" cy="71438"/>
              </a:xfrm>
              <a:prstGeom prst="rect">
                <a:avLst/>
              </a:prstGeom>
              <a:solidFill>
                <a:srgbClr val="29E33F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직사각형 13"/>
              <p:cNvSpPr>
                <a:spLocks noChangeArrowheads="1"/>
              </p:cNvSpPr>
              <p:nvPr/>
            </p:nvSpPr>
            <p:spPr bwMode="auto">
              <a:xfrm>
                <a:off x="2143108" y="3000372"/>
                <a:ext cx="642942" cy="71438"/>
              </a:xfrm>
              <a:prstGeom prst="rect">
                <a:avLst/>
              </a:prstGeom>
              <a:solidFill>
                <a:srgbClr val="29E33F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2143133" y="2928777"/>
                <a:ext cx="643075" cy="714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2143133" y="2857361"/>
                <a:ext cx="643075" cy="714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143133" y="2785946"/>
                <a:ext cx="643075" cy="714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2143133" y="2714530"/>
                <a:ext cx="643075" cy="714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2143133" y="2643115"/>
                <a:ext cx="643075" cy="714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143133" y="2571699"/>
                <a:ext cx="643075" cy="714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2143133" y="2500284"/>
                <a:ext cx="643075" cy="714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2143133" y="2428868"/>
                <a:ext cx="643075" cy="7141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57422" y="5071827"/>
              <a:ext cx="470000" cy="261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57"/>
          <p:cNvGrpSpPr>
            <a:grpSpLocks/>
          </p:cNvGrpSpPr>
          <p:nvPr/>
        </p:nvGrpSpPr>
        <p:grpSpPr bwMode="auto">
          <a:xfrm>
            <a:off x="8062540" y="3713038"/>
            <a:ext cx="469900" cy="976313"/>
            <a:chOff x="6357950" y="4143380"/>
            <a:chExt cx="470000" cy="975990"/>
          </a:xfrm>
        </p:grpSpPr>
        <p:sp>
          <p:nvSpPr>
            <p:cNvPr id="26" name="직사각형 31"/>
            <p:cNvSpPr>
              <a:spLocks noChangeArrowheads="1"/>
            </p:cNvSpPr>
            <p:nvPr/>
          </p:nvSpPr>
          <p:spPr bwMode="auto">
            <a:xfrm>
              <a:off x="6429388" y="4786322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429402" y="4571863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429402" y="4500450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429402" y="4429035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429402" y="4357622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6429402" y="4286208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6429402" y="4214794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6429402" y="4143380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6429402" y="4714691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6429402" y="4643278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7950" y="4857519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59"/>
          <p:cNvGrpSpPr>
            <a:grpSpLocks/>
          </p:cNvGrpSpPr>
          <p:nvPr/>
        </p:nvGrpSpPr>
        <p:grpSpPr bwMode="auto">
          <a:xfrm>
            <a:off x="6919540" y="5356101"/>
            <a:ext cx="469900" cy="1071562"/>
            <a:chOff x="5214942" y="5786454"/>
            <a:chExt cx="470000" cy="1071546"/>
          </a:xfrm>
        </p:grpSpPr>
        <p:sp>
          <p:nvSpPr>
            <p:cNvPr id="38" name="직사각형 42"/>
            <p:cNvSpPr>
              <a:spLocks noChangeArrowheads="1"/>
            </p:cNvSpPr>
            <p:nvPr/>
          </p:nvSpPr>
          <p:spPr bwMode="auto">
            <a:xfrm>
              <a:off x="5286380" y="642939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43"/>
            <p:cNvSpPr>
              <a:spLocks noChangeArrowheads="1"/>
            </p:cNvSpPr>
            <p:nvPr/>
          </p:nvSpPr>
          <p:spPr bwMode="auto">
            <a:xfrm>
              <a:off x="5286380" y="635795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5286394" y="6286509"/>
              <a:ext cx="357264" cy="71437"/>
            </a:xfrm>
            <a:prstGeom prst="rect">
              <a:avLst/>
            </a:prstGeom>
            <a:solidFill>
              <a:srgbClr val="29E33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286394" y="6215073"/>
              <a:ext cx="357264" cy="714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5286394" y="6143636"/>
              <a:ext cx="357264" cy="714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286394" y="6072200"/>
              <a:ext cx="357264" cy="714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286394" y="6000763"/>
              <a:ext cx="357264" cy="714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5286394" y="5929327"/>
              <a:ext cx="357264" cy="714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86394" y="5857890"/>
              <a:ext cx="357264" cy="714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286394" y="5786454"/>
              <a:ext cx="357264" cy="714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4942" y="6596067"/>
              <a:ext cx="470000" cy="2619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72"/>
          <p:cNvGrpSpPr>
            <a:grpSpLocks/>
          </p:cNvGrpSpPr>
          <p:nvPr/>
        </p:nvGrpSpPr>
        <p:grpSpPr bwMode="auto">
          <a:xfrm>
            <a:off x="6776665" y="4070226"/>
            <a:ext cx="469900" cy="976312"/>
            <a:chOff x="4357686" y="4357694"/>
            <a:chExt cx="470000" cy="975990"/>
          </a:xfrm>
        </p:grpSpPr>
        <p:sp>
          <p:nvSpPr>
            <p:cNvPr id="50" name="직사각형 61"/>
            <p:cNvSpPr>
              <a:spLocks noChangeArrowheads="1"/>
            </p:cNvSpPr>
            <p:nvPr/>
          </p:nvSpPr>
          <p:spPr bwMode="auto">
            <a:xfrm>
              <a:off x="4429124" y="500063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62"/>
            <p:cNvSpPr>
              <a:spLocks noChangeArrowheads="1"/>
            </p:cNvSpPr>
            <p:nvPr/>
          </p:nvSpPr>
          <p:spPr bwMode="auto">
            <a:xfrm>
              <a:off x="4429124" y="4786322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63"/>
            <p:cNvSpPr>
              <a:spLocks noChangeArrowheads="1"/>
            </p:cNvSpPr>
            <p:nvPr/>
          </p:nvSpPr>
          <p:spPr bwMode="auto">
            <a:xfrm>
              <a:off x="4429124" y="4714884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64"/>
            <p:cNvSpPr>
              <a:spLocks noChangeArrowheads="1"/>
            </p:cNvSpPr>
            <p:nvPr/>
          </p:nvSpPr>
          <p:spPr bwMode="auto">
            <a:xfrm>
              <a:off x="4429124" y="4643446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65"/>
            <p:cNvSpPr>
              <a:spLocks noChangeArrowheads="1"/>
            </p:cNvSpPr>
            <p:nvPr/>
          </p:nvSpPr>
          <p:spPr bwMode="auto">
            <a:xfrm>
              <a:off x="4429124" y="457200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4429138" y="4500522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4429138" y="4429107"/>
              <a:ext cx="357264" cy="714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429138" y="4357694"/>
              <a:ext cx="357264" cy="714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69"/>
            <p:cNvSpPr>
              <a:spLocks noChangeArrowheads="1"/>
            </p:cNvSpPr>
            <p:nvPr/>
          </p:nvSpPr>
          <p:spPr bwMode="auto">
            <a:xfrm>
              <a:off x="4429124" y="4929198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70"/>
            <p:cNvSpPr>
              <a:spLocks noChangeArrowheads="1"/>
            </p:cNvSpPr>
            <p:nvPr/>
          </p:nvSpPr>
          <p:spPr bwMode="auto">
            <a:xfrm>
              <a:off x="4429124" y="4857760"/>
              <a:ext cx="357190" cy="71438"/>
            </a:xfrm>
            <a:prstGeom prst="rect">
              <a:avLst/>
            </a:prstGeom>
            <a:solidFill>
              <a:srgbClr val="29E33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57686" y="5071833"/>
              <a:ext cx="470000" cy="2618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CPU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5" y="3309516"/>
            <a:ext cx="3632607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36497" y="6453336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The </a:t>
            </a:r>
            <a:r>
              <a:rPr lang="en-US" altLang="ko-KR" sz="1000" dirty="0"/>
              <a:t>Case </a:t>
            </a:r>
            <a:r>
              <a:rPr lang="en-US" altLang="ko-KR" sz="1000" dirty="0" smtClean="0"/>
              <a:t>for Energy-Proportional Computing [IEEE Computer’07]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1829" y="2977207"/>
            <a:ext cx="452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Average CPU utilization of 5000+ Google’s servers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85204" y="3294509"/>
            <a:ext cx="28889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Mostly 0-50% utilization</a:t>
            </a:r>
            <a:endParaRPr lang="ko-KR" altLang="en-US" b="1" dirty="0"/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1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4427 -0.0104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00208 -0.270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07639 0.058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2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1366</Words>
  <Application>Microsoft Office PowerPoint</Application>
  <PresentationFormat>화면 슬라이드 쇼(4:3)</PresentationFormat>
  <Paragraphs>408</Paragraphs>
  <Slides>30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Introduction to Virtualization</vt:lpstr>
      <vt:lpstr>Outline</vt:lpstr>
      <vt:lpstr>How to Learn Virtualization?</vt:lpstr>
      <vt:lpstr>What is Virtualization?</vt:lpstr>
      <vt:lpstr>History – Born and Died (1/4)</vt:lpstr>
      <vt:lpstr>History - Reborn (2/4)</vt:lpstr>
      <vt:lpstr>History - Renaissance (3/4)</vt:lpstr>
      <vt:lpstr>History - Ubiquitous (4/4)</vt:lpstr>
      <vt:lpstr>Why Virtualization? (1/6)</vt:lpstr>
      <vt:lpstr>Why Virtualization? (2/6)</vt:lpstr>
      <vt:lpstr>Why Virtualization? (3/6)</vt:lpstr>
      <vt:lpstr>Why Virtualization? (4/6)</vt:lpstr>
      <vt:lpstr>Why Virtualization? (5/6)</vt:lpstr>
      <vt:lpstr>Why Virtualization? (6/6)</vt:lpstr>
      <vt:lpstr>Use Cases</vt:lpstr>
      <vt:lpstr>Virtualization &amp; Cloud Computing</vt:lpstr>
      <vt:lpstr>Virtualization &amp; Cloud Computing</vt:lpstr>
      <vt:lpstr>Virtualization &amp; Cloud Computing</vt:lpstr>
      <vt:lpstr>Virtual Desktop Infrastructure (VDI)</vt:lpstr>
      <vt:lpstr>Virtual Desktop Infrastructure (VDI)</vt:lpstr>
      <vt:lpstr>Virtual Desktop Infrastructure (VDI)</vt:lpstr>
      <vt:lpstr>Mobile Virtualization</vt:lpstr>
      <vt:lpstr>Mobile Virtualization</vt:lpstr>
      <vt:lpstr>Mobile Virtualization</vt:lpstr>
      <vt:lpstr>Mobile Virtualization</vt:lpstr>
      <vt:lpstr>Basic Terminologies</vt:lpstr>
      <vt:lpstr>Type-1 vs. Type-2</vt:lpstr>
      <vt:lpstr>Xen: Type-1 VMM</vt:lpstr>
      <vt:lpstr>KVM: Type-2 VMM</vt:lpstr>
      <vt:lpstr>Full- vs. Para-virtualization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xxx</cp:lastModifiedBy>
  <cp:revision>1458</cp:revision>
  <dcterms:created xsi:type="dcterms:W3CDTF">2012-02-11T09:55:40Z</dcterms:created>
  <dcterms:modified xsi:type="dcterms:W3CDTF">2013-02-03T15:40:11Z</dcterms:modified>
</cp:coreProperties>
</file>