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2" r:id="rId4"/>
    <p:sldId id="274" r:id="rId5"/>
    <p:sldId id="277" r:id="rId6"/>
    <p:sldId id="275" r:id="rId7"/>
    <p:sldId id="273" r:id="rId8"/>
    <p:sldId id="279" r:id="rId9"/>
    <p:sldId id="276" r:id="rId10"/>
    <p:sldId id="278" r:id="rId11"/>
    <p:sldId id="271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70" r:id="rId20"/>
    <p:sldId id="266" r:id="rId21"/>
    <p:sldId id="267" r:id="rId22"/>
    <p:sldId id="268" r:id="rId23"/>
    <p:sldId id="280" r:id="rId24"/>
    <p:sldId id="281" r:id="rId25"/>
    <p:sldId id="269" r:id="rId26"/>
    <p:sldId id="283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8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E33F"/>
    <a:srgbClr val="59CF3D"/>
    <a:srgbClr val="000099"/>
    <a:srgbClr val="C00000"/>
    <a:srgbClr val="7F7F7F"/>
    <a:srgbClr val="FA0000"/>
    <a:srgbClr val="D0160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>
      <p:cViewPr>
        <p:scale>
          <a:sx n="60" d="100"/>
          <a:sy n="6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1687-E52C-4FDC-8444-537EC4612B48}" type="datetimeFigureOut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FD34-D29D-4535-AD5D-71E3EA97B7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FD34-D29D-4535-AD5D-71E3EA97B7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3A5BC-9F5D-463B-B8B1-5D756B43CC54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96944" cy="1470025"/>
          </a:xfrm>
        </p:spPr>
        <p:txBody>
          <a:bodyPr/>
          <a:lstStyle>
            <a:lvl1pPr>
              <a:defRPr b="1" cap="none" baseline="0">
                <a:latin typeface="+mj-lt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F3-9292-4364-8D98-888F488E9318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E062-527A-4275-95A1-F5D924A16925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8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BB94-FDA8-43BE-9A4A-841E10A3249F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5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220" y="130622"/>
            <a:ext cx="8568952" cy="922114"/>
          </a:xfrm>
        </p:spPr>
        <p:txBody>
          <a:bodyPr/>
          <a:lstStyle>
            <a:lvl1pPr algn="l"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0405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8EDE-E98A-49A1-9062-57ED907618C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pPr/>
              <a:t>‹#›</a:t>
            </a:fld>
            <a:r>
              <a:rPr lang="en-US" altLang="ko-KR" dirty="0" smtClean="0"/>
              <a:t>/38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64220" y="1006128"/>
            <a:ext cx="8568952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4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ADF5-E8D1-49FC-B2E5-A18DB236D353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476E-8A4D-49E3-A5F3-C635FAA280E8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86E9-5C9A-45FD-8B67-D09C6509D0AD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619E-6DB1-4344-81A4-DF2E6F46D53D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17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5DA2-9FFE-465E-99AC-45A23CDFE267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F07E-4090-4E37-9BE2-D9572FB22373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59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71E-9E39-4DED-8027-2FDBBA36884A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  <a:p>
            <a:pPr lvl="4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B132-A46C-4010-8B0A-C97A956BDBC0}" type="datetime1">
              <a:rPr lang="ko-KR" altLang="en-US" smtClean="0"/>
              <a:t>2013-02-04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4B4D-1372-4012-A296-39122967BA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4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HnCiRpfRS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uHnCiRpfRSs?version=3&amp;hl=en_US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8784976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VM Migration</a:t>
            </a:r>
            <a:endParaRPr lang="ko-KR" altLang="en-US" sz="4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280920" cy="2500462"/>
          </a:xfrm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+mj-lt"/>
              </a:rPr>
              <a:t>Hwanju</a:t>
            </a:r>
            <a:r>
              <a:rPr lang="en-US" altLang="ko-KR" sz="2400" dirty="0" smtClean="0">
                <a:latin typeface="+mj-lt"/>
              </a:rPr>
              <a:t> Kim</a:t>
            </a:r>
            <a:endParaRPr lang="ko-KR" altLang="en-US" sz="2400" dirty="0">
              <a:latin typeface="+mj-lt"/>
            </a:endParaRPr>
          </a:p>
        </p:txBody>
      </p:sp>
      <p:pic>
        <p:nvPicPr>
          <p:cNvPr id="6" name="Picture 3" descr="C:\Documents and Settings\Administrator\My Documents\kaist_logo\KAIST_뒷배경 투명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85245"/>
            <a:ext cx="18859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Post-copy Live Migration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“Post-Copy </a:t>
            </a:r>
            <a:r>
              <a:rPr lang="en-US" altLang="ko-KR" dirty="0"/>
              <a:t>Live Migration of Virtual </a:t>
            </a:r>
            <a:r>
              <a:rPr lang="en-US" altLang="ko-KR" dirty="0" smtClean="0"/>
              <a:t>Machines [VEE’09]”</a:t>
            </a:r>
          </a:p>
          <a:p>
            <a:pPr lvl="1"/>
            <a:r>
              <a:rPr lang="en-US" altLang="ko-KR" dirty="0" smtClean="0"/>
              <a:t>Main issue: How to reduce runtime overheads after post-copy migration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52" y="2938857"/>
            <a:ext cx="4176464" cy="15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6667" y="4427820"/>
            <a:ext cx="354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Prepaging</a:t>
            </a:r>
            <a:r>
              <a:rPr lang="en-US" altLang="ko-KR" b="1" dirty="0" smtClean="0"/>
              <a:t> (prefetching) policy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97152"/>
            <a:ext cx="41052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5229200"/>
            <a:ext cx="2325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Bubbling with single pivot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03065" y="5949280"/>
            <a:ext cx="259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Bubbling with multiple pivots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7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13620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Energy Savings of Idle Desktops Using Virtualization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Related research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serious is desktop energy consumption?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916832"/>
            <a:ext cx="496559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23224" y="5774484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Source: Greener PCs for the enterprises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51918" y="4131410"/>
            <a:ext cx="2000264" cy="121444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879780" cy="5040560"/>
          </a:xfrm>
        </p:spPr>
        <p:txBody>
          <a:bodyPr/>
          <a:lstStyle/>
          <a:p>
            <a:r>
              <a:rPr lang="en-US" altLang="ko-KR" dirty="0" smtClean="0"/>
              <a:t>Why nontrivial for desktop energy savings?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2000" y="3343883"/>
            <a:ext cx="89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VS</a:t>
            </a:r>
            <a:endParaRPr lang="ko-KR" altLang="en-US" sz="4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824694" y="1664140"/>
            <a:ext cx="3707746" cy="4429156"/>
            <a:chOff x="5048942" y="2214554"/>
            <a:chExt cx="3707746" cy="4429156"/>
          </a:xfrm>
        </p:grpSpPr>
        <p:pic>
          <p:nvPicPr>
            <p:cNvPr id="7" name="Picture 3" descr="C:\Documents and Settings\hwandori\Local Settings\Temporary Internet Files\Content.IE5\SSHR5DOT\MC900079051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6380" y="2909443"/>
              <a:ext cx="3429024" cy="3734267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048942" y="2214554"/>
              <a:ext cx="3707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Users don’t want ongoing jobs</a:t>
              </a:r>
            </a:p>
            <a:p>
              <a:r>
                <a:rPr lang="en-US" altLang="ko-KR" sz="2000" b="1" dirty="0" smtClean="0"/>
                <a:t>to be disrupted even when away</a:t>
              </a:r>
              <a:endParaRPr lang="ko-KR" alt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 rot="19497550">
              <a:off x="6758779" y="3046650"/>
              <a:ext cx="1018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I’m always</a:t>
              </a:r>
            </a:p>
            <a:p>
              <a:pPr algn="ctr"/>
              <a:r>
                <a:rPr lang="en-US" altLang="ko-KR" sz="1400" b="1" dirty="0" smtClean="0"/>
                <a:t>ready!!</a:t>
              </a:r>
              <a:endParaRPr lang="ko-KR" altLang="en-US" sz="1400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5020" y="1700808"/>
            <a:ext cx="3487228" cy="4143404"/>
            <a:chOff x="679268" y="2214554"/>
            <a:chExt cx="3487228" cy="4143404"/>
          </a:xfrm>
        </p:grpSpPr>
        <p:pic>
          <p:nvPicPr>
            <p:cNvPr id="11" name="Picture 2" descr="C:\Documents and Settings\hwandori\Local Settings\Temporary Internet Files\Content.IE5\PXVT6HGJ\MC900250535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9268" y="2928934"/>
              <a:ext cx="3464104" cy="3429024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2214554"/>
              <a:ext cx="30235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Great savings when away</a:t>
              </a:r>
              <a:endParaRPr lang="ko-KR" alt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63149" y="5996027"/>
            <a:ext cx="4745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smtClean="0">
                <a:solidFill>
                  <a:srgbClr val="FF0000"/>
                </a:solidFill>
              </a:rPr>
              <a:t>Roughly 60% of office desktop</a:t>
            </a:r>
          </a:p>
          <a:p>
            <a:r>
              <a:rPr lang="en-US" altLang="ko-KR" sz="2400" b="1" i="1" dirty="0" smtClean="0">
                <a:solidFill>
                  <a:srgbClr val="FF0000"/>
                </a:solidFill>
              </a:rPr>
              <a:t>PCs are left on continuously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Sleep</a:t>
            </a:r>
          </a:p>
          <a:p>
            <a:pPr lvl="1"/>
            <a:r>
              <a:rPr lang="en-US" altLang="ko-KR" dirty="0"/>
              <a:t>ACPI S3 and S4 states</a:t>
            </a:r>
          </a:p>
          <a:p>
            <a:pPr lvl="2"/>
            <a:r>
              <a:rPr lang="en-US" altLang="ko-KR" dirty="0"/>
              <a:t>S3 – standby (suspend to RAM)</a:t>
            </a:r>
          </a:p>
          <a:p>
            <a:pPr lvl="2"/>
            <a:r>
              <a:rPr lang="en-US" altLang="ko-KR" dirty="0"/>
              <a:t>S4 – hibernate (suspend to disk)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Pros. </a:t>
            </a:r>
          </a:p>
          <a:p>
            <a:pPr lvl="2"/>
            <a:r>
              <a:rPr lang="en-US" altLang="ko-KR" dirty="0"/>
              <a:t>Significant energy savings</a:t>
            </a:r>
          </a:p>
          <a:p>
            <a:pPr lvl="1"/>
            <a:r>
              <a:rPr lang="en-US" altLang="ko-KR" dirty="0"/>
              <a:t>Cons.</a:t>
            </a:r>
          </a:p>
          <a:p>
            <a:pPr lvl="2"/>
            <a:r>
              <a:rPr lang="en-US" altLang="ko-KR" dirty="0"/>
              <a:t>Losing network presence</a:t>
            </a:r>
          </a:p>
          <a:p>
            <a:endParaRPr lang="ko-KR" altLang="en-US" dirty="0"/>
          </a:p>
        </p:txBody>
      </p:sp>
      <p:pic>
        <p:nvPicPr>
          <p:cNvPr id="5" name="Picture 3" descr="C:\Documents and Settings\hwandori\Local Settings\Temporary Internet Files\Content.IE5\PXVT6HGJ\MC900434375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0646" y="4564028"/>
            <a:ext cx="1797050" cy="1679575"/>
          </a:xfrm>
          <a:prstGeom prst="rect">
            <a:avLst/>
          </a:prstGeom>
          <a:noFill/>
        </p:spPr>
      </p:pic>
      <p:sp>
        <p:nvSpPr>
          <p:cNvPr id="6" name="모서리가 둥근 사각형 설명선 5"/>
          <p:cNvSpPr/>
          <p:nvPr/>
        </p:nvSpPr>
        <p:spPr>
          <a:xfrm>
            <a:off x="6249274" y="2420888"/>
            <a:ext cx="2643206" cy="1714512"/>
          </a:xfrm>
          <a:prstGeom prst="wedgeRoundRectCallout">
            <a:avLst>
              <a:gd name="adj1" fmla="val -30202"/>
              <a:gd name="adj2" fmla="val 7059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I expect the torrent download to complete after drinking! </a:t>
            </a:r>
          </a:p>
          <a:p>
            <a:pPr algn="ctr"/>
            <a:r>
              <a:rPr lang="en-US" altLang="ko-KR" sz="2000" dirty="0" smtClean="0">
                <a:solidFill>
                  <a:srgbClr val="C00000"/>
                </a:solidFill>
              </a:rPr>
              <a:t>So, don’t sleep!!!!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546" y="5877272"/>
            <a:ext cx="6453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smtClean="0">
                <a:solidFill>
                  <a:srgbClr val="0070C0"/>
                </a:solidFill>
              </a:rPr>
              <a:t>How to save energy with </a:t>
            </a:r>
          </a:p>
          <a:p>
            <a:r>
              <a:rPr lang="en-US" altLang="ko-KR" sz="2400" b="1" i="1" dirty="0" smtClean="0">
                <a:solidFill>
                  <a:srgbClr val="0070C0"/>
                </a:solidFill>
              </a:rPr>
              <a:t>handling user’s ongoing or potential tasks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4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Existing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Proxy-based Approach</a:t>
            </a:r>
          </a:p>
          <a:p>
            <a:pPr lvl="1"/>
            <a:r>
              <a:rPr lang="en-US" altLang="ko-KR" dirty="0" err="1"/>
              <a:t>WoL</a:t>
            </a:r>
            <a:r>
              <a:rPr lang="en-US" altLang="ko-KR" dirty="0"/>
              <a:t> (Wake-On-</a:t>
            </a:r>
            <a:r>
              <a:rPr lang="en-US" altLang="ko-KR" dirty="0" err="1"/>
              <a:t>Lan</a:t>
            </a:r>
            <a:r>
              <a:rPr lang="en-US" altLang="ko-KR" dirty="0"/>
              <a:t>) proxy</a:t>
            </a:r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Same subnet, known MAC addresses, manual operation</a:t>
            </a:r>
          </a:p>
          <a:p>
            <a:pPr lvl="1"/>
            <a:r>
              <a:rPr lang="en-US" altLang="ko-KR" dirty="0"/>
              <a:t>Protocol proxy </a:t>
            </a:r>
            <a:r>
              <a:rPr lang="en-US" altLang="ko-KR" sz="2000" dirty="0"/>
              <a:t>[NSDI‘09, USENIX’10]</a:t>
            </a:r>
          </a:p>
          <a:p>
            <a:pPr lvl="2"/>
            <a:r>
              <a:rPr lang="en-US" altLang="ko-KR" dirty="0"/>
              <a:t>Triggered by a filtered subset of the incoming traffic</a:t>
            </a:r>
          </a:p>
          <a:p>
            <a:pPr lvl="3"/>
            <a:r>
              <a:rPr lang="en-US" altLang="ko-KR" dirty="0"/>
              <a:t>Listening network ports, user input</a:t>
            </a:r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Explicit specification before sleep</a:t>
            </a:r>
          </a:p>
          <a:p>
            <a:pPr lvl="1"/>
            <a:r>
              <a:rPr lang="en-US" altLang="ko-KR" dirty="0"/>
              <a:t>Application proxy </a:t>
            </a:r>
            <a:r>
              <a:rPr lang="en-US" altLang="ko-KR" sz="2000" dirty="0"/>
              <a:t>[NSDI‘09]</a:t>
            </a:r>
          </a:p>
          <a:p>
            <a:pPr lvl="2"/>
            <a:r>
              <a:rPr lang="en-US" altLang="ko-KR" dirty="0"/>
              <a:t>Application-specific stubs</a:t>
            </a:r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Complexity for creating each application stub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LiteGreen</a:t>
            </a:r>
            <a:r>
              <a:rPr lang="en-US" altLang="ko-KR" dirty="0" smtClean="0"/>
              <a:t> Project (</a:t>
            </a:r>
            <a:r>
              <a:rPr lang="en-US" altLang="ko-KR" dirty="0" err="1" smtClean="0"/>
              <a:t>Mircosoft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LiteGreen</a:t>
            </a:r>
            <a:r>
              <a:rPr lang="en-US" altLang="ko-KR" dirty="0"/>
              <a:t>: Saving Energy in Networked Desktops Using </a:t>
            </a:r>
            <a:r>
              <a:rPr lang="en-US" altLang="ko-KR" dirty="0" smtClean="0"/>
              <a:t>Virtualization </a:t>
            </a:r>
            <a:r>
              <a:rPr lang="en-US" altLang="ko-KR" sz="2000" dirty="0" smtClean="0"/>
              <a:t>[USENIX’10]</a:t>
            </a:r>
            <a:endParaRPr lang="en-US" altLang="ko-KR" dirty="0"/>
          </a:p>
          <a:p>
            <a:r>
              <a:rPr lang="en-US" altLang="ko-KR" dirty="0" smtClean="0"/>
              <a:t>Achieving the conflicting goals</a:t>
            </a:r>
          </a:p>
          <a:p>
            <a:pPr lvl="1"/>
            <a:r>
              <a:rPr lang="en-US" altLang="ko-KR" b="1" dirty="0" smtClean="0"/>
              <a:t>Energy saving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continuous computing</a:t>
            </a:r>
          </a:p>
          <a:p>
            <a:pPr lvl="1"/>
            <a:r>
              <a:rPr lang="en-US" altLang="ko-KR" dirty="0" smtClean="0"/>
              <a:t>Eliminating complexity from protocol- or application-specific approaches</a:t>
            </a:r>
          </a:p>
          <a:p>
            <a:pPr lvl="1"/>
            <a:r>
              <a:rPr lang="en-US" altLang="ko-KR" dirty="0" smtClean="0"/>
              <a:t>locating a desktop in local desktop </a:t>
            </a:r>
          </a:p>
          <a:p>
            <a:pPr lvl="2"/>
            <a:r>
              <a:rPr lang="en-US" altLang="ko-KR" dirty="0" smtClean="0"/>
              <a:t>for good user experiences</a:t>
            </a:r>
          </a:p>
          <a:p>
            <a:pPr lvl="1"/>
            <a:r>
              <a:rPr lang="en-US" altLang="ko-KR" dirty="0" smtClean="0"/>
              <a:t>consolidating idle desktops in a server</a:t>
            </a:r>
          </a:p>
          <a:p>
            <a:pPr lvl="2"/>
            <a:r>
              <a:rPr lang="en-US" altLang="ko-KR" dirty="0" smtClean="0"/>
              <a:t>for energy savings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3702" y="3714752"/>
            <a:ext cx="2286016" cy="2927830"/>
            <a:chOff x="5500694" y="3817562"/>
            <a:chExt cx="2286016" cy="2927830"/>
          </a:xfrm>
        </p:grpSpPr>
        <p:pic>
          <p:nvPicPr>
            <p:cNvPr id="18435" name="Picture 3" descr="C:\Documents and Settings\hwandori\Local Settings\Temporary Internet Files\Content.IE5\E2DJ1Y8V\MC900434389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3817562"/>
              <a:ext cx="2286016" cy="292783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845120" y="4035573"/>
              <a:ext cx="13272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</a:rPr>
                <a:t>VM Live </a:t>
              </a:r>
            </a:p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</a:rPr>
                <a:t>migration!!</a:t>
              </a:r>
              <a:endParaRPr lang="ko-KR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0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LiteGreen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00808"/>
            <a:ext cx="5214974" cy="454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r>
              <a:rPr lang="en-US" altLang="ko-KR" dirty="0" err="1" smtClean="0"/>
              <a:t>LiteGreen</a:t>
            </a:r>
            <a:r>
              <a:rPr lang="en-US" altLang="ko-KR" dirty="0" smtClean="0"/>
              <a:t>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Operations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571612"/>
            <a:ext cx="3286148" cy="286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429256" y="5786454"/>
            <a:ext cx="171451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Hypervisor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72132" y="5857892"/>
            <a:ext cx="1500198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29256" y="5143512"/>
            <a:ext cx="171451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158" y="3714752"/>
            <a:ext cx="385765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Hypervisor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034" y="3786190"/>
            <a:ext cx="214314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629" name="Picture 5" descr="C:\Documents and Settings\hwandori\Local Settings\Temporary Internet Files\Content.IE5\SSHR5DOT\MC900432543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29" y="3814765"/>
            <a:ext cx="673094" cy="489992"/>
          </a:xfrm>
          <a:prstGeom prst="rect">
            <a:avLst/>
          </a:prstGeom>
          <a:noFill/>
        </p:spPr>
      </p:pic>
      <p:sp>
        <p:nvSpPr>
          <p:cNvPr id="15" name="모서리가 둥근 직사각형 14"/>
          <p:cNvSpPr/>
          <p:nvPr/>
        </p:nvSpPr>
        <p:spPr>
          <a:xfrm>
            <a:off x="357158" y="3000372"/>
            <a:ext cx="64294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52082" y="3000372"/>
            <a:ext cx="64294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47006" y="3000372"/>
            <a:ext cx="64294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713" y="2416726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LiteGreen</a:t>
            </a:r>
            <a:r>
              <a:rPr lang="en-US" altLang="ko-KR" b="1" dirty="0" smtClean="0"/>
              <a:t> Server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43768" y="641725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Desktop</a:t>
            </a:r>
            <a:endParaRPr lang="ko-KR" altLang="en-US" b="1" dirty="0"/>
          </a:p>
        </p:txBody>
      </p:sp>
      <p:pic>
        <p:nvPicPr>
          <p:cNvPr id="26630" name="Picture 6" descr="C:\Documents and Settings\hwandori\Local Settings\Temporary Internet Files\Content.IE5\PXVT6HGJ\MC900299183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5" y="5929330"/>
            <a:ext cx="642942" cy="465001"/>
          </a:xfrm>
          <a:prstGeom prst="rect">
            <a:avLst/>
          </a:prstGeom>
          <a:noFill/>
        </p:spPr>
      </p:pic>
      <p:sp>
        <p:nvSpPr>
          <p:cNvPr id="21" name="모서리가 둥근 직사각형 20"/>
          <p:cNvSpPr/>
          <p:nvPr/>
        </p:nvSpPr>
        <p:spPr>
          <a:xfrm>
            <a:off x="5429256" y="5429264"/>
            <a:ext cx="1714512" cy="2857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RDP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 rot="18431606">
            <a:off x="4836427" y="3009356"/>
            <a:ext cx="256676" cy="3000396"/>
          </a:xfrm>
          <a:prstGeom prst="up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31" name="Picture 7" descr="C:\Documents and Settings\hwandori\Local Settings\Temporary Internet Files\Content.IE5\PXVT6HGJ\MC900237321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15206" y="4786322"/>
            <a:ext cx="1285839" cy="1568465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214282" y="5857892"/>
            <a:ext cx="511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Live migration makes a desktop “always on”</a:t>
            </a:r>
            <a:endParaRPr lang="ko-KR" altLang="en-US" b="1" i="1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32135 -0.31273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0" y="-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35 -0.31273 L 0.00156 0.00231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1" grpId="1" animBg="1"/>
      <p:bldP spid="26" grpId="0" animBg="1"/>
      <p:bldP spid="26" grpId="1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LiteGreen</a:t>
            </a:r>
            <a:r>
              <a:rPr lang="en-US" altLang="ko-KR" dirty="0" smtClean="0"/>
              <a:t> 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www.youtube.com/watch?v=uHnCiRpfRSs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uHnCiRpfRSs?version=3&amp;hl=en_U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7584" y="1772816"/>
            <a:ext cx="6432715" cy="482453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19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8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Live VM migration</a:t>
            </a:r>
          </a:p>
          <a:p>
            <a:pPr lvl="1"/>
            <a:r>
              <a:rPr lang="en-US" altLang="ko-KR" dirty="0" smtClean="0"/>
              <a:t>Use cases</a:t>
            </a:r>
          </a:p>
          <a:p>
            <a:pPr lvl="1"/>
            <a:r>
              <a:rPr lang="en-US" altLang="ko-KR" dirty="0" smtClean="0"/>
              <a:t>Live migration mechanisms</a:t>
            </a:r>
          </a:p>
          <a:p>
            <a:pPr lvl="2"/>
            <a:r>
              <a:rPr lang="en-US" altLang="ko-KR" dirty="0" smtClean="0"/>
              <a:t>Pre-copy live migration</a:t>
            </a:r>
          </a:p>
          <a:p>
            <a:pPr lvl="2"/>
            <a:r>
              <a:rPr lang="en-US" altLang="ko-KR" dirty="0" smtClean="0"/>
              <a:t>Post-copy live migration</a:t>
            </a:r>
          </a:p>
          <a:p>
            <a:r>
              <a:rPr lang="en-US" altLang="ko-KR" dirty="0" smtClean="0"/>
              <a:t>Related research</a:t>
            </a:r>
          </a:p>
          <a:p>
            <a:pPr lvl="1"/>
            <a:r>
              <a:rPr lang="en-US" altLang="ko-KR" dirty="0" smtClean="0"/>
              <a:t>Energy savings of idle desktops using virtualization</a:t>
            </a:r>
          </a:p>
          <a:p>
            <a:pPr lvl="2"/>
            <a:r>
              <a:rPr lang="en-US" altLang="ko-KR" dirty="0" err="1" smtClean="0"/>
              <a:t>LiteGreen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Jettison</a:t>
            </a:r>
          </a:p>
          <a:p>
            <a:pPr lvl="1"/>
            <a:r>
              <a:rPr lang="en-US" altLang="ko-KR" dirty="0"/>
              <a:t>Cloud Micro-Elasticity via VM State </a:t>
            </a:r>
            <a:r>
              <a:rPr lang="en-US" altLang="ko-KR" dirty="0" smtClean="0"/>
              <a:t>Coloring</a:t>
            </a:r>
          </a:p>
          <a:p>
            <a:pPr lvl="2"/>
            <a:r>
              <a:rPr lang="en-US" altLang="ko-KR" dirty="0"/>
              <a:t>Kaleidoscope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8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 of Full VM Migration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72276" cy="525658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Excessive network bandwidth for migration</a:t>
            </a:r>
          </a:p>
          <a:p>
            <a:pPr lvl="1"/>
            <a:r>
              <a:rPr lang="en-US" altLang="ko-KR" dirty="0" smtClean="0"/>
              <a:t>VM memory size + alpha (dirty block copies)</a:t>
            </a:r>
          </a:p>
          <a:p>
            <a:pPr lvl="2"/>
            <a:r>
              <a:rPr lang="en-US" altLang="ko-KR" dirty="0" smtClean="0"/>
              <a:t>e.g., about 4.27GB for 4GB VM</a:t>
            </a:r>
          </a:p>
          <a:p>
            <a:pPr lvl="1"/>
            <a:r>
              <a:rPr lang="en-US" altLang="ko-KR" dirty="0" smtClean="0"/>
              <a:t>“Boot storm” (after lunch)</a:t>
            </a:r>
          </a:p>
          <a:p>
            <a:r>
              <a:rPr lang="en-US" altLang="ko-KR" dirty="0" smtClean="0"/>
              <a:t>Long migration time</a:t>
            </a:r>
          </a:p>
          <a:p>
            <a:pPr lvl="1"/>
            <a:r>
              <a:rPr lang="en-US" altLang="ko-KR" dirty="0" smtClean="0"/>
              <a:t>Delayed sleep </a:t>
            </a:r>
            <a:endParaRPr lang="en-US" altLang="ko-KR" sz="2600" dirty="0"/>
          </a:p>
          <a:p>
            <a:pPr lvl="2"/>
            <a:r>
              <a:rPr lang="en-US" altLang="ko-KR" sz="2200" dirty="0" smtClean="0"/>
              <a:t>e.g., 38sec for 1VM, 253sec for 8 VMs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Less energy savings</a:t>
            </a:r>
          </a:p>
          <a:p>
            <a:pPr lvl="2"/>
            <a:r>
              <a:rPr lang="en-US" altLang="ko-KR" dirty="0" smtClean="0"/>
              <a:t>Full</a:t>
            </a:r>
            <a:r>
              <a:rPr lang="ko-KR" altLang="en-US" dirty="0"/>
              <a:t> </a:t>
            </a:r>
            <a:r>
              <a:rPr lang="en-US" altLang="ko-KR" dirty="0" smtClean="0"/>
              <a:t>VM migration after ballooning </a:t>
            </a:r>
            <a:r>
              <a:rPr lang="en-US" altLang="ko-KR" dirty="0" smtClean="0">
                <a:sym typeface="Wingdings" pitchFamily="2" charset="2"/>
              </a:rPr>
              <a:t> ballooning requires considerable time and I/O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Consolidation aborted by short idle time</a:t>
            </a:r>
          </a:p>
          <a:p>
            <a:r>
              <a:rPr lang="en-US" altLang="ko-KR" dirty="0" smtClean="0"/>
              <a:t>Long resume time</a:t>
            </a:r>
          </a:p>
          <a:p>
            <a:pPr lvl="1"/>
            <a:r>
              <a:rPr lang="en-US" altLang="ko-KR" dirty="0" smtClean="0"/>
              <a:t>Poor user experience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Jettison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Jettison: Efficient Idle Desktop Consolidation with Partial VM </a:t>
            </a:r>
            <a:r>
              <a:rPr lang="en-US" altLang="ko-KR" dirty="0" smtClean="0"/>
              <a:t>Migration [EuroSys’12]</a:t>
            </a:r>
            <a:endParaRPr lang="en-US" altLang="ko-KR" dirty="0"/>
          </a:p>
          <a:p>
            <a:r>
              <a:rPr lang="en-US" altLang="ko-KR" dirty="0" smtClean="0"/>
              <a:t>Goals</a:t>
            </a:r>
          </a:p>
          <a:p>
            <a:pPr lvl="1"/>
            <a:r>
              <a:rPr lang="en-US" altLang="ko-KR" dirty="0" smtClean="0"/>
              <a:t>Quick resume</a:t>
            </a:r>
          </a:p>
          <a:p>
            <a:pPr lvl="2"/>
            <a:r>
              <a:rPr lang="en-US" altLang="ko-KR" dirty="0" smtClean="0"/>
              <a:t>Good user experience</a:t>
            </a:r>
          </a:p>
          <a:p>
            <a:pPr lvl="1"/>
            <a:r>
              <a:rPr lang="en-US" altLang="ko-KR" dirty="0" smtClean="0"/>
              <a:t>Conservation of the network resources</a:t>
            </a:r>
          </a:p>
          <a:p>
            <a:pPr lvl="2"/>
            <a:r>
              <a:rPr lang="en-US" altLang="ko-KR" dirty="0" smtClean="0"/>
              <a:t>Efficiency and scalability</a:t>
            </a:r>
          </a:p>
          <a:p>
            <a:pPr lvl="1"/>
            <a:r>
              <a:rPr lang="en-US" altLang="ko-KR" dirty="0" smtClean="0"/>
              <a:t>Cost effective</a:t>
            </a:r>
          </a:p>
          <a:p>
            <a:pPr lvl="2"/>
            <a:r>
              <a:rPr lang="en-US" altLang="ko-KR" dirty="0" smtClean="0"/>
              <a:t>Reduction in TCO by energy savings</a:t>
            </a:r>
          </a:p>
          <a:p>
            <a:r>
              <a:rPr lang="en-US" altLang="ko-KR" dirty="0" smtClean="0"/>
              <a:t>Idea</a:t>
            </a:r>
          </a:p>
          <a:p>
            <a:pPr lvl="1"/>
            <a:r>
              <a:rPr lang="en-US" altLang="ko-KR" b="1" dirty="0" smtClean="0"/>
              <a:t>“Partial VM migration”</a:t>
            </a:r>
            <a:r>
              <a:rPr lang="en-US" altLang="ko-KR" dirty="0" smtClean="0"/>
              <a:t> with fetching required parts on demand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Partial VM Migration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Jettison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29256" y="5786454"/>
            <a:ext cx="171451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Hypervisor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72132" y="5857892"/>
            <a:ext cx="1500198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stub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158" y="3714752"/>
            <a:ext cx="385765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Hypervisor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034" y="3786190"/>
            <a:ext cx="214314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5" descr="C:\Documents and Settings\hwandori\Local Settings\Temporary Internet Files\Content.IE5\SSHR5DOT\MC900432543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329" y="3814765"/>
            <a:ext cx="673094" cy="489992"/>
          </a:xfrm>
          <a:prstGeom prst="rect">
            <a:avLst/>
          </a:prstGeom>
          <a:noFill/>
        </p:spPr>
      </p:pic>
      <p:sp>
        <p:nvSpPr>
          <p:cNvPr id="12" name="모서리가 둥근 직사각형 11"/>
          <p:cNvSpPr/>
          <p:nvPr/>
        </p:nvSpPr>
        <p:spPr>
          <a:xfrm>
            <a:off x="357158" y="3000372"/>
            <a:ext cx="64294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2082" y="3000372"/>
            <a:ext cx="64294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47006" y="3000372"/>
            <a:ext cx="64294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713" y="2416726"/>
            <a:ext cx="18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Jettison Server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43768" y="641725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Desktop</a:t>
            </a:r>
            <a:endParaRPr lang="ko-KR" altLang="en-US" b="1" dirty="0"/>
          </a:p>
        </p:txBody>
      </p:sp>
      <p:pic>
        <p:nvPicPr>
          <p:cNvPr id="17" name="Picture 6" descr="C:\Documents and Settings\hwandori\Local Settings\Temporary Internet Files\Content.IE5\PXVT6HGJ\MC90029918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5" y="5929330"/>
            <a:ext cx="642942" cy="465001"/>
          </a:xfrm>
          <a:prstGeom prst="rect">
            <a:avLst/>
          </a:prstGeom>
          <a:noFill/>
        </p:spPr>
      </p:pic>
      <p:pic>
        <p:nvPicPr>
          <p:cNvPr id="20" name="Picture 7" descr="C:\Documents and Settings\hwandori\Local Settings\Temporary Internet Files\Content.IE5\PXVT6HGJ\MC900237321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4786322"/>
            <a:ext cx="1285839" cy="1568465"/>
          </a:xfrm>
          <a:prstGeom prst="rect">
            <a:avLst/>
          </a:prstGeom>
          <a:noFill/>
        </p:spPr>
      </p:pic>
      <p:grpSp>
        <p:nvGrpSpPr>
          <p:cNvPr id="27" name="그룹 26"/>
          <p:cNvGrpSpPr/>
          <p:nvPr/>
        </p:nvGrpSpPr>
        <p:grpSpPr>
          <a:xfrm>
            <a:off x="5429256" y="5143512"/>
            <a:ext cx="1714512" cy="571504"/>
            <a:chOff x="5429256" y="5143512"/>
            <a:chExt cx="1714512" cy="57150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429256" y="5143512"/>
              <a:ext cx="1714512" cy="5715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72133" y="5149951"/>
              <a:ext cx="98892" cy="555540"/>
            </a:xfrm>
            <a:prstGeom prst="rect">
              <a:avLst/>
            </a:prstGeom>
            <a:solidFill>
              <a:srgbClr val="59C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55138" y="5153025"/>
              <a:ext cx="84431" cy="550182"/>
            </a:xfrm>
            <a:prstGeom prst="rect">
              <a:avLst/>
            </a:prstGeom>
            <a:solidFill>
              <a:srgbClr val="59C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75168" y="5153025"/>
              <a:ext cx="84431" cy="550182"/>
            </a:xfrm>
            <a:prstGeom prst="rect">
              <a:avLst/>
            </a:prstGeom>
            <a:solidFill>
              <a:srgbClr val="59C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59921" y="573325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Sleep</a:t>
            </a:r>
          </a:p>
          <a:p>
            <a:r>
              <a:rPr lang="en-US" altLang="ko-KR" b="1" i="1" dirty="0" smtClean="0"/>
              <a:t>(S3)</a:t>
            </a:r>
            <a:endParaRPr lang="ko-KR" altLang="en-US" b="1" i="1" dirty="0"/>
          </a:p>
        </p:txBody>
      </p:sp>
      <p:sp>
        <p:nvSpPr>
          <p:cNvPr id="29" name="아래쪽 화살표 28"/>
          <p:cNvSpPr/>
          <p:nvPr/>
        </p:nvSpPr>
        <p:spPr>
          <a:xfrm>
            <a:off x="3520455" y="2714620"/>
            <a:ext cx="216024" cy="285752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번개 29"/>
          <p:cNvSpPr/>
          <p:nvPr/>
        </p:nvSpPr>
        <p:spPr>
          <a:xfrm>
            <a:off x="3595863" y="3609974"/>
            <a:ext cx="368097" cy="428628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963960" y="4107661"/>
            <a:ext cx="1465296" cy="16787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9872" y="4944091"/>
            <a:ext cx="1384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Wake-on-LAN</a:t>
            </a:r>
            <a:endParaRPr lang="ko-KR" altLang="en-US" sz="1400" b="1" dirty="0"/>
          </a:p>
        </p:txBody>
      </p:sp>
      <p:sp>
        <p:nvSpPr>
          <p:cNvPr id="36" name="직사각형 35"/>
          <p:cNvSpPr/>
          <p:nvPr/>
        </p:nvSpPr>
        <p:spPr>
          <a:xfrm>
            <a:off x="6555596" y="5167313"/>
            <a:ext cx="84431" cy="550182"/>
          </a:xfrm>
          <a:prstGeom prst="rect">
            <a:avLst/>
          </a:prstGeom>
          <a:solidFill>
            <a:srgbClr val="59C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26571" y="5147667"/>
            <a:ext cx="171451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6016" y="1913436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Idleness detection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26016" y="227347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Consolidation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31546" y="2984264"/>
            <a:ext cx="23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On-demand fetch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26016" y="2624224"/>
            <a:ext cx="157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Microsleep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26016" y="3344304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Reintegration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36096" y="1484784"/>
            <a:ext cx="142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Procedure</a:t>
            </a:r>
            <a:endParaRPr lang="ko-KR" altLang="en-US" sz="2000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5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32135 -0.3127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1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-0.32396 -0.314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-1574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96 -0.31458 L -0.00104 0.0004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8" grpId="2"/>
      <p:bldP spid="29" grpId="0" animBg="1"/>
      <p:bldP spid="29" grpId="1" animBg="1"/>
      <p:bldP spid="30" grpId="0" animBg="1"/>
      <p:bldP spid="30" grpId="1" animBg="1"/>
      <p:bldP spid="35" grpId="0"/>
      <p:bldP spid="35" grpId="1"/>
      <p:bldP spid="36" grpId="0" animBg="1"/>
      <p:bldP spid="36" grpId="1" animBg="1"/>
      <p:bldP spid="36" grpId="2" animBg="1"/>
      <p:bldP spid="36" grpId="3" animBg="1"/>
      <p:bldP spid="40" grpId="0"/>
      <p:bldP spid="41" grpId="0"/>
      <p:bldP spid="42" grpId="0"/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en-US" altLang="ko-KR" dirty="0" err="1" smtClean="0"/>
              <a:t>Prefetch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Prefetch</a:t>
            </a:r>
            <a:r>
              <a:rPr lang="en-US" altLang="ko-KR" dirty="0" smtClean="0"/>
              <a:t> for increasing inter-arrivals of remote faults</a:t>
            </a:r>
          </a:p>
          <a:p>
            <a:pPr lvl="1"/>
            <a:r>
              <a:rPr lang="en-US" altLang="ko-KR" dirty="0" smtClean="0"/>
              <a:t>Hoarding</a:t>
            </a:r>
          </a:p>
          <a:p>
            <a:pPr lvl="2"/>
            <a:r>
              <a:rPr lang="en-US" altLang="ko-KR" dirty="0" smtClean="0"/>
              <a:t>Based on fetched frame sequence of a previous migration</a:t>
            </a:r>
          </a:p>
          <a:p>
            <a:pPr lvl="1"/>
            <a:r>
              <a:rPr lang="en-US" altLang="ko-KR" dirty="0" smtClean="0"/>
              <a:t>On-demand </a:t>
            </a:r>
            <a:r>
              <a:rPr lang="en-US" altLang="ko-KR" dirty="0" err="1" smtClean="0"/>
              <a:t>prefetch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Based on spatial locality</a:t>
            </a:r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5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en-US" altLang="ko-KR" dirty="0" err="1"/>
              <a:t>Prefetch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Trace-driven offline analysis</a:t>
            </a:r>
          </a:p>
          <a:p>
            <a:pPr lvl="1"/>
            <a:r>
              <a:rPr lang="en-US" altLang="ko-KR" dirty="0" smtClean="0"/>
              <a:t>Page access traces from a user VM consolidated 58 times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" y="2636912"/>
            <a:ext cx="448487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73" y="2636912"/>
            <a:ext cx="435562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8322" y="5944026"/>
            <a:ext cx="686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On-demand </a:t>
            </a:r>
            <a:r>
              <a:rPr lang="en-US" altLang="ko-KR" sz="2000" b="1" dirty="0" err="1" smtClean="0"/>
              <a:t>prefetch</a:t>
            </a:r>
            <a:r>
              <a:rPr lang="en-US" altLang="ko-KR" sz="2000" b="1" dirty="0" smtClean="0"/>
              <a:t> works well with 20 page window</a:t>
            </a:r>
            <a:endParaRPr lang="ko-KR" altLang="en-US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1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Budget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 vs. </a:t>
            </a:r>
            <a:r>
              <a:rPr lang="en-US" altLang="ko-KR" dirty="0" err="1" smtClean="0"/>
              <a:t>Parital</a:t>
            </a:r>
            <a:r>
              <a:rPr lang="en-US" altLang="ko-KR" dirty="0" smtClean="0"/>
              <a:t> VM migration</a:t>
            </a:r>
          </a:p>
          <a:p>
            <a:pPr lvl="1"/>
            <a:r>
              <a:rPr lang="en-US" altLang="ko-KR" dirty="0" smtClean="0"/>
              <a:t>Assuming 16GiB memory </a:t>
            </a:r>
            <a:r>
              <a:rPr lang="en-US" altLang="ko-KR" dirty="0" err="1" smtClean="0"/>
              <a:t>SunFire</a:t>
            </a:r>
            <a:r>
              <a:rPr lang="en-US" altLang="ko-KR" dirty="0" smtClean="0"/>
              <a:t> X2250</a:t>
            </a:r>
          </a:p>
          <a:p>
            <a:pPr lvl="2"/>
            <a:r>
              <a:rPr lang="en-US" altLang="ko-KR" dirty="0" smtClean="0"/>
              <a:t>USD 6099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Full VM migration</a:t>
            </a:r>
          </a:p>
          <a:p>
            <a:pPr lvl="2"/>
            <a:r>
              <a:rPr lang="en-US" altLang="ko-KR" dirty="0" smtClean="0"/>
              <a:t>33.95 USD / desktop / year</a:t>
            </a:r>
          </a:p>
          <a:p>
            <a:pPr lvl="2"/>
            <a:r>
              <a:rPr lang="en-US" altLang="ko-KR" dirty="0" smtClean="0"/>
              <a:t>33.95 x 4 VMs x 3 years = USD 407.40</a:t>
            </a:r>
          </a:p>
          <a:p>
            <a:pPr lvl="1"/>
            <a:r>
              <a:rPr lang="en-US" altLang="ko-KR" dirty="0" smtClean="0"/>
              <a:t>Partial VM migration</a:t>
            </a:r>
          </a:p>
          <a:p>
            <a:pPr lvl="2"/>
            <a:r>
              <a:rPr lang="en-US" altLang="ko-KR" dirty="0" smtClean="0"/>
              <a:t>37.35 USD / desktop / year</a:t>
            </a:r>
          </a:p>
          <a:p>
            <a:pPr lvl="2"/>
            <a:r>
              <a:rPr lang="en-US" altLang="ko-KR" dirty="0" smtClean="0"/>
              <a:t>37.35 x 98 VMs x 3 years = USD 10,980.90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1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Kaleidoscope: Cloud Micro-Elasticity via VM State Coloring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Related Research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Elasticity of Clouds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altLang="ko-KR" dirty="0" smtClean="0"/>
              <a:t>Ideal elasticity: Pay-per-use model</a:t>
            </a:r>
          </a:p>
          <a:p>
            <a:pPr marL="708660" lvl="2">
              <a:buClr>
                <a:schemeClr val="accent1"/>
              </a:buClr>
            </a:pPr>
            <a:r>
              <a:rPr lang="en-US" altLang="ko-KR" dirty="0" smtClean="0"/>
              <a:t>Achieves both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 and efficient resource utilization</a:t>
            </a:r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pPr marL="342900" lvl="1">
              <a:buClr>
                <a:schemeClr val="accent1"/>
              </a:buClr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4514" name="Picture 2" descr="http://astadiaemea.files.wordpress.com/2010/06/picture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5616624" cy="428905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19672" y="6248345"/>
            <a:ext cx="3542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/>
              <a:t>Source: http://astadiaemea.wordpress.com/2010/06/</a:t>
            </a:r>
            <a:endParaRPr lang="ko-KR" altLang="en-US" sz="1200" i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4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Matters for Elasticity?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Granularity</a:t>
            </a:r>
          </a:p>
          <a:p>
            <a:pPr lvl="1"/>
            <a:r>
              <a:rPr lang="en-US" altLang="ko-KR" dirty="0" smtClean="0"/>
              <a:t>A unit of service delivery and billing</a:t>
            </a:r>
          </a:p>
          <a:p>
            <a:pPr lvl="1"/>
            <a:r>
              <a:rPr lang="en-US" altLang="ko-KR" dirty="0" smtClean="0"/>
              <a:t>VM as a unit</a:t>
            </a:r>
          </a:p>
          <a:p>
            <a:pPr lvl="2"/>
            <a:r>
              <a:rPr lang="en-US" altLang="ko-KR" dirty="0" err="1" smtClean="0"/>
              <a:t>IaaS</a:t>
            </a:r>
            <a:r>
              <a:rPr lang="en-US" altLang="ko-KR" dirty="0" smtClean="0"/>
              <a:t> (e.g., Amazon EC2)</a:t>
            </a:r>
          </a:p>
          <a:p>
            <a:pPr lvl="2"/>
            <a:r>
              <a:rPr lang="en-US" altLang="ko-KR" dirty="0" smtClean="0"/>
              <a:t>Coarse granularity</a:t>
            </a:r>
          </a:p>
          <a:p>
            <a:pPr lvl="3"/>
            <a:r>
              <a:rPr lang="en-US" altLang="ko-KR" dirty="0" smtClean="0"/>
              <a:t>A VM booting from scratch</a:t>
            </a:r>
          </a:p>
          <a:p>
            <a:r>
              <a:rPr lang="en-US" altLang="ko-KR" dirty="0" err="1" smtClean="0"/>
              <a:t>QoS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Well-known trade-off against resource utilization</a:t>
            </a:r>
          </a:p>
          <a:p>
            <a:pPr lvl="2"/>
            <a:r>
              <a:rPr lang="en-US" altLang="ko-KR" dirty="0" smtClean="0"/>
              <a:t>Conservative elasticity</a:t>
            </a:r>
          </a:p>
          <a:p>
            <a:pPr lvl="3"/>
            <a:r>
              <a:rPr lang="en-US" altLang="ko-KR" dirty="0" smtClean="0"/>
              <a:t>High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, but inefficient resource utilization</a:t>
            </a:r>
          </a:p>
          <a:p>
            <a:pPr lvl="2"/>
            <a:r>
              <a:rPr lang="en-US" altLang="ko-KR" dirty="0" smtClean="0"/>
              <a:t>Aggressive elasticity</a:t>
            </a:r>
          </a:p>
          <a:p>
            <a:pPr lvl="3"/>
            <a:r>
              <a:rPr lang="en-US" altLang="ko-KR" dirty="0" smtClean="0"/>
              <a:t>Low 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, but efficient resource utilization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995478" y="5532998"/>
            <a:ext cx="4608512" cy="4882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>
            <a:off x="6691039" y="4869160"/>
            <a:ext cx="2345457" cy="1224136"/>
          </a:xfrm>
          <a:prstGeom prst="cloudCallout">
            <a:avLst>
              <a:gd name="adj1" fmla="val -55352"/>
              <a:gd name="adj2" fmla="val 4071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Ideal Cloud!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How about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QoS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07704" y="3212976"/>
            <a:ext cx="3240360" cy="3973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5292080" y="2420888"/>
            <a:ext cx="2520280" cy="1008112"/>
          </a:xfrm>
          <a:prstGeom prst="cloudCallout">
            <a:avLst>
              <a:gd name="adj1" fmla="val -55352"/>
              <a:gd name="adj2" fmla="val 4071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Too slow for ideal elasticity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4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r>
              <a:rPr lang="en-US" altLang="ko-KR" dirty="0" smtClean="0"/>
              <a:t> in Clouds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adjustment of worker VM pool</a:t>
            </a:r>
          </a:p>
          <a:p>
            <a:pPr lvl="1"/>
            <a:r>
              <a:rPr lang="en-US" altLang="ko-KR" dirty="0" smtClean="0"/>
              <a:t>Amazon EC2</a:t>
            </a:r>
          </a:p>
          <a:p>
            <a:pPr lvl="2"/>
            <a:r>
              <a:rPr lang="en-US" altLang="ko-KR" dirty="0" smtClean="0"/>
              <a:t>Auto Scaling </a:t>
            </a:r>
          </a:p>
          <a:p>
            <a:pPr lvl="2"/>
            <a:r>
              <a:rPr lang="en-US" altLang="ko-KR" dirty="0" smtClean="0"/>
              <a:t>Elastic Load Balancing</a:t>
            </a:r>
          </a:p>
          <a:p>
            <a:pPr lvl="1"/>
            <a:r>
              <a:rPr lang="en-US" altLang="ko-KR" dirty="0" smtClean="0"/>
              <a:t>Load balancing using elasticity</a:t>
            </a:r>
          </a:p>
          <a:p>
            <a:pPr lvl="2"/>
            <a:r>
              <a:rPr lang="en-US" altLang="ko-KR" dirty="0" smtClean="0"/>
              <a:t>Load &gt; T</a:t>
            </a:r>
            <a:r>
              <a:rPr lang="en-US" altLang="ko-KR" baseline="-25000" dirty="0" smtClean="0"/>
              <a:t>H</a:t>
            </a:r>
          </a:p>
          <a:p>
            <a:pPr lvl="3"/>
            <a:r>
              <a:rPr lang="en-US" altLang="ko-KR" dirty="0" smtClean="0"/>
              <a:t>Inflate VM pool by requesting additional VMs</a:t>
            </a:r>
          </a:p>
          <a:p>
            <a:pPr lvl="2"/>
            <a:r>
              <a:rPr lang="en-US" altLang="ko-KR" dirty="0" smtClean="0"/>
              <a:t>Load &lt; T</a:t>
            </a:r>
            <a:r>
              <a:rPr lang="en-US" altLang="ko-KR" baseline="-25000" dirty="0" smtClean="0"/>
              <a:t>L</a:t>
            </a:r>
          </a:p>
          <a:p>
            <a:pPr lvl="3"/>
            <a:r>
              <a:rPr lang="en-US" altLang="ko-KR" dirty="0" smtClean="0"/>
              <a:t>Deflate VM pool by returning unnecessary VMs</a:t>
            </a:r>
          </a:p>
          <a:p>
            <a:pPr lvl="2"/>
            <a:r>
              <a:rPr lang="en-US" altLang="ko-KR" b="1" dirty="0" smtClean="0"/>
              <a:t>High threshold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Achieves aggressive elasticity for efficient resource utilization</a:t>
            </a:r>
          </a:p>
          <a:p>
            <a:pPr lvl="3"/>
            <a:r>
              <a:rPr lang="en-US" altLang="ko-KR" u="sng" dirty="0" smtClean="0">
                <a:sym typeface="Wingdings" pitchFamily="2" charset="2"/>
              </a:rPr>
              <a:t>Requires fast VM instantiation for </a:t>
            </a:r>
            <a:r>
              <a:rPr lang="en-US" altLang="ko-KR" u="sng" dirty="0" err="1" smtClean="0">
                <a:sym typeface="Wingdings" pitchFamily="2" charset="2"/>
              </a:rPr>
              <a:t>QoS</a:t>
            </a:r>
            <a:endParaRPr lang="en-US" altLang="ko-KR" u="sng" dirty="0" smtClean="0">
              <a:sym typeface="Wingdings" pitchFamily="2" charset="2"/>
            </a:endParaRPr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29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0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Live VM Migration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5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Elasticity Needs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AT&amp;T’s hosting in January 2010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49149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284984"/>
            <a:ext cx="49434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067944" y="3717032"/>
            <a:ext cx="648072" cy="23762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4418" y="2276872"/>
            <a:ext cx="263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Needs for elasticity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0974" y="6063679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Short-lived workers</a:t>
            </a:r>
            <a:endParaRPr lang="ko-KR" altLang="en-US" sz="2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43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 of Current Clouds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Slow VM instantiation</a:t>
            </a:r>
          </a:p>
          <a:p>
            <a:pPr lvl="1"/>
            <a:r>
              <a:rPr lang="en-US" altLang="ko-KR" dirty="0" smtClean="0"/>
              <a:t>Average 2min to boot a VM (Amazon EC2)</a:t>
            </a:r>
          </a:p>
          <a:p>
            <a:pPr lvl="1"/>
            <a:r>
              <a:rPr lang="en-US" altLang="ko-KR" dirty="0" smtClean="0"/>
              <a:t>Very fluctuating latencies</a:t>
            </a:r>
          </a:p>
          <a:p>
            <a:r>
              <a:rPr lang="en-US" altLang="ko-KR" dirty="0" smtClean="0"/>
              <a:t>Cold status of new VMs</a:t>
            </a:r>
          </a:p>
          <a:p>
            <a:pPr lvl="1"/>
            <a:r>
              <a:rPr lang="en-US" altLang="ko-KR" dirty="0" smtClean="0"/>
              <a:t>Initially empty OS caches</a:t>
            </a:r>
          </a:p>
          <a:p>
            <a:pPr lvl="1"/>
            <a:r>
              <a:rPr lang="en-US" altLang="ko-KR" dirty="0" smtClean="0"/>
              <a:t>Performance degradation during peak load</a:t>
            </a:r>
          </a:p>
          <a:p>
            <a:r>
              <a:rPr lang="en-US" altLang="ko-KR" dirty="0" smtClean="0"/>
              <a:t>Inefficient resource utilization of new VMs</a:t>
            </a:r>
          </a:p>
          <a:p>
            <a:pPr lvl="1"/>
            <a:r>
              <a:rPr lang="en-US" altLang="ko-KR" dirty="0" smtClean="0"/>
              <a:t>Full memory allocation during short-lived VMs that require smaller working set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1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Micro-Elasticity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Goals</a:t>
            </a:r>
          </a:p>
          <a:p>
            <a:pPr lvl="1"/>
            <a:r>
              <a:rPr lang="en-US" altLang="ko-KR" dirty="0" smtClean="0"/>
              <a:t>Fast VM instantiation</a:t>
            </a:r>
          </a:p>
          <a:p>
            <a:pPr lvl="2"/>
            <a:r>
              <a:rPr lang="en-US" altLang="ko-KR" dirty="0" smtClean="0"/>
              <a:t>VM cloning: </a:t>
            </a:r>
            <a:r>
              <a:rPr lang="en-US" altLang="ko-KR" dirty="0" err="1" smtClean="0"/>
              <a:t>SnowFlock</a:t>
            </a:r>
            <a:r>
              <a:rPr lang="en-US" altLang="ko-KR" dirty="0" smtClean="0"/>
              <a:t> [Eurosys’09]</a:t>
            </a:r>
          </a:p>
          <a:p>
            <a:pPr lvl="1"/>
            <a:r>
              <a:rPr lang="en-US" altLang="ko-KR" dirty="0" smtClean="0"/>
              <a:t>Efficient memory utilization for short-lived VM</a:t>
            </a:r>
          </a:p>
          <a:p>
            <a:pPr lvl="2"/>
            <a:r>
              <a:rPr lang="en-US" altLang="ko-KR" dirty="0" smtClean="0"/>
              <a:t>On-demand resource allocation</a:t>
            </a:r>
          </a:p>
          <a:p>
            <a:pPr lvl="1"/>
            <a:r>
              <a:rPr lang="en-US" altLang="ko-KR" dirty="0" smtClean="0"/>
              <a:t>Warm status of new VMs</a:t>
            </a:r>
          </a:p>
          <a:p>
            <a:pPr lvl="2"/>
            <a:r>
              <a:rPr lang="en-US" altLang="ko-KR" dirty="0" err="1" smtClean="0"/>
              <a:t>Prefetching</a:t>
            </a:r>
            <a:r>
              <a:rPr lang="en-US" altLang="ko-KR" dirty="0" smtClean="0"/>
              <a:t> related data: VM state coloring</a:t>
            </a:r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941168"/>
            <a:ext cx="5245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70C0"/>
                </a:solidFill>
              </a:rPr>
              <a:t>Color-based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fractional</a:t>
            </a:r>
            <a:r>
              <a:rPr lang="en-US" altLang="ko-KR" sz="2800" b="1" dirty="0" smtClean="0"/>
              <a:t> 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VM cloning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Live VM Cloning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Trade-off between cloning techniques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18992"/>
              </p:ext>
            </p:extLst>
          </p:nvPr>
        </p:nvGraphicFramePr>
        <p:xfrm>
          <a:off x="510976" y="1844824"/>
          <a:ext cx="8093472" cy="4448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736"/>
                <a:gridCol w="4046736"/>
              </a:tblGrid>
              <a:tr h="57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Post-copy cloning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Pre-copy cloning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7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/>
                        <a:t>SnowFlock</a:t>
                      </a:r>
                      <a:r>
                        <a:rPr lang="en-US" altLang="ko-KR" sz="2000" b="1" dirty="0" smtClean="0"/>
                        <a:t> [EuroSys’09]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Like live</a:t>
                      </a:r>
                      <a:r>
                        <a:rPr lang="en-US" altLang="ko-KR" sz="2000" b="1" baseline="0" dirty="0" smtClean="0"/>
                        <a:t> migration</a:t>
                      </a:r>
                      <a:endParaRPr lang="ko-KR" altLang="en-US" sz="2000" b="1" dirty="0"/>
                    </a:p>
                  </a:txBody>
                  <a:tcPr anchor="ctr"/>
                </a:tc>
              </a:tr>
              <a:tr h="57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Lazy copy of parent’s memory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Eager copy of parent’s memory</a:t>
                      </a:r>
                      <a:endParaRPr lang="ko-KR" altLang="en-US" sz="2000" b="1" dirty="0"/>
                    </a:p>
                  </a:txBody>
                  <a:tcPr anchor="ctr"/>
                </a:tc>
              </a:tr>
              <a:tr h="57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Short</a:t>
                      </a:r>
                      <a:r>
                        <a:rPr lang="en-US" altLang="ko-KR" sz="2000" b="1" baseline="0" dirty="0" smtClean="0">
                          <a:solidFill>
                            <a:srgbClr val="0070C0"/>
                          </a:solidFill>
                        </a:rPr>
                        <a:t> cloning time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C00000"/>
                          </a:solidFill>
                        </a:rPr>
                        <a:t>Long and unpredictable cloning</a:t>
                      </a:r>
                      <a:r>
                        <a:rPr lang="en-US" altLang="ko-KR" sz="2000" b="1" baseline="0" dirty="0" smtClean="0">
                          <a:solidFill>
                            <a:srgbClr val="C00000"/>
                          </a:solidFill>
                        </a:rPr>
                        <a:t> time</a:t>
                      </a:r>
                      <a:endParaRPr lang="ko-KR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78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C00000"/>
                          </a:solidFill>
                        </a:rPr>
                        <a:t>Low performance after cloning due to the cold status</a:t>
                      </a:r>
                      <a:endParaRPr lang="ko-KR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High performance after cloning due to the warm status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568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Effective use of network bandwidth</a:t>
                      </a:r>
                    </a:p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&amp; Possibility</a:t>
                      </a:r>
                      <a:r>
                        <a:rPr lang="en-US" altLang="ko-KR" sz="2000" b="1" baseline="0" dirty="0" smtClean="0">
                          <a:solidFill>
                            <a:srgbClr val="0070C0"/>
                          </a:solidFill>
                        </a:rPr>
                        <a:t> of memory savings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C00000"/>
                          </a:solidFill>
                        </a:rPr>
                        <a:t>Waste of memory and network bandwidth</a:t>
                      </a:r>
                      <a:r>
                        <a:rPr lang="en-US" altLang="ko-KR" sz="2000" b="1" baseline="0" dirty="0" smtClean="0">
                          <a:solidFill>
                            <a:srgbClr val="C00000"/>
                          </a:solidFill>
                        </a:rPr>
                        <a:t> by pages that will not touched by clone VMs</a:t>
                      </a:r>
                      <a:endParaRPr lang="ko-KR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510976" y="4268386"/>
            <a:ext cx="4032448" cy="720080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 State </a:t>
            </a:r>
            <a:r>
              <a:rPr lang="en-US" altLang="ko-KR" dirty="0" smtClean="0"/>
              <a:t>Coloring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Effective VM memory </a:t>
            </a:r>
            <a:r>
              <a:rPr lang="en-US" altLang="ko-KR" dirty="0" err="1" smtClean="0"/>
              <a:t>prefetching</a:t>
            </a:r>
            <a:r>
              <a:rPr lang="en-US" altLang="ko-KR" dirty="0" smtClean="0"/>
              <a:t> scheme</a:t>
            </a:r>
          </a:p>
          <a:p>
            <a:pPr lvl="1"/>
            <a:r>
              <a:rPr lang="en-US" altLang="ko-KR" u="sng" dirty="0" smtClean="0"/>
              <a:t>Assuming that locality exist within a related region</a:t>
            </a:r>
          </a:p>
          <a:p>
            <a:pPr lvl="1"/>
            <a:r>
              <a:rPr lang="en-US" altLang="ko-KR" dirty="0" smtClean="0"/>
              <a:t>Partitioning VM memory into semantically related regions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Methods</a:t>
            </a:r>
          </a:p>
          <a:p>
            <a:pPr lvl="2"/>
            <a:r>
              <a:rPr lang="en-US" altLang="ko-KR" dirty="0" smtClean="0"/>
              <a:t>Architecture-based coloring</a:t>
            </a:r>
          </a:p>
          <a:p>
            <a:pPr lvl="2"/>
            <a:r>
              <a:rPr lang="en-US" altLang="ko-KR" dirty="0" smtClean="0"/>
              <a:t>Introspective coloring</a:t>
            </a:r>
            <a:endParaRPr lang="ko-KR" altLang="en-US" dirty="0"/>
          </a:p>
        </p:txBody>
      </p:sp>
      <p:pic>
        <p:nvPicPr>
          <p:cNvPr id="4" name="Picture 2" descr="http://web.me.com/paulscott.info/art-of-maths/5kaleidoscope/kaleidoscope-patter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852936"/>
            <a:ext cx="1800200" cy="180020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475655" y="2877319"/>
            <a:ext cx="1944217" cy="17038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VM memory 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Uniform binary state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607132" y="3623540"/>
            <a:ext cx="1584176" cy="504056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5124" y="3284986"/>
            <a:ext cx="1684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VM state coloring</a:t>
            </a:r>
            <a:endParaRPr lang="ko-KR" altLang="en-US" sz="16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26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 State </a:t>
            </a:r>
            <a:r>
              <a:rPr lang="en-US" altLang="ko-KR" dirty="0" smtClean="0"/>
              <a:t>Coloring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328592"/>
          </a:xfrm>
        </p:spPr>
        <p:txBody>
          <a:bodyPr/>
          <a:lstStyle/>
          <a:p>
            <a:r>
              <a:rPr lang="en-US" altLang="ko-KR" dirty="0" smtClean="0"/>
              <a:t>Color map example</a:t>
            </a:r>
          </a:p>
          <a:p>
            <a:pPr lvl="1"/>
            <a:r>
              <a:rPr lang="en-US" altLang="ko-KR" i="1" dirty="0" err="1" smtClean="0"/>
              <a:t>SPECweb</a:t>
            </a:r>
            <a:r>
              <a:rPr lang="en-US" altLang="ko-KR" i="1" dirty="0" smtClean="0"/>
              <a:t> Support </a:t>
            </a:r>
            <a:r>
              <a:rPr lang="en-US" altLang="ko-KR" dirty="0" smtClean="0"/>
              <a:t>workload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Interspersing of different colors in the physical memory space of the VM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2204864"/>
            <a:ext cx="381394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93533" y="2204864"/>
            <a:ext cx="23587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Yello</a:t>
            </a:r>
            <a:r>
              <a:rPr lang="en-US" altLang="ko-KR" dirty="0" smtClean="0"/>
              <a:t> –page cache</a:t>
            </a:r>
          </a:p>
          <a:p>
            <a:r>
              <a:rPr lang="en-US" altLang="ko-KR" dirty="0" smtClean="0"/>
              <a:t>Light blue – user data</a:t>
            </a:r>
          </a:p>
          <a:p>
            <a:r>
              <a:rPr lang="en-US" altLang="ko-KR" dirty="0" smtClean="0"/>
              <a:t>Dark blue – kernel data</a:t>
            </a:r>
          </a:p>
          <a:p>
            <a:r>
              <a:rPr lang="en-US" altLang="ko-KR" dirty="0" smtClean="0"/>
              <a:t>Light red – user code</a:t>
            </a:r>
          </a:p>
          <a:p>
            <a:r>
              <a:rPr lang="en-US" altLang="ko-KR" dirty="0" smtClean="0"/>
              <a:t>Dark red – kernel code</a:t>
            </a:r>
          </a:p>
          <a:p>
            <a:r>
              <a:rPr lang="en-US" altLang="ko-KR" dirty="0" smtClean="0"/>
              <a:t>Black - free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 State </a:t>
            </a:r>
            <a:r>
              <a:rPr lang="en-US" altLang="ko-KR" dirty="0" smtClean="0"/>
              <a:t>Coloring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Benefits of per-color </a:t>
            </a:r>
            <a:r>
              <a:rPr lang="en-US" altLang="ko-KR" dirty="0" err="1" smtClean="0"/>
              <a:t>prefetching</a:t>
            </a:r>
            <a:r>
              <a:rPr lang="en-US" altLang="ko-KR" dirty="0" smtClean="0"/>
              <a:t> against color-blind </a:t>
            </a:r>
            <a:r>
              <a:rPr lang="en-US" altLang="ko-KR" dirty="0" err="1" smtClean="0"/>
              <a:t>prefetching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</a:t>
            </a:r>
          </a:p>
          <a:p>
            <a:pPr lvl="2"/>
            <a:r>
              <a:rPr lang="en-US" altLang="ko-KR" dirty="0" smtClean="0"/>
              <a:t>Fewer wasted fetches of unneeded pages</a:t>
            </a:r>
          </a:p>
          <a:p>
            <a:pPr lvl="1"/>
            <a:r>
              <a:rPr lang="en-US" altLang="ko-KR" dirty="0" smtClean="0"/>
              <a:t>Efficiency </a:t>
            </a:r>
          </a:p>
          <a:p>
            <a:pPr lvl="2"/>
            <a:r>
              <a:rPr lang="en-US" altLang="ko-KR" dirty="0" smtClean="0"/>
              <a:t>Less page faults</a:t>
            </a:r>
          </a:p>
          <a:p>
            <a:pPr lvl="1"/>
            <a:r>
              <a:rPr lang="en-US" altLang="ko-KR" dirty="0" smtClean="0"/>
              <a:t>Per-color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 tuning</a:t>
            </a:r>
            <a:endParaRPr lang="ko-KR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365104"/>
            <a:ext cx="6858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5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Implications for Clouds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QoS</a:t>
            </a:r>
            <a:r>
              <a:rPr lang="en-US" altLang="ko-KR" dirty="0" smtClean="0"/>
              <a:t> and resource use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Kaleidoscope with TH=90% outperforms Elastic Clouds with TH=50%</a:t>
            </a:r>
            <a:endParaRPr lang="ko-KR" altLang="en-US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128792" cy="246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1619672" y="2564904"/>
            <a:ext cx="2160240" cy="57606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292080" y="2060848"/>
            <a:ext cx="1584176" cy="122413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3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700268" cy="5040560"/>
          </a:xfrm>
        </p:spPr>
        <p:txBody>
          <a:bodyPr/>
          <a:lstStyle/>
          <a:p>
            <a:r>
              <a:rPr lang="en-US" altLang="ko-KR" dirty="0" smtClean="0"/>
              <a:t>Live migration is a key technique of virtualization</a:t>
            </a:r>
          </a:p>
          <a:p>
            <a:pPr lvl="1"/>
            <a:r>
              <a:rPr lang="en-US" altLang="ko-KR" dirty="0" smtClean="0"/>
              <a:t>Pre-copy live migration</a:t>
            </a:r>
          </a:p>
          <a:p>
            <a:pPr lvl="2"/>
            <a:r>
              <a:rPr lang="en-US" altLang="ko-KR" dirty="0" smtClean="0"/>
              <a:t>Working well for general workloads</a:t>
            </a:r>
          </a:p>
          <a:p>
            <a:pPr lvl="2"/>
            <a:r>
              <a:rPr lang="en-US" altLang="ko-KR" dirty="0" smtClean="0"/>
              <a:t>No performance degradation after migration</a:t>
            </a:r>
          </a:p>
          <a:p>
            <a:pPr lvl="2"/>
            <a:r>
              <a:rPr lang="en-US" altLang="ko-KR" dirty="0" smtClean="0"/>
              <a:t>Used by most VMMs</a:t>
            </a:r>
          </a:p>
          <a:p>
            <a:pPr lvl="1"/>
            <a:r>
              <a:rPr lang="en-US" altLang="ko-KR" dirty="0" smtClean="0"/>
              <a:t>Post-copy live migration</a:t>
            </a:r>
          </a:p>
          <a:p>
            <a:pPr lvl="2"/>
            <a:r>
              <a:rPr lang="en-US" altLang="ko-KR" dirty="0" smtClean="0"/>
              <a:t>On-demand migration</a:t>
            </a:r>
          </a:p>
          <a:p>
            <a:pPr lvl="2"/>
            <a:r>
              <a:rPr lang="en-US" altLang="ko-KR" dirty="0" smtClean="0"/>
              <a:t>Efficient bandwidth usage</a:t>
            </a:r>
          </a:p>
          <a:p>
            <a:pPr lvl="2"/>
            <a:r>
              <a:rPr lang="en-US" altLang="ko-KR" dirty="0" smtClean="0"/>
              <a:t>Strong for write-intensive workloads</a:t>
            </a:r>
          </a:p>
          <a:p>
            <a:pPr lvl="2"/>
            <a:r>
              <a:rPr lang="en-US" altLang="ko-KR" dirty="0" smtClean="0"/>
              <a:t>Assisted by prefetching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38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0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Live VM Migration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Live VM relocation</a:t>
            </a:r>
          </a:p>
          <a:p>
            <a:pPr lvl="1"/>
            <a:r>
              <a:rPr lang="en-US" altLang="ko-KR" dirty="0" smtClean="0"/>
              <a:t>Lively synchronizing memory contents including CPU states</a:t>
            </a:r>
          </a:p>
          <a:p>
            <a:pPr lvl="2"/>
            <a:r>
              <a:rPr lang="en-US" altLang="ko-KR" dirty="0" smtClean="0"/>
              <a:t>Storage is shared in LAN (e.g., NAS)</a:t>
            </a:r>
          </a:p>
          <a:p>
            <a:pPr lvl="1"/>
            <a:endParaRPr lang="ko-KR" altLang="en-US" dirty="0"/>
          </a:p>
        </p:txBody>
      </p:sp>
      <p:sp>
        <p:nvSpPr>
          <p:cNvPr id="5" name="Freeform 6"/>
          <p:cNvSpPr/>
          <p:nvPr/>
        </p:nvSpPr>
        <p:spPr>
          <a:xfrm>
            <a:off x="1208608" y="4522936"/>
            <a:ext cx="6807200" cy="1930400"/>
          </a:xfrm>
          <a:custGeom>
            <a:avLst/>
            <a:gdLst>
              <a:gd name="connsiteX0" fmla="*/ 0 w 6807200"/>
              <a:gd name="connsiteY0" fmla="*/ 0 h 1752600"/>
              <a:gd name="connsiteX1" fmla="*/ 0 w 6807200"/>
              <a:gd name="connsiteY1" fmla="*/ 1752600 h 1752600"/>
              <a:gd name="connsiteX2" fmla="*/ 6807200 w 6807200"/>
              <a:gd name="connsiteY2" fmla="*/ 1752600 h 1752600"/>
              <a:gd name="connsiteX3" fmla="*/ 6794500 w 6807200"/>
              <a:gd name="connsiteY3" fmla="*/ 3683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7200" h="1752600">
                <a:moveTo>
                  <a:pt x="0" y="0"/>
                </a:moveTo>
                <a:lnTo>
                  <a:pt x="0" y="1752600"/>
                </a:lnTo>
                <a:lnTo>
                  <a:pt x="6807200" y="1752600"/>
                </a:lnTo>
                <a:lnTo>
                  <a:pt x="6794500" y="368300"/>
                </a:lnTo>
              </a:path>
            </a:pathLst>
          </a:custGeom>
          <a:ln w="3810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6" name="Straight Connector 7"/>
          <p:cNvCxnSpPr/>
          <p:nvPr/>
        </p:nvCxnSpPr>
        <p:spPr>
          <a:xfrm>
            <a:off x="1310208" y="4167336"/>
            <a:ext cx="1295400" cy="1588"/>
          </a:xfrm>
          <a:prstGeom prst="line">
            <a:avLst/>
          </a:prstGeom>
          <a:ln w="38100"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8"/>
          <p:cNvSpPr/>
          <p:nvPr/>
        </p:nvSpPr>
        <p:spPr>
          <a:xfrm flipH="1">
            <a:off x="5806008" y="4853136"/>
            <a:ext cx="1905000" cy="817563"/>
          </a:xfrm>
          <a:custGeom>
            <a:avLst/>
            <a:gdLst>
              <a:gd name="connsiteX0" fmla="*/ 0 w 2228850"/>
              <a:gd name="connsiteY0" fmla="*/ 0 h 514350"/>
              <a:gd name="connsiteX1" fmla="*/ 0 w 2228850"/>
              <a:gd name="connsiteY1" fmla="*/ 514350 h 514350"/>
              <a:gd name="connsiteX2" fmla="*/ 2228850 w 2228850"/>
              <a:gd name="connsiteY2" fmla="*/ 514350 h 514350"/>
              <a:gd name="connsiteX3" fmla="*/ 2228850 w 22288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514350">
                <a:moveTo>
                  <a:pt x="0" y="0"/>
                </a:moveTo>
                <a:lnTo>
                  <a:pt x="0" y="514350"/>
                </a:lnTo>
                <a:lnTo>
                  <a:pt x="2228850" y="514350"/>
                </a:lnTo>
                <a:lnTo>
                  <a:pt x="2228850" y="514350"/>
                </a:lnTo>
              </a:path>
            </a:pathLst>
          </a:custGeom>
          <a:ln w="381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Picture 5" descr="C:\Courses\Wadeware\2008\2008_05_28 40818 Enterprise Service Readiness\EventsDVD_FY07\Shapes and Graphics\Cylinder\MGX 06 Cyinders\MGX Cylinder LIGHT G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971" y="5299224"/>
            <a:ext cx="9350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24926" y="5843736"/>
            <a:ext cx="1781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charset="0"/>
              </a:rPr>
              <a:t>Network</a:t>
            </a: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Storage </a:t>
            </a:r>
            <a:endParaRPr lang="en-US" sz="16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pic>
        <p:nvPicPr>
          <p:cNvPr id="12" name="Picture 2" descr="C:\Courses\Windows Vista Illustration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4758" y="3667274"/>
            <a:ext cx="1009650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4"/>
          <p:cNvSpPr/>
          <p:nvPr/>
        </p:nvSpPr>
        <p:spPr>
          <a:xfrm>
            <a:off x="2986608" y="4853136"/>
            <a:ext cx="1905000" cy="817563"/>
          </a:xfrm>
          <a:custGeom>
            <a:avLst/>
            <a:gdLst>
              <a:gd name="connsiteX0" fmla="*/ 0 w 2228850"/>
              <a:gd name="connsiteY0" fmla="*/ 0 h 514350"/>
              <a:gd name="connsiteX1" fmla="*/ 0 w 2228850"/>
              <a:gd name="connsiteY1" fmla="*/ 514350 h 514350"/>
              <a:gd name="connsiteX2" fmla="*/ 2228850 w 2228850"/>
              <a:gd name="connsiteY2" fmla="*/ 514350 h 514350"/>
              <a:gd name="connsiteX3" fmla="*/ 2228850 w 22288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514350">
                <a:moveTo>
                  <a:pt x="0" y="0"/>
                </a:moveTo>
                <a:lnTo>
                  <a:pt x="0" y="514350"/>
                </a:lnTo>
                <a:lnTo>
                  <a:pt x="2228850" y="514350"/>
                </a:lnTo>
                <a:lnTo>
                  <a:pt x="2228850" y="514350"/>
                </a:lnTo>
              </a:path>
            </a:pathLst>
          </a:custGeom>
          <a:ln w="38100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4" name="Picture 2" descr="C:\Courses\Windows Vista Illustration Icons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4321" y="3667274"/>
            <a:ext cx="1011237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C:\Courses\Windows Vista Illustration Icons\VP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1708" y="3125936"/>
            <a:ext cx="855663" cy="1196975"/>
          </a:xfrm>
          <a:prstGeom prst="rect">
            <a:avLst/>
          </a:prstGeom>
          <a:ln>
            <a:noFill/>
          </a:ln>
          <a:effectLst>
            <a:outerShdw blurRad="330200" dir="13560000" sx="118000" sy="118000" algn="ctr" rotWithShape="0">
              <a:schemeClr val="accent4">
                <a:alpha val="77000"/>
              </a:schemeClr>
            </a:outerShdw>
          </a:effectLst>
        </p:spPr>
      </p:pic>
      <p:sp>
        <p:nvSpPr>
          <p:cNvPr id="16" name="Right Arrow 17"/>
          <p:cNvSpPr/>
          <p:nvPr/>
        </p:nvSpPr>
        <p:spPr bwMode="auto">
          <a:xfrm>
            <a:off x="3825432" y="4167336"/>
            <a:ext cx="3200400" cy="685800"/>
          </a:xfrm>
          <a:prstGeom prst="rightArrow">
            <a:avLst>
              <a:gd name="adj1" fmla="val 50000"/>
              <a:gd name="adj2" fmla="val 78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Data</a:t>
            </a: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137419" y="2757196"/>
            <a:ext cx="6731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VM </a:t>
            </a: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Right Arrow 19"/>
          <p:cNvSpPr/>
          <p:nvPr/>
        </p:nvSpPr>
        <p:spPr bwMode="auto">
          <a:xfrm>
            <a:off x="3824808" y="4167336"/>
            <a:ext cx="3200400" cy="685800"/>
          </a:xfrm>
          <a:prstGeom prst="rightArrow">
            <a:avLst>
              <a:gd name="adj1" fmla="val 50000"/>
              <a:gd name="adj2" fmla="val 78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Content</a:t>
            </a:r>
          </a:p>
        </p:txBody>
      </p:sp>
      <p:sp>
        <p:nvSpPr>
          <p:cNvPr id="19" name="Right Arrow 22"/>
          <p:cNvSpPr/>
          <p:nvPr/>
        </p:nvSpPr>
        <p:spPr bwMode="auto">
          <a:xfrm>
            <a:off x="3824808" y="4167336"/>
            <a:ext cx="3200400" cy="685800"/>
          </a:xfrm>
          <a:prstGeom prst="rightArrow">
            <a:avLst>
              <a:gd name="adj1" fmla="val 50000"/>
              <a:gd name="adj2" fmla="val 78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>
              <a:defRPr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Sync</a:t>
            </a:r>
          </a:p>
        </p:txBody>
      </p:sp>
      <p:pic>
        <p:nvPicPr>
          <p:cNvPr id="20" name="Picture 3" descr="C:\Courses\Windows Vista Illustration Icons\VP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5321" y="3125936"/>
            <a:ext cx="8540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17999" sy="117999" algn="ctr" rotWithShape="0">
              <a:srgbClr val="FFCC00">
                <a:alpha val="76999"/>
              </a:srgbClr>
            </a:outerShdw>
          </a:effec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834712" y="2685758"/>
            <a:ext cx="619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VM</a:t>
            </a:r>
            <a:endParaRPr lang="en-US" sz="1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2" name="Group 42"/>
          <p:cNvGrpSpPr>
            <a:grpSpLocks/>
          </p:cNvGrpSpPr>
          <p:nvPr/>
        </p:nvGrpSpPr>
        <p:grpSpPr bwMode="auto">
          <a:xfrm>
            <a:off x="167208" y="3557736"/>
            <a:ext cx="1524000" cy="1239838"/>
            <a:chOff x="1981200" y="3048000"/>
            <a:chExt cx="3581400" cy="2914649"/>
          </a:xfrm>
        </p:grpSpPr>
        <p:pic>
          <p:nvPicPr>
            <p:cNvPr id="23" name="Picture 7" descr="C:\Courses\Icons Windows Vista\Computer_monito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24200" y="3048000"/>
              <a:ext cx="2438400" cy="2501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8" descr="C:\Courses\Icons Windows Vista\User_gree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1981200" y="3644300"/>
              <a:ext cx="1905000" cy="231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" name="Picture 9" descr="C:\Courses\Icons Windows Vista\Applicati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1608" y="3481536"/>
            <a:ext cx="6905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986733" y="3557736"/>
            <a:ext cx="2667000" cy="139700"/>
            <a:chOff x="3733800" y="1524000"/>
            <a:chExt cx="2895600" cy="152400"/>
          </a:xfrm>
        </p:grpSpPr>
        <p:sp>
          <p:nvSpPr>
            <p:cNvPr id="27" name="Oval 30"/>
            <p:cNvSpPr/>
            <p:nvPr/>
          </p:nvSpPr>
          <p:spPr bwMode="auto">
            <a:xfrm>
              <a:off x="37338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31"/>
            <p:cNvSpPr/>
            <p:nvPr/>
          </p:nvSpPr>
          <p:spPr bwMode="auto">
            <a:xfrm>
              <a:off x="39624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val 32"/>
            <p:cNvSpPr/>
            <p:nvPr/>
          </p:nvSpPr>
          <p:spPr bwMode="auto">
            <a:xfrm>
              <a:off x="41910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Oval 33"/>
            <p:cNvSpPr/>
            <p:nvPr/>
          </p:nvSpPr>
          <p:spPr bwMode="auto">
            <a:xfrm>
              <a:off x="44196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Oval 34"/>
            <p:cNvSpPr/>
            <p:nvPr/>
          </p:nvSpPr>
          <p:spPr bwMode="auto">
            <a:xfrm>
              <a:off x="46482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Oval 35"/>
            <p:cNvSpPr/>
            <p:nvPr/>
          </p:nvSpPr>
          <p:spPr bwMode="auto">
            <a:xfrm>
              <a:off x="48768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Oval 36"/>
            <p:cNvSpPr/>
            <p:nvPr/>
          </p:nvSpPr>
          <p:spPr bwMode="auto">
            <a:xfrm>
              <a:off x="51054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Oval 37"/>
            <p:cNvSpPr/>
            <p:nvPr/>
          </p:nvSpPr>
          <p:spPr bwMode="auto">
            <a:xfrm>
              <a:off x="53340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Oval 38"/>
            <p:cNvSpPr/>
            <p:nvPr/>
          </p:nvSpPr>
          <p:spPr bwMode="auto">
            <a:xfrm>
              <a:off x="55626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Oval 39"/>
            <p:cNvSpPr/>
            <p:nvPr/>
          </p:nvSpPr>
          <p:spPr bwMode="auto">
            <a:xfrm>
              <a:off x="57912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Oval 40"/>
            <p:cNvSpPr/>
            <p:nvPr/>
          </p:nvSpPr>
          <p:spPr bwMode="auto">
            <a:xfrm>
              <a:off x="60198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Oval 41"/>
            <p:cNvSpPr/>
            <p:nvPr/>
          </p:nvSpPr>
          <p:spPr bwMode="auto">
            <a:xfrm>
              <a:off x="62484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42"/>
            <p:cNvSpPr/>
            <p:nvPr/>
          </p:nvSpPr>
          <p:spPr bwMode="auto">
            <a:xfrm>
              <a:off x="6477000" y="1524000"/>
              <a:ext cx="152400" cy="152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>
                <a:defRPr/>
              </a:pPr>
              <a:endParaRPr lang="en-US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0" name="Picture 3" descr="C:\Courses\Icons Windows Vista\imageres.dll_I0022_0409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91408" y="3329136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 descr="C:\Courses\Icons Windows Vista\imageres.dll_I0022_0409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91408" y="3329136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9" descr="C:\Courses\Icons Windows Vista\Applicati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29408" y="4243536"/>
            <a:ext cx="6905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" descr="C:\Courses\Icons Windows Vista\Applicati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82408" y="4243536"/>
            <a:ext cx="6905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96"/>
          <p:cNvSpPr txBox="1">
            <a:spLocks noChangeArrowheads="1"/>
          </p:cNvSpPr>
          <p:nvPr/>
        </p:nvSpPr>
        <p:spPr bwMode="auto">
          <a:xfrm>
            <a:off x="319608" y="4776936"/>
            <a:ext cx="685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</a:rPr>
              <a:t>User</a:t>
            </a:r>
          </a:p>
        </p:txBody>
      </p:sp>
      <p:pic>
        <p:nvPicPr>
          <p:cNvPr id="45" name="Picture 2" descr="C:\Courses\Icon Library\Syn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91608" y="325293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8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38021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“Live”?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Migration metrics</a:t>
            </a:r>
          </a:p>
          <a:p>
            <a:pPr lvl="1"/>
            <a:r>
              <a:rPr lang="en-US" altLang="ko-KR" dirty="0" smtClean="0"/>
              <a:t>Total migration time</a:t>
            </a:r>
          </a:p>
          <a:p>
            <a:pPr lvl="2"/>
            <a:r>
              <a:rPr lang="en-US" altLang="ko-KR" dirty="0" smtClean="0"/>
              <a:t>Time elapsed until all VM states including CPU and memory are transferred</a:t>
            </a:r>
          </a:p>
          <a:p>
            <a:pPr lvl="2"/>
            <a:r>
              <a:rPr lang="en-US" altLang="ko-KR" dirty="0" smtClean="0"/>
              <a:t>Load is changed (balanced) after this time</a:t>
            </a:r>
          </a:p>
          <a:p>
            <a:pPr lvl="1"/>
            <a:r>
              <a:rPr lang="en-US" altLang="ko-KR" dirty="0" smtClean="0"/>
              <a:t>Downtime</a:t>
            </a:r>
          </a:p>
          <a:p>
            <a:pPr lvl="2"/>
            <a:r>
              <a:rPr lang="en-US" altLang="ko-KR" dirty="0" smtClean="0"/>
              <a:t>Time elapsed while a VM is being stopped</a:t>
            </a:r>
          </a:p>
          <a:p>
            <a:pPr lvl="2"/>
            <a:r>
              <a:rPr lang="en-US" altLang="ko-KR" dirty="0" smtClean="0"/>
              <a:t>Service is unavailable during downtime</a:t>
            </a:r>
          </a:p>
          <a:p>
            <a:r>
              <a:rPr lang="en-US" altLang="ko-KR" dirty="0" smtClean="0"/>
              <a:t>What is live migration?</a:t>
            </a:r>
          </a:p>
          <a:p>
            <a:pPr lvl="1"/>
            <a:r>
              <a:rPr lang="en-US" altLang="ko-KR" dirty="0" smtClean="0"/>
              <a:t>Migration with near-zero downtime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Migrate a 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220" y="1124744"/>
            <a:ext cx="8568952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How to synchronize memory contents?</a:t>
            </a:r>
          </a:p>
          <a:p>
            <a:pPr lvl="1"/>
            <a:r>
              <a:rPr lang="en-US" altLang="ko-KR" dirty="0" smtClean="0"/>
              <a:t>Stop-and-copy</a:t>
            </a:r>
          </a:p>
          <a:p>
            <a:pPr lvl="2"/>
            <a:r>
              <a:rPr lang="en-US" altLang="ko-KR" dirty="0" smtClean="0"/>
              <a:t>Stop the source VM</a:t>
            </a:r>
          </a:p>
          <a:p>
            <a:pPr lvl="2"/>
            <a:r>
              <a:rPr lang="en-US" altLang="ko-KR" dirty="0" smtClean="0"/>
              <a:t>Copy its memory contents over network</a:t>
            </a:r>
          </a:p>
          <a:p>
            <a:pPr lvl="2"/>
            <a:r>
              <a:rPr lang="en-US" altLang="ko-KR" dirty="0" smtClean="0"/>
              <a:t>Start the destination VM</a:t>
            </a:r>
          </a:p>
          <a:p>
            <a:pPr lvl="1"/>
            <a:r>
              <a:rPr lang="en-US" altLang="ko-KR" dirty="0" smtClean="0"/>
              <a:t>Pre-copy</a:t>
            </a:r>
          </a:p>
          <a:p>
            <a:pPr lvl="2"/>
            <a:r>
              <a:rPr lang="en-US" altLang="ko-KR" dirty="0" smtClean="0"/>
              <a:t>Copy memory contents over network</a:t>
            </a:r>
          </a:p>
          <a:p>
            <a:pPr lvl="2"/>
            <a:r>
              <a:rPr lang="en-US" altLang="ko-KR" dirty="0" smtClean="0"/>
              <a:t>Keep copying only dirty pages iteratively</a:t>
            </a:r>
          </a:p>
          <a:p>
            <a:pPr lvl="2"/>
            <a:r>
              <a:rPr lang="en-US" altLang="ko-KR" dirty="0" smtClean="0"/>
              <a:t>Stop the source VM if # of dirty pages is under threshold</a:t>
            </a:r>
          </a:p>
          <a:p>
            <a:pPr lvl="2"/>
            <a:r>
              <a:rPr lang="en-US" altLang="ko-KR" dirty="0" smtClean="0"/>
              <a:t>Copy remaining dirty pages</a:t>
            </a:r>
          </a:p>
          <a:p>
            <a:pPr lvl="2"/>
            <a:r>
              <a:rPr lang="en-US" altLang="ko-KR" dirty="0" smtClean="0"/>
              <a:t>Start the destination VM</a:t>
            </a:r>
          </a:p>
          <a:p>
            <a:pPr lvl="1"/>
            <a:r>
              <a:rPr lang="en-US" altLang="ko-KR" dirty="0" smtClean="0"/>
              <a:t>Post-copy</a:t>
            </a:r>
          </a:p>
          <a:p>
            <a:pPr lvl="2"/>
            <a:r>
              <a:rPr lang="en-US" altLang="ko-KR" dirty="0" smtClean="0"/>
              <a:t>Stop the source VM</a:t>
            </a:r>
          </a:p>
          <a:p>
            <a:pPr lvl="2"/>
            <a:r>
              <a:rPr lang="en-US" altLang="ko-KR" dirty="0" smtClean="0"/>
              <a:t>Copy CPU states and page tables over network</a:t>
            </a:r>
          </a:p>
          <a:p>
            <a:pPr lvl="2"/>
            <a:r>
              <a:rPr lang="en-US" altLang="ko-KR" dirty="0" smtClean="0"/>
              <a:t>Start the destination VM</a:t>
            </a:r>
          </a:p>
          <a:p>
            <a:pPr lvl="2"/>
            <a:r>
              <a:rPr lang="en-US" altLang="ko-KR" dirty="0" smtClean="0"/>
              <a:t>Copy its memory contents on demand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683568" y="1556792"/>
                <a:ext cx="7920880" cy="1296144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altLang="ko-KR" sz="2000" b="1" dirty="0" smtClean="0">
                    <a:solidFill>
                      <a:schemeClr val="tx1"/>
                    </a:solidFill>
                  </a:rPr>
                  <a:t>Downtime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altLang="ko-KR" sz="2000" b="1" dirty="0" smtClean="0">
                    <a:solidFill>
                      <a:schemeClr val="tx1"/>
                    </a:solidFill>
                  </a:rPr>
                  <a:t> Memory size</a:t>
                </a:r>
              </a:p>
              <a:p>
                <a:pPr algn="r"/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Not live!</a:t>
                </a:r>
                <a:endParaRPr lang="ko-KR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20880" cy="1296144"/>
              </a:xfrm>
              <a:prstGeom prst="roundRect">
                <a:avLst/>
              </a:prstGeom>
              <a:blipFill rotWithShape="1">
                <a:blip r:embed="rId2"/>
                <a:stretch>
                  <a:fillRect r="-230"/>
                </a:stretch>
              </a:blipFill>
              <a:ln>
                <a:solidFill>
                  <a:srgbClr val="C00000"/>
                </a:solidFill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683568" y="2876946"/>
            <a:ext cx="7920880" cy="3648397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 smtClean="0">
                <a:solidFill>
                  <a:schemeClr val="tx1"/>
                </a:solidFill>
              </a:rPr>
              <a:t>Near-zero downtime</a:t>
            </a:r>
          </a:p>
          <a:p>
            <a:pPr algn="r"/>
            <a:r>
              <a:rPr lang="en-US" altLang="ko-KR" sz="2400" b="1" dirty="0" smtClean="0">
                <a:solidFill>
                  <a:srgbClr val="0070C0"/>
                </a:solidFill>
              </a:rPr>
              <a:t>Live!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Pre-copy vs. Post-copy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Pros and cons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57012"/>
              </p:ext>
            </p:extLst>
          </p:nvPr>
        </p:nvGraphicFramePr>
        <p:xfrm>
          <a:off x="251520" y="1772816"/>
          <a:ext cx="8712968" cy="3565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6484"/>
                <a:gridCol w="4356484"/>
              </a:tblGrid>
              <a:tr h="544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Pre-copy migration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Post-copy migration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44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Eager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en-US" altLang="ko-KR" sz="1600" b="1" dirty="0" smtClean="0"/>
                        <a:t>copy of source VM’s memory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/>
                        <a:t>Lazy copy of source VM’s memory</a:t>
                      </a:r>
                      <a:endParaRPr lang="ko-KR" altLang="en-US" sz="1600" b="1" dirty="0"/>
                    </a:p>
                  </a:txBody>
                  <a:tcPr anchor="ctr"/>
                </a:tc>
              </a:tr>
              <a:tr h="544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- Longer and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 unpredictable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downtime</a:t>
                      </a:r>
                      <a:r>
                        <a:rPr lang="ko-KR" altLang="en-US" sz="16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depending on writable working set</a:t>
                      </a:r>
                      <a:endParaRPr lang="en-US" altLang="ko-KR" sz="16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+ Shorter downtime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544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+ Shorter total</a:t>
                      </a:r>
                      <a:r>
                        <a:rPr lang="en-US" altLang="ko-KR" sz="1600" b="1" baseline="0" dirty="0" smtClean="0">
                          <a:solidFill>
                            <a:srgbClr val="0070C0"/>
                          </a:solidFill>
                        </a:rPr>
                        <a:t> migration time</a:t>
                      </a:r>
                      <a:endParaRPr lang="en-US" altLang="ko-KR" sz="16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- Longer total migration time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449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+ High performance after migration</a:t>
                      </a:r>
                      <a:endParaRPr lang="ko-KR" alt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- Low performance after migration </a:t>
                      </a:r>
                    </a:p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due to network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 page fault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77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- Waste network bandwidth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 by pages that will not touched by a destination VM</a:t>
                      </a:r>
                      <a:endParaRPr lang="en-US" altLang="ko-KR" sz="16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</a:rPr>
                        <a:t>+ Effective use of network bandwidth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3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Pre-copy vs. Post-copy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Trade-off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244677" y="5492591"/>
            <a:ext cx="4124293" cy="16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1242516" y="2715257"/>
            <a:ext cx="2161" cy="27773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114802" y="3638330"/>
            <a:ext cx="2190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Total migration time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38094" y="5466710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Downtime</a:t>
            </a:r>
            <a:endParaRPr lang="ko-KR" altLang="en-US" sz="1600" b="1" dirty="0"/>
          </a:p>
        </p:txBody>
      </p:sp>
      <p:sp>
        <p:nvSpPr>
          <p:cNvPr id="9" name="타원 8"/>
          <p:cNvSpPr/>
          <p:nvPr/>
        </p:nvSpPr>
        <p:spPr>
          <a:xfrm>
            <a:off x="1475129" y="297765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48890" y="515376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0259" y="3035027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Post-copy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8399" y="5019135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Stop-and-copy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9157" y="4054827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Pre-copy</a:t>
            </a:r>
          </a:p>
        </p:txBody>
      </p:sp>
      <p:sp>
        <p:nvSpPr>
          <p:cNvPr id="15" name="타원 14"/>
          <p:cNvSpPr/>
          <p:nvPr/>
        </p:nvSpPr>
        <p:spPr>
          <a:xfrm>
            <a:off x="2157889" y="444320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65477" y="2619373"/>
            <a:ext cx="0" cy="2874917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224487" y="5019135"/>
            <a:ext cx="3409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9080" y="5086047"/>
            <a:ext cx="51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rgbClr val="00B050"/>
                </a:solidFill>
              </a:rPr>
              <a:t>Live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19872" y="3472006"/>
            <a:ext cx="4824536" cy="11152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Since pre-copy live migration is good for downtime and migration time, it has been used in most VMMs</a:t>
            </a:r>
          </a:p>
        </p:txBody>
      </p:sp>
      <p:cxnSp>
        <p:nvCxnSpPr>
          <p:cNvPr id="24" name="직선 화살표 연결선 23"/>
          <p:cNvCxnSpPr>
            <a:stCxn id="22" idx="1"/>
          </p:cNvCxnSpPr>
          <p:nvPr/>
        </p:nvCxnSpPr>
        <p:spPr>
          <a:xfrm flipH="1">
            <a:off x="2338766" y="4029616"/>
            <a:ext cx="1081106" cy="485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110994" y="1852661"/>
            <a:ext cx="5133414" cy="11152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Overhead after migration can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be effectively reduced by prefetching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Suitable for </a:t>
            </a:r>
            <a:r>
              <a:rPr lang="en-US" altLang="ko-KR" b="1" i="1" dirty="0" smtClean="0"/>
              <a:t>VM forking</a:t>
            </a:r>
            <a:r>
              <a:rPr lang="en-US" altLang="ko-KR" b="1" dirty="0" smtClean="0"/>
              <a:t> and </a:t>
            </a:r>
            <a:r>
              <a:rPr lang="en-US" altLang="ko-KR" b="1" i="1" dirty="0" err="1" smtClean="0"/>
              <a:t>microsleep</a:t>
            </a:r>
            <a:endParaRPr lang="en-US" altLang="ko-KR" b="1" i="1" dirty="0" smtClean="0"/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flipH="1">
            <a:off x="1666832" y="2410271"/>
            <a:ext cx="1444162" cy="5958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0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Pre-copy Live Migration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“Live migration of Virtual Machines [NSDI’05]”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867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B4D-1372-4012-A296-39122967BA6B}" type="slidenum">
              <a:rPr lang="ko-KR" altLang="en-US" smtClean="0"/>
              <a:pPr/>
              <a:t>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7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10489</TotalTime>
  <Words>1506</Words>
  <Application>Microsoft Office PowerPoint</Application>
  <PresentationFormat>화면 슬라이드 쇼(4:3)</PresentationFormat>
  <Paragraphs>414</Paragraphs>
  <Slides>38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Live VM Migration</vt:lpstr>
      <vt:lpstr>Outline</vt:lpstr>
      <vt:lpstr>Live VM Migration</vt:lpstr>
      <vt:lpstr>Live VM Migration</vt:lpstr>
      <vt:lpstr>What is “Live”?</vt:lpstr>
      <vt:lpstr>How to Migrate a VM</vt:lpstr>
      <vt:lpstr>Pre-copy vs. Post-copy</vt:lpstr>
      <vt:lpstr>Pre-copy vs. Post-copy</vt:lpstr>
      <vt:lpstr>Pre-copy Live Migration</vt:lpstr>
      <vt:lpstr>Post-copy Live Migration</vt:lpstr>
      <vt:lpstr>Energy Savings of Idle Desktops Using Virtualization</vt:lpstr>
      <vt:lpstr>Introduction</vt:lpstr>
      <vt:lpstr>Introduction</vt:lpstr>
      <vt:lpstr>Naïve Method</vt:lpstr>
      <vt:lpstr>Existing Methods</vt:lpstr>
      <vt:lpstr>LiteGreen Project (Mircosoft)</vt:lpstr>
      <vt:lpstr>LiteGreen Overview</vt:lpstr>
      <vt:lpstr>How LiteGreen Works</vt:lpstr>
      <vt:lpstr>LiteGreen Demo</vt:lpstr>
      <vt:lpstr>Problems of Full VM Migration</vt:lpstr>
      <vt:lpstr>Jettison</vt:lpstr>
      <vt:lpstr>Partial VM Migration</vt:lpstr>
      <vt:lpstr>State Prefetch</vt:lpstr>
      <vt:lpstr>State Prefetch</vt:lpstr>
      <vt:lpstr>Budget Analysis</vt:lpstr>
      <vt:lpstr>Kaleidoscope: Cloud Micro-Elasticity via VM State Coloring</vt:lpstr>
      <vt:lpstr>Elasticity of Clouds</vt:lpstr>
      <vt:lpstr>What Matters for Elasticity?</vt:lpstr>
      <vt:lpstr>QoS in Clouds</vt:lpstr>
      <vt:lpstr>Elasticity Needs</vt:lpstr>
      <vt:lpstr>Problems of Current Clouds</vt:lpstr>
      <vt:lpstr>Micro-Elasticity</vt:lpstr>
      <vt:lpstr>Live VM Cloning</vt:lpstr>
      <vt:lpstr>VM State Coloring</vt:lpstr>
      <vt:lpstr>VM State Coloring</vt:lpstr>
      <vt:lpstr>VM State Coloring</vt:lpstr>
      <vt:lpstr>Implications for Clouds</vt:lpstr>
      <vt:lpstr>Summary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xxx</dc:creator>
  <cp:lastModifiedBy>xxx</cp:lastModifiedBy>
  <cp:revision>2315</cp:revision>
  <dcterms:created xsi:type="dcterms:W3CDTF">2012-02-11T09:55:40Z</dcterms:created>
  <dcterms:modified xsi:type="dcterms:W3CDTF">2013-02-03T15:38:10Z</dcterms:modified>
</cp:coreProperties>
</file>