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76" r:id="rId4"/>
    <p:sldId id="278" r:id="rId5"/>
    <p:sldId id="279" r:id="rId6"/>
    <p:sldId id="280" r:id="rId7"/>
    <p:sldId id="275" r:id="rId8"/>
    <p:sldId id="277" r:id="rId9"/>
    <p:sldId id="281" r:id="rId10"/>
    <p:sldId id="282" r:id="rId11"/>
    <p:sldId id="283" r:id="rId12"/>
    <p:sldId id="285" r:id="rId13"/>
    <p:sldId id="284" r:id="rId14"/>
    <p:sldId id="286" r:id="rId15"/>
    <p:sldId id="274" r:id="rId16"/>
    <p:sldId id="287" r:id="rId17"/>
    <p:sldId id="288" r:id="rId18"/>
    <p:sldId id="291" r:id="rId19"/>
    <p:sldId id="289" r:id="rId20"/>
    <p:sldId id="290" r:id="rId21"/>
    <p:sldId id="293" r:id="rId22"/>
    <p:sldId id="300" r:id="rId23"/>
    <p:sldId id="292" r:id="rId24"/>
    <p:sldId id="294" r:id="rId25"/>
    <p:sldId id="295" r:id="rId26"/>
    <p:sldId id="299" r:id="rId27"/>
    <p:sldId id="296" r:id="rId28"/>
    <p:sldId id="297" r:id="rId29"/>
    <p:sldId id="298" r:id="rId30"/>
    <p:sldId id="30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E33F"/>
    <a:srgbClr val="59CF3D"/>
    <a:srgbClr val="000099"/>
    <a:srgbClr val="C00000"/>
    <a:srgbClr val="7F7F7F"/>
    <a:srgbClr val="FA0000"/>
    <a:srgbClr val="D0160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>
      <p:cViewPr>
        <p:scale>
          <a:sx n="70" d="100"/>
          <a:sy n="70" d="100"/>
        </p:scale>
        <p:origin x="-73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1687-E52C-4FDC-8444-537EC4612B48}" type="datetimeFigureOut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FD34-D29D-4535-AD5D-71E3EA97B7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/>
          <a:lstStyle>
            <a:lvl1pPr>
              <a:defRPr b="1" cap="none" baseline="0">
                <a:latin typeface="+mj-lt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84E6-90DC-432C-A885-AE0249916944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93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7A7E-B2CC-4D77-A0A1-77BE57AB5D52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8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411-2D66-4015-BDF4-C34DDACDCDF7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5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220" y="130622"/>
            <a:ext cx="8568952" cy="922114"/>
          </a:xfrm>
        </p:spPr>
        <p:txBody>
          <a:bodyPr/>
          <a:lstStyle>
            <a:lvl1pPr algn="l"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0405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8636-1E6D-4CDC-9CBF-181566B935F1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pPr/>
              <a:t>‹#›</a:t>
            </a:fld>
            <a:r>
              <a:rPr lang="en-US" altLang="ko-KR" dirty="0" smtClean="0"/>
              <a:t>/30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64220" y="1006128"/>
            <a:ext cx="8568952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4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4198-2203-49AF-B34A-C6D708894E2B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96EC-FC83-4C36-97BC-2F480E1214F4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1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BD18-9231-4C5A-A0AF-3BE74B469708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6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0E7C-3B89-4EBC-8B6C-AFF18B5CC19D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17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E45-3801-4CD6-BFFA-386AEF475E00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1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A653-91C4-42F5-B24E-E407B8C3B120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59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845D-7892-49C7-A7B8-8A38E0035B04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3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  <a:p>
            <a:pPr lvl="4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5F97-0FBD-4C0F-B89D-4CD3B1DE6E05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4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s.oracle.com/projects/tme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8784976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Virtualization and Management</a:t>
            </a:r>
            <a:endParaRPr lang="ko-KR" altLang="en-US" sz="4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429000"/>
            <a:ext cx="8280920" cy="2500462"/>
          </a:xfrm>
        </p:spPr>
        <p:txBody>
          <a:bodyPr>
            <a:noAutofit/>
          </a:bodyPr>
          <a:lstStyle/>
          <a:p>
            <a:r>
              <a:rPr lang="en-US" altLang="ko-KR" sz="2400" dirty="0" err="1" smtClean="0">
                <a:latin typeface="+mj-lt"/>
              </a:rPr>
              <a:t>Hwanju</a:t>
            </a:r>
            <a:r>
              <a:rPr lang="en-US" altLang="ko-KR" sz="2400" dirty="0" smtClean="0">
                <a:latin typeface="+mj-lt"/>
              </a:rPr>
              <a:t> Kim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6" name="Picture 3" descr="C:\Documents and Settings\Administrator\My Documents\kaist_logo\KAIST_뒷배경 투명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85245"/>
            <a:ext cx="1885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5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if nested page table walking is supported by HW?</a:t>
            </a:r>
          </a:p>
          <a:p>
            <a:pPr lvl="1"/>
            <a:r>
              <a:rPr lang="en-US" altLang="ko-KR" dirty="0" smtClean="0"/>
              <a:t>Eliminating SW overheads to maintain V2M</a:t>
            </a:r>
          </a:p>
          <a:p>
            <a:pPr lvl="1"/>
            <a:r>
              <a:rPr lang="en-US" altLang="ko-KR" dirty="0" smtClean="0"/>
              <a:t>HW-assisted memory virtualization</a:t>
            </a:r>
          </a:p>
          <a:p>
            <a:pPr lvl="2"/>
            <a:r>
              <a:rPr lang="en-US" altLang="ko-KR" dirty="0" smtClean="0"/>
              <a:t>Intel Extended Page Tables (EPT)</a:t>
            </a:r>
          </a:p>
          <a:p>
            <a:pPr lvl="2"/>
            <a:r>
              <a:rPr lang="en-US" altLang="ko-KR" dirty="0" smtClean="0"/>
              <a:t>AMD Rapid Virtualization Indexing (RVI)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4545" y="4920286"/>
            <a:ext cx="3456384" cy="69289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VMM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545" y="4173022"/>
            <a:ext cx="3456384" cy="6928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Guest OS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46673" y="4272214"/>
            <a:ext cx="1080120" cy="504056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V2P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46673" y="4992294"/>
            <a:ext cx="1080120" cy="5040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P2M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98801" y="4992294"/>
            <a:ext cx="1080120" cy="50405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V2M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335" y="3803690"/>
            <a:ext cx="30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Shadow page tables (SPT)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574865" y="5721578"/>
            <a:ext cx="919809" cy="731758"/>
            <a:chOff x="4427984" y="4941168"/>
            <a:chExt cx="919809" cy="731758"/>
          </a:xfrm>
        </p:grpSpPr>
        <p:pic>
          <p:nvPicPr>
            <p:cNvPr id="12" name="Picture 2" descr="C:\Documents and Settings\hwandori\Local Settings\Temporary Internet Files\Content.IE5\3TN2JGYX\MC900242087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4941168"/>
              <a:ext cx="830634" cy="613347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4788024" y="5411316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MMU</a:t>
              </a:r>
              <a:endParaRPr lang="ko-KR" altLang="en-US" sz="1100" b="1" dirty="0"/>
            </a:p>
          </p:txBody>
        </p:sp>
      </p:grpSp>
      <p:cxnSp>
        <p:nvCxnSpPr>
          <p:cNvPr id="14" name="직선 화살표 연결선 13"/>
          <p:cNvCxnSpPr>
            <a:endCxn id="9" idx="2"/>
          </p:cNvCxnSpPr>
          <p:nvPr/>
        </p:nvCxnSpPr>
        <p:spPr>
          <a:xfrm rot="10800000">
            <a:off x="3538861" y="5496351"/>
            <a:ext cx="468052" cy="3328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8921" y="4904781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SPT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4943017" y="4920286"/>
            <a:ext cx="3456384" cy="69289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VMM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43017" y="4173022"/>
            <a:ext cx="3456384" cy="6928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Guest OS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95145" y="4272214"/>
            <a:ext cx="1080120" cy="504056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V2P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95145" y="4992294"/>
            <a:ext cx="1080120" cy="5040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P2M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5167" y="3803690"/>
            <a:ext cx="32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Extended page tables (EPT)</a:t>
            </a:r>
            <a:endParaRPr lang="ko-KR" altLang="en-US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7535305" y="5709900"/>
            <a:ext cx="1213159" cy="731758"/>
            <a:chOff x="4427984" y="4941168"/>
            <a:chExt cx="1213159" cy="731758"/>
          </a:xfrm>
        </p:grpSpPr>
        <p:pic>
          <p:nvPicPr>
            <p:cNvPr id="22" name="Picture 2" descr="C:\Documents and Settings\hwandori\Local Settings\Temporary Internet Files\Content.IE5\3TN2JGYX\MC900242087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4941168"/>
              <a:ext cx="830634" cy="613347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788024" y="5411316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EPT MMU</a:t>
              </a:r>
              <a:endParaRPr lang="ko-KR" altLang="en-US" sz="1100" b="1" dirty="0"/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 flipH="1" flipV="1">
            <a:off x="6743217" y="5441614"/>
            <a:ext cx="864096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455185" y="5865594"/>
            <a:ext cx="1080120" cy="50405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V2M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74181" y="490478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EPT</a:t>
            </a:r>
            <a:endParaRPr lang="ko-KR" altLang="en-US" sz="1400" b="1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6743217" y="4728972"/>
            <a:ext cx="864099" cy="1052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51739" y="418470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G</a:t>
            </a:r>
            <a:r>
              <a:rPr lang="en-US" altLang="ko-KR" sz="1400" b="1" dirty="0" smtClean="0"/>
              <a:t>PT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78805" y="4477952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1</a:t>
            </a:r>
            <a:r>
              <a:rPr lang="en-US" altLang="ko-KR" sz="1400" b="1" i="1" baseline="30000" dirty="0" smtClean="0"/>
              <a:t>st</a:t>
            </a:r>
            <a:r>
              <a:rPr lang="en-US" altLang="ko-KR" sz="1400" b="1" i="1" dirty="0" smtClean="0"/>
              <a:t> walking</a:t>
            </a:r>
            <a:endParaRPr lang="ko-KR" altLang="en-US" sz="1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34713" y="5181135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2</a:t>
            </a:r>
            <a:r>
              <a:rPr lang="en-US" altLang="ko-KR" sz="1400" b="1" i="1" baseline="30000" dirty="0" smtClean="0"/>
              <a:t>nd</a:t>
            </a:r>
            <a:r>
              <a:rPr lang="en-US" altLang="ko-KR" sz="1400" b="1" i="1" dirty="0" smtClean="0"/>
              <a:t> walking</a:t>
            </a:r>
            <a:endParaRPr lang="ko-KR" altLang="en-US" sz="14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917303" y="418470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G</a:t>
            </a:r>
            <a:r>
              <a:rPr lang="en-US" altLang="ko-KR" sz="1400" b="1" dirty="0" smtClean="0"/>
              <a:t>PT</a:t>
            </a:r>
            <a:endParaRPr lang="ko-KR" altLang="en-US" sz="1400" b="1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10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5" grpId="0" animBg="1"/>
      <p:bldP spid="26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2dwal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04" y="1948364"/>
            <a:ext cx="5832648" cy="45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Memory </a:t>
            </a:r>
            <a:r>
              <a:rPr lang="en-US" altLang="ko-KR" dirty="0"/>
              <a:t>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AMD RVI (formerly Nested Page Tables (NPT))</a:t>
            </a:r>
          </a:p>
          <a:p>
            <a:pPr lvl="1"/>
            <a:r>
              <a:rPr lang="en-US" altLang="ko-KR" dirty="0" smtClean="0"/>
              <a:t>Two page table roots: gCR3 and nCR3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6505599"/>
            <a:ext cx="662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Accelerating Two-Dimensional Page Walks for Virtualized </a:t>
            </a:r>
            <a:r>
              <a:rPr lang="en-US" altLang="zh-CN" sz="1400" dirty="0" smtClean="0"/>
              <a:t>Systems [ASPLOS’08]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11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4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 smtClean="0"/>
              <a:t>Significantly simplifying VMM</a:t>
            </a:r>
          </a:p>
          <a:p>
            <a:pPr lvl="2"/>
            <a:r>
              <a:rPr lang="en-US" altLang="ko-KR" dirty="0" smtClean="0"/>
              <a:t>Just informing MMU of a P2M root</a:t>
            </a:r>
          </a:p>
          <a:p>
            <a:pPr lvl="1"/>
            <a:r>
              <a:rPr lang="en-US" altLang="ko-KR" dirty="0" smtClean="0"/>
              <a:t>No shadow page tables</a:t>
            </a:r>
          </a:p>
          <a:p>
            <a:pPr lvl="2"/>
            <a:r>
              <a:rPr lang="en-US" altLang="ko-KR" dirty="0" smtClean="0"/>
              <a:t>No synchronizing overheads and memory overheads</a:t>
            </a:r>
          </a:p>
          <a:p>
            <a:pPr lvl="1"/>
            <a:r>
              <a:rPr lang="en-US" altLang="ko-KR" dirty="0" smtClean="0"/>
              <a:t>No OS modification</a:t>
            </a:r>
          </a:p>
          <a:p>
            <a:r>
              <a:rPr lang="en-US" altLang="ko-KR" dirty="0" smtClean="0"/>
              <a:t>Disadvantages</a:t>
            </a:r>
          </a:p>
          <a:p>
            <a:pPr lvl="1"/>
            <a:r>
              <a:rPr lang="en-US" altLang="ko-KR" dirty="0" smtClean="0"/>
              <a:t>Not always outperforming SW-based methods</a:t>
            </a:r>
          </a:p>
          <a:p>
            <a:pPr lvl="1"/>
            <a:r>
              <a:rPr lang="en-US" altLang="ko-KR" dirty="0" smtClean="0"/>
              <a:t>Page walking overheads on a TLB miss</a:t>
            </a:r>
          </a:p>
          <a:p>
            <a:pPr lvl="2"/>
            <a:r>
              <a:rPr lang="en-US" altLang="ko-KR" dirty="0" smtClean="0"/>
              <a:t>SW solution: SW-HW hybrid scheme </a:t>
            </a:r>
            <a:r>
              <a:rPr lang="en-US" altLang="ko-KR" sz="1800" dirty="0" smtClean="0"/>
              <a:t>[VEE’11]</a:t>
            </a:r>
            <a:r>
              <a:rPr lang="en-US" altLang="ko-KR" dirty="0" smtClean="0"/>
              <a:t>, Large pages</a:t>
            </a:r>
          </a:p>
          <a:p>
            <a:pPr lvl="2"/>
            <a:r>
              <a:rPr lang="en-US" altLang="ko-KR" dirty="0" smtClean="0"/>
              <a:t>HW solution: Caching page walks </a:t>
            </a:r>
            <a:r>
              <a:rPr lang="en-US" altLang="ko-KR" sz="1800" dirty="0" smtClean="0"/>
              <a:t>[ASPLOS’08]</a:t>
            </a:r>
            <a:r>
              <a:rPr lang="en-US" altLang="ko-KR" dirty="0" smtClean="0"/>
              <a:t>, Flat page tables </a:t>
            </a:r>
            <a:r>
              <a:rPr lang="en-US" altLang="ko-KR" sz="1800" dirty="0" smtClean="0"/>
              <a:t>[ISCA’12]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12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Memory Virtualization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Two-stage address translation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96927" y="2117998"/>
            <a:ext cx="1296144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Applications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6927" y="2530996"/>
            <a:ext cx="1296144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96927" y="2943994"/>
            <a:ext cx="129614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Hardware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1700808"/>
            <a:ext cx="1296144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Applications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2113806"/>
            <a:ext cx="1296144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Guest OS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526804"/>
            <a:ext cx="1296144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VMM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16016" y="2943994"/>
            <a:ext cx="129614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Hardware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144" y="2334022"/>
            <a:ext cx="1686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Virtual Address (VA)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780233"/>
            <a:ext cx="1764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Physical Address (PA)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1973982"/>
            <a:ext cx="1686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Virtual Address (VA)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7343" y="2799978"/>
            <a:ext cx="1764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Physical Address (PA)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2160" y="2391618"/>
            <a:ext cx="2823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Intermediate Physical Address (IPA)</a:t>
            </a:r>
            <a:endParaRPr lang="ko-KR" altLang="en-US" sz="1400" b="1" dirty="0"/>
          </a:p>
        </p:txBody>
      </p:sp>
      <p:sp>
        <p:nvSpPr>
          <p:cNvPr id="17" name="오른쪽 화살표 16"/>
          <p:cNvSpPr/>
          <p:nvPr/>
        </p:nvSpPr>
        <p:spPr>
          <a:xfrm>
            <a:off x="3851920" y="2473846"/>
            <a:ext cx="720080" cy="46027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344090" y="3515151"/>
            <a:ext cx="6060996" cy="3226217"/>
            <a:chOff x="170896" y="3975447"/>
            <a:chExt cx="4689136" cy="2621905"/>
          </a:xfrm>
        </p:grpSpPr>
        <p:sp>
          <p:nvSpPr>
            <p:cNvPr id="19" name="Rectangle 3"/>
            <p:cNvSpPr/>
            <p:nvPr/>
          </p:nvSpPr>
          <p:spPr>
            <a:xfrm>
              <a:off x="733550" y="4509120"/>
              <a:ext cx="79208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733550" y="4725144"/>
              <a:ext cx="79208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5"/>
            <p:cNvSpPr/>
            <p:nvPr/>
          </p:nvSpPr>
          <p:spPr>
            <a:xfrm>
              <a:off x="733550" y="4941168"/>
              <a:ext cx="79208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6"/>
            <p:cNvSpPr/>
            <p:nvPr/>
          </p:nvSpPr>
          <p:spPr>
            <a:xfrm>
              <a:off x="733550" y="5157192"/>
              <a:ext cx="79208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7"/>
            <p:cNvSpPr/>
            <p:nvPr/>
          </p:nvSpPr>
          <p:spPr>
            <a:xfrm>
              <a:off x="733550" y="5733256"/>
              <a:ext cx="79208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8"/>
            <p:cNvSpPr/>
            <p:nvPr/>
          </p:nvSpPr>
          <p:spPr>
            <a:xfrm>
              <a:off x="733550" y="5949280"/>
              <a:ext cx="79208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9"/>
            <p:cNvSpPr/>
            <p:nvPr/>
          </p:nvSpPr>
          <p:spPr>
            <a:xfrm>
              <a:off x="733550" y="6165304"/>
              <a:ext cx="79208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10"/>
            <p:cNvSpPr/>
            <p:nvPr/>
          </p:nvSpPr>
          <p:spPr>
            <a:xfrm>
              <a:off x="733550" y="6381328"/>
              <a:ext cx="792088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896" y="4725144"/>
              <a:ext cx="585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a typeface="Arial Unicode MS" pitchFamily="50" charset="-127"/>
                  <a:cs typeface="Arial Unicode MS" pitchFamily="50" charset="-127"/>
                </a:rPr>
                <a:t>Guest </a:t>
              </a:r>
            </a:p>
            <a:p>
              <a:pPr algn="ctr"/>
              <a:r>
                <a:rPr lang="en-US" altLang="ko-KR" sz="1200" dirty="0" smtClean="0">
                  <a:ea typeface="Arial Unicode MS" pitchFamily="50" charset="-127"/>
                  <a:cs typeface="Arial Unicode MS" pitchFamily="50" charset="-127"/>
                </a:rPr>
                <a:t>Kernel</a:t>
              </a:r>
              <a:endParaRPr lang="ko-KR" altLang="en-US" sz="1200" dirty="0"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6136" y="5877272"/>
              <a:ext cx="585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ea typeface="Arial Unicode MS" pitchFamily="50" charset="-127"/>
                  <a:cs typeface="Arial Unicode MS" pitchFamily="50" charset="-127"/>
                </a:rPr>
                <a:t>Guest </a:t>
              </a:r>
            </a:p>
            <a:p>
              <a:pPr algn="ctr"/>
              <a:r>
                <a:rPr lang="en-US" altLang="ko-KR" sz="1200" dirty="0" smtClean="0">
                  <a:ea typeface="Arial Unicode MS" pitchFamily="50" charset="-127"/>
                  <a:cs typeface="Arial Unicode MS" pitchFamily="50" charset="-127"/>
                </a:rPr>
                <a:t>User</a:t>
              </a:r>
              <a:endParaRPr lang="ko-KR" altLang="en-US" sz="1200" dirty="0"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9" name="Rectangle 13"/>
            <p:cNvSpPr/>
            <p:nvPr/>
          </p:nvSpPr>
          <p:spPr>
            <a:xfrm>
              <a:off x="2317726" y="4869160"/>
              <a:ext cx="792088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2317726" y="5085184"/>
              <a:ext cx="792088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15"/>
            <p:cNvSpPr/>
            <p:nvPr/>
          </p:nvSpPr>
          <p:spPr>
            <a:xfrm>
              <a:off x="2317726" y="5301208"/>
              <a:ext cx="792088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16"/>
            <p:cNvSpPr/>
            <p:nvPr/>
          </p:nvSpPr>
          <p:spPr>
            <a:xfrm>
              <a:off x="2317726" y="5517232"/>
              <a:ext cx="792088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17"/>
            <p:cNvSpPr/>
            <p:nvPr/>
          </p:nvSpPr>
          <p:spPr>
            <a:xfrm>
              <a:off x="2317726" y="5733256"/>
              <a:ext cx="792088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Straight Arrow Connector 19"/>
            <p:cNvCxnSpPr>
              <a:stCxn id="20" idx="3"/>
              <a:endCxn id="29" idx="1"/>
            </p:cNvCxnSpPr>
            <p:nvPr/>
          </p:nvCxnSpPr>
          <p:spPr>
            <a:xfrm>
              <a:off x="1525638" y="4833156"/>
              <a:ext cx="792088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21"/>
            <p:cNvCxnSpPr>
              <a:stCxn id="22" idx="3"/>
              <a:endCxn id="30" idx="1"/>
            </p:cNvCxnSpPr>
            <p:nvPr/>
          </p:nvCxnSpPr>
          <p:spPr>
            <a:xfrm flipV="1">
              <a:off x="1525638" y="5193196"/>
              <a:ext cx="79208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23"/>
            <p:cNvCxnSpPr>
              <a:stCxn id="23" idx="3"/>
              <a:endCxn id="32" idx="1"/>
            </p:cNvCxnSpPr>
            <p:nvPr/>
          </p:nvCxnSpPr>
          <p:spPr>
            <a:xfrm flipV="1">
              <a:off x="1525638" y="5625244"/>
              <a:ext cx="79208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24"/>
            <p:cNvCxnSpPr>
              <a:stCxn id="25" idx="3"/>
              <a:endCxn id="33" idx="1"/>
            </p:cNvCxnSpPr>
            <p:nvPr/>
          </p:nvCxnSpPr>
          <p:spPr>
            <a:xfrm flipV="1">
              <a:off x="1525638" y="5841268"/>
              <a:ext cx="79208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7"/>
            <p:cNvSpPr/>
            <p:nvPr/>
          </p:nvSpPr>
          <p:spPr>
            <a:xfrm>
              <a:off x="3901902" y="4797152"/>
              <a:ext cx="792088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ectangle 28"/>
            <p:cNvSpPr/>
            <p:nvPr/>
          </p:nvSpPr>
          <p:spPr>
            <a:xfrm>
              <a:off x="3901902" y="5013176"/>
              <a:ext cx="792088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29"/>
            <p:cNvSpPr/>
            <p:nvPr/>
          </p:nvSpPr>
          <p:spPr>
            <a:xfrm>
              <a:off x="3901902" y="5229200"/>
              <a:ext cx="792088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30"/>
            <p:cNvSpPr/>
            <p:nvPr/>
          </p:nvSpPr>
          <p:spPr>
            <a:xfrm>
              <a:off x="3901902" y="5445224"/>
              <a:ext cx="792088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ectangle 31"/>
            <p:cNvSpPr/>
            <p:nvPr/>
          </p:nvSpPr>
          <p:spPr>
            <a:xfrm>
              <a:off x="3901902" y="5661248"/>
              <a:ext cx="792088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ectangle 32"/>
            <p:cNvSpPr/>
            <p:nvPr/>
          </p:nvSpPr>
          <p:spPr>
            <a:xfrm>
              <a:off x="3901902" y="5877272"/>
              <a:ext cx="792088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Straight Arrow Connector 33"/>
            <p:cNvCxnSpPr>
              <a:stCxn id="29" idx="3"/>
              <a:endCxn id="39" idx="1"/>
            </p:cNvCxnSpPr>
            <p:nvPr/>
          </p:nvCxnSpPr>
          <p:spPr>
            <a:xfrm>
              <a:off x="3109814" y="4977172"/>
              <a:ext cx="792088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36"/>
            <p:cNvCxnSpPr>
              <a:stCxn id="30" idx="3"/>
              <a:endCxn id="38" idx="1"/>
            </p:cNvCxnSpPr>
            <p:nvPr/>
          </p:nvCxnSpPr>
          <p:spPr>
            <a:xfrm flipV="1">
              <a:off x="3109814" y="4905164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39"/>
            <p:cNvCxnSpPr>
              <a:stCxn id="32" idx="3"/>
              <a:endCxn id="41" idx="1"/>
            </p:cNvCxnSpPr>
            <p:nvPr/>
          </p:nvCxnSpPr>
          <p:spPr>
            <a:xfrm flipV="1">
              <a:off x="3109814" y="5553236"/>
              <a:ext cx="79208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2"/>
            <p:cNvCxnSpPr>
              <a:stCxn id="33" idx="3"/>
              <a:endCxn id="43" idx="1"/>
            </p:cNvCxnSpPr>
            <p:nvPr/>
          </p:nvCxnSpPr>
          <p:spPr>
            <a:xfrm>
              <a:off x="3109814" y="5841268"/>
              <a:ext cx="792088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483042" y="5229200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ea typeface="Arial Unicode MS" pitchFamily="50" charset="-127"/>
                  <a:cs typeface="Arial Unicode MS" pitchFamily="50" charset="-127"/>
                </a:rPr>
                <a:t>Stage 1</a:t>
              </a:r>
            </a:p>
            <a:p>
              <a:pPr algn="ctr"/>
              <a:r>
                <a:rPr lang="en-US" altLang="ko-KR" sz="1000" dirty="0" smtClean="0">
                  <a:ea typeface="Arial Unicode MS" pitchFamily="50" charset="-127"/>
                  <a:cs typeface="Arial Unicode MS" pitchFamily="50" charset="-127"/>
                </a:rPr>
                <a:t>translation</a:t>
              </a:r>
              <a:endParaRPr lang="ko-KR" altLang="en-US" sz="1000" dirty="0"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12345" y="5157192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ea typeface="Arial Unicode MS" pitchFamily="50" charset="-127"/>
                  <a:cs typeface="Arial Unicode MS" pitchFamily="50" charset="-127"/>
                </a:rPr>
                <a:t>Stage 2</a:t>
              </a:r>
            </a:p>
            <a:p>
              <a:pPr algn="ctr"/>
              <a:r>
                <a:rPr lang="en-US" altLang="ko-KR" sz="1000" dirty="0" smtClean="0">
                  <a:ea typeface="Arial Unicode MS" pitchFamily="50" charset="-127"/>
                  <a:cs typeface="Arial Unicode MS" pitchFamily="50" charset="-127"/>
                </a:rPr>
                <a:t>translation</a:t>
              </a:r>
              <a:endParaRPr lang="ko-KR" altLang="en-US" sz="1000" dirty="0"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622" y="3975447"/>
              <a:ext cx="1103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ea typeface="Arial Unicode MS" pitchFamily="50" charset="-127"/>
                  <a:cs typeface="Arial Unicode MS" pitchFamily="50" charset="-127"/>
                </a:rPr>
                <a:t>Virtual </a:t>
              </a:r>
            </a:p>
            <a:p>
              <a:pPr algn="ctr"/>
              <a:r>
                <a:rPr lang="en-US" altLang="ko-KR" sz="1200" b="1" dirty="0" smtClean="0">
                  <a:ea typeface="Arial Unicode MS" pitchFamily="50" charset="-127"/>
                  <a:cs typeface="Arial Unicode MS" pitchFamily="50" charset="-127"/>
                </a:rPr>
                <a:t>Address Space</a:t>
              </a:r>
              <a:endParaRPr lang="ko-KR" altLang="en-US" sz="1200" b="1" dirty="0"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56973" y="3975447"/>
              <a:ext cx="1103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ea typeface="Arial Unicode MS" pitchFamily="50" charset="-127"/>
                  <a:cs typeface="Arial Unicode MS" pitchFamily="50" charset="-127"/>
                </a:rPr>
                <a:t>Physical</a:t>
              </a:r>
            </a:p>
            <a:p>
              <a:pPr algn="ctr"/>
              <a:r>
                <a:rPr lang="en-US" altLang="ko-KR" sz="1200" b="1" dirty="0" smtClean="0">
                  <a:ea typeface="Arial Unicode MS" pitchFamily="50" charset="-127"/>
                  <a:cs typeface="Arial Unicode MS" pitchFamily="50" charset="-127"/>
                </a:rPr>
                <a:t>Address Space</a:t>
              </a:r>
              <a:endParaRPr lang="ko-KR" altLang="en-US" sz="1200" b="1" dirty="0"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25891" y="3975447"/>
              <a:ext cx="1561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ea typeface="Arial Unicode MS" pitchFamily="50" charset="-127"/>
                  <a:cs typeface="Arial Unicode MS" pitchFamily="50" charset="-127"/>
                </a:rPr>
                <a:t>Intermediate Physical</a:t>
              </a:r>
            </a:p>
            <a:p>
              <a:pPr algn="ctr"/>
              <a:r>
                <a:rPr lang="en-US" altLang="ko-KR" sz="1200" b="1" dirty="0" smtClean="0">
                  <a:ea typeface="Arial Unicode MS" pitchFamily="50" charset="-127"/>
                  <a:cs typeface="Arial Unicode MS" pitchFamily="50" charset="-127"/>
                </a:rPr>
                <a:t>Address Space</a:t>
              </a:r>
              <a:endParaRPr lang="ko-KR" altLang="en-US" sz="1200" b="1" dirty="0"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13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1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SW-based memory virtualization has been the most complex part in VMM</a:t>
            </a:r>
          </a:p>
          <a:p>
            <a:pPr lvl="1"/>
            <a:r>
              <a:rPr lang="en-US" altLang="ko-KR" dirty="0" smtClean="0"/>
              <a:t>Before HW support, </a:t>
            </a:r>
            <a:r>
              <a:rPr lang="en-US" altLang="ko-KR" dirty="0" err="1" smtClean="0"/>
              <a:t>Xen</a:t>
            </a:r>
            <a:r>
              <a:rPr lang="en-US" altLang="ko-KR" dirty="0" smtClean="0"/>
              <a:t> continued optimizing its shadow page tables up to ver3</a:t>
            </a:r>
          </a:p>
          <a:p>
            <a:pPr lvl="1"/>
            <a:r>
              <a:rPr lang="en-US" altLang="ko-KR" dirty="0" smtClean="0"/>
              <a:t>Virtual memory itself is already complicated, but virtualizing virtual memory is horrible</a:t>
            </a:r>
          </a:p>
          <a:p>
            <a:r>
              <a:rPr lang="en-US" altLang="ko-KR" dirty="0" smtClean="0"/>
              <a:t>HW-based memory virtualization significantly reduces VMM complexity</a:t>
            </a:r>
          </a:p>
          <a:p>
            <a:pPr lvl="1"/>
            <a:r>
              <a:rPr lang="en-US" altLang="ko-KR" dirty="0" smtClean="0"/>
              <a:t>The most complex and heavy part is now offloaded to HW</a:t>
            </a:r>
          </a:p>
          <a:p>
            <a:pPr lvl="1"/>
            <a:r>
              <a:rPr lang="en-US" altLang="ko-KR" dirty="0" smtClean="0"/>
              <a:t>But, energy issues on ARM HW memory virtualization?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14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5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Management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6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Memory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25658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Memory sharing</a:t>
            </a:r>
          </a:p>
          <a:p>
            <a:pPr lvl="1"/>
            <a:r>
              <a:rPr lang="en-US" altLang="ko-KR" dirty="0" smtClean="0"/>
              <a:t>Parent-child copy-on-write (</a:t>
            </a:r>
            <a:r>
              <a:rPr lang="en-US" altLang="ko-KR" dirty="0" err="1" smtClean="0"/>
              <a:t>CoW</a:t>
            </a:r>
            <a:r>
              <a:rPr lang="en-US" altLang="ko-KR" dirty="0" smtClean="0"/>
              <a:t>) sharing</a:t>
            </a:r>
          </a:p>
          <a:p>
            <a:pPr lvl="2"/>
            <a:r>
              <a:rPr lang="en-US" altLang="ko-KR" dirty="0" smtClean="0"/>
              <a:t>On fork(), a child </a:t>
            </a:r>
            <a:r>
              <a:rPr lang="en-US" altLang="ko-KR" dirty="0" err="1" smtClean="0"/>
              <a:t>CoW</a:t>
            </a:r>
            <a:r>
              <a:rPr lang="en-US" altLang="ko-KR" dirty="0" smtClean="0"/>
              <a:t>-shares its parent memory</a:t>
            </a:r>
          </a:p>
          <a:p>
            <a:pPr lvl="2"/>
            <a:r>
              <a:rPr lang="en-US" altLang="ko-KR" dirty="0" smtClean="0"/>
              <a:t>On write to a shared page, copy and modify a private page </a:t>
            </a:r>
          </a:p>
          <a:p>
            <a:pPr lvl="2"/>
            <a:r>
              <a:rPr lang="en-US" altLang="ko-KR" dirty="0" smtClean="0"/>
              <a:t>Advantages</a:t>
            </a:r>
          </a:p>
          <a:p>
            <a:pPr lvl="3"/>
            <a:r>
              <a:rPr lang="en-US" altLang="ko-KR" dirty="0" smtClean="0"/>
              <a:t>Reducing memory footprint</a:t>
            </a:r>
          </a:p>
          <a:p>
            <a:pPr lvl="3"/>
            <a:r>
              <a:rPr lang="en-US" altLang="ko-KR" dirty="0" smtClean="0"/>
              <a:t>Lightweight fork</a:t>
            </a:r>
          </a:p>
          <a:p>
            <a:r>
              <a:rPr lang="en-US" altLang="ko-KR" dirty="0" smtClean="0"/>
              <a:t>Memory overcommitment</a:t>
            </a:r>
          </a:p>
          <a:p>
            <a:pPr lvl="1"/>
            <a:r>
              <a:rPr lang="en-US" altLang="ko-KR" dirty="0" smtClean="0"/>
              <a:t>Giving a process larger memory space than physical memory </a:t>
            </a:r>
          </a:p>
          <a:p>
            <a:pPr lvl="1"/>
            <a:r>
              <a:rPr lang="en-US" altLang="ko-KR" dirty="0" smtClean="0"/>
              <a:t>Paging or swapping out to backing storage when memory is pressured</a:t>
            </a:r>
          </a:p>
          <a:p>
            <a:pPr lvl="1"/>
            <a:r>
              <a:rPr lang="en-US" altLang="ko-KR" dirty="0" smtClean="0"/>
              <a:t>Advantage</a:t>
            </a:r>
          </a:p>
          <a:p>
            <a:pPr lvl="2"/>
            <a:r>
              <a:rPr lang="en-US" altLang="ko-KR" dirty="0" smtClean="0"/>
              <a:t>Efficient memory utilization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16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2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 Memory Management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4220" y="1124744"/>
                <a:ext cx="8568952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Memory sharing</a:t>
                </a:r>
              </a:p>
              <a:p>
                <a:pPr lvl="1"/>
                <a:r>
                  <a:rPr lang="en-US" altLang="ko-KR" dirty="0" smtClean="0"/>
                  <a:t>No parent-child relationship</a:t>
                </a:r>
              </a:p>
              <a:p>
                <a:pPr lvl="2"/>
                <a:r>
                  <a:rPr lang="en-US" altLang="ko-KR" dirty="0" smtClean="0"/>
                  <a:t>But, a research project finds this relationship in a useful case</a:t>
                </a:r>
              </a:p>
              <a:p>
                <a:pPr lvl="3"/>
                <a:r>
                  <a:rPr lang="en-US" altLang="ko-KR" dirty="0" smtClean="0"/>
                  <a:t>Virtual based </a:t>
                </a:r>
                <a:r>
                  <a:rPr lang="en-US" altLang="ko-KR" dirty="0" err="1" smtClean="0"/>
                  <a:t>honeyfarm</a:t>
                </a:r>
                <a:r>
                  <a:rPr lang="en-US" altLang="ko-KR" dirty="0" smtClean="0"/>
                  <a:t> [SOSP’05]</a:t>
                </a:r>
              </a:p>
              <a:p>
                <a:pPr lvl="3"/>
                <a:r>
                  <a:rPr lang="en-US" altLang="ko-KR" dirty="0" smtClean="0"/>
                  <a:t>Honeypot VMs </a:t>
                </a:r>
                <a:r>
                  <a:rPr lang="en-US" altLang="ko-KR" dirty="0" err="1" smtClean="0"/>
                  <a:t>CoW</a:t>
                </a:r>
                <a:r>
                  <a:rPr lang="en-US" altLang="ko-KR" dirty="0"/>
                  <a:t>-</a:t>
                </a:r>
                <a:r>
                  <a:rPr lang="en-US" altLang="ko-KR" dirty="0" smtClean="0"/>
                  <a:t>share a reference image</a:t>
                </a:r>
              </a:p>
              <a:p>
                <a:pPr lvl="1"/>
                <a:r>
                  <a:rPr lang="en-US" altLang="ko-KR" dirty="0" smtClean="0"/>
                  <a:t>General memory sharing</a:t>
                </a:r>
              </a:p>
              <a:p>
                <a:pPr lvl="2"/>
                <a:r>
                  <a:rPr lang="en-US" altLang="ko-KR" dirty="0" smtClean="0"/>
                  <a:t>Block-based sharing</a:t>
                </a:r>
              </a:p>
              <a:p>
                <a:pPr lvl="2"/>
                <a:r>
                  <a:rPr lang="en-US" altLang="ko-KR" dirty="0" smtClean="0"/>
                  <a:t>Content-based sharing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Memory </a:t>
                </a:r>
                <a:r>
                  <a:rPr lang="en-US" altLang="ko-KR" dirty="0" err="1" smtClean="0"/>
                  <a:t>overcommitment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altLang="ko-KR" dirty="0" smtClean="0"/>
                  <a:t> VM memory allocation &gt; Machine memory</a:t>
                </a:r>
              </a:p>
              <a:p>
                <a:pPr lvl="1"/>
                <a:r>
                  <a:rPr lang="en-US" altLang="ko-KR" dirty="0" smtClean="0"/>
                  <a:t>Dynamic memory balancing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220" y="1124744"/>
                <a:ext cx="8568952" cy="5328592"/>
              </a:xfrm>
              <a:blipFill rotWithShape="1">
                <a:blip r:embed="rId2"/>
                <a:stretch>
                  <a:fillRect l="-1209" t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 bwMode="auto">
          <a:xfrm>
            <a:off x="6469553" y="3831681"/>
            <a:ext cx="2210498" cy="859555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latinLnBrk="0"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VMM</a:t>
            </a:r>
            <a:endParaRPr kumimoji="0"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596535" y="4224123"/>
            <a:ext cx="1763356" cy="3946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Logging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Analysis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516216" y="3092462"/>
            <a:ext cx="965558" cy="6037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Parent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Honeypot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VM</a:t>
            </a:r>
            <a:endParaRPr kumimoji="0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96535" y="3942694"/>
            <a:ext cx="92616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7714493" y="3092462"/>
            <a:ext cx="965558" cy="6037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Honeypot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VM</a:t>
            </a:r>
            <a:endParaRPr kumimoji="0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516216" y="3696172"/>
            <a:ext cx="80319" cy="246522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478213" y="3696172"/>
            <a:ext cx="44488" cy="2465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596535" y="3696172"/>
            <a:ext cx="1117958" cy="2465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521878" y="3696172"/>
            <a:ext cx="1158173" cy="2465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20519" y="3835262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Machine</a:t>
            </a:r>
          </a:p>
          <a:p>
            <a:r>
              <a:rPr lang="en-US" altLang="ko-KR" sz="1100" dirty="0" smtClean="0"/>
              <a:t>Memory</a:t>
            </a:r>
            <a:endParaRPr lang="ko-KR" altLang="en-US" sz="1100" dirty="0"/>
          </a:p>
        </p:txBody>
      </p:sp>
      <p:sp>
        <p:nvSpPr>
          <p:cNvPr id="10" name="위쪽/아래쪽 화살표 9"/>
          <p:cNvSpPr/>
          <p:nvPr/>
        </p:nvSpPr>
        <p:spPr bwMode="auto">
          <a:xfrm>
            <a:off x="7838277" y="3617705"/>
            <a:ext cx="262687" cy="58103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C:\Users\hwandori\AppData\Local\Microsoft\Windows\Temporary Internet Files\Content.IE5\202K0RHH\MC900394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019" y="2170956"/>
            <a:ext cx="644477" cy="7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번개 8"/>
          <p:cNvSpPr/>
          <p:nvPr/>
        </p:nvSpPr>
        <p:spPr bwMode="auto">
          <a:xfrm rot="3315236">
            <a:off x="8236270" y="2734779"/>
            <a:ext cx="247241" cy="529316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350" y="47041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en-US" altLang="ko-KR" sz="1000" dirty="0"/>
              <a:t>Scalability, Fidelity, and Containment in </a:t>
            </a:r>
            <a:endParaRPr lang="en-US" altLang="ko-KR" sz="1000" dirty="0" smtClean="0"/>
          </a:p>
          <a:p>
            <a:pPr marL="0" lvl="4"/>
            <a:r>
              <a:rPr lang="en-US" altLang="ko-KR" sz="1000" dirty="0" smtClean="0"/>
              <a:t>the </a:t>
            </a:r>
            <a:r>
              <a:rPr lang="en-US" altLang="ko-KR" sz="1000" dirty="0"/>
              <a:t>Potemkin Virtual </a:t>
            </a:r>
            <a:r>
              <a:rPr lang="en-US" altLang="ko-KR" sz="1000" dirty="0" err="1"/>
              <a:t>Honeyfarm</a:t>
            </a:r>
            <a:r>
              <a:rPr lang="en-US" altLang="ko-KR" sz="1000" dirty="0"/>
              <a:t> </a:t>
            </a:r>
            <a:r>
              <a:rPr lang="en-US" altLang="ko-KR" sz="900" dirty="0"/>
              <a:t>[SOSP’05</a:t>
            </a:r>
            <a:r>
              <a:rPr lang="en-US" altLang="ko-KR" sz="900" dirty="0" smtClean="0"/>
              <a:t>]</a:t>
            </a:r>
            <a:endParaRPr lang="ko-KR" altLang="en-US" sz="1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17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5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VM Memory Sharing?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memory?</a:t>
            </a:r>
          </a:p>
          <a:p>
            <a:pPr lvl="1"/>
            <a:r>
              <a:rPr lang="en-US" altLang="ko-KR" dirty="0" smtClean="0"/>
              <a:t>Memory limitation inhibits high consolidation density</a:t>
            </a:r>
          </a:p>
          <a:p>
            <a:pPr lvl="2"/>
            <a:r>
              <a:rPr lang="en-US" altLang="ko-KR" dirty="0" smtClean="0"/>
              <a:t>Other resources wastage </a:t>
            </a:r>
          </a:p>
          <a:p>
            <a:pPr lvl="1"/>
            <a:r>
              <a:rPr lang="en-US" altLang="ko-KR" dirty="0" smtClean="0"/>
              <a:t>HW cost</a:t>
            </a:r>
          </a:p>
          <a:p>
            <a:pPr lvl="2"/>
            <a:r>
              <a:rPr lang="en-US" altLang="ko-KR" dirty="0" smtClean="0"/>
              <a:t>Memory itself</a:t>
            </a:r>
          </a:p>
          <a:p>
            <a:pPr lvl="2"/>
            <a:r>
              <a:rPr lang="en-US" altLang="ko-KR" dirty="0" smtClean="0"/>
              <a:t>Limited motherboard slot</a:t>
            </a:r>
          </a:p>
          <a:p>
            <a:pPr lvl="1"/>
            <a:r>
              <a:rPr lang="en-US" altLang="ko-KR" dirty="0" smtClean="0"/>
              <a:t>Energy cost</a:t>
            </a:r>
          </a:p>
          <a:p>
            <a:pPr lvl="2"/>
            <a:r>
              <a:rPr lang="en-US" altLang="ko-KR" dirty="0" smtClean="0"/>
              <a:t>RAM energy consumption matters!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Main goal</a:t>
            </a:r>
          </a:p>
          <a:p>
            <a:pPr lvl="2"/>
            <a:r>
              <a:rPr lang="en-US" altLang="ko-KR" dirty="0" smtClean="0"/>
              <a:t>Reducing memory footprint as much as possible even with more CPU computation</a:t>
            </a:r>
          </a:p>
        </p:txBody>
      </p:sp>
      <p:pic>
        <p:nvPicPr>
          <p:cNvPr id="8194" name="Picture 2" descr="C:\Users\hwandori\AppData\Local\Microsoft\Windows\Temporary Internet Files\Content.IE5\202K0RHH\MP9003211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91308"/>
            <a:ext cx="1725210" cy="24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18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0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Block-based page sharing</a:t>
            </a:r>
          </a:p>
          <a:p>
            <a:pPr lvl="1"/>
            <a:r>
              <a:rPr lang="en-US" altLang="ko-KR" dirty="0" smtClean="0"/>
              <a:t>Transparent page sharing of Disco [SOSP’97]</a:t>
            </a:r>
          </a:p>
          <a:p>
            <a:pPr lvl="1"/>
            <a:r>
              <a:rPr lang="en-US" altLang="ko-KR" dirty="0" smtClean="0"/>
              <a:t>Sharing-aware block devices [USENIX’09]</a:t>
            </a:r>
          </a:p>
          <a:p>
            <a:pPr lvl="1"/>
            <a:r>
              <a:rPr lang="en-US" altLang="ko-KR" dirty="0" smtClean="0"/>
              <a:t>On reading a common block from shared disk, only one memory copy is </a:t>
            </a:r>
            <a:r>
              <a:rPr lang="en-US" altLang="ko-KR" dirty="0" err="1" smtClean="0"/>
              <a:t>CoW</a:t>
            </a:r>
            <a:r>
              <a:rPr lang="en-US" altLang="ko-KR" dirty="0" smtClean="0"/>
              <a:t>-shared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38361"/>
            <a:ext cx="6912768" cy="268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266" y="5949280"/>
            <a:ext cx="6036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+ Finding identical pages is lightweight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- Sharing only for shared disk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842" y="5487441"/>
            <a:ext cx="2636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altLang="ko-KR" sz="1200" dirty="0"/>
              <a:t>Disco: Running Commodity </a:t>
            </a:r>
            <a:endParaRPr lang="en-GB" altLang="ko-KR" sz="1200" dirty="0" smtClean="0"/>
          </a:p>
          <a:p>
            <a:pPr algn="r"/>
            <a:r>
              <a:rPr lang="en-GB" altLang="ko-KR" sz="1200" dirty="0" smtClean="0"/>
              <a:t>Operating </a:t>
            </a:r>
            <a:r>
              <a:rPr lang="en-GB" altLang="ko-KR" sz="1200" dirty="0"/>
              <a:t>Systems on </a:t>
            </a:r>
            <a:endParaRPr lang="en-GB" altLang="ko-KR" sz="1200" dirty="0" smtClean="0"/>
          </a:p>
          <a:p>
            <a:pPr algn="r"/>
            <a:r>
              <a:rPr lang="en-GB" altLang="ko-KR" sz="1200" dirty="0" smtClean="0"/>
              <a:t>Scalable Multiprocessors [SOSP’97]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19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6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Virtualization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4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Content-based page sharing</a:t>
            </a:r>
          </a:p>
          <a:p>
            <a:pPr lvl="1"/>
            <a:r>
              <a:rPr lang="en-US" altLang="ko-KR" dirty="0" smtClean="0"/>
              <a:t>Sharing pages with identical contents</a:t>
            </a:r>
          </a:p>
          <a:p>
            <a:pPr lvl="1"/>
            <a:r>
              <a:rPr lang="en-US" altLang="ko-KR" dirty="0" err="1" smtClean="0"/>
              <a:t>VMWare</a:t>
            </a:r>
            <a:r>
              <a:rPr lang="en-US" altLang="ko-KR" dirty="0" smtClean="0"/>
              <a:t> ESX server and KSM for KVM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339752" y="4186808"/>
            <a:ext cx="1080120" cy="55410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99592" y="5069417"/>
            <a:ext cx="3672408" cy="5993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79712" y="5085184"/>
            <a:ext cx="288032" cy="55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3848" y="5085184"/>
            <a:ext cx="288032" cy="55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27584" y="4186808"/>
            <a:ext cx="1080120" cy="55410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475656" y="4199158"/>
            <a:ext cx="288032" cy="51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51076" y="4199158"/>
            <a:ext cx="288032" cy="51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3" name="직선 화살표 연결선 12"/>
          <p:cNvCxnSpPr>
            <a:stCxn id="11" idx="2"/>
            <a:endCxn id="8" idx="0"/>
          </p:cNvCxnSpPr>
          <p:nvPr/>
        </p:nvCxnSpPr>
        <p:spPr bwMode="auto">
          <a:xfrm>
            <a:off x="1619672" y="4709378"/>
            <a:ext cx="504056" cy="375806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 bwMode="auto">
          <a:xfrm>
            <a:off x="2695092" y="4709378"/>
            <a:ext cx="652772" cy="375806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 bwMode="auto">
          <a:xfrm>
            <a:off x="4932040" y="3573016"/>
            <a:ext cx="864095" cy="1427895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932040" y="4214924"/>
            <a:ext cx="864095" cy="1501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20" name="직선 화살표 연결선 19"/>
          <p:cNvCxnSpPr>
            <a:stCxn id="29" idx="0"/>
            <a:endCxn id="19" idx="1"/>
          </p:cNvCxnSpPr>
          <p:nvPr/>
        </p:nvCxnSpPr>
        <p:spPr bwMode="auto">
          <a:xfrm>
            <a:off x="3491880" y="3175667"/>
            <a:ext cx="1440160" cy="111434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9" idx="2"/>
          </p:cNvCxnSpPr>
          <p:nvPr/>
        </p:nvCxnSpPr>
        <p:spPr bwMode="auto">
          <a:xfrm rot="5400000">
            <a:off x="3720169" y="3992799"/>
            <a:ext cx="1271614" cy="2016224"/>
          </a:xfrm>
          <a:prstGeom prst="bentConnector3">
            <a:avLst>
              <a:gd name="adj1" fmla="val 117977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" idx="3"/>
            <a:endCxn id="32" idx="0"/>
          </p:cNvCxnSpPr>
          <p:nvPr/>
        </p:nvCxnSpPr>
        <p:spPr bwMode="auto">
          <a:xfrm>
            <a:off x="5796135" y="4290014"/>
            <a:ext cx="1590999" cy="183285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설명선 2 28"/>
          <p:cNvSpPr/>
          <p:nvPr/>
        </p:nvSpPr>
        <p:spPr>
          <a:xfrm>
            <a:off x="2051720" y="2996952"/>
            <a:ext cx="1440160" cy="357430"/>
          </a:xfrm>
          <a:prstGeom prst="borderCallout2">
            <a:avLst>
              <a:gd name="adj1" fmla="val 46339"/>
              <a:gd name="adj2" fmla="val -1452"/>
              <a:gd name="adj3" fmla="val 76090"/>
              <a:gd name="adj4" fmla="val -16667"/>
              <a:gd name="adj5" fmla="val 333040"/>
              <a:gd name="adj6" fmla="val -280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ea typeface="굴림" pitchFamily="50" charset="-127"/>
              </a:rPr>
              <a:t>…</a:t>
            </a:r>
            <a:r>
              <a:rPr kumimoji="1" lang="en-US" altLang="ko-KR" dirty="0" smtClean="0">
                <a:solidFill>
                  <a:schemeClr val="tx1"/>
                </a:solidFill>
                <a:ea typeface="굴림" pitchFamily="50" charset="-127"/>
              </a:rPr>
              <a:t>2bd8</a:t>
            </a:r>
            <a:r>
              <a:rPr kumimoji="1" lang="en-US" altLang="ko-KR" b="1" u="sng" dirty="0" smtClean="0">
                <a:solidFill>
                  <a:schemeClr val="tx1"/>
                </a:solidFill>
                <a:ea typeface="굴림" pitchFamily="50" charset="-127"/>
              </a:rPr>
              <a:t>06af</a:t>
            </a:r>
            <a:endParaRPr kumimoji="1" lang="ko-KR" altLang="en-US" b="1" u="sng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32" name="순서도: 판단 31"/>
          <p:cNvSpPr/>
          <p:nvPr/>
        </p:nvSpPr>
        <p:spPr>
          <a:xfrm>
            <a:off x="5874965" y="4473299"/>
            <a:ext cx="3024337" cy="827909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4. Byte-by-byte comparison</a:t>
            </a:r>
            <a:endParaRPr lang="ko-KR" altLang="en-US" sz="1400" b="1" dirty="0"/>
          </a:p>
        </p:txBody>
      </p:sp>
      <p:cxnSp>
        <p:nvCxnSpPr>
          <p:cNvPr id="48" name="직선 화살표 연결선 47"/>
          <p:cNvCxnSpPr>
            <a:endCxn id="9" idx="0"/>
          </p:cNvCxnSpPr>
          <p:nvPr/>
        </p:nvCxnSpPr>
        <p:spPr bwMode="auto">
          <a:xfrm>
            <a:off x="1644382" y="4734088"/>
            <a:ext cx="1703482" cy="351096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11560" y="400506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36512" y="3626034"/>
            <a:ext cx="171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Periodic scan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475656" y="2658398"/>
            <a:ext cx="2691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Hashing page contents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84716" y="4140369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3. Hash </a:t>
            </a:r>
          </a:p>
          <a:p>
            <a:pPr algn="r"/>
            <a:r>
              <a:rPr lang="en-US" altLang="ko-KR" sz="1600" b="1" dirty="0" smtClean="0"/>
              <a:t>collision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48547" y="5580529"/>
            <a:ext cx="3091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5. </a:t>
            </a:r>
            <a:r>
              <a:rPr lang="en-US" altLang="ko-KR" sz="1600" b="1" dirty="0" err="1" smtClean="0"/>
              <a:t>CoW</a:t>
            </a:r>
            <a:r>
              <a:rPr lang="en-US" altLang="ko-KR" sz="1600" b="1" dirty="0" smtClean="0"/>
              <a:t> sharing &amp;</a:t>
            </a:r>
          </a:p>
          <a:p>
            <a:pPr algn="ctr"/>
            <a:r>
              <a:rPr lang="en-US" altLang="ko-KR" sz="1600" b="1" dirty="0" smtClean="0"/>
              <a:t>reclaiming a redundant page</a:t>
            </a:r>
            <a:endParaRPr lang="ko-KR" altLang="en-US" b="1" dirty="0"/>
          </a:p>
        </p:txBody>
      </p:sp>
      <p:cxnSp>
        <p:nvCxnSpPr>
          <p:cNvPr id="56" name="직선 화살표 연결선 55"/>
          <p:cNvCxnSpPr>
            <a:stCxn id="32" idx="2"/>
            <a:endCxn id="55" idx="0"/>
          </p:cNvCxnSpPr>
          <p:nvPr/>
        </p:nvCxnSpPr>
        <p:spPr bwMode="auto">
          <a:xfrm>
            <a:off x="7387134" y="5301208"/>
            <a:ext cx="7029" cy="27932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27984" y="2649106"/>
            <a:ext cx="4608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/>
              <a:t>Memory Resource Management  in </a:t>
            </a:r>
          </a:p>
          <a:p>
            <a:pPr algn="r"/>
            <a:r>
              <a:rPr lang="en-US" altLang="ko-KR" sz="2000" b="1" dirty="0" smtClean="0"/>
              <a:t>VMware ESX Server [OSDI’02]</a:t>
            </a:r>
            <a:endParaRPr lang="ko-KR" alt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95266" y="5949280"/>
            <a:ext cx="5670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+ High memory utilization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- Finding identical pages is nontrivial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532" y="4293096"/>
            <a:ext cx="442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PA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7244" y="521021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MA</a:t>
            </a:r>
            <a:endParaRPr lang="ko-KR" altLang="en-US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20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2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32" grpId="0" animBg="1"/>
      <p:bldP spid="52" grpId="0"/>
      <p:bldP spid="53" grpId="0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Subpage sharing</a:t>
            </a:r>
          </a:p>
          <a:p>
            <a:pPr lvl="1"/>
            <a:r>
              <a:rPr lang="en-US" altLang="ko-KR" dirty="0" smtClean="0"/>
              <a:t>Difference Engine: Harnessing Memory Redundancy in Virtual Machine </a:t>
            </a:r>
            <a:r>
              <a:rPr lang="en-US" altLang="ko-KR" sz="2000" dirty="0" smtClean="0"/>
              <a:t>[OSDI’08]</a:t>
            </a:r>
          </a:p>
          <a:p>
            <a:pPr lvl="2"/>
            <a:r>
              <a:rPr lang="en-US" altLang="ko-KR" dirty="0"/>
              <a:t>Patching similar pages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Compressing idle pages</a:t>
            </a:r>
          </a:p>
          <a:p>
            <a:pPr lvl="3"/>
            <a:r>
              <a:rPr lang="en-US" altLang="ko-KR" dirty="0" smtClean="0"/>
              <a:t>Reference &amp; dirty bit tracking to find idle pages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288419" y="3027162"/>
            <a:ext cx="1080120" cy="55410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48259" y="3909771"/>
            <a:ext cx="3672408" cy="5993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776251" y="3027162"/>
            <a:ext cx="1080120" cy="55410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499743" y="3422176"/>
            <a:ext cx="285321" cy="127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2568339" y="3549732"/>
            <a:ext cx="504056" cy="375806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" idx="2"/>
          </p:cNvCxnSpPr>
          <p:nvPr/>
        </p:nvCxnSpPr>
        <p:spPr bwMode="auto">
          <a:xfrm>
            <a:off x="3642404" y="3549731"/>
            <a:ext cx="654127" cy="375807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 bwMode="auto">
          <a:xfrm>
            <a:off x="3497032" y="3027162"/>
            <a:ext cx="288032" cy="371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424467" y="3433326"/>
            <a:ext cx="285321" cy="127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421756" y="3038312"/>
            <a:ext cx="288032" cy="371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119005" y="4335151"/>
            <a:ext cx="285321" cy="127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116294" y="3940137"/>
            <a:ext cx="288032" cy="371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928523" y="4335151"/>
            <a:ext cx="285321" cy="127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925812" y="3940137"/>
            <a:ext cx="288032" cy="371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28" name="구부러진 연결선 27"/>
          <p:cNvCxnSpPr>
            <a:stCxn id="25" idx="3"/>
            <a:endCxn id="23" idx="0"/>
          </p:cNvCxnSpPr>
          <p:nvPr/>
        </p:nvCxnSpPr>
        <p:spPr>
          <a:xfrm flipV="1">
            <a:off x="3213844" y="3940137"/>
            <a:ext cx="1046466" cy="458792"/>
          </a:xfrm>
          <a:prstGeom prst="curvedConnector4">
            <a:avLst>
              <a:gd name="adj1" fmla="val 43119"/>
              <a:gd name="adj2" fmla="val 149827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59632" y="3150796"/>
            <a:ext cx="442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PA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63344" y="406791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MA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57795" y="4524886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Reference</a:t>
            </a:r>
            <a:r>
              <a:rPr lang="ko-KR" altLang="en-US" b="1" dirty="0" smtClean="0"/>
              <a:t> </a:t>
            </a:r>
            <a:r>
              <a:rPr lang="en-US" altLang="ko-KR" sz="1600" b="1" dirty="0" smtClean="0"/>
              <a:t>page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5266" y="5949280"/>
            <a:ext cx="529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+ Much higher memory utilization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- Computationally intensive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14" y="2538170"/>
            <a:ext cx="1876772" cy="282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66731" y="2204864"/>
            <a:ext cx="222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Put it all together!</a:t>
            </a:r>
            <a:endParaRPr lang="ko-KR" altLang="en-US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21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4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Kernel </a:t>
            </a:r>
            <a:r>
              <a:rPr lang="en-US" altLang="ko-KR" dirty="0" err="1" smtClean="0"/>
              <a:t>Samepage</a:t>
            </a:r>
            <a:r>
              <a:rPr lang="en-US" altLang="ko-KR" dirty="0" smtClean="0"/>
              <a:t> Merging (KSM)</a:t>
            </a:r>
          </a:p>
          <a:p>
            <a:pPr lvl="1"/>
            <a:r>
              <a:rPr lang="en-US" altLang="ko-KR" dirty="0" smtClean="0"/>
              <a:t>Open source!!</a:t>
            </a:r>
          </a:p>
          <a:p>
            <a:pPr lvl="1"/>
            <a:r>
              <a:rPr lang="en-US" altLang="ko-KR" dirty="0" smtClean="0"/>
              <a:t>Content-based page sharing in Linux</a:t>
            </a:r>
          </a:p>
          <a:p>
            <a:pPr lvl="2"/>
            <a:r>
              <a:rPr lang="en-US" altLang="ko-KR" dirty="0"/>
              <a:t>Increasing memory density by using KSM </a:t>
            </a:r>
            <a:r>
              <a:rPr lang="en-US" altLang="ko-KR" sz="1800" dirty="0"/>
              <a:t>[OLS’09</a:t>
            </a:r>
            <a:r>
              <a:rPr lang="en-US" altLang="ko-KR" sz="1800" dirty="0" smtClean="0"/>
              <a:t>]</a:t>
            </a:r>
          </a:p>
          <a:p>
            <a:pPr lvl="2"/>
            <a:r>
              <a:rPr lang="en-US" altLang="ko-KR" dirty="0" smtClean="0"/>
              <a:t>Linux kernel service</a:t>
            </a:r>
          </a:p>
          <a:p>
            <a:pPr lvl="3"/>
            <a:r>
              <a:rPr lang="en-US" altLang="ko-KR" dirty="0" smtClean="0"/>
              <a:t>Applicable to all Linux processes including KVM</a:t>
            </a:r>
          </a:p>
          <a:p>
            <a:pPr lvl="2"/>
            <a:r>
              <a:rPr lang="en-US" altLang="ko-KR" dirty="0" smtClean="0"/>
              <a:t>Target memory regions can be registered via </a:t>
            </a:r>
            <a:r>
              <a:rPr lang="en-US" altLang="ko-KR" i="1" dirty="0" err="1" smtClean="0"/>
              <a:t>madvise</a:t>
            </a:r>
            <a:r>
              <a:rPr lang="en-US" altLang="ko-KR" i="1" dirty="0" smtClean="0"/>
              <a:t>() </a:t>
            </a:r>
            <a:r>
              <a:rPr lang="en-US" altLang="ko-KR" dirty="0" smtClean="0"/>
              <a:t>system call</a:t>
            </a:r>
          </a:p>
          <a:p>
            <a:pPr lvl="2"/>
            <a:r>
              <a:rPr lang="en-US" altLang="ko-KR" dirty="0" smtClean="0"/>
              <a:t>Content comparison is done by </a:t>
            </a:r>
            <a:r>
              <a:rPr lang="en-US" altLang="ko-KR" i="1" dirty="0" err="1" smtClean="0"/>
              <a:t>memcmp</a:t>
            </a:r>
            <a:r>
              <a:rPr lang="en-US" altLang="ko-KR" i="1" dirty="0" smtClean="0"/>
              <a:t>()</a:t>
            </a:r>
            <a:endParaRPr lang="en-US" altLang="ko-KR" dirty="0"/>
          </a:p>
          <a:p>
            <a:pPr lvl="3"/>
            <a:r>
              <a:rPr lang="en-US" altLang="ko-KR" dirty="0" smtClean="0"/>
              <a:t>Red-black tree </a:t>
            </a:r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22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9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atic.usenix.org/event/usenix09/tech/full_papers/milos/milos_html/im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95" y="1922136"/>
            <a:ext cx="2786709" cy="188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Overcommitment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types of memory overcommitment</a:t>
            </a:r>
          </a:p>
          <a:p>
            <a:pPr lvl="1"/>
            <a:r>
              <a:rPr lang="en-US" altLang="ko-KR" dirty="0" smtClean="0"/>
              <a:t>Using surplus memory reclaimed by sharing</a:t>
            </a:r>
          </a:p>
          <a:p>
            <a:pPr lvl="2"/>
            <a:r>
              <a:rPr lang="en-US" altLang="ko-KR" dirty="0" smtClean="0"/>
              <a:t>Providing to memory-hungry VMs</a:t>
            </a:r>
          </a:p>
          <a:p>
            <a:pPr lvl="2"/>
            <a:r>
              <a:rPr lang="en-US" altLang="ko-KR" dirty="0" smtClean="0"/>
              <a:t>Creating more VMs</a:t>
            </a:r>
          </a:p>
          <a:p>
            <a:pPr lvl="2"/>
            <a:r>
              <a:rPr lang="en-US" altLang="ko-KR" dirty="0" smtClean="0"/>
              <a:t>When is memory pressured?</a:t>
            </a:r>
          </a:p>
          <a:p>
            <a:pPr lvl="3"/>
            <a:r>
              <a:rPr lang="en-US" altLang="ko-KR" dirty="0" smtClean="0"/>
              <a:t>Shared pages are </a:t>
            </a:r>
            <a:r>
              <a:rPr lang="en-US" altLang="ko-KR" dirty="0" err="1" smtClean="0"/>
              <a:t>CoW</a:t>
            </a:r>
            <a:r>
              <a:rPr lang="en-US" altLang="ko-KR" dirty="0" smtClean="0"/>
              <a:t>-broken</a:t>
            </a:r>
          </a:p>
          <a:p>
            <a:pPr lvl="1"/>
            <a:r>
              <a:rPr lang="en-US" altLang="ko-KR" dirty="0" smtClean="0"/>
              <a:t>Balancing memory between VMs</a:t>
            </a:r>
          </a:p>
          <a:p>
            <a:pPr lvl="2"/>
            <a:r>
              <a:rPr lang="en-US" altLang="ko-KR" dirty="0" smtClean="0"/>
              <a:t>Providing idle memory to memory-hungry VMs</a:t>
            </a:r>
          </a:p>
          <a:p>
            <a:pPr lvl="2"/>
            <a:r>
              <a:rPr lang="en-US" altLang="ko-KR" dirty="0" smtClean="0"/>
              <a:t>When is memory pressured?</a:t>
            </a:r>
          </a:p>
          <a:p>
            <a:pPr lvl="3"/>
            <a:r>
              <a:rPr lang="en-US" altLang="ko-KR" dirty="0" smtClean="0"/>
              <a:t>Idle memory becomes busy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43608" y="5157192"/>
            <a:ext cx="6984776" cy="11521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Research issues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How to detect memory-hungry VMs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How to detect idle memory in VMs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How to effectively move memory from a VM to another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5580112" y="5517232"/>
            <a:ext cx="216024" cy="432048"/>
          </a:xfrm>
          <a:prstGeom prst="rightBrac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34761" y="5589240"/>
            <a:ext cx="3181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Working set estimation techniques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3768368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Satori: Enlightened page </a:t>
            </a:r>
            <a:r>
              <a:rPr lang="en-US" altLang="ko-KR" sz="1000" dirty="0" smtClean="0"/>
              <a:t>sharing [USENIX’09]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028384" y="1939272"/>
            <a:ext cx="10358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Sharing cycle</a:t>
            </a:r>
            <a:endParaRPr lang="ko-KR" altLang="en-US" sz="105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23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4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Detect Memory-hungry VMs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733256"/>
          </a:xfrm>
        </p:spPr>
        <p:txBody>
          <a:bodyPr/>
          <a:lstStyle/>
          <a:p>
            <a:r>
              <a:rPr lang="en-US" altLang="ko-KR" dirty="0" smtClean="0"/>
              <a:t>Monitoring memory pressure of VMs</a:t>
            </a:r>
          </a:p>
          <a:p>
            <a:pPr lvl="1"/>
            <a:r>
              <a:rPr lang="en-US" altLang="ko-KR" dirty="0" smtClean="0"/>
              <a:t>Swap I/O traffic</a:t>
            </a:r>
          </a:p>
          <a:p>
            <a:pPr lvl="2"/>
            <a:r>
              <a:rPr lang="en-US" altLang="ko-KR" dirty="0" smtClean="0"/>
              <a:t>Simple method, but only for anonymous pages (e.g., heap)</a:t>
            </a:r>
          </a:p>
          <a:p>
            <a:pPr lvl="2"/>
            <a:r>
              <a:rPr lang="en-US" altLang="ko-KR" dirty="0" smtClean="0"/>
              <a:t>How much memory is required?</a:t>
            </a:r>
          </a:p>
          <a:p>
            <a:pPr lvl="3"/>
            <a:r>
              <a:rPr lang="en-US" altLang="ko-KR" dirty="0" smtClean="0"/>
              <a:t>Feedback-driven method</a:t>
            </a:r>
          </a:p>
          <a:p>
            <a:pPr lvl="4"/>
            <a:r>
              <a:rPr lang="en-US" altLang="ko-KR" dirty="0" smtClean="0"/>
              <a:t>Allocate more memory </a:t>
            </a:r>
            <a:r>
              <a:rPr lang="en-US" altLang="ko-KR" dirty="0" smtClean="0">
                <a:sym typeface="Wingdings" pitchFamily="2" charset="2"/>
              </a:rPr>
              <a:t> monitor swap traffics  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Buffer cache monitoring (Geiger </a:t>
            </a:r>
            <a:r>
              <a:rPr lang="en-US" altLang="ko-KR" sz="1800" dirty="0" smtClean="0"/>
              <a:t>[ASPLOS’06]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Monitoring the use of unified buffer cache based on</a:t>
            </a:r>
          </a:p>
          <a:p>
            <a:pPr lvl="3"/>
            <a:r>
              <a:rPr lang="en-US" altLang="ko-KR" dirty="0" smtClean="0"/>
              <a:t>Page faults, page table updates, and disk I/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How </a:t>
            </a:r>
            <a:r>
              <a:rPr lang="en-US" altLang="ko-KR" dirty="0"/>
              <a:t>much memory is required</a:t>
            </a:r>
            <a:r>
              <a:rPr lang="en-US" altLang="ko-KR" dirty="0" smtClean="0"/>
              <a:t>?</a:t>
            </a:r>
          </a:p>
          <a:p>
            <a:pPr lvl="4"/>
            <a:r>
              <a:rPr lang="en-US" altLang="ko-KR" dirty="0" smtClean="0"/>
              <a:t>LRU miss curve ratio (MRC)</a:t>
            </a:r>
            <a:endParaRPr lang="en-US" altLang="ko-KR" dirty="0"/>
          </a:p>
          <a:p>
            <a:pPr lvl="4"/>
            <a:endParaRPr lang="en-US" altLang="ko-KR" dirty="0" smtClean="0"/>
          </a:p>
        </p:txBody>
      </p:sp>
      <p:sp>
        <p:nvSpPr>
          <p:cNvPr id="5" name="순서도: 자기 디스크 4"/>
          <p:cNvSpPr/>
          <p:nvPr/>
        </p:nvSpPr>
        <p:spPr>
          <a:xfrm>
            <a:off x="338466" y="5506809"/>
            <a:ext cx="1224136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50634" y="4650713"/>
            <a:ext cx="1368152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22642" y="4989487"/>
            <a:ext cx="1224136" cy="6693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Unified buffer cache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위쪽/아래쪽 화살표 7"/>
          <p:cNvSpPr/>
          <p:nvPr/>
        </p:nvSpPr>
        <p:spPr>
          <a:xfrm rot="3173326">
            <a:off x="1515734" y="5198314"/>
            <a:ext cx="288032" cy="748084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4725144"/>
            <a:ext cx="4397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Associate memory and disk locations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Detect page reuse as cache eviction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Reused by </a:t>
            </a:r>
            <a:r>
              <a:rPr lang="en-US" altLang="ko-KR" sz="1600" dirty="0" err="1" smtClean="0"/>
              <a:t>CoW</a:t>
            </a:r>
            <a:r>
              <a:rPr lang="en-US" altLang="ko-KR" sz="1600" dirty="0" smtClean="0"/>
              <a:t> and demand paging</a:t>
            </a:r>
            <a:endParaRPr lang="ko-KR" altLang="en-US" sz="1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24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3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Detect </a:t>
            </a:r>
            <a:r>
              <a:rPr lang="en-US" altLang="ko-KR" dirty="0" smtClean="0"/>
              <a:t>Idle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Idle memory</a:t>
            </a:r>
          </a:p>
          <a:p>
            <a:pPr lvl="1"/>
            <a:r>
              <a:rPr lang="en-US" altLang="ko-KR" dirty="0" smtClean="0"/>
              <a:t>Inactive memory</a:t>
            </a:r>
          </a:p>
          <a:p>
            <a:pPr lvl="1"/>
            <a:r>
              <a:rPr lang="en-US" altLang="ko-KR" dirty="0" smtClean="0"/>
              <a:t>Not recently used memory</a:t>
            </a:r>
          </a:p>
          <a:p>
            <a:r>
              <a:rPr lang="en-US" altLang="ko-KR" dirty="0" smtClean="0"/>
              <a:t>Monitoring page access frequency</a:t>
            </a:r>
          </a:p>
          <a:p>
            <a:pPr lvl="1"/>
            <a:r>
              <a:rPr lang="en-US" altLang="ko-KR" dirty="0" smtClean="0"/>
              <a:t>Nontrivial</a:t>
            </a:r>
          </a:p>
          <a:p>
            <a:pPr lvl="2"/>
            <a:r>
              <a:rPr lang="en-US" altLang="ko-KR" dirty="0" smtClean="0"/>
              <a:t>Page access is done solely by HW</a:t>
            </a:r>
          </a:p>
          <a:p>
            <a:pPr lvl="1"/>
            <a:r>
              <a:rPr lang="en-US" altLang="ko-KR" dirty="0" smtClean="0"/>
              <a:t>Using memory protection of MMU</a:t>
            </a:r>
          </a:p>
          <a:p>
            <a:pPr lvl="2"/>
            <a:r>
              <a:rPr lang="en-US" altLang="ko-KR" dirty="0" smtClean="0"/>
              <a:t>Sampling-based idle memory tracking</a:t>
            </a:r>
          </a:p>
          <a:p>
            <a:pPr lvl="3"/>
            <a:r>
              <a:rPr lang="en-US" altLang="ko-KR" dirty="0"/>
              <a:t>Memory Resource </a:t>
            </a:r>
            <a:r>
              <a:rPr lang="en-US" altLang="ko-KR" dirty="0" smtClean="0"/>
              <a:t>Management </a:t>
            </a:r>
            <a:r>
              <a:rPr lang="en-US" altLang="ko-KR" dirty="0"/>
              <a:t>in </a:t>
            </a:r>
            <a:r>
              <a:rPr lang="en-US" altLang="ko-KR" dirty="0" smtClean="0"/>
              <a:t>VMware </a:t>
            </a:r>
            <a:r>
              <a:rPr lang="en-US" altLang="ko-KR" dirty="0"/>
              <a:t>ESX Server </a:t>
            </a:r>
            <a:r>
              <a:rPr lang="en-US" altLang="ko-KR" sz="1600" dirty="0"/>
              <a:t>[OSDI’02]</a:t>
            </a:r>
            <a:endParaRPr lang="ko-KR" altLang="en-US" dirty="0"/>
          </a:p>
          <a:p>
            <a:pPr lvl="3"/>
            <a:r>
              <a:rPr lang="en-US" altLang="ko-KR" dirty="0" smtClean="0"/>
              <a:t>Invalidating access privilege of sample pages </a:t>
            </a:r>
            <a:r>
              <a:rPr lang="en-US" altLang="ko-KR" dirty="0" smtClean="0">
                <a:sym typeface="Wingdings" pitchFamily="2" charset="2"/>
              </a:rPr>
              <a:t> Access to a sample page generates page fault to VMM  VMM estimates the size of idle memory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25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8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2036487"/>
            <a:ext cx="2520280" cy="205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2" y="2167395"/>
            <a:ext cx="4293516" cy="195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Detect Idle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5446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Para-virtualized approach</a:t>
            </a:r>
          </a:p>
          <a:p>
            <a:pPr lvl="1"/>
            <a:r>
              <a:rPr lang="en-US" altLang="ko-KR" dirty="0" smtClean="0"/>
              <a:t>Ghost buffer with hypervisor exclusive cache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Paravirtualized paging</a:t>
            </a:r>
          </a:p>
          <a:p>
            <a:pPr lvl="2"/>
            <a:r>
              <a:rPr lang="en-US" altLang="ko-KR" dirty="0" smtClean="0"/>
              <a:t>Transcendent memory (</a:t>
            </a:r>
            <a:r>
              <a:rPr lang="en-US" altLang="ko-KR" dirty="0" err="1" smtClean="0"/>
              <a:t>tmem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Providing OS with explicit interface for hypervisor cache</a:t>
            </a:r>
          </a:p>
          <a:p>
            <a:pPr lvl="3"/>
            <a:r>
              <a:rPr lang="en-US" altLang="ko-KR" dirty="0" smtClean="0"/>
              <a:t>When a page is evicted, put the page in hypervisor cache</a:t>
            </a:r>
          </a:p>
          <a:p>
            <a:pPr lvl="2"/>
            <a:r>
              <a:rPr lang="en-US" altLang="ko-KR" dirty="0" smtClean="0"/>
              <a:t>Oracle’s project</a:t>
            </a:r>
          </a:p>
          <a:p>
            <a:pPr lvl="3"/>
            <a:r>
              <a:rPr lang="en-US" altLang="ko-KR" dirty="0">
                <a:hlinkClick r:id="rId4"/>
              </a:rPr>
              <a:t>https://oss.oracle.com/projects/tmem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40780" y="4062227"/>
            <a:ext cx="628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200" dirty="0"/>
              <a:t>Virtual Machine Memory Access Tracking With </a:t>
            </a:r>
            <a:r>
              <a:rPr lang="en-US" altLang="ko-KR" sz="1200" dirty="0" smtClean="0"/>
              <a:t>Hypervisor </a:t>
            </a:r>
            <a:r>
              <a:rPr lang="en-US" altLang="ko-KR" sz="1200" dirty="0"/>
              <a:t>Exclusive </a:t>
            </a:r>
            <a:r>
              <a:rPr lang="en-US" altLang="ko-KR" sz="1200" dirty="0" smtClean="0"/>
              <a:t>Cache [USENIX’07]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33747" y="2708920"/>
            <a:ext cx="200640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65413" y="2449173"/>
            <a:ext cx="5307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MRC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78998" y="2009092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&lt;Original&gt;</a:t>
            </a:r>
            <a:endParaRPr lang="ko-KR" alt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77662" y="2015262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&lt;Hypervisor cache&gt;</a:t>
            </a:r>
            <a:endParaRPr lang="ko-KR" altLang="en-US" sz="11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26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4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Move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879780" cy="5040560"/>
          </a:xfrm>
        </p:spPr>
        <p:txBody>
          <a:bodyPr/>
          <a:lstStyle/>
          <a:p>
            <a:r>
              <a:rPr lang="en-US" altLang="ko-KR" dirty="0" smtClean="0"/>
              <a:t>VMM-level swap (host swap)</a:t>
            </a:r>
          </a:p>
          <a:p>
            <a:pPr lvl="1"/>
            <a:r>
              <a:rPr lang="en-US" altLang="ko-KR" dirty="0" smtClean="0"/>
              <a:t>Full-virtualization</a:t>
            </a:r>
          </a:p>
          <a:p>
            <a:pPr lvl="1"/>
            <a:r>
              <a:rPr lang="en-US" altLang="ko-KR" dirty="0" smtClean="0"/>
              <a:t>VMM is responsible for reclaiming pages to be moved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2714324"/>
            <a:ext cx="2016224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VM1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88024" y="2708920"/>
            <a:ext cx="2016224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VM2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3999781"/>
            <a:ext cx="4320480" cy="11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VMM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75856" y="3362396"/>
            <a:ext cx="648072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2555776" y="3083128"/>
            <a:ext cx="648072" cy="63930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Guest swap</a:t>
            </a:r>
            <a:endParaRPr lang="ko-KR" altLang="en-US" sz="1100" b="1" dirty="0"/>
          </a:p>
        </p:txBody>
      </p:sp>
      <p:sp>
        <p:nvSpPr>
          <p:cNvPr id="12" name="순서도: 자기 디스크 11"/>
          <p:cNvSpPr/>
          <p:nvPr/>
        </p:nvSpPr>
        <p:spPr>
          <a:xfrm>
            <a:off x="4851406" y="3082990"/>
            <a:ext cx="648072" cy="63930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Guest swap</a:t>
            </a:r>
            <a:endParaRPr lang="ko-KR" altLang="en-US" sz="1100" b="1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3555262" y="4428927"/>
            <a:ext cx="2024850" cy="6616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Host swap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3923928" y="3362396"/>
            <a:ext cx="324036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80112" y="3371022"/>
            <a:ext cx="648072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03848" y="3118038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Memory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525356" y="312666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Memory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" y="5373216"/>
            <a:ext cx="8241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Drawback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/>
              <a:t>VMM cannot know which page is less important (VMM does not know OS policies)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/>
              <a:t>Even if VMM chooses the same victim page as OS, double page fault occurs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if OS tries to swap out a “host-swapped page” to guest swap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482355" y="42210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swap-out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293493" y="4230613"/>
            <a:ext cx="0" cy="360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27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75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0.05313 0.120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0.12084 L 0.24948 0.0011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9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Move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Memory ballooning</a:t>
            </a:r>
          </a:p>
          <a:p>
            <a:pPr lvl="1"/>
            <a:r>
              <a:rPr lang="en-US" altLang="ko-KR" dirty="0" smtClean="0"/>
              <a:t>Para-virtualization</a:t>
            </a:r>
          </a:p>
          <a:p>
            <a:pPr lvl="1"/>
            <a:r>
              <a:rPr lang="en-US" altLang="ko-KR" dirty="0" smtClean="0"/>
              <a:t>OS is responsible for reclaiming pages to be moved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58152"/>
            <a:ext cx="4104456" cy="302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0" y="2575317"/>
            <a:ext cx="399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 Resource Management  in </a:t>
            </a:r>
          </a:p>
          <a:p>
            <a:r>
              <a:rPr lang="en-US" altLang="ko-KR" dirty="0" smtClean="0"/>
              <a:t>VMware ESX Server [OSDI’02]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9230" y="3520856"/>
            <a:ext cx="5180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+ OS knows the best target of victim pages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+ VMM doesn’t need to track guest memory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- Guest OS support is required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216152" y="4264521"/>
            <a:ext cx="3312368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72685" y="4410978"/>
            <a:ext cx="39089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Popular solution now!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Module-based implementation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Simple implementation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Balloon drivers for KVM and Xen are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    maintained in Linux mainline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Windows versions are also available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28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Move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Memory ballooning</a:t>
            </a:r>
          </a:p>
          <a:p>
            <a:pPr lvl="1"/>
            <a:r>
              <a:rPr lang="en-US" altLang="ko-KR" dirty="0" smtClean="0"/>
              <a:t>Overcommitted memory</a:t>
            </a:r>
          </a:p>
          <a:p>
            <a:pPr lvl="2"/>
            <a:r>
              <a:rPr lang="en-US" altLang="ko-KR" dirty="0" smtClean="0"/>
              <a:t>Guest OS 2 requests six pages, but four pages are available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887434" y="4589678"/>
            <a:ext cx="7500990" cy="42862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VMM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52964"/>
              </p:ext>
            </p:extLst>
          </p:nvPr>
        </p:nvGraphicFramePr>
        <p:xfrm>
          <a:off x="3221076" y="5290408"/>
          <a:ext cx="2809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989"/>
                <a:gridCol w="280989"/>
                <a:gridCol w="280989"/>
                <a:gridCol w="280989"/>
                <a:gridCol w="280989"/>
                <a:gridCol w="280989"/>
                <a:gridCol w="280989"/>
                <a:gridCol w="280989"/>
                <a:gridCol w="280989"/>
                <a:gridCol w="28098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4857"/>
              </p:ext>
            </p:extLst>
          </p:nvPr>
        </p:nvGraphicFramePr>
        <p:xfrm>
          <a:off x="1106509" y="3933086"/>
          <a:ext cx="16573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227"/>
                <a:gridCol w="276227"/>
                <a:gridCol w="276227"/>
                <a:gridCol w="276227"/>
                <a:gridCol w="276227"/>
                <a:gridCol w="27622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82956"/>
              </p:ext>
            </p:extLst>
          </p:nvPr>
        </p:nvGraphicFramePr>
        <p:xfrm>
          <a:off x="6035731" y="3933086"/>
          <a:ext cx="16573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227"/>
                <a:gridCol w="276227"/>
                <a:gridCol w="276227"/>
                <a:gridCol w="276227"/>
                <a:gridCol w="276227"/>
                <a:gridCol w="27622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887434" y="2732290"/>
            <a:ext cx="2428892" cy="10001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Guest OS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1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030970" y="2732290"/>
            <a:ext cx="2357454" cy="10001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dirty="0" smtClean="0"/>
              <a:t>Guest OS 2</a:t>
            </a:r>
            <a:endParaRPr lang="ko-KR" altLang="en-US" sz="120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30508" y="3160918"/>
            <a:ext cx="714380" cy="42862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Balloon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/>
              <a:t>driver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원통 11"/>
          <p:cNvSpPr/>
          <p:nvPr/>
        </p:nvSpPr>
        <p:spPr bwMode="auto">
          <a:xfrm>
            <a:off x="3602078" y="3303794"/>
            <a:ext cx="785818" cy="1000132"/>
          </a:xfrm>
          <a:prstGeom prst="can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Guest OS 1’s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Swap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101748" y="4303926"/>
            <a:ext cx="2143140" cy="1000132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2744822" y="4303926"/>
            <a:ext cx="2143140" cy="1000132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1030310" y="3160918"/>
            <a:ext cx="1071570" cy="42862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Memory</a:t>
            </a:r>
            <a:r>
              <a:rPr kumimoji="1" lang="en-US" altLang="ko-K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allocator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6816788" y="3303794"/>
            <a:ext cx="428628" cy="1500198"/>
          </a:xfrm>
          <a:prstGeom prst="downArrow">
            <a:avLst/>
          </a:prstGeom>
          <a:solidFill>
            <a:schemeClr val="bg1">
              <a:lumMod val="75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Request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/>
              <a:t>6 pages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7" name="위쪽 화살표 16"/>
          <p:cNvSpPr/>
          <p:nvPr/>
        </p:nvSpPr>
        <p:spPr bwMode="auto">
          <a:xfrm>
            <a:off x="2816260" y="3446670"/>
            <a:ext cx="428628" cy="1214446"/>
          </a:xfrm>
          <a:prstGeom prst="upArrow">
            <a:avLst/>
          </a:prstGeom>
          <a:solidFill>
            <a:schemeClr val="bg1">
              <a:lumMod val="75000"/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Reclaim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/>
              <a:t>2 pages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492074" y="3946736"/>
            <a:ext cx="270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216448" y="3946736"/>
            <a:ext cx="270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760706" y="3875298"/>
            <a:ext cx="270000" cy="357190"/>
          </a:xfrm>
          <a:prstGeom prst="rect">
            <a:avLst/>
          </a:prstGeom>
          <a:solidFill>
            <a:schemeClr val="tx2">
              <a:lumMod val="60000"/>
              <a:lumOff val="40000"/>
              <a:alpha val="63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350962" y="5295432"/>
            <a:ext cx="270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628088" y="5295432"/>
            <a:ext cx="270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1748" y="3732422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U</a:t>
            </a:r>
            <a:endParaRPr lang="ko-KR" altLang="en-US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87500" y="3732422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U</a:t>
            </a:r>
            <a:endParaRPr lang="ko-KR" altLang="en-US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73252" y="3732422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U</a:t>
            </a:r>
            <a:endParaRPr lang="ko-KR" altLang="en-US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22928" y="3732422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U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25932" y="3732422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U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94432" y="373242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F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 bwMode="auto">
          <a:xfrm>
            <a:off x="4918504" y="5295432"/>
            <a:ext cx="270000" cy="357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913840" y="5304058"/>
            <a:ext cx="270000" cy="357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195630" y="5304058"/>
            <a:ext cx="270000" cy="357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480288" y="5304058"/>
            <a:ext cx="270000" cy="357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764946" y="5304058"/>
            <a:ext cx="270000" cy="357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 rot="10800000" flipV="1">
            <a:off x="4316458" y="4303926"/>
            <a:ext cx="1714512" cy="1000132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 rot="10800000" flipV="1">
            <a:off x="6005092" y="4303926"/>
            <a:ext cx="1714512" cy="1000132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602210" y="2660852"/>
            <a:ext cx="270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609336" y="3089480"/>
            <a:ext cx="270000" cy="357190"/>
          </a:xfrm>
          <a:prstGeom prst="rect">
            <a:avLst/>
          </a:prstGeom>
          <a:solidFill>
            <a:srgbClr val="B7D1E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2268" y="2652226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Guest OS 1’s</a:t>
            </a:r>
          </a:p>
          <a:p>
            <a:pPr algn="l"/>
            <a:r>
              <a:rPr lang="en-US" altLang="ko-KR" sz="800" b="1" dirty="0" smtClean="0"/>
              <a:t>page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836691" y="3159788"/>
            <a:ext cx="8515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Balloon page</a:t>
            </a:r>
            <a:endParaRPr lang="ko-KR" altLang="en-US" sz="800" b="1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29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3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559 3.33333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6" grpId="1" animBg="1"/>
      <p:bldP spid="17" grpId="0" animBg="1"/>
      <p:bldP spid="17" grpId="1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VMM: “Virtualizing virtual memory”</a:t>
            </a:r>
          </a:p>
          <a:p>
            <a:pPr lvl="1"/>
            <a:r>
              <a:rPr lang="en-US" altLang="ko-KR" dirty="0" smtClean="0"/>
              <a:t>Virtual </a:t>
            </a:r>
            <a:r>
              <a:rPr lang="en-US" altLang="ko-KR" dirty="0" smtClean="0">
                <a:sym typeface="Wingdings" pitchFamily="2" charset="2"/>
              </a:rPr>
              <a:t> Physical  </a:t>
            </a:r>
            <a:r>
              <a:rPr lang="en-US" altLang="ko-KR" u="sng" dirty="0" smtClean="0">
                <a:sym typeface="Wingdings" pitchFamily="2" charset="2"/>
              </a:rPr>
              <a:t>Machine</a:t>
            </a:r>
          </a:p>
          <a:p>
            <a:pPr lvl="1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12379" y="2343144"/>
            <a:ext cx="1499335" cy="32575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894934" y="266223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Level 2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823628" y="285750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895066" y="300990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66504" y="316230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037942" y="331470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Level 1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Page 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table</a:t>
            </a:r>
            <a:endParaRPr lang="ko-KR" altLang="en-US" sz="1100" dirty="0" smtClean="0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3537876" y="2786062"/>
            <a:ext cx="285752" cy="9048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3537876" y="2886072"/>
            <a:ext cx="357190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3537876" y="3028948"/>
            <a:ext cx="428628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6" idx="3"/>
          </p:cNvCxnSpPr>
          <p:nvPr/>
        </p:nvCxnSpPr>
        <p:spPr bwMode="auto">
          <a:xfrm>
            <a:off x="3537876" y="3126581"/>
            <a:ext cx="500066" cy="17859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72484"/>
              </p:ext>
            </p:extLst>
          </p:nvPr>
        </p:nvGraphicFramePr>
        <p:xfrm>
          <a:off x="7316543" y="2933698"/>
          <a:ext cx="90488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80"/>
              </a:tblGrid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41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221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11715" y="252888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Machine memory</a:t>
            </a:r>
            <a:endParaRPr lang="ko-KR" altLang="en-US" dirty="0"/>
          </a:p>
        </p:txBody>
      </p:sp>
      <p:pic>
        <p:nvPicPr>
          <p:cNvPr id="17" name="Picture 2" descr="http://www.trustedreviews.com/images/article/inline/234-memory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726" y="5835656"/>
            <a:ext cx="1035045" cy="776284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 bwMode="auto">
          <a:xfrm>
            <a:off x="4680884" y="3590928"/>
            <a:ext cx="959984" cy="80962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10" idx="3"/>
          </p:cNvCxnSpPr>
          <p:nvPr/>
        </p:nvCxnSpPr>
        <p:spPr bwMode="auto">
          <a:xfrm flipV="1">
            <a:off x="4680884" y="3386138"/>
            <a:ext cx="954487" cy="392909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4680884" y="3938594"/>
            <a:ext cx="959984" cy="76403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톱니 모양의 오른쪽 화살표 20"/>
          <p:cNvSpPr/>
          <p:nvPr/>
        </p:nvSpPr>
        <p:spPr bwMode="auto">
          <a:xfrm rot="2036083">
            <a:off x="2196042" y="2402588"/>
            <a:ext cx="604645" cy="317311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2893" y="2343144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Virtual address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5635370" y="3028948"/>
            <a:ext cx="891331" cy="211932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Physical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  <a:sym typeface="Wingdings" pitchFamily="2" charset="2"/>
              </a:rPr>
              <a:t>to</a:t>
            </a:r>
            <a:endParaRPr lang="en-US" altLang="ko-KR" sz="1100" dirty="0" smtClean="0">
              <a:latin typeface="Tahom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Machine</a:t>
            </a:r>
            <a:endParaRPr lang="ko-KR" altLang="en-US" sz="1100" dirty="0" smtClean="0">
              <a:latin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12380" y="2553374"/>
            <a:ext cx="149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Pseudo</a:t>
            </a:r>
            <a:r>
              <a:rPr lang="en-US" altLang="ko-KR" sz="1200" dirty="0" smtClean="0"/>
              <a:t> physical memory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 bwMode="auto">
          <a:xfrm flipV="1">
            <a:off x="6526701" y="3126581"/>
            <a:ext cx="789842" cy="2595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rot="16200000" flipH="1">
            <a:off x="6365772" y="3751857"/>
            <a:ext cx="1111701" cy="78984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rot="16200000" flipH="1">
            <a:off x="6226295" y="4238999"/>
            <a:ext cx="1390654" cy="789843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07504" y="4473113"/>
            <a:ext cx="683892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[Goal]</a:t>
            </a:r>
            <a:r>
              <a:rPr lang="en-US" altLang="ko-KR" dirty="0" smtClean="0"/>
              <a:t> </a:t>
            </a:r>
            <a:r>
              <a:rPr lang="en-US" altLang="ko-KR" sz="2400" dirty="0" smtClean="0"/>
              <a:t>Secure memory isolation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 smtClean="0">
                <a:sym typeface="Wingdings" pitchFamily="2" charset="2"/>
              </a:rPr>
              <a:t>A VM is </a:t>
            </a:r>
            <a:r>
              <a:rPr lang="en-US" altLang="ko-KR" b="1" dirty="0" smtClean="0">
                <a:sym typeface="Wingdings" pitchFamily="2" charset="2"/>
              </a:rPr>
              <a:t>NOT</a:t>
            </a:r>
            <a:r>
              <a:rPr lang="en-US" altLang="ko-KR" dirty="0" smtClean="0">
                <a:sym typeface="Wingdings" pitchFamily="2" charset="2"/>
              </a:rPr>
              <a:t> permitted to access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another VM’s memory region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 smtClean="0">
                <a:sym typeface="Wingdings" pitchFamily="2" charset="2"/>
              </a:rPr>
              <a:t>A VM is </a:t>
            </a:r>
            <a:r>
              <a:rPr lang="en-US" altLang="ko-KR" b="1" dirty="0" smtClean="0">
                <a:sym typeface="Wingdings" pitchFamily="2" charset="2"/>
              </a:rPr>
              <a:t>NOT</a:t>
            </a:r>
            <a:r>
              <a:rPr lang="en-US" altLang="ko-KR" dirty="0" smtClean="0">
                <a:sym typeface="Wingdings" pitchFamily="2" charset="2"/>
              </a:rPr>
              <a:t> permitted to manipulate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“physical-to-machine” mapping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 smtClean="0">
                <a:sym typeface="Wingdings" pitchFamily="2" charset="2"/>
              </a:rPr>
              <a:t>All mapping to machine memory </a:t>
            </a:r>
            <a:r>
              <a:rPr lang="en-US" altLang="ko-KR" b="1" dirty="0" smtClean="0">
                <a:sym typeface="Wingdings" pitchFamily="2" charset="2"/>
              </a:rPr>
              <a:t>MUST</a:t>
            </a:r>
            <a:r>
              <a:rPr lang="en-US" altLang="ko-KR" dirty="0" smtClean="0">
                <a:sym typeface="Wingdings" pitchFamily="2" charset="2"/>
              </a:rPr>
              <a:t> be verified by VMM</a:t>
            </a:r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8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72276" cy="5040560"/>
          </a:xfrm>
        </p:spPr>
        <p:txBody>
          <a:bodyPr/>
          <a:lstStyle/>
          <a:p>
            <a:r>
              <a:rPr lang="en-US" altLang="ko-KR" dirty="0" smtClean="0"/>
              <a:t>Memory is precious in virtualized environments</a:t>
            </a:r>
          </a:p>
          <a:p>
            <a:pPr lvl="1"/>
            <a:r>
              <a:rPr lang="en-US" altLang="ko-KR" dirty="0" smtClean="0"/>
              <a:t>Sharing and </a:t>
            </a:r>
            <a:r>
              <a:rPr lang="en-US" altLang="ko-KR" dirty="0" err="1" smtClean="0"/>
              <a:t>overcommitment</a:t>
            </a:r>
            <a:r>
              <a:rPr lang="en-US" altLang="ko-KR" dirty="0" smtClean="0"/>
              <a:t> contribute to high consolidation density</a:t>
            </a:r>
          </a:p>
          <a:p>
            <a:pPr lvl="1"/>
            <a:r>
              <a:rPr lang="en-US" altLang="ko-KR" dirty="0" smtClean="0"/>
              <a:t>But, we should take care of </a:t>
            </a:r>
            <a:r>
              <a:rPr lang="en-US" altLang="ko-KR" dirty="0"/>
              <a:t>m</a:t>
            </a:r>
            <a:r>
              <a:rPr lang="en-US" altLang="ko-KR" dirty="0" smtClean="0"/>
              <a:t>emory efficiency vs. QoS</a:t>
            </a:r>
          </a:p>
          <a:p>
            <a:pPr lvl="2"/>
            <a:r>
              <a:rPr lang="en-US" altLang="ko-KR" dirty="0" smtClean="0"/>
              <a:t>Insufficient memory can largely degrade QoS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VM memory management issues will be more focused in mobile virtualization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351338" y="3284984"/>
            <a:ext cx="7037086" cy="950962"/>
            <a:chOff x="838586" y="2881511"/>
            <a:chExt cx="7037086" cy="950962"/>
          </a:xfrm>
        </p:grpSpPr>
        <p:sp>
          <p:nvSpPr>
            <p:cNvPr id="6" name="오른쪽 화살표 5"/>
            <p:cNvSpPr/>
            <p:nvPr/>
          </p:nvSpPr>
          <p:spPr>
            <a:xfrm>
              <a:off x="899592" y="3046859"/>
              <a:ext cx="6912768" cy="641598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/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50800" dist="25400" algn="bl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The degree of consolidation</a:t>
              </a:r>
              <a:endParaRPr lang="ko-KR" alt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586" y="2881511"/>
              <a:ext cx="968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70C0"/>
                  </a:solidFill>
                </a:rPr>
                <a:t>High </a:t>
              </a:r>
              <a:r>
                <a:rPr lang="en-US" altLang="ko-KR" sz="1600" b="1" dirty="0" err="1" smtClean="0">
                  <a:solidFill>
                    <a:srgbClr val="0070C0"/>
                  </a:solidFill>
                </a:rPr>
                <a:t>QoS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6277" y="3488586"/>
              <a:ext cx="2511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</a:rPr>
                <a:t>Low memory utilization</a:t>
              </a:r>
              <a:endParaRPr lang="ko-KR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3785" y="3493919"/>
              <a:ext cx="929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C00000"/>
                  </a:solidFill>
                </a:rPr>
                <a:t>Low </a:t>
              </a:r>
              <a:r>
                <a:rPr lang="en-US" altLang="ko-KR" sz="1600" b="1" dirty="0" err="1" smtClean="0">
                  <a:solidFill>
                    <a:srgbClr val="C00000"/>
                  </a:solidFill>
                </a:rPr>
                <a:t>QoS</a:t>
              </a:r>
              <a:endParaRPr lang="ko-KR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2080" y="2881511"/>
              <a:ext cx="25835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70C0"/>
                  </a:solidFill>
                </a:rPr>
                <a:t>High memory utilization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30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1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www.trustedreviews.com/images/article/inline/234-memory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457" y="6051950"/>
            <a:ext cx="1035045" cy="77628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SW-Based 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x86 was virtualization-unfriendly w.r.t. memory</a:t>
            </a:r>
          </a:p>
          <a:p>
            <a:pPr lvl="1"/>
            <a:r>
              <a:rPr lang="en-US" altLang="ko-KR" dirty="0" smtClean="0"/>
              <a:t>Memory management unit (MMU) has only a page table root for </a:t>
            </a:r>
            <a:r>
              <a:rPr lang="en-US" altLang="ko-KR" b="1" dirty="0" smtClean="0"/>
              <a:t>“virtual-to-machine (V2M)”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737110" y="2616588"/>
            <a:ext cx="1499335" cy="32575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319665" y="2935678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Level 2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48359" y="313094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319797" y="328334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391235" y="343574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62673" y="358814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Level 1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Page 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table</a:t>
            </a:r>
            <a:endParaRPr lang="ko-KR" altLang="en-US" sz="1100" dirty="0" smtClean="0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2962607" y="3059506"/>
            <a:ext cx="285752" cy="9048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2962607" y="3159516"/>
            <a:ext cx="357190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962607" y="3302392"/>
            <a:ext cx="428628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6" idx="3"/>
          </p:cNvCxnSpPr>
          <p:nvPr/>
        </p:nvCxnSpPr>
        <p:spPr bwMode="auto">
          <a:xfrm>
            <a:off x="2962607" y="3400025"/>
            <a:ext cx="500066" cy="17859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79456"/>
              </p:ext>
            </p:extLst>
          </p:nvPr>
        </p:nvGraphicFramePr>
        <p:xfrm>
          <a:off x="6741274" y="3207142"/>
          <a:ext cx="90488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80"/>
              </a:tblGrid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41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221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36446" y="280232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Machine memory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4105615" y="3864372"/>
            <a:ext cx="959984" cy="80962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10" idx="3"/>
          </p:cNvCxnSpPr>
          <p:nvPr/>
        </p:nvCxnSpPr>
        <p:spPr bwMode="auto">
          <a:xfrm flipV="1">
            <a:off x="4105615" y="3659582"/>
            <a:ext cx="954487" cy="392909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4105615" y="4212038"/>
            <a:ext cx="959984" cy="76403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톱니 모양의 오른쪽 화살표 20"/>
          <p:cNvSpPr/>
          <p:nvPr/>
        </p:nvSpPr>
        <p:spPr bwMode="auto">
          <a:xfrm rot="2036083">
            <a:off x="1620773" y="2676032"/>
            <a:ext cx="604645" cy="317311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261658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Virtual address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5060101" y="3302392"/>
            <a:ext cx="891331" cy="211932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Physical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  <a:sym typeface="Wingdings" pitchFamily="2" charset="2"/>
              </a:rPr>
              <a:t>to</a:t>
            </a:r>
            <a:endParaRPr lang="en-US" altLang="ko-KR" sz="1100" dirty="0" smtClean="0">
              <a:latin typeface="Tahom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Machine</a:t>
            </a:r>
            <a:endParaRPr lang="ko-KR" altLang="en-US" sz="1100" dirty="0" smtClean="0">
              <a:latin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7111" y="2826818"/>
            <a:ext cx="149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Pseudo</a:t>
            </a:r>
            <a:r>
              <a:rPr lang="en-US" altLang="ko-KR" sz="1200" dirty="0" smtClean="0"/>
              <a:t> physical memory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 bwMode="auto">
          <a:xfrm flipV="1">
            <a:off x="5951432" y="3400025"/>
            <a:ext cx="789842" cy="2595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rot="16200000" flipH="1">
            <a:off x="5790503" y="4025301"/>
            <a:ext cx="1111701" cy="78984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rot="16200000" flipH="1">
            <a:off x="5651026" y="4512443"/>
            <a:ext cx="1390654" cy="789843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8" name="Picture 16" descr="MCj024208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32" y="3813098"/>
            <a:ext cx="1057206" cy="780957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107504" y="363573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MMU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2096" y="3557437"/>
            <a:ext cx="533560" cy="3036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CR3</a:t>
            </a:r>
            <a:endParaRPr lang="ko-KR" altLang="en-US" b="1" dirty="0"/>
          </a:p>
        </p:txBody>
      </p:sp>
      <p:cxnSp>
        <p:nvCxnSpPr>
          <p:cNvPr id="32" name="구부러진 연결선 31"/>
          <p:cNvCxnSpPr>
            <a:stCxn id="30" idx="3"/>
          </p:cNvCxnSpPr>
          <p:nvPr/>
        </p:nvCxnSpPr>
        <p:spPr>
          <a:xfrm flipV="1">
            <a:off x="1475656" y="2992107"/>
            <a:ext cx="844009" cy="717136"/>
          </a:xfrm>
          <a:prstGeom prst="curved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/>
          <p:nvPr/>
        </p:nvCxnSpPr>
        <p:spPr>
          <a:xfrm flipV="1">
            <a:off x="4105615" y="3400025"/>
            <a:ext cx="2635660" cy="461023"/>
          </a:xfrm>
          <a:prstGeom prst="curved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>
            <a:off x="4105615" y="4059638"/>
            <a:ext cx="2635660" cy="847726"/>
          </a:xfrm>
          <a:prstGeom prst="curved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>
            <a:off x="4105615" y="4212038"/>
            <a:ext cx="2635659" cy="1390654"/>
          </a:xfrm>
          <a:prstGeom prst="curvedConnector3">
            <a:avLst>
              <a:gd name="adj1" fmla="val 434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아래쪽 화살표 39"/>
          <p:cNvSpPr/>
          <p:nvPr/>
        </p:nvSpPr>
        <p:spPr>
          <a:xfrm rot="3197186">
            <a:off x="4405491" y="5157012"/>
            <a:ext cx="323128" cy="6449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196739" y="5733256"/>
            <a:ext cx="4815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“Pseudo”</a:t>
            </a:r>
            <a:r>
              <a:rPr lang="en-US" altLang="ko-KR" b="1" dirty="0" smtClean="0"/>
              <a:t> means SW, not HW</a:t>
            </a: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This P2M table is used to establish V2M,</a:t>
            </a:r>
          </a:p>
          <a:p>
            <a:r>
              <a:rPr lang="en-US" altLang="ko-KR" dirty="0" smtClean="0"/>
              <a:t>    not recognized by HW</a:t>
            </a:r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Full- vs. Para-virtualization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00600"/>
          </a:xfrm>
        </p:spPr>
        <p:txBody>
          <a:bodyPr/>
          <a:lstStyle/>
          <a:p>
            <a:r>
              <a:rPr lang="en-US" altLang="ko-KR" dirty="0" smtClean="0"/>
              <a:t>How to maintain V2M mapping</a:t>
            </a:r>
          </a:p>
          <a:p>
            <a:pPr lvl="1"/>
            <a:r>
              <a:rPr lang="en-US" altLang="ko-KR" dirty="0" smtClean="0"/>
              <a:t>Full-virtualization</a:t>
            </a:r>
          </a:p>
          <a:p>
            <a:pPr lvl="2"/>
            <a:r>
              <a:rPr lang="en-US" altLang="ko-KR" dirty="0" smtClean="0"/>
              <a:t>No modification to V2P in a guest OS</a:t>
            </a:r>
          </a:p>
          <a:p>
            <a:pPr lvl="3"/>
            <a:r>
              <a:rPr lang="en-US" altLang="ko-KR" dirty="0" smtClean="0"/>
              <a:t>Secretly modifying binary violates OS semantic</a:t>
            </a:r>
          </a:p>
          <a:p>
            <a:pPr lvl="2"/>
            <a:r>
              <a:rPr lang="en-US" altLang="ko-KR" b="1" dirty="0" smtClean="0"/>
              <a:t>“Shadow page tables”</a:t>
            </a:r>
          </a:p>
          <a:p>
            <a:pPr lvl="3"/>
            <a:r>
              <a:rPr lang="en-US" altLang="ko-KR" dirty="0" smtClean="0"/>
              <a:t>V2M made by referring to V2P and P2M 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+ No OS modification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- Performance overheads for maintaining shadow page tables</a:t>
            </a:r>
          </a:p>
          <a:p>
            <a:pPr lvl="1"/>
            <a:r>
              <a:rPr lang="en-US" altLang="ko-KR" dirty="0" smtClean="0"/>
              <a:t>Para-virtualization</a:t>
            </a:r>
          </a:p>
          <a:p>
            <a:pPr lvl="2"/>
            <a:r>
              <a:rPr lang="en-US" altLang="ko-KR" dirty="0" smtClean="0"/>
              <a:t>Direct modification to V2P in a guest OS using </a:t>
            </a:r>
            <a:r>
              <a:rPr lang="en-US" altLang="ko-KR" dirty="0" err="1" smtClean="0"/>
              <a:t>hypercall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V2P </a:t>
            </a:r>
            <a:r>
              <a:rPr lang="en-US" altLang="ko-KR" dirty="0" smtClean="0">
                <a:sym typeface="Wingdings" pitchFamily="2" charset="2"/>
              </a:rPr>
              <a:t> V2M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  <a:sym typeface="Wingdings" pitchFamily="2" charset="2"/>
              </a:rPr>
              <a:t>+ High performance (batching optimization is possible)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- OS modification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Full- vs. Para-virtualization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maintain V2M mapping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1000100" y="3856040"/>
            <a:ext cx="2857520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1000100" y="5713428"/>
            <a:ext cx="2857520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2000232" y="5857892"/>
            <a:ext cx="714380" cy="28575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MMU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0486" y="5857892"/>
            <a:ext cx="105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Hardware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500166" y="400050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directory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428860" y="419577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500298" y="434817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71736" y="450057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43174" y="465297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43108" y="4124332"/>
            <a:ext cx="285752" cy="9048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2143108" y="4224342"/>
            <a:ext cx="357190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2143108" y="4367218"/>
            <a:ext cx="428628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9" idx="3"/>
          </p:cNvCxnSpPr>
          <p:nvPr/>
        </p:nvCxnSpPr>
        <p:spPr bwMode="auto">
          <a:xfrm>
            <a:off x="2143108" y="4464851"/>
            <a:ext cx="500066" cy="17859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500166" y="2143116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directory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428860" y="2338382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00298" y="2490782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571736" y="2643182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643174" y="2795582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143108" y="2266944"/>
            <a:ext cx="285752" cy="9048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2143108" y="2366954"/>
            <a:ext cx="357190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2143108" y="2509830"/>
            <a:ext cx="428628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>
            <a:stCxn id="18" idx="3"/>
          </p:cNvCxnSpPr>
          <p:nvPr/>
        </p:nvCxnSpPr>
        <p:spPr bwMode="auto">
          <a:xfrm>
            <a:off x="2143108" y="2607463"/>
            <a:ext cx="500066" cy="17859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376739" y="5214950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VMM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60486" y="3357562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Guest OS</a:t>
            </a:r>
            <a:endParaRPr lang="ko-KR" altLang="en-US" dirty="0"/>
          </a:p>
        </p:txBody>
      </p:sp>
      <p:cxnSp>
        <p:nvCxnSpPr>
          <p:cNvPr id="29" name="구부러진 연결선 28"/>
          <p:cNvCxnSpPr/>
          <p:nvPr/>
        </p:nvCxnSpPr>
        <p:spPr bwMode="auto">
          <a:xfrm rot="16200000" flipV="1">
            <a:off x="785786" y="4714884"/>
            <a:ext cx="1928826" cy="500066"/>
          </a:xfrm>
          <a:prstGeom prst="curvedConnector3">
            <a:avLst>
              <a:gd name="adj1" fmla="val 29748"/>
            </a:avLst>
          </a:prstGeom>
          <a:solidFill>
            <a:srgbClr val="FFFFFF"/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14282" y="4019140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Shadow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Page table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5786" y="1714488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Shadow mode (full virtualization)</a:t>
            </a:r>
            <a:endParaRPr lang="ko-KR" alt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14942" y="1733124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Direct mode (</a:t>
            </a:r>
            <a:r>
              <a:rPr lang="en-US" altLang="ko-KR" sz="1600" i="1" dirty="0" err="1" smtClean="0"/>
              <a:t>para</a:t>
            </a:r>
            <a:r>
              <a:rPr lang="en-US" altLang="ko-KR" sz="1600" i="1" dirty="0" smtClean="0"/>
              <a:t>-virtualization)</a:t>
            </a:r>
            <a:endParaRPr lang="ko-KR" alt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40237" y="307181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V2P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2146" y="5000636"/>
            <a:ext cx="636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V2M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위쪽/아래쪽 화살표 34"/>
          <p:cNvSpPr/>
          <p:nvPr/>
        </p:nvSpPr>
        <p:spPr bwMode="auto">
          <a:xfrm>
            <a:off x="2071670" y="3357562"/>
            <a:ext cx="500066" cy="714380"/>
          </a:xfrm>
          <a:prstGeom prst="upDownArrow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sync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 bwMode="auto">
          <a:xfrm>
            <a:off x="5572132" y="3856040"/>
            <a:ext cx="2857520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5572132" y="5713428"/>
            <a:ext cx="2857520" cy="1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직사각형 37"/>
          <p:cNvSpPr/>
          <p:nvPr/>
        </p:nvSpPr>
        <p:spPr bwMode="auto">
          <a:xfrm>
            <a:off x="6572264" y="5857892"/>
            <a:ext cx="714380" cy="28575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MMU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072198" y="2143116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directory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000892" y="2338382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072330" y="2490782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7143768" y="2643182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215206" y="2795582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>
            <a:off x="6715140" y="2266944"/>
            <a:ext cx="285752" cy="9048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6715140" y="2366954"/>
            <a:ext cx="357190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6715140" y="2509830"/>
            <a:ext cx="428628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>
            <a:stCxn id="39" idx="3"/>
          </p:cNvCxnSpPr>
          <p:nvPr/>
        </p:nvCxnSpPr>
        <p:spPr bwMode="auto">
          <a:xfrm>
            <a:off x="6715140" y="2607463"/>
            <a:ext cx="500066" cy="17859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구부러진 연결선 47"/>
          <p:cNvCxnSpPr/>
          <p:nvPr/>
        </p:nvCxnSpPr>
        <p:spPr bwMode="auto">
          <a:xfrm rot="16200000" flipV="1">
            <a:off x="4429124" y="3786190"/>
            <a:ext cx="3786214" cy="500066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57950" y="3071810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V2M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 bwMode="auto">
          <a:xfrm rot="10800000" flipV="1">
            <a:off x="3143240" y="2714620"/>
            <a:ext cx="500066" cy="35719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 flipV="1">
            <a:off x="3143240" y="2571744"/>
            <a:ext cx="500066" cy="366714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571868" y="2357430"/>
            <a:ext cx="470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Read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571868" y="271462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Write</a:t>
            </a:r>
            <a:endParaRPr lang="ko-KR" altLang="en-US" sz="1000" dirty="0"/>
          </a:p>
        </p:txBody>
      </p:sp>
      <p:cxnSp>
        <p:nvCxnSpPr>
          <p:cNvPr id="54" name="직선 화살표 연결선 53"/>
          <p:cNvCxnSpPr/>
          <p:nvPr/>
        </p:nvCxnSpPr>
        <p:spPr bwMode="auto">
          <a:xfrm rot="10800000" flipV="1">
            <a:off x="7800746" y="2714620"/>
            <a:ext cx="500066" cy="35719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 flipV="1">
            <a:off x="7800746" y="2571744"/>
            <a:ext cx="500066" cy="366714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8229374" y="2357430"/>
            <a:ext cx="470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Read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8229374" y="271462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Write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폭발 1 57"/>
          <p:cNvSpPr/>
          <p:nvPr/>
        </p:nvSpPr>
        <p:spPr bwMode="auto">
          <a:xfrm>
            <a:off x="7643834" y="3000372"/>
            <a:ext cx="714380" cy="642942"/>
          </a:xfrm>
          <a:prstGeom prst="irregularSeal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/>
              <a:t>fault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6858016" y="4143380"/>
            <a:ext cx="1785950" cy="1357322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 fault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handler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aseline="0" dirty="0" smtClean="0"/>
              <a:t>Verify that the</a:t>
            </a:r>
            <a:r>
              <a:rPr lang="en-US" altLang="ko-KR" sz="1200" dirty="0" smtClean="0"/>
              <a:t> machine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page to be updated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i</a:t>
            </a:r>
            <a:r>
              <a:rPr lang="en-US" altLang="ko-KR" sz="1200" dirty="0" smtClean="0"/>
              <a:t>s owned by the domain?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aseline="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 bwMode="auto">
          <a:xfrm rot="5400000">
            <a:off x="7684315" y="3826671"/>
            <a:ext cx="633418" cy="158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1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Virtual Memory (x86-32)</a:t>
            </a:r>
            <a:endParaRPr lang="ko-KR" altLang="en-US"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661413"/>
              </p:ext>
            </p:extLst>
          </p:nvPr>
        </p:nvGraphicFramePr>
        <p:xfrm>
          <a:off x="1328931" y="1625950"/>
          <a:ext cx="1766870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870"/>
              </a:tblGrid>
              <a:tr h="9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Kernel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(1G)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090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(3G)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0369" y="126876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586375" y="2668948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directory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86507" y="281182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38907" y="296422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891307" y="311662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043707" y="326902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4229317" y="2740386"/>
            <a:ext cx="428628" cy="7143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4186451" y="2840396"/>
            <a:ext cx="542932" cy="114304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4186451" y="2983272"/>
            <a:ext cx="714380" cy="14287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7" idx="3"/>
          </p:cNvCxnSpPr>
          <p:nvPr/>
        </p:nvCxnSpPr>
        <p:spPr bwMode="auto">
          <a:xfrm>
            <a:off x="4229317" y="3133295"/>
            <a:ext cx="785818" cy="17859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rot="16200000" flipH="1">
            <a:off x="3407780" y="2518925"/>
            <a:ext cx="214314" cy="14287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3372061" y="2268892"/>
            <a:ext cx="357190" cy="21431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cr3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6142"/>
              </p:ext>
            </p:extLst>
          </p:nvPr>
        </p:nvGraphicFramePr>
        <p:xfrm>
          <a:off x="6258153" y="1625950"/>
          <a:ext cx="1428760" cy="2928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</a:tblGrid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PFN N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PFN </a:t>
                      </a:r>
                      <a:r>
                        <a:rPr lang="en-US" altLang="ko-KR" sz="1400" dirty="0" smtClean="0"/>
                        <a:t>N-1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PFN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en-US" altLang="ko-KR" sz="1400" baseline="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PFN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en-US" altLang="ko-KR" sz="1400" baseline="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PFN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en-US" altLang="ko-KR" sz="1400" baseline="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PFN 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PFN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en-US" altLang="ko-KR" sz="1400" baseline="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 bwMode="auto">
          <a:xfrm>
            <a:off x="3114881" y="2554644"/>
            <a:ext cx="3143272" cy="2000264"/>
          </a:xfrm>
          <a:prstGeom prst="straightConnector1">
            <a:avLst/>
          </a:prstGeom>
          <a:solidFill>
            <a:srgbClr val="FFFFFF"/>
          </a:solidFill>
          <a:ln w="22225" cap="flat" cmpd="sng" algn="ctr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8100000" scaled="1"/>
              <a:tileRect/>
            </a:gra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3114881" y="1911702"/>
            <a:ext cx="3143272" cy="642942"/>
          </a:xfrm>
          <a:prstGeom prst="straightConnector1">
            <a:avLst/>
          </a:prstGeom>
          <a:solidFill>
            <a:srgbClr val="FFFFFF"/>
          </a:solidFill>
          <a:ln w="22225" cap="flat" cmpd="sng" algn="ctr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8100000" scaled="1"/>
              <a:tileRect/>
            </a:gra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>
            <a:stCxn id="11" idx="3"/>
          </p:cNvCxnSpPr>
          <p:nvPr/>
        </p:nvCxnSpPr>
        <p:spPr bwMode="auto">
          <a:xfrm>
            <a:off x="5686649" y="3733371"/>
            <a:ext cx="571504" cy="32147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rot="5400000" flipH="1" flipV="1">
            <a:off x="5686649" y="3411900"/>
            <a:ext cx="571504" cy="571504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3528" y="245129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PAGE_OFFSET</a:t>
            </a:r>
            <a:endParaRPr lang="ko-KR" altLang="en-US" sz="10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04348"/>
              </p:ext>
            </p:extLst>
          </p:nvPr>
        </p:nvGraphicFramePr>
        <p:xfrm>
          <a:off x="5329459" y="4840660"/>
          <a:ext cx="1285884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</a:tblGrid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PFN </a:t>
                      </a:r>
                      <a:r>
                        <a:rPr lang="en-US" altLang="ko-KR" sz="900" dirty="0" smtClean="0"/>
                        <a:t>N</a:t>
                      </a:r>
                      <a:r>
                        <a:rPr lang="en-US" altLang="ko-KR" sz="900" baseline="0" dirty="0" smtClean="0"/>
                        <a:t>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PFN </a:t>
                      </a:r>
                      <a:r>
                        <a:rPr lang="en-US" altLang="ko-KR" sz="900" dirty="0" smtClean="0"/>
                        <a:t>N-1</a:t>
                      </a:r>
                      <a:r>
                        <a:rPr lang="en-US" altLang="ko-KR" sz="900" baseline="0" dirty="0" smtClean="0"/>
                        <a:t>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PFN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en-US" altLang="ko-KR" sz="900" baseline="0" dirty="0" smtClean="0"/>
                        <a:t>2’s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PFN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en-US" altLang="ko-KR" sz="900" baseline="0" dirty="0" smtClean="0"/>
                        <a:t>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PFN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en-US" altLang="ko-KR" sz="900" baseline="0" dirty="0" smtClean="0"/>
                        <a:t>0’s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 bwMode="auto">
          <a:xfrm rot="10800000">
            <a:off x="6615343" y="6483734"/>
            <a:ext cx="214314" cy="158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758219" y="634085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mem_map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7472599" y="4912098"/>
            <a:ext cx="1214446" cy="1357322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struct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page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_count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/>
              <a:t>flags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mapping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lru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 bwMode="auto">
          <a:xfrm flipV="1">
            <a:off x="6615343" y="4983536"/>
            <a:ext cx="928694" cy="857256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6615343" y="6055106"/>
            <a:ext cx="1000132" cy="214314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115277" y="1268760"/>
            <a:ext cx="1705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Physical memory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8799" y="1808357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high_memory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1328931" y="1911702"/>
            <a:ext cx="1785950" cy="1588"/>
          </a:xfrm>
          <a:prstGeom prst="line">
            <a:avLst/>
          </a:prstGeom>
          <a:solidFill>
            <a:srgbClr val="FFFFFF"/>
          </a:solidFill>
          <a:ln w="8890" cap="flat" cmpd="sng" algn="ctr">
            <a:solidFill>
              <a:schemeClr val="tx1">
                <a:alpha val="59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2757691" y="5697916"/>
            <a:ext cx="2000264" cy="35719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Buddy system allocator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757691" y="5340726"/>
            <a:ext cx="1000132" cy="35719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Slab allocator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35" name="Shape 77"/>
          <p:cNvCxnSpPr>
            <a:stCxn id="33" idx="2"/>
          </p:cNvCxnSpPr>
          <p:nvPr/>
        </p:nvCxnSpPr>
        <p:spPr bwMode="auto">
          <a:xfrm rot="16200000" flipH="1">
            <a:off x="4400765" y="5412164"/>
            <a:ext cx="285752" cy="1571636"/>
          </a:xfrm>
          <a:prstGeom prst="curvedConnector2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구부러진 연결선 35"/>
          <p:cNvCxnSpPr/>
          <p:nvPr/>
        </p:nvCxnSpPr>
        <p:spPr bwMode="auto">
          <a:xfrm flipV="1">
            <a:off x="4186451" y="5483602"/>
            <a:ext cx="1143008" cy="571504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아래쪽 화살표 36"/>
          <p:cNvSpPr/>
          <p:nvPr/>
        </p:nvSpPr>
        <p:spPr bwMode="auto">
          <a:xfrm>
            <a:off x="4115013" y="5197850"/>
            <a:ext cx="214314" cy="500066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57823" y="4697784"/>
            <a:ext cx="9829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alloc_pages</a:t>
            </a:r>
            <a:endParaRPr lang="en-US" altLang="ko-KR" sz="1000" dirty="0" smtClean="0"/>
          </a:p>
          <a:p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free_pages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Xen</a:t>
            </a:r>
            <a:r>
              <a:rPr lang="en-US" altLang="ko-KR" dirty="0" smtClean="0"/>
              <a:t> 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Para-virtualization</a:t>
            </a:r>
            <a:endParaRPr lang="ko-KR" altLang="en-US"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463684"/>
              </p:ext>
            </p:extLst>
          </p:nvPr>
        </p:nvGraphicFramePr>
        <p:xfrm>
          <a:off x="285720" y="2241344"/>
          <a:ext cx="1428760" cy="2500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9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Xen</a:t>
                      </a:r>
                      <a:r>
                        <a:rPr lang="en-US" altLang="ko-KR" sz="1600" dirty="0" smtClean="0"/>
                        <a:t>(64M)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73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Kernel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434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(3G)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1857356" y="295572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directory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786050" y="315099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857488" y="330339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28926" y="345579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00364" y="3608190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2500298" y="3079552"/>
            <a:ext cx="285752" cy="9048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2500298" y="3179562"/>
            <a:ext cx="357190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500298" y="3322438"/>
            <a:ext cx="428628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6" idx="3"/>
          </p:cNvCxnSpPr>
          <p:nvPr/>
        </p:nvCxnSpPr>
        <p:spPr bwMode="auto">
          <a:xfrm>
            <a:off x="2500298" y="3420071"/>
            <a:ext cx="500066" cy="17859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rot="16200000" flipH="1">
            <a:off x="1826399" y="2853329"/>
            <a:ext cx="133352" cy="7143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1785918" y="2598534"/>
            <a:ext cx="357190" cy="21431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cr3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85408"/>
              </p:ext>
            </p:extLst>
          </p:nvPr>
        </p:nvGraphicFramePr>
        <p:xfrm>
          <a:off x="3857620" y="1955592"/>
          <a:ext cx="1428760" cy="2928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</a:tblGrid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MFN N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MFN N-1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MFN</a:t>
                      </a:r>
                      <a:r>
                        <a:rPr lang="en-US" altLang="ko-KR" sz="1400" baseline="0" dirty="0" smtClean="0"/>
                        <a:t> 4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MFN</a:t>
                      </a:r>
                      <a:r>
                        <a:rPr lang="en-US" altLang="ko-KR" sz="1400" baseline="0" dirty="0" smtClean="0"/>
                        <a:t> 3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MFN</a:t>
                      </a:r>
                      <a:r>
                        <a:rPr lang="en-US" altLang="ko-KR" sz="1400" baseline="0" dirty="0" smtClean="0"/>
                        <a:t> 2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MFN 1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MFN</a:t>
                      </a:r>
                      <a:r>
                        <a:rPr lang="en-US" altLang="ko-KR" sz="1400" baseline="0" dirty="0" smtClean="0"/>
                        <a:t> 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 bwMode="auto">
          <a:xfrm>
            <a:off x="3643306" y="4241608"/>
            <a:ext cx="214314" cy="14287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10" idx="3"/>
          </p:cNvCxnSpPr>
          <p:nvPr/>
        </p:nvCxnSpPr>
        <p:spPr bwMode="auto">
          <a:xfrm flipV="1">
            <a:off x="3643306" y="3812980"/>
            <a:ext cx="214314" cy="2595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204659"/>
              </p:ext>
            </p:extLst>
          </p:nvPr>
        </p:nvGraphicFramePr>
        <p:xfrm>
          <a:off x="7358082" y="2241344"/>
          <a:ext cx="1428760" cy="25003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28760"/>
              </a:tblGrid>
              <a:tr h="39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Xen</a:t>
                      </a:r>
                      <a:r>
                        <a:rPr lang="en-US" altLang="ko-KR" sz="1600" dirty="0" smtClean="0"/>
                        <a:t>(64M)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73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Kernel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434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(3G)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 bwMode="auto">
          <a:xfrm rot="5400000" flipH="1" flipV="1">
            <a:off x="3192056" y="2764032"/>
            <a:ext cx="973938" cy="35719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6572264" y="295572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directory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786446" y="3089076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715008" y="3241476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643570" y="3393876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572132" y="3546276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rot="10800000">
            <a:off x="6357950" y="3098600"/>
            <a:ext cx="214314" cy="158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rot="10800000">
            <a:off x="6357950" y="3241476"/>
            <a:ext cx="214314" cy="158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 rot="10800000">
            <a:off x="6286512" y="3384352"/>
            <a:ext cx="285752" cy="158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 rot="10800000" flipV="1">
            <a:off x="6215074" y="3455790"/>
            <a:ext cx="357190" cy="7143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 rot="5400000">
            <a:off x="5179223" y="4348765"/>
            <a:ext cx="500066" cy="2857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 rot="16200000" flipV="1">
            <a:off x="5179223" y="3562947"/>
            <a:ext cx="500066" cy="2857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rot="16200000" flipH="1">
            <a:off x="1571604" y="2598534"/>
            <a:ext cx="2428892" cy="2143140"/>
          </a:xfrm>
          <a:prstGeom prst="straightConnector1">
            <a:avLst/>
          </a:prstGeom>
          <a:solidFill>
            <a:srgbClr val="FFFFFF"/>
          </a:solidFill>
          <a:ln w="22225" cap="flat" cmpd="sng" algn="ctr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8100000" scaled="1"/>
              <a:tileRect/>
            </a:gra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1714480" y="2312782"/>
            <a:ext cx="2143140" cy="785818"/>
          </a:xfrm>
          <a:prstGeom prst="straightConnector1">
            <a:avLst/>
          </a:prstGeom>
          <a:solidFill>
            <a:srgbClr val="FFFFFF"/>
          </a:solidFill>
          <a:ln w="22225" cap="flat" cmpd="sng" algn="ctr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8100000" scaled="1"/>
              <a:tileRect/>
            </a:gra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 rot="10800000" flipV="1">
            <a:off x="5286380" y="2312782"/>
            <a:ext cx="2071702" cy="785818"/>
          </a:xfrm>
          <a:prstGeom prst="straightConnector1">
            <a:avLst/>
          </a:prstGeom>
          <a:solidFill>
            <a:srgbClr val="FFFFFF"/>
          </a:solidFill>
          <a:ln w="22225" cap="flat" cmpd="sng" algn="ctr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8100000" scaled="1"/>
              <a:tileRect/>
            </a:gra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5400000">
            <a:off x="5107785" y="2634253"/>
            <a:ext cx="2428892" cy="2071702"/>
          </a:xfrm>
          <a:prstGeom prst="straightConnector1">
            <a:avLst/>
          </a:prstGeom>
          <a:solidFill>
            <a:srgbClr val="FFFFFF"/>
          </a:solidFill>
          <a:ln w="22225" cap="flat" cmpd="sng" algn="ctr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8100000" scaled="1"/>
              <a:tileRect/>
            </a:gra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85720" y="174127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86644" y="174127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14744" y="1526964"/>
            <a:ext cx="17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Machine memory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2348"/>
              </p:ext>
            </p:extLst>
          </p:nvPr>
        </p:nvGraphicFramePr>
        <p:xfrm>
          <a:off x="4143372" y="5066957"/>
          <a:ext cx="150019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198"/>
              </a:tblGrid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MFN N</a:t>
                      </a:r>
                      <a:r>
                        <a:rPr lang="en-US" altLang="ko-KR" sz="900" baseline="0" dirty="0" smtClean="0"/>
                        <a:t>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MFN N-1</a:t>
                      </a:r>
                      <a:r>
                        <a:rPr lang="en-US" altLang="ko-KR" sz="900" baseline="0" dirty="0" smtClean="0"/>
                        <a:t>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  <a:tr h="41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MFN</a:t>
                      </a:r>
                      <a:r>
                        <a:rPr lang="en-US" altLang="ko-KR" sz="900" baseline="0" dirty="0" smtClean="0"/>
                        <a:t> 2’s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MFN 1</a:t>
                      </a:r>
                      <a:r>
                        <a:rPr lang="en-US" altLang="ko-KR" sz="900" baseline="0" dirty="0" smtClean="0"/>
                        <a:t>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  <a:tr h="18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MFN</a:t>
                      </a:r>
                      <a:r>
                        <a:rPr lang="en-US" altLang="ko-KR" sz="900" baseline="0" dirty="0" smtClean="0"/>
                        <a:t> 0’s descriptor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 bwMode="auto">
          <a:xfrm rot="10800000">
            <a:off x="5639692" y="6710031"/>
            <a:ext cx="214314" cy="158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782568" y="6567155"/>
            <a:ext cx="861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frame_table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286512" y="4813112"/>
            <a:ext cx="1500198" cy="1785950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struct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page_info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list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count_info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/>
              <a:t>_domain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type_info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 rot="5400000" flipH="1" flipV="1">
            <a:off x="5429258" y="5098866"/>
            <a:ext cx="1143005" cy="71438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5643570" y="6241872"/>
            <a:ext cx="857256" cy="35719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1571604" y="5924213"/>
            <a:ext cx="2000264" cy="35719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Buddy system allocator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47" name="Shape 92"/>
          <p:cNvCxnSpPr>
            <a:stCxn id="46" idx="2"/>
          </p:cNvCxnSpPr>
          <p:nvPr/>
        </p:nvCxnSpPr>
        <p:spPr bwMode="auto">
          <a:xfrm rot="16200000" flipH="1">
            <a:off x="3214678" y="5638461"/>
            <a:ext cx="285752" cy="1571636"/>
          </a:xfrm>
          <a:prstGeom prst="curvedConnector2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구부러진 연결선 47"/>
          <p:cNvCxnSpPr/>
          <p:nvPr/>
        </p:nvCxnSpPr>
        <p:spPr bwMode="auto">
          <a:xfrm flipV="1">
            <a:off x="3000364" y="5709899"/>
            <a:ext cx="1143008" cy="571504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아래쪽 화살표 48"/>
          <p:cNvSpPr/>
          <p:nvPr/>
        </p:nvSpPr>
        <p:spPr bwMode="auto">
          <a:xfrm>
            <a:off x="2071670" y="5598930"/>
            <a:ext cx="1000132" cy="285752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8794" y="5050438"/>
            <a:ext cx="1330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alloc_heap_pages</a:t>
            </a:r>
            <a:endParaRPr lang="en-US" altLang="ko-KR" sz="1000" dirty="0" smtClean="0"/>
          </a:p>
          <a:p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free_heap_pages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 bwMode="auto">
          <a:xfrm>
            <a:off x="6429388" y="5598930"/>
            <a:ext cx="571504" cy="285752"/>
          </a:xfrm>
          <a:prstGeom prst="ellipse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" name="슬라이드 번호 개체 틀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Table Identification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Auditing page table updates</a:t>
            </a:r>
          </a:p>
          <a:p>
            <a:pPr lvl="1"/>
            <a:r>
              <a:rPr lang="en-US" altLang="ko-KR" dirty="0" smtClean="0"/>
              <a:t>Following mapping from a page table root (CR3) to identify page tables</a:t>
            </a:r>
          </a:p>
          <a:p>
            <a:pPr lvl="1"/>
            <a:r>
              <a:rPr lang="en-US" altLang="ko-KR" dirty="0" smtClean="0"/>
              <a:t>Once identified, page table updates are carefully monitored and verified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406192" y="3998224"/>
            <a:ext cx="714380" cy="10001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directory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06390" y="3355282"/>
            <a:ext cx="714380" cy="10001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table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06390" y="5355546"/>
            <a:ext cx="714380" cy="92869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/>
              <a:t>table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0704" y="4602623"/>
            <a:ext cx="22153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b="1" dirty="0" smtClean="0"/>
              <a:t>.</a:t>
            </a:r>
          </a:p>
          <a:p>
            <a:pPr>
              <a:lnSpc>
                <a:spcPts val="800"/>
              </a:lnSpc>
            </a:pPr>
            <a:r>
              <a:rPr lang="en-US" altLang="ko-KR" sz="900" b="1" dirty="0" smtClean="0"/>
              <a:t>.</a:t>
            </a:r>
          </a:p>
          <a:p>
            <a:pPr>
              <a:lnSpc>
                <a:spcPts val="800"/>
              </a:lnSpc>
            </a:pP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06324" y="4212538"/>
            <a:ext cx="22153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b="1" dirty="0" smtClean="0"/>
              <a:t>.</a:t>
            </a:r>
          </a:p>
          <a:p>
            <a:pPr>
              <a:lnSpc>
                <a:spcPts val="800"/>
              </a:lnSpc>
            </a:pPr>
            <a:r>
              <a:rPr lang="en-US" altLang="ko-KR" sz="900" b="1" dirty="0" smtClean="0"/>
              <a:t>.</a:t>
            </a:r>
          </a:p>
          <a:p>
            <a:pPr>
              <a:lnSpc>
                <a:spcPts val="800"/>
              </a:lnSpc>
            </a:pP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 flipV="1">
            <a:off x="4120572" y="3355282"/>
            <a:ext cx="785818" cy="71438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4120572" y="4926918"/>
            <a:ext cx="785818" cy="42862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모서리가 둥근 직사각형 11"/>
          <p:cNvSpPr/>
          <p:nvPr/>
        </p:nvSpPr>
        <p:spPr bwMode="auto">
          <a:xfrm>
            <a:off x="1691680" y="4998356"/>
            <a:ext cx="1428760" cy="1428760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 Type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PD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/>
              <a:t>PT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/>
              <a:t>RW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191746" y="5998488"/>
            <a:ext cx="714380" cy="14287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191746" y="5784174"/>
            <a:ext cx="714380" cy="142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191746" y="5569860"/>
            <a:ext cx="714380" cy="1428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763250" y="3641034"/>
            <a:ext cx="771366" cy="370153"/>
            <a:chOff x="1428728" y="3357562"/>
            <a:chExt cx="771366" cy="370153"/>
          </a:xfrm>
        </p:grpSpPr>
        <p:sp>
          <p:nvSpPr>
            <p:cNvPr id="17" name="아래쪽 화살표 16"/>
            <p:cNvSpPr/>
            <p:nvPr/>
          </p:nvSpPr>
          <p:spPr bwMode="auto">
            <a:xfrm rot="18895181">
              <a:off x="1727515" y="3406244"/>
              <a:ext cx="285752" cy="357190"/>
            </a:xfrm>
            <a:prstGeom prst="downArrow">
              <a:avLst/>
            </a:prstGeom>
            <a:solidFill>
              <a:schemeClr val="bg1">
                <a:lumMod val="75000"/>
                <a:alpha val="68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28728" y="3357562"/>
              <a:ext cx="7713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Pin request</a:t>
              </a:r>
              <a:endParaRPr lang="ko-KR" altLang="en-US" sz="800" b="1" dirty="0"/>
            </a:p>
          </p:txBody>
        </p:sp>
      </p:grpSp>
      <p:pic>
        <p:nvPicPr>
          <p:cNvPr id="19" name="Picture 2" descr="C:\Program Files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994" y="4569728"/>
            <a:ext cx="276227" cy="27622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84976" y="4578481"/>
            <a:ext cx="792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validated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5620770" y="3140968"/>
            <a:ext cx="642942" cy="35719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6263712" y="3140968"/>
            <a:ext cx="714380" cy="10001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263712" y="5641298"/>
            <a:ext cx="714380" cy="10001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V="1">
            <a:off x="5620770" y="5641298"/>
            <a:ext cx="642942" cy="50006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478026" y="4641166"/>
            <a:ext cx="22153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b="1" dirty="0" smtClean="0"/>
              <a:t>.</a:t>
            </a:r>
          </a:p>
          <a:p>
            <a:pPr>
              <a:lnSpc>
                <a:spcPts val="800"/>
              </a:lnSpc>
            </a:pPr>
            <a:r>
              <a:rPr lang="en-US" altLang="ko-KR" sz="900" b="1" dirty="0" smtClean="0"/>
              <a:t>.</a:t>
            </a:r>
          </a:p>
          <a:p>
            <a:pPr>
              <a:lnSpc>
                <a:spcPts val="800"/>
              </a:lnSpc>
            </a:pP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pic>
        <p:nvPicPr>
          <p:cNvPr id="26" name="Picture 2" descr="C:\Program Files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3382" y="4641166"/>
            <a:ext cx="276227" cy="276227"/>
          </a:xfrm>
          <a:prstGeom prst="rect">
            <a:avLst/>
          </a:prstGeom>
          <a:noFill/>
        </p:spPr>
      </p:pic>
      <p:pic>
        <p:nvPicPr>
          <p:cNvPr id="27" name="Picture 2" descr="C:\Program Files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3580" y="5936575"/>
            <a:ext cx="276227" cy="276227"/>
          </a:xfrm>
          <a:prstGeom prst="rect">
            <a:avLst/>
          </a:prstGeom>
          <a:noFill/>
        </p:spPr>
      </p:pic>
      <p:pic>
        <p:nvPicPr>
          <p:cNvPr id="28" name="Picture 2" descr="C:\Program Files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3580" y="3998224"/>
            <a:ext cx="276227" cy="276227"/>
          </a:xfrm>
          <a:prstGeom prst="rect">
            <a:avLst/>
          </a:prstGeom>
          <a:noFill/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9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5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8495</TotalTime>
  <Words>1925</Words>
  <Application>Microsoft Office PowerPoint</Application>
  <PresentationFormat>화면 슬라이드 쇼(4:3)</PresentationFormat>
  <Paragraphs>619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Memory Virtualization and Management</vt:lpstr>
      <vt:lpstr>Memory Virtualization</vt:lpstr>
      <vt:lpstr>Memory Virtualization</vt:lpstr>
      <vt:lpstr>SW-Based Memory Virtualization</vt:lpstr>
      <vt:lpstr>Full- vs. Para-virtualization</vt:lpstr>
      <vt:lpstr>Full- vs. Para-virtualization</vt:lpstr>
      <vt:lpstr>Linux Virtual Memory (x86-32)</vt:lpstr>
      <vt:lpstr>Xen Memory Virtualization</vt:lpstr>
      <vt:lpstr>Page Table Identification</vt:lpstr>
      <vt:lpstr>HW Memory Virtualization</vt:lpstr>
      <vt:lpstr>HW Memory Virtualization</vt:lpstr>
      <vt:lpstr>HW Memory Virtualization</vt:lpstr>
      <vt:lpstr>ARM Memory Virtualization </vt:lpstr>
      <vt:lpstr>Summary</vt:lpstr>
      <vt:lpstr>Memory Management</vt:lpstr>
      <vt:lpstr>Process Memory Management</vt:lpstr>
      <vt:lpstr>VM Memory Management</vt:lpstr>
      <vt:lpstr>Why VM Memory Sharing?</vt:lpstr>
      <vt:lpstr>Memory Sharing</vt:lpstr>
      <vt:lpstr>Memory Sharing</vt:lpstr>
      <vt:lpstr>Memory Sharing</vt:lpstr>
      <vt:lpstr>Memory Sharing</vt:lpstr>
      <vt:lpstr>Memory Overcommitment</vt:lpstr>
      <vt:lpstr>How to Detect Memory-hungry VMs </vt:lpstr>
      <vt:lpstr>How to Detect Idle Memory</vt:lpstr>
      <vt:lpstr>How to Detect Idle Memory</vt:lpstr>
      <vt:lpstr>How to Move Memory</vt:lpstr>
      <vt:lpstr>How to Move Memory</vt:lpstr>
      <vt:lpstr>How to Move Memory</vt:lpstr>
      <vt:lpstr>Summary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xxx</dc:creator>
  <cp:lastModifiedBy>xxx</cp:lastModifiedBy>
  <cp:revision>1856</cp:revision>
  <dcterms:created xsi:type="dcterms:W3CDTF">2012-02-11T09:55:40Z</dcterms:created>
  <dcterms:modified xsi:type="dcterms:W3CDTF">2013-02-03T15:50:52Z</dcterms:modified>
</cp:coreProperties>
</file>