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10" r:id="rId2"/>
    <p:sldId id="277" r:id="rId3"/>
    <p:sldId id="312" r:id="rId4"/>
    <p:sldId id="311" r:id="rId5"/>
    <p:sldId id="313" r:id="rId6"/>
    <p:sldId id="314" r:id="rId7"/>
    <p:sldId id="315" r:id="rId8"/>
    <p:sldId id="317" r:id="rId9"/>
    <p:sldId id="324" r:id="rId10"/>
    <p:sldId id="316" r:id="rId11"/>
    <p:sldId id="320" r:id="rId12"/>
    <p:sldId id="321" r:id="rId13"/>
    <p:sldId id="318" r:id="rId14"/>
    <p:sldId id="292" r:id="rId15"/>
    <p:sldId id="294" r:id="rId16"/>
    <p:sldId id="304" r:id="rId17"/>
    <p:sldId id="326" r:id="rId18"/>
    <p:sldId id="325" r:id="rId19"/>
    <p:sldId id="295" r:id="rId20"/>
    <p:sldId id="327" r:id="rId21"/>
    <p:sldId id="319" r:id="rId22"/>
    <p:sldId id="323" r:id="rId23"/>
    <p:sldId id="298" r:id="rId24"/>
    <p:sldId id="299" r:id="rId25"/>
    <p:sldId id="301" r:id="rId26"/>
    <p:sldId id="302" r:id="rId27"/>
    <p:sldId id="300" r:id="rId28"/>
    <p:sldId id="297" r:id="rId29"/>
    <p:sldId id="303" r:id="rId30"/>
    <p:sldId id="322" r:id="rId31"/>
    <p:sldId id="32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8" autoAdjust="0"/>
    <p:restoredTop sz="86492" autoAdjust="0"/>
  </p:normalViewPr>
  <p:slideViewPr>
    <p:cSldViewPr>
      <p:cViewPr>
        <p:scale>
          <a:sx n="60" d="100"/>
          <a:sy n="60" d="100"/>
        </p:scale>
        <p:origin x="-396" y="-78"/>
      </p:cViewPr>
      <p:guideLst>
        <p:guide orient="horz" pos="2160"/>
        <p:guide pos="2880"/>
      </p:guideLst>
    </p:cSldViewPr>
  </p:slideViewPr>
  <p:outlineViewPr>
    <p:cViewPr>
      <p:scale>
        <a:sx n="33" d="100"/>
        <a:sy n="33" d="100"/>
      </p:scale>
      <p:origin x="0" y="7416"/>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92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26D45F-0423-4AFA-AA1D-751A8A046AD8}" type="datetimeFigureOut">
              <a:rPr lang="en-US" smtClean="0"/>
              <a:pPr/>
              <a:t>2/2/2008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02D265-87A4-4E8B-AD94-C6675C9D940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3048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304800"/>
          </a:xfrm>
          <a:prstGeom prst="rect">
            <a:avLst/>
          </a:prstGeom>
        </p:spPr>
        <p:txBody>
          <a:bodyPr vert="horz" lIns="91440" tIns="45720" rIns="91440" bIns="45720" rtlCol="0"/>
          <a:lstStyle>
            <a:lvl1pPr algn="r">
              <a:defRPr sz="1200"/>
            </a:lvl1pPr>
          </a:lstStyle>
          <a:p>
            <a:fld id="{B136554D-228F-445B-998D-0B8C8B913BAD}" type="datetimeFigureOut">
              <a:rPr lang="en-US" smtClean="0"/>
              <a:pPr/>
              <a:t>2/2/2008</a:t>
            </a:fld>
            <a:endParaRPr lang="en-US"/>
          </a:p>
        </p:txBody>
      </p:sp>
      <p:sp>
        <p:nvSpPr>
          <p:cNvPr id="4" name="Slide Image Placeholder 3"/>
          <p:cNvSpPr>
            <a:spLocks noGrp="1" noRot="1" noChangeAspect="1"/>
          </p:cNvSpPr>
          <p:nvPr>
            <p:ph type="sldImg" idx="2"/>
          </p:nvPr>
        </p:nvSpPr>
        <p:spPr>
          <a:xfrm>
            <a:off x="1143000" y="457200"/>
            <a:ext cx="4572000" cy="3429000"/>
          </a:xfrm>
          <a:prstGeom prst="rect">
            <a:avLst/>
          </a:prstGeom>
          <a:noFill/>
          <a:ln w="12700">
            <a:solidFill>
              <a:schemeClr val="bg1">
                <a:lumMod val="50000"/>
              </a:schemeClr>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114800"/>
            <a:ext cx="5486400"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199"/>
            <a:ext cx="2971800" cy="3032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39199"/>
            <a:ext cx="2971800" cy="303213"/>
          </a:xfrm>
          <a:prstGeom prst="rect">
            <a:avLst/>
          </a:prstGeom>
        </p:spPr>
        <p:txBody>
          <a:bodyPr vert="horz" lIns="91440" tIns="45720" rIns="91440" bIns="45720" rtlCol="0" anchor="b"/>
          <a:lstStyle>
            <a:lvl1pPr algn="r">
              <a:defRPr sz="1200"/>
            </a:lvl1pPr>
          </a:lstStyle>
          <a:p>
            <a:fld id="{A6545F9A-0FF2-4090-8703-55A26BE7AB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ln>
          <a:noFill/>
        </a:ln>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Dynamic binary</a:t>
            </a:r>
            <a:r>
              <a:rPr lang="en-US" baseline="0" dirty="0" smtClean="0"/>
              <a:t> translation is used in </a:t>
            </a:r>
            <a:r>
              <a:rPr lang="en-US" baseline="0" dirty="0" err="1" smtClean="0"/>
              <a:t>virtualizing</a:t>
            </a:r>
            <a:r>
              <a:rPr lang="en-US" baseline="0" dirty="0" smtClean="0"/>
              <a:t> the CPU by translating potentially dangerous (or non-virtualizable) instruction sequences one-by-one into safe instruction sequences. </a:t>
            </a:r>
          </a:p>
          <a:p>
            <a:endParaRPr lang="en-US" baseline="0" dirty="0" smtClean="0"/>
          </a:p>
          <a:p>
            <a:r>
              <a:rPr lang="en-US" baseline="0" dirty="0" smtClean="0"/>
              <a:t> It works like this:</a:t>
            </a:r>
          </a:p>
          <a:p>
            <a:endParaRPr lang="en-US" baseline="0" dirty="0" smtClean="0"/>
          </a:p>
          <a:p>
            <a:pPr marL="228600" indent="-228600">
              <a:buFont typeface="+mj-lt"/>
              <a:buAutoNum type="arabicPeriod"/>
            </a:pPr>
            <a:r>
              <a:rPr lang="en-US" baseline="0" dirty="0" smtClean="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marL="228600" indent="-228600">
              <a:buFont typeface="+mj-lt"/>
              <a:buAutoNum type="arabicPeriod"/>
            </a:pPr>
            <a:r>
              <a:rPr lang="en-US" baseline="0" dirty="0" smtClean="0"/>
              <a:t>Each instruction is translated and the translation is copied into a translation cache.</a:t>
            </a:r>
          </a:p>
          <a:p>
            <a:pPr marL="228600" indent="-228600">
              <a:buFont typeface="+mj-lt"/>
              <a:buAutoNum type="arabicPeriod"/>
            </a:pPr>
            <a:r>
              <a:rPr lang="en-US" baseline="0" dirty="0" smtClean="0"/>
              <a:t>Instructions are translated as follows:</a:t>
            </a:r>
          </a:p>
          <a:p>
            <a:pPr marL="685800" lvl="1" indent="-228600">
              <a:buFont typeface="Arial" pitchFamily="34" charset="0"/>
              <a:buChar char="•"/>
            </a:pPr>
            <a:r>
              <a:rPr lang="en-US" baseline="0" dirty="0" smtClean="0"/>
              <a:t>Instructions which pose no problems can be copied into the translation cache with modification. We call these “</a:t>
            </a:r>
            <a:r>
              <a:rPr lang="en-US" baseline="0" dirty="0" err="1" smtClean="0"/>
              <a:t>ident</a:t>
            </a:r>
            <a:r>
              <a:rPr lang="en-US" baseline="0" dirty="0" smtClean="0"/>
              <a:t>” translations.</a:t>
            </a:r>
          </a:p>
          <a:p>
            <a:pPr marL="685800" lvl="1" indent="-228600">
              <a:buFont typeface="Arial" pitchFamily="34" charset="0"/>
              <a:buChar char="•"/>
            </a:pPr>
            <a:r>
              <a:rPr lang="en-US" baseline="0" dirty="0" smtClean="0"/>
              <a:t>Some simple dangerous instructions can be translated into a short sequence emulation code. This code is placed directly into the translation cache. We call this “inline” translation. An example is the modification of the Interrupt Enable flag.</a:t>
            </a:r>
          </a:p>
          <a:p>
            <a:pPr marL="685800" lvl="1" indent="-228600">
              <a:buFont typeface="Arial" pitchFamily="34" charset="0"/>
              <a:buChar char="•"/>
            </a:pPr>
            <a:r>
              <a:rPr lang="en-US" baseline="0" dirty="0" smtClean="0"/>
              <a:t>Other dangerous instructions need be performed by emulation code in the monitor. For these instructions calls to the monitor are made. These are called “Call-outs”. An example of these is a change to the page table base.</a:t>
            </a:r>
          </a:p>
          <a:p>
            <a:pPr marL="685800" lvl="1" indent="-228600">
              <a:buFont typeface="Arial" pitchFamily="34" charset="0"/>
              <a:buChar char="•"/>
            </a:pPr>
            <a:r>
              <a:rPr lang="en-US" baseline="0" dirty="0" smtClean="0"/>
              <a:t>The branch ending the basic block needs a call out. </a:t>
            </a:r>
          </a:p>
          <a:p>
            <a:pPr marL="228600" lvl="0" indent="-228600">
              <a:buFont typeface="+mj-lt"/>
              <a:buAutoNum type="arabicPeriod"/>
            </a:pPr>
            <a:r>
              <a:rPr lang="en-US" baseline="0" dirty="0" smtClean="0"/>
              <a:t>The monitor can now jump to the start of the translated basic block with the virtual registers in the hardware registers.</a:t>
            </a:r>
          </a:p>
          <a:p>
            <a:pPr marL="228600" lvl="0" indent="-228600">
              <a:buFont typeface="+mj-lt"/>
              <a:buNone/>
            </a:pPr>
            <a:endParaRPr lang="en-US" baseline="0" dirty="0" smtClean="0"/>
          </a:p>
          <a:p>
            <a:pPr marL="228600" lvl="0" indent="-228600">
              <a:buFont typeface="+mj-lt"/>
              <a:buNone/>
            </a:pPr>
            <a:r>
              <a:rPr lang="en-US" baseline="0" dirty="0" smtClean="0"/>
              <a:t>So dangerous instructions can be privileged instructions, non-virtualizable instructions, control flow, memory accesses.</a:t>
            </a:r>
          </a:p>
        </p:txBody>
      </p:sp>
      <p:sp>
        <p:nvSpPr>
          <p:cNvPr id="4" name="Slide Number Placeholder 3"/>
          <p:cNvSpPr>
            <a:spLocks noGrp="1"/>
          </p:cNvSpPr>
          <p:nvPr>
            <p:ph type="sldNum" sz="quarter" idx="10"/>
          </p:nvPr>
        </p:nvSpPr>
        <p:spPr/>
        <p:txBody>
          <a:bodyPr/>
          <a:lstStyle/>
          <a:p>
            <a:fld id="{A6545F9A-0FF2-4090-8703-55A26BE7AB60}"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Virtualization</a:t>
            </a:r>
            <a:r>
              <a:rPr lang="en-US" baseline="0" dirty="0" smtClean="0"/>
              <a:t> software constructs an isomorphism from guest to host.</a:t>
            </a:r>
          </a:p>
          <a:p>
            <a:endParaRPr lang="en-US" sz="900" dirty="0" smtClean="0"/>
          </a:p>
          <a:p>
            <a:r>
              <a:rPr lang="en-US" baseline="0" dirty="0" smtClean="0"/>
              <a:t>All guest state S is mapped onto host state S’ through some function V(S).</a:t>
            </a:r>
          </a:p>
          <a:p>
            <a:endParaRPr lang="en-US" baseline="0" dirty="0" smtClean="0"/>
          </a:p>
          <a:p>
            <a:r>
              <a:rPr lang="en-US" baseline="0" dirty="0" smtClean="0"/>
              <a:t>Additionally for every state changing operation e(S) in the guest there is a corresponding state changing operation e’(S’) in the host.</a:t>
            </a:r>
          </a:p>
          <a:p>
            <a:endParaRPr lang="en-US" baseline="0" dirty="0" smtClean="0"/>
          </a:p>
          <a:p>
            <a:r>
              <a:rPr lang="en-US" baseline="0" dirty="0" smtClean="0"/>
              <a:t>Virtualization software must implement V() and e().</a:t>
            </a:r>
          </a:p>
        </p:txBody>
      </p:sp>
      <p:sp>
        <p:nvSpPr>
          <p:cNvPr id="4" name="Slide Number Placeholder 3"/>
          <p:cNvSpPr>
            <a:spLocks noGrp="1"/>
          </p:cNvSpPr>
          <p:nvPr>
            <p:ph type="sldNum" sz="quarter" idx="10"/>
          </p:nvPr>
        </p:nvSpPr>
        <p:spPr/>
        <p:txBody>
          <a:bodyPr/>
          <a:lstStyle/>
          <a:p>
            <a:fld id="{A6545F9A-0FF2-4090-8703-55A26BE7AB60}"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Direct execution</a:t>
            </a:r>
          </a:p>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another operational definition. This idea behind strictly virtualizable</a:t>
            </a:r>
            <a:r>
              <a:rPr lang="en-US" baseline="0" dirty="0" smtClean="0"/>
              <a:t> is the whether trap and emulate will work. </a:t>
            </a:r>
          </a:p>
          <a:p>
            <a:endParaRPr lang="en-US" baseline="0" dirty="0" smtClean="0"/>
          </a:p>
          <a:p>
            <a:r>
              <a:rPr lang="en-US" baseline="0" dirty="0" smtClean="0"/>
              <a:t>The x86 is not strictly virtualizable. One reason is the </a:t>
            </a:r>
            <a:r>
              <a:rPr lang="en-US" baseline="0" dirty="0" err="1" smtClean="0"/>
              <a:t>popf</a:t>
            </a:r>
            <a:r>
              <a:rPr lang="en-US" baseline="0" dirty="0" smtClean="0"/>
              <a:t> instruction. </a:t>
            </a:r>
            <a:r>
              <a:rPr lang="en-US" baseline="0" dirty="0" err="1" smtClean="0"/>
              <a:t>popf</a:t>
            </a:r>
            <a:r>
              <a:rPr lang="en-US" baseline="0" dirty="0" smtClean="0"/>
              <a:t> takes a word off the stack and puts in into the flags register. One flag in that register is the interrupt enable flag. At system level the flag is updated by </a:t>
            </a:r>
            <a:r>
              <a:rPr lang="en-US" baseline="0" dirty="0" err="1" smtClean="0"/>
              <a:t>popf</a:t>
            </a:r>
            <a:r>
              <a:rPr lang="en-US" baseline="0" dirty="0" smtClean="0"/>
              <a:t>. When the designers of the x86 introduced user mode they realized that modifications of this flag by the user would break the OS. So they solved this by silently dropping updates to the IF at user level. This works for OS’s put breaks VMMs. When a VMM runs the OS by boosting it into user level all modifications the OS make to the IF are silently dropped and the VMM looses track of whether the OS </a:t>
            </a:r>
            <a:r>
              <a:rPr lang="en-US" baseline="0" dirty="0" err="1" smtClean="0"/>
              <a:t>whats</a:t>
            </a:r>
            <a:r>
              <a:rPr lang="en-US" baseline="0" dirty="0" smtClean="0"/>
              <a:t> interrupts to be enabled or disabled. The way to do this would be to make </a:t>
            </a:r>
            <a:r>
              <a:rPr lang="en-US" baseline="0" dirty="0" err="1" smtClean="0"/>
              <a:t>popf</a:t>
            </a:r>
            <a:r>
              <a:rPr lang="en-US" baseline="0" dirty="0" smtClean="0"/>
              <a:t> trap, or better yet make </a:t>
            </a:r>
            <a:r>
              <a:rPr lang="en-US" baseline="0" dirty="0" err="1" smtClean="0"/>
              <a:t>popf’s</a:t>
            </a:r>
            <a:r>
              <a:rPr lang="en-US" baseline="0" dirty="0" smtClean="0"/>
              <a:t> that modify IF to trap.</a:t>
            </a:r>
          </a:p>
          <a:p>
            <a:endParaRPr lang="en-US" baseline="0" dirty="0" smtClean="0"/>
          </a:p>
          <a:p>
            <a:r>
              <a:rPr lang="en-US" baseline="0" dirty="0" smtClean="0"/>
              <a:t>Note that these conditions are necessary but not sufficient. For example on the x86 there are several other reasons why trap and emulate will not work.</a:t>
            </a:r>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p:txBody>
      </p:sp>
      <p:sp>
        <p:nvSpPr>
          <p:cNvPr id="4" name="Slide Number Placeholder 3"/>
          <p:cNvSpPr>
            <a:spLocks noGrp="1"/>
          </p:cNvSpPr>
          <p:nvPr>
            <p:ph type="sldNum" sz="quarter" idx="10"/>
          </p:nvPr>
        </p:nvSpPr>
        <p:spPr/>
        <p:txBody>
          <a:bodyPr/>
          <a:lstStyle/>
          <a:p>
            <a:fld id="{A6545F9A-0FF2-4090-8703-55A26BE7AB60}"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Dynamic binary</a:t>
            </a:r>
            <a:r>
              <a:rPr lang="en-US" baseline="0" dirty="0" smtClean="0"/>
              <a:t> translation is used in </a:t>
            </a:r>
            <a:r>
              <a:rPr lang="en-US" baseline="0" dirty="0" err="1" smtClean="0"/>
              <a:t>virtualizing</a:t>
            </a:r>
            <a:r>
              <a:rPr lang="en-US" baseline="0" dirty="0" smtClean="0"/>
              <a:t> the CPU by translating potentially dangerous (or non-virtualizable) instruction sequences one-by-one into safe instruction sequences. </a:t>
            </a:r>
          </a:p>
          <a:p>
            <a:endParaRPr lang="en-US" baseline="0" dirty="0" smtClean="0"/>
          </a:p>
          <a:p>
            <a:r>
              <a:rPr lang="en-US" baseline="0" dirty="0" smtClean="0"/>
              <a:t> It works like this:</a:t>
            </a:r>
          </a:p>
          <a:p>
            <a:endParaRPr lang="en-US" baseline="0" dirty="0" smtClean="0"/>
          </a:p>
          <a:p>
            <a:pPr marL="228600" indent="-228600">
              <a:buFont typeface="+mj-lt"/>
              <a:buAutoNum type="arabicPeriod"/>
            </a:pPr>
            <a:r>
              <a:rPr lang="en-US" baseline="0" dirty="0" smtClean="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marL="228600" indent="-228600">
              <a:buFont typeface="+mj-lt"/>
              <a:buAutoNum type="arabicPeriod"/>
            </a:pPr>
            <a:r>
              <a:rPr lang="en-US" baseline="0" dirty="0" smtClean="0"/>
              <a:t>Each instruction is translated and the translation is copied into a translation cache.</a:t>
            </a:r>
          </a:p>
          <a:p>
            <a:pPr marL="228600" indent="-228600">
              <a:buFont typeface="+mj-lt"/>
              <a:buAutoNum type="arabicPeriod"/>
            </a:pPr>
            <a:r>
              <a:rPr lang="en-US" baseline="0" dirty="0" smtClean="0"/>
              <a:t>Instructions are translated as follows:</a:t>
            </a:r>
          </a:p>
          <a:p>
            <a:pPr marL="685800" lvl="1" indent="-228600">
              <a:buFont typeface="Arial" pitchFamily="34" charset="0"/>
              <a:buChar char="•"/>
            </a:pPr>
            <a:r>
              <a:rPr lang="en-US" baseline="0" dirty="0" smtClean="0"/>
              <a:t>Instructions which pose no problems can be copied into the translation cache with modification. We call these “</a:t>
            </a:r>
            <a:r>
              <a:rPr lang="en-US" baseline="0" dirty="0" err="1" smtClean="0"/>
              <a:t>ident</a:t>
            </a:r>
            <a:r>
              <a:rPr lang="en-US" baseline="0" dirty="0" smtClean="0"/>
              <a:t>” translations.</a:t>
            </a:r>
          </a:p>
          <a:p>
            <a:pPr marL="685800" lvl="1" indent="-228600">
              <a:buFont typeface="Arial" pitchFamily="34" charset="0"/>
              <a:buChar char="•"/>
            </a:pPr>
            <a:r>
              <a:rPr lang="en-US" baseline="0" dirty="0" smtClean="0"/>
              <a:t>Some simple dangerous instructions can be translated into a short sequence emulation code. This code is placed directly into the translation cache. We call this “inline” translation. An example is the modification of the Interrupt Enable flag.</a:t>
            </a:r>
          </a:p>
          <a:p>
            <a:pPr marL="685800" lvl="1" indent="-228600">
              <a:buFont typeface="Arial" pitchFamily="34" charset="0"/>
              <a:buChar char="•"/>
            </a:pPr>
            <a:r>
              <a:rPr lang="en-US" baseline="0" dirty="0" smtClean="0"/>
              <a:t>Other dangerous instructions need be performed by emulation code in the monitor. For these instructions calls to the monitor are made. These are called “Call-outs”. An example of these is a change to the page table base.</a:t>
            </a:r>
          </a:p>
          <a:p>
            <a:pPr marL="685800" lvl="1" indent="-228600">
              <a:buFont typeface="Arial" pitchFamily="34" charset="0"/>
              <a:buChar char="•"/>
            </a:pPr>
            <a:r>
              <a:rPr lang="en-US" baseline="0" dirty="0" smtClean="0"/>
              <a:t>The branch ending the basic block needs a call out. </a:t>
            </a:r>
          </a:p>
          <a:p>
            <a:pPr marL="228600" lvl="0" indent="-228600">
              <a:buFont typeface="+mj-lt"/>
              <a:buAutoNum type="arabicPeriod"/>
            </a:pPr>
            <a:r>
              <a:rPr lang="en-US" baseline="0" dirty="0" smtClean="0"/>
              <a:t>The monitor can now jump to the start of the translated basic block with the virtual registers in the hardware registers.</a:t>
            </a:r>
          </a:p>
          <a:p>
            <a:pPr marL="228600" lvl="0" indent="-228600">
              <a:buFont typeface="+mj-lt"/>
              <a:buNone/>
            </a:pPr>
            <a:endParaRPr lang="en-US" baseline="0" dirty="0" smtClean="0"/>
          </a:p>
          <a:p>
            <a:pPr marL="228600" lvl="0" indent="-228600">
              <a:buFont typeface="+mj-lt"/>
              <a:buNone/>
            </a:pPr>
            <a:r>
              <a:rPr lang="en-US" baseline="0" dirty="0" smtClean="0"/>
              <a:t>So dangerous instructions can be privileged instructions, non-virtualizable instructions, control flow, memory accesses.</a:t>
            </a:r>
          </a:p>
        </p:txBody>
      </p:sp>
      <p:sp>
        <p:nvSpPr>
          <p:cNvPr id="4" name="Slide Number Placeholder 3"/>
          <p:cNvSpPr>
            <a:spLocks noGrp="1"/>
          </p:cNvSpPr>
          <p:nvPr>
            <p:ph type="sldNum" sz="quarter" idx="10"/>
          </p:nvPr>
        </p:nvSpPr>
        <p:spPr/>
        <p:txBody>
          <a:bodyPr/>
          <a:lstStyle/>
          <a:p>
            <a:fld id="{A6545F9A-0FF2-4090-8703-55A26BE7AB60}"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7CB85-4910-45EA-8C0A-7AB80D71D687}" type="datetimeFigureOut">
              <a:rPr lang="en-US" smtClean="0"/>
              <a:pPr/>
              <a:t>2/2/2008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CB85-4910-45EA-8C0A-7AB80D71D687}" type="datetimeFigureOut">
              <a:rPr lang="en-US" smtClean="0"/>
              <a:pPr/>
              <a:t>2/2/2008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CB85-4910-45EA-8C0A-7AB80D71D687}" type="datetimeFigureOut">
              <a:rPr lang="en-US" smtClean="0"/>
              <a:pPr/>
              <a:t>2/2/2008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CB85-4910-45EA-8C0A-7AB80D71D687}" type="datetimeFigureOut">
              <a:rPr lang="en-US" smtClean="0"/>
              <a:pPr/>
              <a:t>2/2/2008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7CB85-4910-45EA-8C0A-7AB80D71D687}" type="datetimeFigureOut">
              <a:rPr lang="en-US" smtClean="0"/>
              <a:pPr/>
              <a:t>2/2/2008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7CB85-4910-45EA-8C0A-7AB80D71D687}" type="datetimeFigureOut">
              <a:rPr lang="en-US" smtClean="0"/>
              <a:pPr/>
              <a:t>2/2/2008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7CB85-4910-45EA-8C0A-7AB80D71D687}" type="datetimeFigureOut">
              <a:rPr lang="en-US" smtClean="0"/>
              <a:pPr/>
              <a:t>2/2/2008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7CB85-4910-45EA-8C0A-7AB80D71D687}" type="datetimeFigureOut">
              <a:rPr lang="en-US" smtClean="0"/>
              <a:pPr/>
              <a:t>2/2/2008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7CB85-4910-45EA-8C0A-7AB80D71D687}" type="datetimeFigureOut">
              <a:rPr lang="en-US" smtClean="0"/>
              <a:pPr/>
              <a:t>2/2/2008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CB85-4910-45EA-8C0A-7AB80D71D687}" type="datetimeFigureOut">
              <a:rPr lang="en-US" smtClean="0"/>
              <a:pPr/>
              <a:t>2/2/2008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CB85-4910-45EA-8C0A-7AB80D71D687}" type="datetimeFigureOut">
              <a:rPr lang="en-US" smtClean="0"/>
              <a:pPr/>
              <a:t>2/2/2008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7CB85-4910-45EA-8C0A-7AB80D71D687}" type="datetimeFigureOut">
              <a:rPr lang="en-US" smtClean="0"/>
              <a:pPr/>
              <a:t>2/2/2008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4B479-2C3B-47F3-96BB-0D51CBD51E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baseline="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E6998 - Virtual Machines</a:t>
            </a:r>
            <a:br>
              <a:rPr lang="en-US" dirty="0" smtClean="0"/>
            </a:br>
            <a:r>
              <a:rPr lang="en-US" dirty="0" smtClean="0"/>
              <a:t>Lecture 2</a:t>
            </a:r>
            <a:br>
              <a:rPr lang="en-US" dirty="0" smtClean="0"/>
            </a:br>
            <a:r>
              <a:rPr lang="en-US" dirty="0" smtClean="0"/>
              <a:t>CPU Virtualization</a:t>
            </a:r>
            <a:endParaRPr lang="en-US" dirty="0"/>
          </a:p>
        </p:txBody>
      </p:sp>
      <p:sp>
        <p:nvSpPr>
          <p:cNvPr id="3" name="Subtitle 2"/>
          <p:cNvSpPr>
            <a:spLocks noGrp="1"/>
          </p:cNvSpPr>
          <p:nvPr>
            <p:ph type="subTitle" idx="1"/>
          </p:nvPr>
        </p:nvSpPr>
        <p:spPr/>
        <p:txBody>
          <a:bodyPr>
            <a:normAutofit/>
          </a:bodyPr>
          <a:lstStyle/>
          <a:p>
            <a:r>
              <a:rPr lang="en-US" dirty="0" smtClean="0"/>
              <a:t>Scott Devine</a:t>
            </a:r>
          </a:p>
          <a:p>
            <a:r>
              <a:rPr lang="en-US" dirty="0" smtClean="0"/>
              <a:t>VMware,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Virtualizing the System ISA</a:t>
            </a:r>
            <a:endParaRPr lang="en-US" dirty="0"/>
          </a:p>
        </p:txBody>
      </p:sp>
      <p:sp>
        <p:nvSpPr>
          <p:cNvPr id="3" name="Content Placeholder 2"/>
          <p:cNvSpPr>
            <a:spLocks noGrp="1"/>
          </p:cNvSpPr>
          <p:nvPr>
            <p:ph idx="1"/>
          </p:nvPr>
        </p:nvSpPr>
        <p:spPr/>
        <p:txBody>
          <a:bodyPr>
            <a:normAutofit/>
          </a:bodyPr>
          <a:lstStyle/>
          <a:p>
            <a:r>
              <a:rPr lang="en-US" dirty="0" smtClean="0"/>
              <a:t>Hardware needed by monitor</a:t>
            </a:r>
          </a:p>
          <a:p>
            <a:pPr lvl="1"/>
            <a:r>
              <a:rPr lang="en-US" dirty="0" smtClean="0"/>
              <a:t>Ex: monitor must control real hardware interrupts</a:t>
            </a:r>
          </a:p>
          <a:p>
            <a:r>
              <a:rPr lang="en-US" dirty="0" smtClean="0"/>
              <a:t>Access to hardware would allow VM to compromise isolation boundaries</a:t>
            </a:r>
          </a:p>
          <a:p>
            <a:pPr lvl="1"/>
            <a:r>
              <a:rPr lang="en-US" dirty="0" smtClean="0"/>
              <a:t>Ex: access to MMU would allow VM to write any page</a:t>
            </a:r>
          </a:p>
          <a:p>
            <a:r>
              <a:rPr lang="en-US" dirty="0" smtClean="0"/>
              <a:t>So…</a:t>
            </a:r>
          </a:p>
          <a:p>
            <a:pPr lvl="1"/>
            <a:r>
              <a:rPr lang="en-US" dirty="0" smtClean="0"/>
              <a:t>All access to the virtual System ISA by the guest must be emulated by the monitor in software.</a:t>
            </a:r>
          </a:p>
          <a:p>
            <a:pPr lvl="1"/>
            <a:r>
              <a:rPr lang="en-US" dirty="0" smtClean="0"/>
              <a:t>System state kept in memory.</a:t>
            </a:r>
          </a:p>
          <a:p>
            <a:pPr lvl="1"/>
            <a:r>
              <a:rPr lang="en-US" dirty="0" smtClean="0"/>
              <a:t>System instructions are implemented as functions in the monitor.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CPUState</a:t>
            </a:r>
            <a:endParaRPr lang="en-US" dirty="0"/>
          </a:p>
        </p:txBody>
      </p:sp>
      <p:sp>
        <p:nvSpPr>
          <p:cNvPr id="4" name="TextBox 3"/>
          <p:cNvSpPr txBox="1"/>
          <p:nvPr/>
        </p:nvSpPr>
        <p:spPr>
          <a:xfrm>
            <a:off x="1066800" y="1447801"/>
            <a:ext cx="7010400" cy="2739211"/>
          </a:xfrm>
          <a:prstGeom prst="rect">
            <a:avLst/>
          </a:prstGeom>
          <a:noFill/>
          <a:ln>
            <a:solidFill>
              <a:schemeClr val="bg1">
                <a:lumMod val="85000"/>
              </a:schemeClr>
            </a:solidFill>
          </a:ln>
        </p:spPr>
        <p:txBody>
          <a:bodyPr wrap="square" lIns="182880" tIns="182880" rIns="182880" bIns="182880" numCol="2" rtlCol="0">
            <a:spAutoFit/>
          </a:bodyPr>
          <a:lstStyle/>
          <a:p>
            <a:r>
              <a:rPr lang="en-US" sz="1400" b="1" dirty="0" smtClean="0">
                <a:latin typeface="Courier New" pitchFamily="49" charset="0"/>
                <a:cs typeface="Courier New" pitchFamily="49" charset="0"/>
              </a:rPr>
              <a:t>static </a:t>
            </a:r>
            <a:r>
              <a:rPr lang="en-US" sz="1400" b="1" dirty="0" err="1" smtClean="0">
                <a:latin typeface="Courier New" pitchFamily="49" charset="0"/>
                <a:cs typeface="Courier New" pitchFamily="49" charset="0"/>
              </a:rPr>
              <a:t>struct</a:t>
            </a:r>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uint32  GPR[16];</a:t>
            </a:r>
          </a:p>
          <a:p>
            <a:r>
              <a:rPr lang="en-US" sz="1400" b="1" dirty="0" smtClean="0">
                <a:latin typeface="Courier New" pitchFamily="49" charset="0"/>
                <a:cs typeface="Courier New" pitchFamily="49" charset="0"/>
              </a:rPr>
              <a:t>   uint32  LR;</a:t>
            </a:r>
          </a:p>
          <a:p>
            <a:r>
              <a:rPr lang="en-US" sz="1400" b="1" dirty="0" smtClean="0">
                <a:latin typeface="Courier New" pitchFamily="49" charset="0"/>
                <a:cs typeface="Courier New" pitchFamily="49" charset="0"/>
              </a:rPr>
              <a:t>   uint32  PC;</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IE;</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IRQ;</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CPUState</a:t>
            </a:r>
            <a:r>
              <a:rPr lang="en-US" sz="1400" b="1" dirty="0" smtClean="0">
                <a:latin typeface="Courier New" pitchFamily="49" charset="0"/>
                <a:cs typeface="Courier New" pitchFamily="49" charset="0"/>
              </a:rPr>
              <a:t>;</a:t>
            </a:r>
          </a:p>
          <a:p>
            <a:endParaRPr lang="en-US" sz="1400" b="1" dirty="0" smtClean="0">
              <a:latin typeface="Courier New" pitchFamily="49" charset="0"/>
              <a:cs typeface="Courier New" pitchFamily="49" charset="0"/>
            </a:endParaRPr>
          </a:p>
          <a:p>
            <a:endParaRPr lang="en-US" sz="1400" b="1" dirty="0" smtClean="0">
              <a:latin typeface="Courier New" pitchFamily="49" charset="0"/>
              <a:cs typeface="Courier New" pitchFamily="49" charset="0"/>
            </a:endParaRPr>
          </a:p>
          <a:p>
            <a:endParaRPr lang="en-US" sz="1400" b="1" dirty="0" smtClean="0">
              <a:latin typeface="Courier New" pitchFamily="49" charset="0"/>
              <a:cs typeface="Courier New" pitchFamily="49" charset="0"/>
            </a:endParaRP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void CPU_CLI(void)</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CPUState.IE = 0;</a:t>
            </a:r>
          </a:p>
          <a:p>
            <a:r>
              <a:rPr lang="en-US" sz="1400" b="1" dirty="0" smtClean="0">
                <a:latin typeface="Courier New" pitchFamily="49" charset="0"/>
                <a:cs typeface="Courier New" pitchFamily="49" charset="0"/>
              </a:rPr>
              <a:t>}</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void CPU_STI(void)</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CPUState.IE = 1;</a:t>
            </a:r>
          </a:p>
          <a:p>
            <a:r>
              <a:rPr lang="en-US" sz="1400" b="1" dirty="0" smtClean="0">
                <a:latin typeface="Courier New" pitchFamily="49" charset="0"/>
                <a:cs typeface="Courier New" pitchFamily="49" charset="0"/>
              </a:rPr>
              <a:t>}</a:t>
            </a:r>
          </a:p>
          <a:p>
            <a:endParaRPr lang="en-US" sz="1400" b="1" dirty="0" smtClean="0">
              <a:latin typeface="Courier New" pitchFamily="49" charset="0"/>
              <a:cs typeface="Courier New" pitchFamily="49" charset="0"/>
            </a:endParaRPr>
          </a:p>
          <a:p>
            <a:endParaRPr lang="en-US" sz="1400" b="1" dirty="0" smtClean="0">
              <a:latin typeface="Courier New" pitchFamily="49" charset="0"/>
              <a:cs typeface="Courier New" pitchFamily="49" charset="0"/>
            </a:endParaRPr>
          </a:p>
        </p:txBody>
      </p:sp>
      <p:sp>
        <p:nvSpPr>
          <p:cNvPr id="5" name="Content Placeholder 4"/>
          <p:cNvSpPr>
            <a:spLocks noGrp="1"/>
          </p:cNvSpPr>
          <p:nvPr>
            <p:ph idx="1"/>
          </p:nvPr>
        </p:nvSpPr>
        <p:spPr>
          <a:xfrm>
            <a:off x="457200" y="4724400"/>
            <a:ext cx="8229600" cy="1401763"/>
          </a:xfrm>
        </p:spPr>
        <p:txBody>
          <a:bodyPr>
            <a:normAutofit/>
          </a:bodyPr>
          <a:lstStyle/>
          <a:p>
            <a:r>
              <a:rPr lang="en-US" sz="2800" baseline="0" dirty="0" smtClean="0"/>
              <a:t>Goal for CPU virtualization techniques</a:t>
            </a:r>
          </a:p>
          <a:p>
            <a:pPr lvl="1"/>
            <a:r>
              <a:rPr lang="en-US" dirty="0" smtClean="0"/>
              <a:t>P</a:t>
            </a:r>
            <a:r>
              <a:rPr lang="en-US" baseline="0" dirty="0" smtClean="0"/>
              <a:t>rocess normal instructions as fast as possible </a:t>
            </a:r>
          </a:p>
          <a:p>
            <a:pPr lvl="1"/>
            <a:r>
              <a:rPr lang="en-US" dirty="0" smtClean="0"/>
              <a:t>Forward privileged instructions to emulation routines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Interpretation</a:t>
            </a:r>
            <a:endParaRPr lang="en-US" dirty="0"/>
          </a:p>
        </p:txBody>
      </p:sp>
      <p:sp>
        <p:nvSpPr>
          <p:cNvPr id="3" name="Content Placeholder 2"/>
          <p:cNvSpPr>
            <a:spLocks noGrp="1"/>
          </p:cNvSpPr>
          <p:nvPr>
            <p:ph idx="1"/>
          </p:nvPr>
        </p:nvSpPr>
        <p:spPr/>
        <p:txBody>
          <a:bodyPr/>
          <a:lstStyle/>
          <a:p>
            <a:r>
              <a:rPr lang="en-US" dirty="0" smtClean="0"/>
              <a:t>Emulate Fetch/Decode/Execute pipeline in software</a:t>
            </a:r>
          </a:p>
          <a:p>
            <a:r>
              <a:rPr lang="en-US" dirty="0" err="1" smtClean="0"/>
              <a:t>Postives</a:t>
            </a:r>
            <a:endParaRPr lang="en-US" dirty="0" smtClean="0"/>
          </a:p>
          <a:p>
            <a:pPr lvl="1"/>
            <a:r>
              <a:rPr lang="en-US" dirty="0" smtClean="0"/>
              <a:t>Easy to implement</a:t>
            </a:r>
          </a:p>
          <a:p>
            <a:pPr lvl="1"/>
            <a:r>
              <a:rPr lang="en-US" dirty="0" smtClean="0"/>
              <a:t>Minimal complexity</a:t>
            </a:r>
          </a:p>
          <a:p>
            <a:r>
              <a:rPr lang="en-US" dirty="0" smtClean="0"/>
              <a:t>Negatives</a:t>
            </a:r>
          </a:p>
          <a:p>
            <a:pPr lvl="1"/>
            <a:r>
              <a:rPr lang="en-US" dirty="0" smtClean="0"/>
              <a:t>Slow!</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400" dirty="0" smtClean="0"/>
              <a:t>Example: Virtualizing the Interrupt Flag</a:t>
            </a:r>
            <a:br>
              <a:rPr lang="en-US" sz="2400" dirty="0" smtClean="0"/>
            </a:br>
            <a:r>
              <a:rPr lang="en-US" sz="2400" dirty="0" smtClean="0"/>
              <a:t>w/ Instruction Interpreter</a:t>
            </a:r>
            <a:endParaRPr lang="en-US" sz="2400" dirty="0"/>
          </a:p>
        </p:txBody>
      </p:sp>
      <p:sp>
        <p:nvSpPr>
          <p:cNvPr id="5" name="TextBox 4"/>
          <p:cNvSpPr txBox="1"/>
          <p:nvPr/>
        </p:nvSpPr>
        <p:spPr>
          <a:xfrm>
            <a:off x="762000" y="1066800"/>
            <a:ext cx="7543800" cy="5562600"/>
          </a:xfrm>
          <a:prstGeom prst="rect">
            <a:avLst/>
          </a:prstGeom>
          <a:noFill/>
          <a:ln>
            <a:solidFill>
              <a:schemeClr val="bg1">
                <a:lumMod val="85000"/>
              </a:schemeClr>
            </a:solidFill>
          </a:ln>
        </p:spPr>
        <p:txBody>
          <a:bodyPr wrap="square" lIns="182880" tIns="182880" rIns="182880" bIns="182880" numCol="2" rtlCol="0">
            <a:spAutoFit/>
          </a:bodyPr>
          <a:lstStyle/>
          <a:p>
            <a:r>
              <a:rPr lang="en-US" sz="1200" b="1" dirty="0" smtClean="0">
                <a:latin typeface="Courier New" pitchFamily="49" charset="0"/>
                <a:cs typeface="Courier New" pitchFamily="49" charset="0"/>
              </a:rPr>
              <a:t>void </a:t>
            </a:r>
            <a:r>
              <a:rPr lang="en-US" sz="1200" b="1" dirty="0" err="1" smtClean="0">
                <a:latin typeface="Courier New" pitchFamily="49" charset="0"/>
                <a:cs typeface="Courier New" pitchFamily="49" charset="0"/>
              </a:rPr>
              <a:t>CPU_Run</a:t>
            </a:r>
            <a:r>
              <a:rPr lang="en-US" sz="1200" b="1" dirty="0" smtClean="0">
                <a:latin typeface="Courier New" pitchFamily="49" charset="0"/>
                <a:cs typeface="Courier New" pitchFamily="49" charset="0"/>
              </a:rPr>
              <a:t>(void)</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while (1) {</a:t>
            </a:r>
          </a:p>
          <a:p>
            <a:r>
              <a:rPr lang="en-US" sz="1200" b="1" dirty="0" smtClean="0">
                <a:latin typeface="Courier New" pitchFamily="49" charset="0"/>
                <a:cs typeface="Courier New" pitchFamily="49" charset="0"/>
              </a:rPr>
              <a:t>      inst = Fetch(</a:t>
            </a:r>
            <a:r>
              <a:rPr lang="en-US" sz="1200" b="1" dirty="0" err="1" smtClean="0">
                <a:latin typeface="Courier New" pitchFamily="49" charset="0"/>
                <a:cs typeface="Courier New" pitchFamily="49" charset="0"/>
              </a:rPr>
              <a:t>CPUState.PC</a:t>
            </a:r>
            <a:r>
              <a:rPr lang="en-US" sz="12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CPUState.PC</a:t>
            </a:r>
            <a:r>
              <a:rPr lang="en-US" sz="1200" b="1" dirty="0" smtClean="0">
                <a:latin typeface="Courier New" pitchFamily="49" charset="0"/>
                <a:cs typeface="Courier New" pitchFamily="49" charset="0"/>
              </a:rPr>
              <a:t> += 4;</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switch (inst) {</a:t>
            </a:r>
          </a:p>
          <a:p>
            <a:r>
              <a:rPr lang="en-US" sz="1200" b="1" dirty="0" smtClean="0">
                <a:latin typeface="Courier New" pitchFamily="49" charset="0"/>
                <a:cs typeface="Courier New" pitchFamily="49" charset="0"/>
              </a:rPr>
              <a:t>      case ADD:</a:t>
            </a:r>
          </a:p>
          <a:p>
            <a:r>
              <a:rPr lang="en-US" sz="1200" b="1" dirty="0" smtClean="0">
                <a:latin typeface="Courier New" pitchFamily="49" charset="0"/>
                <a:cs typeface="Courier New" pitchFamily="49" charset="0"/>
              </a:rPr>
              <a:t>         CPUState.GPR[rd] </a:t>
            </a:r>
          </a:p>
          <a:p>
            <a:r>
              <a:rPr lang="en-US" sz="1200" b="1" dirty="0" smtClean="0">
                <a:latin typeface="Courier New" pitchFamily="49" charset="0"/>
                <a:cs typeface="Courier New" pitchFamily="49" charset="0"/>
              </a:rPr>
              <a:t>            = GPR[</a:t>
            </a:r>
            <a:r>
              <a:rPr lang="en-US" sz="1200" b="1" dirty="0" err="1" smtClean="0">
                <a:latin typeface="Courier New" pitchFamily="49" charset="0"/>
                <a:cs typeface="Courier New" pitchFamily="49" charset="0"/>
              </a:rPr>
              <a:t>rn</a:t>
            </a:r>
            <a:r>
              <a:rPr lang="en-US" sz="1200" b="1" dirty="0" smtClean="0">
                <a:latin typeface="Courier New" pitchFamily="49" charset="0"/>
                <a:cs typeface="Courier New" pitchFamily="49" charset="0"/>
              </a:rPr>
              <a:t>] + GPR[</a:t>
            </a:r>
            <a:r>
              <a:rPr lang="en-US" sz="1200" b="1" dirty="0" err="1" smtClean="0">
                <a:latin typeface="Courier New" pitchFamily="49" charset="0"/>
                <a:cs typeface="Courier New" pitchFamily="49" charset="0"/>
              </a:rPr>
              <a:t>rm</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break;</a:t>
            </a:r>
          </a:p>
          <a:p>
            <a:r>
              <a:rPr lang="en-US" sz="1200" b="1" dirty="0" smtClean="0">
                <a:latin typeface="Courier New" pitchFamily="49" charset="0"/>
                <a:cs typeface="Courier New" pitchFamily="49" charset="0"/>
              </a:rPr>
              <a:t>      …</a:t>
            </a:r>
          </a:p>
          <a:p>
            <a:r>
              <a:rPr lang="en-US" sz="1200" b="1" dirty="0" smtClean="0">
                <a:latin typeface="Courier New" pitchFamily="49" charset="0"/>
                <a:cs typeface="Courier New" pitchFamily="49" charset="0"/>
              </a:rPr>
              <a:t>      case CLI:</a:t>
            </a:r>
          </a:p>
          <a:p>
            <a:r>
              <a:rPr lang="en-US" sz="1200" b="1" dirty="0" smtClean="0">
                <a:latin typeface="Courier New" pitchFamily="49" charset="0"/>
                <a:cs typeface="Courier New" pitchFamily="49" charset="0"/>
              </a:rPr>
              <a:t>         CPU_CLI();</a:t>
            </a:r>
          </a:p>
          <a:p>
            <a:r>
              <a:rPr lang="en-US" sz="1200" b="1" dirty="0" smtClean="0">
                <a:latin typeface="Courier New" pitchFamily="49" charset="0"/>
                <a:cs typeface="Courier New" pitchFamily="49" charset="0"/>
              </a:rPr>
              <a:t>         break;</a:t>
            </a:r>
          </a:p>
          <a:p>
            <a:r>
              <a:rPr lang="en-US" sz="1200" b="1" dirty="0" smtClean="0">
                <a:latin typeface="Courier New" pitchFamily="49" charset="0"/>
                <a:cs typeface="Courier New" pitchFamily="49" charset="0"/>
              </a:rPr>
              <a:t>      case STI:</a:t>
            </a:r>
          </a:p>
          <a:p>
            <a:r>
              <a:rPr lang="en-US" sz="1200" b="1" dirty="0" smtClean="0">
                <a:latin typeface="Courier New" pitchFamily="49" charset="0"/>
                <a:cs typeface="Courier New" pitchFamily="49" charset="0"/>
              </a:rPr>
              <a:t>         CPU_STI();</a:t>
            </a:r>
          </a:p>
          <a:p>
            <a:r>
              <a:rPr lang="en-US" sz="1200" b="1" dirty="0" smtClean="0">
                <a:latin typeface="Courier New" pitchFamily="49" charset="0"/>
                <a:cs typeface="Courier New" pitchFamily="49" charset="0"/>
              </a:rPr>
              <a:t>         break;</a:t>
            </a:r>
          </a:p>
          <a:p>
            <a:r>
              <a:rPr lang="en-US" sz="1200" b="1" dirty="0" smtClean="0">
                <a:latin typeface="Courier New" pitchFamily="49" charset="0"/>
                <a:cs typeface="Courier New" pitchFamily="49" charset="0"/>
              </a:rPr>
              <a:t>      }</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if (CPUState.IRQ</a:t>
            </a:r>
          </a:p>
          <a:p>
            <a:r>
              <a:rPr lang="en-US" sz="1200" b="1" dirty="0" smtClean="0">
                <a:latin typeface="Courier New" pitchFamily="49" charset="0"/>
                <a:cs typeface="Courier New" pitchFamily="49" charset="0"/>
              </a:rPr>
              <a:t>          &amp;&amp; CPUState.IE) {</a:t>
            </a:r>
          </a:p>
          <a:p>
            <a:r>
              <a:rPr lang="en-US" sz="1200" b="1" dirty="0" smtClean="0">
                <a:latin typeface="Courier New" pitchFamily="49" charset="0"/>
                <a:cs typeface="Courier New" pitchFamily="49" charset="0"/>
              </a:rPr>
              <a:t>         CPUState.IE = 0;</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CPU_Vector</a:t>
            </a:r>
            <a:r>
              <a:rPr lang="en-US" sz="1200" b="1" dirty="0" smtClean="0">
                <a:latin typeface="Courier New" pitchFamily="49" charset="0"/>
                <a:cs typeface="Courier New" pitchFamily="49" charset="0"/>
              </a:rPr>
              <a:t>(EXC_INT);</a:t>
            </a:r>
          </a:p>
          <a:p>
            <a:r>
              <a:rPr lang="en-US" sz="1200" b="1" dirty="0" smtClean="0">
                <a:latin typeface="Courier New" pitchFamily="49" charset="0"/>
                <a:cs typeface="Courier New" pitchFamily="49" charset="0"/>
              </a:rPr>
              <a:t>      }</a:t>
            </a:r>
          </a:p>
          <a:p>
            <a:r>
              <a:rPr lang="en-US" sz="1200" b="1" dirty="0" smtClean="0">
                <a:latin typeface="Courier New" pitchFamily="49" charset="0"/>
                <a:cs typeface="Courier New" pitchFamily="49" charset="0"/>
              </a:rPr>
              <a:t>   }</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void CPU_CLI(void)</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CPUState.IE = 0;</a:t>
            </a:r>
          </a:p>
          <a:p>
            <a:r>
              <a:rPr lang="en-US" sz="12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void CPU_STI(void)</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CPUState.IE = 1;</a:t>
            </a:r>
          </a:p>
          <a:p>
            <a:r>
              <a:rPr lang="en-US" sz="12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void </a:t>
            </a:r>
            <a:r>
              <a:rPr lang="en-US" sz="1200" b="1" dirty="0" err="1" smtClean="0">
                <a:latin typeface="Courier New" pitchFamily="49" charset="0"/>
                <a:cs typeface="Courier New" pitchFamily="49" charset="0"/>
              </a:rPr>
              <a:t>CPU_Vector</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exc</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CPUState.LR = </a:t>
            </a:r>
            <a:r>
              <a:rPr lang="en-US" sz="1200" b="1" dirty="0" err="1" smtClean="0">
                <a:latin typeface="Courier New" pitchFamily="49" charset="0"/>
                <a:cs typeface="Courier New" pitchFamily="49" charset="0"/>
              </a:rPr>
              <a:t>CPUState.PC</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CPUState.PC</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disTab</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exc</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a:t>
            </a:r>
          </a:p>
          <a:p>
            <a:endParaRPr lang="en-US" sz="1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990600" y="3429000"/>
            <a:ext cx="7162800" cy="1588"/>
          </a:xfrm>
          <a:prstGeom prst="line">
            <a:avLst/>
          </a:prstGeom>
          <a:ln w="7620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Trap and Emulate</a:t>
            </a:r>
            <a:endParaRPr lang="en-US" dirty="0"/>
          </a:p>
        </p:txBody>
      </p:sp>
      <p:sp>
        <p:nvSpPr>
          <p:cNvPr id="4" name="Rectangle 3"/>
          <p:cNvSpPr/>
          <p:nvPr/>
        </p:nvSpPr>
        <p:spPr>
          <a:xfrm>
            <a:off x="1828800" y="1524000"/>
            <a:ext cx="5486400" cy="17526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t"/>
          <a:lstStyle/>
          <a:p>
            <a:pPr algn="ctr"/>
            <a:r>
              <a:rPr lang="en-US" sz="2400" b="1" dirty="0" smtClean="0">
                <a:solidFill>
                  <a:schemeClr val="tx1"/>
                </a:solidFill>
              </a:rPr>
              <a:t>Guest OS + Applications</a:t>
            </a:r>
          </a:p>
        </p:txBody>
      </p:sp>
      <p:grpSp>
        <p:nvGrpSpPr>
          <p:cNvPr id="16" name="Group 15"/>
          <p:cNvGrpSpPr/>
          <p:nvPr/>
        </p:nvGrpSpPr>
        <p:grpSpPr>
          <a:xfrm>
            <a:off x="4038600" y="1905000"/>
            <a:ext cx="1143000" cy="1143000"/>
            <a:chOff x="4038600" y="1905000"/>
            <a:chExt cx="1143000" cy="1143000"/>
          </a:xfrm>
          <a:solidFill>
            <a:schemeClr val="tx1">
              <a:lumMod val="50000"/>
              <a:lumOff val="50000"/>
            </a:schemeClr>
          </a:solidFill>
        </p:grpSpPr>
        <p:sp>
          <p:nvSpPr>
            <p:cNvPr id="6" name="Circular Arrow 5"/>
            <p:cNvSpPr/>
            <p:nvPr/>
          </p:nvSpPr>
          <p:spPr>
            <a:xfrm>
              <a:off x="4038600" y="1905000"/>
              <a:ext cx="1143000" cy="1143000"/>
            </a:xfrm>
            <a:prstGeom prst="circularArrow">
              <a:avLst>
                <a:gd name="adj1" fmla="val 12500"/>
                <a:gd name="adj2" fmla="val 1142319"/>
                <a:gd name="adj3" fmla="val 20457681"/>
                <a:gd name="adj4" fmla="val 11330344"/>
                <a:gd name="adj5" fmla="val 12500"/>
              </a:avLst>
            </a:prstGeom>
            <a:grpFill/>
            <a:ln w="28575">
              <a:solidFill>
                <a:schemeClr val="bg1">
                  <a:lumMod val="65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7" name="Circular Arrow 6"/>
            <p:cNvSpPr/>
            <p:nvPr/>
          </p:nvSpPr>
          <p:spPr>
            <a:xfrm flipH="1" flipV="1">
              <a:off x="4038600" y="1905000"/>
              <a:ext cx="1143000" cy="1143000"/>
            </a:xfrm>
            <a:prstGeom prst="circularArrow">
              <a:avLst>
                <a:gd name="adj1" fmla="val 12500"/>
                <a:gd name="adj2" fmla="val 1142319"/>
                <a:gd name="adj3" fmla="val 20457681"/>
                <a:gd name="adj4" fmla="val 11374579"/>
                <a:gd name="adj5" fmla="val 12500"/>
              </a:avLst>
            </a:prstGeom>
            <a:grpFill/>
            <a:ln w="28575">
              <a:solidFill>
                <a:schemeClr val="bg1">
                  <a:lumMod val="65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9" name="Rectangle 8"/>
          <p:cNvSpPr/>
          <p:nvPr/>
        </p:nvSpPr>
        <p:spPr>
          <a:xfrm>
            <a:off x="1790700" y="3581400"/>
            <a:ext cx="5600700" cy="22098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b"/>
          <a:lstStyle/>
          <a:p>
            <a:pPr algn="ctr"/>
            <a:r>
              <a:rPr lang="en-US" sz="2400" b="1" dirty="0" smtClean="0">
                <a:solidFill>
                  <a:schemeClr val="tx1"/>
                </a:solidFill>
              </a:rPr>
              <a:t>Virtual Machine Monitor</a:t>
            </a:r>
          </a:p>
        </p:txBody>
      </p:sp>
      <p:sp>
        <p:nvSpPr>
          <p:cNvPr id="10" name="Down Arrow 9"/>
          <p:cNvSpPr/>
          <p:nvPr/>
        </p:nvSpPr>
        <p:spPr>
          <a:xfrm>
            <a:off x="2362200" y="3124200"/>
            <a:ext cx="1371600" cy="1219200"/>
          </a:xfrm>
          <a:prstGeom prst="downArrow">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Page</a:t>
            </a:r>
          </a:p>
          <a:p>
            <a:pPr algn="ctr"/>
            <a:r>
              <a:rPr lang="en-US" sz="1400" b="1" dirty="0" smtClean="0">
                <a:solidFill>
                  <a:schemeClr val="tx1"/>
                </a:solidFill>
              </a:rPr>
              <a:t>Fault</a:t>
            </a:r>
          </a:p>
        </p:txBody>
      </p:sp>
      <p:sp>
        <p:nvSpPr>
          <p:cNvPr id="11" name="Down Arrow 10"/>
          <p:cNvSpPr/>
          <p:nvPr/>
        </p:nvSpPr>
        <p:spPr>
          <a:xfrm>
            <a:off x="3886200" y="3124200"/>
            <a:ext cx="1371600" cy="1219200"/>
          </a:xfrm>
          <a:prstGeom prst="downArrow">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err="1" smtClean="0">
                <a:solidFill>
                  <a:schemeClr val="tx1"/>
                </a:solidFill>
              </a:rPr>
              <a:t>Undef</a:t>
            </a:r>
            <a:endParaRPr lang="en-US" sz="1400" b="1" dirty="0" smtClean="0">
              <a:solidFill>
                <a:schemeClr val="tx1"/>
              </a:solidFill>
            </a:endParaRPr>
          </a:p>
          <a:p>
            <a:pPr algn="ctr"/>
            <a:r>
              <a:rPr lang="en-US" sz="1400" b="1" dirty="0" err="1" smtClean="0">
                <a:solidFill>
                  <a:schemeClr val="tx1"/>
                </a:solidFill>
              </a:rPr>
              <a:t>Instr</a:t>
            </a:r>
            <a:endParaRPr lang="en-US" sz="1400" b="1" dirty="0" smtClean="0">
              <a:solidFill>
                <a:schemeClr val="tx1"/>
              </a:solidFill>
            </a:endParaRPr>
          </a:p>
        </p:txBody>
      </p:sp>
      <p:sp>
        <p:nvSpPr>
          <p:cNvPr id="14" name="Up Arrow 13"/>
          <p:cNvSpPr/>
          <p:nvPr/>
        </p:nvSpPr>
        <p:spPr>
          <a:xfrm>
            <a:off x="5486400" y="3124200"/>
            <a:ext cx="1371600" cy="1219200"/>
          </a:xfrm>
          <a:prstGeom prst="upArrow">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err="1" smtClean="0">
                <a:solidFill>
                  <a:schemeClr val="tx1"/>
                </a:solidFill>
              </a:rPr>
              <a:t>vIRQ</a:t>
            </a:r>
            <a:endParaRPr lang="en-US" sz="1400" b="1" dirty="0" smtClean="0">
              <a:solidFill>
                <a:schemeClr val="tx1"/>
              </a:solidFill>
            </a:endParaRPr>
          </a:p>
        </p:txBody>
      </p:sp>
      <p:sp>
        <p:nvSpPr>
          <p:cNvPr id="17" name="Rectangle 16"/>
          <p:cNvSpPr/>
          <p:nvPr/>
        </p:nvSpPr>
        <p:spPr>
          <a:xfrm>
            <a:off x="2362200" y="4419600"/>
            <a:ext cx="13716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MMU</a:t>
            </a:r>
          </a:p>
          <a:p>
            <a:pPr algn="ctr"/>
            <a:r>
              <a:rPr lang="en-US" sz="1600" b="1" dirty="0" smtClean="0">
                <a:solidFill>
                  <a:schemeClr val="tx1"/>
                </a:solidFill>
              </a:rPr>
              <a:t>Emulation</a:t>
            </a:r>
          </a:p>
        </p:txBody>
      </p:sp>
      <p:sp>
        <p:nvSpPr>
          <p:cNvPr id="18" name="Rectangle 17"/>
          <p:cNvSpPr/>
          <p:nvPr/>
        </p:nvSpPr>
        <p:spPr>
          <a:xfrm>
            <a:off x="3886200" y="4419600"/>
            <a:ext cx="13716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CPU</a:t>
            </a:r>
          </a:p>
          <a:p>
            <a:pPr algn="ctr"/>
            <a:r>
              <a:rPr lang="en-US" sz="1600" b="1" dirty="0" smtClean="0">
                <a:solidFill>
                  <a:schemeClr val="tx1"/>
                </a:solidFill>
              </a:rPr>
              <a:t>Emulation</a:t>
            </a:r>
          </a:p>
        </p:txBody>
      </p:sp>
      <p:sp>
        <p:nvSpPr>
          <p:cNvPr id="19" name="Rectangle 18"/>
          <p:cNvSpPr/>
          <p:nvPr/>
        </p:nvSpPr>
        <p:spPr>
          <a:xfrm>
            <a:off x="5486400" y="4419600"/>
            <a:ext cx="13716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I/O</a:t>
            </a:r>
          </a:p>
          <a:p>
            <a:pPr algn="ctr"/>
            <a:r>
              <a:rPr lang="en-US" sz="1600" b="1" dirty="0" smtClean="0">
                <a:solidFill>
                  <a:schemeClr val="tx1"/>
                </a:solidFill>
              </a:rPr>
              <a:t>Emulation</a:t>
            </a:r>
          </a:p>
        </p:txBody>
      </p:sp>
      <p:sp>
        <p:nvSpPr>
          <p:cNvPr id="24" name="TextBox 23"/>
          <p:cNvSpPr txBox="1"/>
          <p:nvPr/>
        </p:nvSpPr>
        <p:spPr>
          <a:xfrm>
            <a:off x="7543800" y="1676400"/>
            <a:ext cx="492443" cy="1452129"/>
          </a:xfrm>
          <a:prstGeom prst="rect">
            <a:avLst/>
          </a:prstGeom>
          <a:noFill/>
        </p:spPr>
        <p:txBody>
          <a:bodyPr vert="vert270" wrap="none" rtlCol="0">
            <a:spAutoFit/>
          </a:bodyPr>
          <a:lstStyle/>
          <a:p>
            <a:pPr algn="ctr"/>
            <a:r>
              <a:rPr lang="en-US" sz="2000" b="1" dirty="0" smtClean="0"/>
              <a:t>Unprivileged</a:t>
            </a:r>
          </a:p>
        </p:txBody>
      </p:sp>
      <p:sp>
        <p:nvSpPr>
          <p:cNvPr id="25" name="TextBox 24"/>
          <p:cNvSpPr txBox="1"/>
          <p:nvPr/>
        </p:nvSpPr>
        <p:spPr>
          <a:xfrm>
            <a:off x="7543800" y="4114800"/>
            <a:ext cx="492443" cy="1145956"/>
          </a:xfrm>
          <a:prstGeom prst="rect">
            <a:avLst/>
          </a:prstGeom>
          <a:noFill/>
        </p:spPr>
        <p:txBody>
          <a:bodyPr vert="vert270" wrap="none" rtlCol="0">
            <a:spAutoFit/>
          </a:bodyPr>
          <a:lstStyle/>
          <a:p>
            <a:pPr algn="ctr"/>
            <a:r>
              <a:rPr lang="en-US" sz="2000" b="1" dirty="0" smtClean="0"/>
              <a:t>Privileged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“Strictly Virtualizable”</a:t>
            </a:r>
            <a:endParaRPr lang="en-US" dirty="0"/>
          </a:p>
        </p:txBody>
      </p:sp>
      <p:sp>
        <p:nvSpPr>
          <p:cNvPr id="3" name="Content Placeholder 2"/>
          <p:cNvSpPr>
            <a:spLocks noGrp="1"/>
          </p:cNvSpPr>
          <p:nvPr>
            <p:ph idx="1"/>
          </p:nvPr>
        </p:nvSpPr>
        <p:spPr/>
        <p:txBody>
          <a:bodyPr/>
          <a:lstStyle/>
          <a:p>
            <a:pPr>
              <a:buNone/>
            </a:pPr>
            <a:r>
              <a:rPr lang="en-US" dirty="0" smtClean="0"/>
              <a:t>A processor or mode of a processor is strictly virtualizable if, when executed in a lesser privileged mode:</a:t>
            </a:r>
          </a:p>
          <a:p>
            <a:r>
              <a:rPr lang="en-US" dirty="0" smtClean="0"/>
              <a:t>all instructions that access privileged state trap</a:t>
            </a:r>
          </a:p>
          <a:p>
            <a:r>
              <a:rPr lang="en-US" dirty="0" smtClean="0"/>
              <a:t>all instructions either trap or execute identically</a:t>
            </a:r>
          </a:p>
          <a:p>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Trap and Emulate</a:t>
            </a:r>
            <a:endParaRPr lang="en-US" dirty="0"/>
          </a:p>
        </p:txBody>
      </p:sp>
      <p:sp>
        <p:nvSpPr>
          <p:cNvPr id="3" name="Content Placeholder 2"/>
          <p:cNvSpPr>
            <a:spLocks noGrp="1"/>
          </p:cNvSpPr>
          <p:nvPr>
            <p:ph idx="1"/>
          </p:nvPr>
        </p:nvSpPr>
        <p:spPr/>
        <p:txBody>
          <a:bodyPr/>
          <a:lstStyle/>
          <a:p>
            <a:r>
              <a:rPr lang="en-US" dirty="0" smtClean="0"/>
              <a:t>Not all architectures support it</a:t>
            </a:r>
          </a:p>
          <a:p>
            <a:r>
              <a:rPr lang="en-US" dirty="0" smtClean="0"/>
              <a:t>Trap costs may be high</a:t>
            </a:r>
          </a:p>
          <a:p>
            <a:r>
              <a:rPr lang="en-US" dirty="0" smtClean="0"/>
              <a:t>Monitor uses a privilege level</a:t>
            </a:r>
          </a:p>
          <a:p>
            <a:pPr lvl="1"/>
            <a:r>
              <a:rPr lang="en-US" dirty="0" smtClean="0"/>
              <a:t>Need to virtualize the protection levels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Translator</a:t>
            </a:r>
            <a:endParaRPr lang="en-US" dirty="0"/>
          </a:p>
        </p:txBody>
      </p:sp>
      <p:sp>
        <p:nvSpPr>
          <p:cNvPr id="4" name="Rectangle 3"/>
          <p:cNvSpPr/>
          <p:nvPr/>
        </p:nvSpPr>
        <p:spPr>
          <a:xfrm>
            <a:off x="2057400" y="2743200"/>
            <a:ext cx="2362200" cy="762000"/>
          </a:xfrm>
          <a:prstGeom prst="rect">
            <a:avLst/>
          </a:prstGeom>
          <a:solidFill>
            <a:schemeClr val="bg2"/>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Translator</a:t>
            </a:r>
            <a:endParaRPr lang="en-US" dirty="0"/>
          </a:p>
        </p:txBody>
      </p:sp>
      <p:sp>
        <p:nvSpPr>
          <p:cNvPr id="5" name="Rectangle 4"/>
          <p:cNvSpPr/>
          <p:nvPr/>
        </p:nvSpPr>
        <p:spPr>
          <a:xfrm>
            <a:off x="2590800" y="1371600"/>
            <a:ext cx="1295400" cy="8382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Guest </a:t>
            </a:r>
          </a:p>
          <a:p>
            <a:pPr algn="ctr"/>
            <a:r>
              <a:rPr lang="en-US" dirty="0" smtClean="0"/>
              <a:t>Code</a:t>
            </a:r>
            <a:endParaRPr lang="en-US" dirty="0"/>
          </a:p>
        </p:txBody>
      </p:sp>
      <p:sp>
        <p:nvSpPr>
          <p:cNvPr id="6" name="Rectangle 5"/>
          <p:cNvSpPr/>
          <p:nvPr/>
        </p:nvSpPr>
        <p:spPr>
          <a:xfrm>
            <a:off x="2590800" y="4038600"/>
            <a:ext cx="1295400" cy="16764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Translation </a:t>
            </a:r>
          </a:p>
          <a:p>
            <a:pPr algn="ctr"/>
            <a:r>
              <a:rPr lang="en-US" dirty="0" smtClean="0"/>
              <a:t>Cache</a:t>
            </a:r>
            <a:endParaRPr lang="en-US" dirty="0"/>
          </a:p>
        </p:txBody>
      </p:sp>
      <p:grpSp>
        <p:nvGrpSpPr>
          <p:cNvPr id="26" name="Group 25"/>
          <p:cNvGrpSpPr/>
          <p:nvPr/>
        </p:nvGrpSpPr>
        <p:grpSpPr>
          <a:xfrm>
            <a:off x="4495800" y="4572000"/>
            <a:ext cx="1752600" cy="990600"/>
            <a:chOff x="3581400" y="5105400"/>
            <a:chExt cx="1752600" cy="990600"/>
          </a:xfrm>
          <a:solidFill>
            <a:schemeClr val="bg2"/>
          </a:solidFill>
        </p:grpSpPr>
        <p:sp>
          <p:nvSpPr>
            <p:cNvPr id="11" name="Rectangle 10"/>
            <p:cNvSpPr/>
            <p:nvPr/>
          </p:nvSpPr>
          <p:spPr>
            <a:xfrm>
              <a:off x="3733800" y="5562600"/>
              <a:ext cx="1600200" cy="533400"/>
            </a:xfrm>
            <a:prstGeom prst="rect">
              <a:avLst/>
            </a:prstGeom>
            <a:grp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ectangle 9"/>
            <p:cNvSpPr/>
            <p:nvPr/>
          </p:nvSpPr>
          <p:spPr>
            <a:xfrm>
              <a:off x="3657600" y="5334000"/>
              <a:ext cx="1600200" cy="533400"/>
            </a:xfrm>
            <a:prstGeom prst="rect">
              <a:avLst/>
            </a:prstGeom>
            <a:grp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6"/>
            <p:cNvSpPr/>
            <p:nvPr/>
          </p:nvSpPr>
          <p:spPr>
            <a:xfrm>
              <a:off x="3581400" y="5105400"/>
              <a:ext cx="1600200" cy="533400"/>
            </a:xfrm>
            <a:prstGeom prst="rect">
              <a:avLst/>
            </a:prstGeom>
            <a:grp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Callouts</a:t>
              </a:r>
              <a:endParaRPr lang="en-US" dirty="0"/>
            </a:p>
          </p:txBody>
        </p:sp>
      </p:grpSp>
      <p:sp>
        <p:nvSpPr>
          <p:cNvPr id="12" name="Rectangle 11"/>
          <p:cNvSpPr/>
          <p:nvPr/>
        </p:nvSpPr>
        <p:spPr>
          <a:xfrm>
            <a:off x="1143000" y="4191000"/>
            <a:ext cx="838200" cy="13716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TC</a:t>
            </a:r>
          </a:p>
          <a:p>
            <a:pPr algn="ctr"/>
            <a:r>
              <a:rPr lang="en-US" dirty="0" smtClean="0"/>
              <a:t>Index</a:t>
            </a:r>
            <a:endParaRPr lang="en-US" dirty="0"/>
          </a:p>
        </p:txBody>
      </p:sp>
      <p:cxnSp>
        <p:nvCxnSpPr>
          <p:cNvPr id="17" name="Straight Arrow Connector 16"/>
          <p:cNvCxnSpPr/>
          <p:nvPr/>
        </p:nvCxnSpPr>
        <p:spPr>
          <a:xfrm rot="5400000">
            <a:off x="2782094" y="3771106"/>
            <a:ext cx="533400" cy="1588"/>
          </a:xfrm>
          <a:prstGeom prst="straightConnector1">
            <a:avLst/>
          </a:prstGeom>
          <a:ln w="3810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4" idx="0"/>
          </p:cNvCxnSpPr>
          <p:nvPr/>
        </p:nvCxnSpPr>
        <p:spPr>
          <a:xfrm rot="5400000">
            <a:off x="2971800" y="2476500"/>
            <a:ext cx="533400" cy="1588"/>
          </a:xfrm>
          <a:prstGeom prst="straightConnector1">
            <a:avLst/>
          </a:prstGeom>
          <a:ln w="3810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3"/>
            <a:endCxn id="6" idx="1"/>
          </p:cNvCxnSpPr>
          <p:nvPr/>
        </p:nvCxnSpPr>
        <p:spPr>
          <a:xfrm>
            <a:off x="1981200" y="4876800"/>
            <a:ext cx="609600" cy="1588"/>
          </a:xfrm>
          <a:prstGeom prst="straightConnector1">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a:xfrm flipV="1">
            <a:off x="3886200" y="4838700"/>
            <a:ext cx="609600" cy="381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781800" y="4114800"/>
            <a:ext cx="1447800" cy="1447800"/>
          </a:xfrm>
          <a:prstGeom prst="rect">
            <a:avLst/>
          </a:prstGeom>
          <a:solidFill>
            <a:schemeClr val="bg2"/>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CPU Emulation</a:t>
            </a:r>
          </a:p>
          <a:p>
            <a:pPr algn="ctr"/>
            <a:r>
              <a:rPr lang="en-US" dirty="0" smtClean="0"/>
              <a:t>Routines</a:t>
            </a:r>
            <a:endParaRPr lang="en-US" dirty="0"/>
          </a:p>
        </p:txBody>
      </p:sp>
      <p:cxnSp>
        <p:nvCxnSpPr>
          <p:cNvPr id="41" name="Straight Arrow Connector 40"/>
          <p:cNvCxnSpPr>
            <a:endCxn id="39" idx="1"/>
          </p:cNvCxnSpPr>
          <p:nvPr/>
        </p:nvCxnSpPr>
        <p:spPr>
          <a:xfrm>
            <a:off x="6096000" y="4838700"/>
            <a:ext cx="685800" cy="1588"/>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hape 91"/>
          <p:cNvCxnSpPr>
            <a:endCxn id="4" idx="3"/>
          </p:cNvCxnSpPr>
          <p:nvPr/>
        </p:nvCxnSpPr>
        <p:spPr>
          <a:xfrm rot="16200000" flipV="1">
            <a:off x="4133850" y="3409950"/>
            <a:ext cx="1447800" cy="876300"/>
          </a:xfrm>
          <a:prstGeom prst="bentConnector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hape 96"/>
          <p:cNvCxnSpPr>
            <a:stCxn id="12" idx="0"/>
            <a:endCxn id="4" idx="1"/>
          </p:cNvCxnSpPr>
          <p:nvPr/>
        </p:nvCxnSpPr>
        <p:spPr>
          <a:xfrm rot="5400000" flipH="1" flipV="1">
            <a:off x="1276350" y="3409950"/>
            <a:ext cx="1066800" cy="495300"/>
          </a:xfrm>
          <a:prstGeom prst="bentConnector2">
            <a:avLst/>
          </a:prstGeom>
          <a:ln w="38100">
            <a:solidFill>
              <a:schemeClr val="tx1"/>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3163094" y="3771106"/>
            <a:ext cx="533400" cy="158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Blocks</a:t>
            </a:r>
            <a:endParaRPr lang="en-US" dirty="0"/>
          </a:p>
        </p:txBody>
      </p:sp>
      <p:cxnSp>
        <p:nvCxnSpPr>
          <p:cNvPr id="7" name="Straight Arrow Connector 6"/>
          <p:cNvCxnSpPr>
            <a:stCxn id="14" idx="3"/>
            <a:endCxn id="32" idx="1"/>
          </p:cNvCxnSpPr>
          <p:nvPr/>
        </p:nvCxnSpPr>
        <p:spPr>
          <a:xfrm>
            <a:off x="1295400" y="22098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20574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cli</a:t>
            </a:r>
            <a:endParaRPr lang="en-US" sz="1400" b="1" dirty="0" smtClean="0">
              <a:solidFill>
                <a:schemeClr val="tx1"/>
              </a:solidFill>
              <a:latin typeface="Courier New" pitchFamily="49" charset="0"/>
              <a:cs typeface="Courier New" pitchFamily="49" charset="0"/>
            </a:endParaRP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and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~0xfff</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cr3</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sti</a:t>
            </a:r>
            <a:endParaRPr lang="en-US" sz="1400" b="1" dirty="0" smtClean="0">
              <a:solidFill>
                <a:schemeClr val="tx1"/>
              </a:solidFill>
              <a:latin typeface="Courier New" pitchFamily="49" charset="0"/>
              <a:cs typeface="Courier New" pitchFamily="49" charset="0"/>
            </a:endParaRPr>
          </a:p>
        </p:txBody>
      </p:sp>
      <p:sp>
        <p:nvSpPr>
          <p:cNvPr id="37" name="Rectangle 36"/>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53" name="Right Brace 52"/>
          <p:cNvSpPr/>
          <p:nvPr/>
        </p:nvSpPr>
        <p:spPr>
          <a:xfrm>
            <a:off x="3810000" y="2057400"/>
            <a:ext cx="228600" cy="1524000"/>
          </a:xfrm>
          <a:prstGeom prst="rightBrac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TextBox 53"/>
          <p:cNvSpPr txBox="1"/>
          <p:nvPr/>
        </p:nvSpPr>
        <p:spPr>
          <a:xfrm>
            <a:off x="4038600" y="2634734"/>
            <a:ext cx="1862689" cy="369332"/>
          </a:xfrm>
          <a:prstGeom prst="rect">
            <a:avLst/>
          </a:prstGeom>
          <a:noFill/>
        </p:spPr>
        <p:txBody>
          <a:bodyPr wrap="none" rtlCol="0">
            <a:spAutoFit/>
          </a:bodyPr>
          <a:lstStyle/>
          <a:p>
            <a:r>
              <a:rPr lang="en-US" b="1" dirty="0" smtClean="0"/>
              <a:t>Straight-line code</a:t>
            </a:r>
            <a:endParaRPr lang="en-US" b="1" dirty="0"/>
          </a:p>
        </p:txBody>
      </p:sp>
      <p:sp>
        <p:nvSpPr>
          <p:cNvPr id="55" name="Right Brace 54"/>
          <p:cNvSpPr/>
          <p:nvPr/>
        </p:nvSpPr>
        <p:spPr>
          <a:xfrm>
            <a:off x="3810000" y="3657600"/>
            <a:ext cx="228600" cy="228600"/>
          </a:xfrm>
          <a:prstGeom prst="rightBrac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TextBox 55"/>
          <p:cNvSpPr txBox="1"/>
          <p:nvPr/>
        </p:nvSpPr>
        <p:spPr>
          <a:xfrm>
            <a:off x="4038600" y="3581400"/>
            <a:ext cx="1367106" cy="369332"/>
          </a:xfrm>
          <a:prstGeom prst="rect">
            <a:avLst/>
          </a:prstGeom>
          <a:noFill/>
        </p:spPr>
        <p:txBody>
          <a:bodyPr wrap="none" rtlCol="0">
            <a:spAutoFit/>
          </a:bodyPr>
          <a:lstStyle/>
          <a:p>
            <a:r>
              <a:rPr lang="en-US" b="1" dirty="0" smtClean="0"/>
              <a:t>Control flow</a:t>
            </a:r>
            <a:endParaRPr lang="en-US" b="1" dirty="0"/>
          </a:p>
        </p:txBody>
      </p:sp>
      <p:sp>
        <p:nvSpPr>
          <p:cNvPr id="57" name="Right Brace 56"/>
          <p:cNvSpPr/>
          <p:nvPr/>
        </p:nvSpPr>
        <p:spPr>
          <a:xfrm>
            <a:off x="5943600" y="2057400"/>
            <a:ext cx="228600" cy="1828800"/>
          </a:xfrm>
          <a:prstGeom prst="rightBrac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9" name="TextBox 58"/>
          <p:cNvSpPr txBox="1"/>
          <p:nvPr/>
        </p:nvSpPr>
        <p:spPr>
          <a:xfrm>
            <a:off x="6172200" y="2787134"/>
            <a:ext cx="1241045" cy="369332"/>
          </a:xfrm>
          <a:prstGeom prst="rect">
            <a:avLst/>
          </a:prstGeom>
          <a:noFill/>
        </p:spPr>
        <p:txBody>
          <a:bodyPr wrap="none" rtlCol="0">
            <a:spAutoFit/>
          </a:bodyPr>
          <a:lstStyle/>
          <a:p>
            <a:r>
              <a:rPr lang="en-US" b="1" dirty="0" smtClean="0"/>
              <a:t>Basic Block</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733800" y="25146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733800" y="3124200"/>
            <a:ext cx="1371600" cy="1524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733800" y="3429000"/>
            <a:ext cx="1371600" cy="3048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733800" y="3733800"/>
            <a:ext cx="1371600" cy="3048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733800" y="22098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105400" y="24384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a:off x="5105400" y="3048000"/>
            <a:ext cx="76200" cy="4572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a:off x="5105400" y="36576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p:cNvSpPr/>
          <p:nvPr/>
        </p:nvSpPr>
        <p:spPr>
          <a:xfrm>
            <a:off x="5105400" y="39624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Left Brace 95"/>
          <p:cNvSpPr/>
          <p:nvPr/>
        </p:nvSpPr>
        <p:spPr>
          <a:xfrm>
            <a:off x="5105400" y="21336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Left Brace 96"/>
          <p:cNvSpPr/>
          <p:nvPr/>
        </p:nvSpPr>
        <p:spPr>
          <a:xfrm>
            <a:off x="5105400" y="27432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Arrow Connector 97"/>
          <p:cNvCxnSpPr>
            <a:stCxn id="34" idx="3"/>
            <a:endCxn id="97" idx="1"/>
          </p:cNvCxnSpPr>
          <p:nvPr/>
        </p:nvCxnSpPr>
        <p:spPr>
          <a:xfrm>
            <a:off x="3733800" y="28194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Binary Translation</a:t>
            </a:r>
            <a:endParaRPr lang="en-US" dirty="0"/>
          </a:p>
        </p:txBody>
      </p:sp>
      <p:cxnSp>
        <p:nvCxnSpPr>
          <p:cNvPr id="7" name="Straight Arrow Connector 6"/>
          <p:cNvCxnSpPr>
            <a:stCxn id="14" idx="3"/>
            <a:endCxn id="32" idx="1"/>
          </p:cNvCxnSpPr>
          <p:nvPr/>
        </p:nvCxnSpPr>
        <p:spPr>
          <a:xfrm>
            <a:off x="1295400" y="22098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20574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cli</a:t>
            </a:r>
            <a:endParaRPr lang="en-US" sz="1400" b="1" dirty="0" smtClean="0">
              <a:solidFill>
                <a:schemeClr val="tx1"/>
              </a:solidFill>
              <a:latin typeface="Courier New" pitchFamily="49" charset="0"/>
              <a:cs typeface="Courier New" pitchFamily="49" charset="0"/>
            </a:endParaRP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and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~0xfff</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cr3</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sti</a:t>
            </a:r>
            <a:endParaRPr lang="en-US" sz="1400" b="1" dirty="0" smtClean="0">
              <a:solidFill>
                <a:schemeClr val="tx1"/>
              </a:solidFill>
              <a:latin typeface="Courier New" pitchFamily="49" charset="0"/>
              <a:cs typeface="Courier New" pitchFamily="49" charset="0"/>
            </a:endParaRPr>
          </a:p>
        </p:txBody>
      </p:sp>
      <p:sp>
        <p:nvSpPr>
          <p:cNvPr id="37" name="Rectangle 36"/>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42" name="Rectangle 41"/>
          <p:cNvSpPr/>
          <p:nvPr/>
        </p:nvSpPr>
        <p:spPr>
          <a:xfrm>
            <a:off x="5257800" y="2362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HANDLE_CLI</a:t>
            </a:r>
          </a:p>
        </p:txBody>
      </p:sp>
      <p:sp>
        <p:nvSpPr>
          <p:cNvPr id="43" name="Rectangle 42"/>
          <p:cNvSpPr/>
          <p:nvPr/>
        </p:nvSpPr>
        <p:spPr>
          <a:xfrm>
            <a:off x="52578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and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~0xfff</a:t>
            </a:r>
          </a:p>
        </p:txBody>
      </p:sp>
      <p:sp>
        <p:nvSpPr>
          <p:cNvPr id="44" name="Rectangle 43"/>
          <p:cNvSpPr/>
          <p:nvPr/>
        </p:nvSpPr>
        <p:spPr>
          <a:xfrm>
            <a:off x="5257800" y="2971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[CO_ARG], </a:t>
            </a:r>
            <a:r>
              <a:rPr lang="en-US" sz="1400" b="1" dirty="0" err="1" smtClean="0">
                <a:solidFill>
                  <a:schemeClr val="tx1"/>
                </a:solidFill>
                <a:latin typeface="Courier New" pitchFamily="49" charset="0"/>
                <a:cs typeface="Courier New" pitchFamily="49" charset="0"/>
              </a:rPr>
              <a:t>ebx</a:t>
            </a:r>
            <a:endParaRPr lang="en-US" sz="1400" b="1" dirty="0" smtClean="0">
              <a:solidFill>
                <a:schemeClr val="tx1"/>
              </a:solidFill>
              <a:latin typeface="Courier New" pitchFamily="49" charset="0"/>
              <a:cs typeface="Courier New" pitchFamily="49" charset="0"/>
            </a:endParaRPr>
          </a:p>
        </p:txBody>
      </p:sp>
      <p:sp>
        <p:nvSpPr>
          <p:cNvPr id="45" name="Rectangle 44"/>
          <p:cNvSpPr/>
          <p:nvPr/>
        </p:nvSpPr>
        <p:spPr>
          <a:xfrm>
            <a:off x="5257800" y="32766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HANDLE_CR3</a:t>
            </a:r>
          </a:p>
        </p:txBody>
      </p:sp>
      <p:sp>
        <p:nvSpPr>
          <p:cNvPr id="46" name="Rectangle 45"/>
          <p:cNvSpPr/>
          <p:nvPr/>
        </p:nvSpPr>
        <p:spPr>
          <a:xfrm>
            <a:off x="5257800" y="35814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HANDLE_STI</a:t>
            </a:r>
          </a:p>
        </p:txBody>
      </p:sp>
      <p:cxnSp>
        <p:nvCxnSpPr>
          <p:cNvPr id="47" name="Straight Connector 46"/>
          <p:cNvCxnSpPr/>
          <p:nvPr/>
        </p:nvCxnSpPr>
        <p:spPr>
          <a:xfrm rot="5400000">
            <a:off x="3925094" y="3086100"/>
            <a:ext cx="26662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134894" y="3085306"/>
            <a:ext cx="2667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257800" y="3886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jmp</a:t>
            </a:r>
            <a:r>
              <a:rPr lang="en-US" sz="1400" b="1" dirty="0" smtClean="0">
                <a:solidFill>
                  <a:schemeClr val="tx1"/>
                </a:solidFill>
                <a:latin typeface="Courier New" pitchFamily="49" charset="0"/>
                <a:cs typeface="Courier New" pitchFamily="49" charset="0"/>
              </a:rPr>
              <a:t>   HANDLE_RET</a:t>
            </a:r>
          </a:p>
        </p:txBody>
      </p:sp>
      <p:sp>
        <p:nvSpPr>
          <p:cNvPr id="78" name="Rectangle 77"/>
          <p:cNvSpPr/>
          <p:nvPr/>
        </p:nvSpPr>
        <p:spPr>
          <a:xfrm>
            <a:off x="7772400" y="2057400"/>
            <a:ext cx="685800" cy="3048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start</a:t>
            </a:r>
          </a:p>
        </p:txBody>
      </p: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110" name="TextBox 109"/>
          <p:cNvSpPr txBox="1"/>
          <p:nvPr/>
        </p:nvSpPr>
        <p:spPr>
          <a:xfrm>
            <a:off x="5429496" y="1295400"/>
            <a:ext cx="1866408" cy="369332"/>
          </a:xfrm>
          <a:prstGeom prst="rect">
            <a:avLst/>
          </a:prstGeom>
          <a:noFill/>
        </p:spPr>
        <p:txBody>
          <a:bodyPr wrap="none" rtlCol="0">
            <a:spAutoFit/>
          </a:bodyPr>
          <a:lstStyle/>
          <a:p>
            <a:pPr algn="ctr"/>
            <a:r>
              <a:rPr lang="en-US" b="1" dirty="0" smtClean="0"/>
              <a:t>Translation Cache</a:t>
            </a:r>
            <a:endParaRPr lang="en-US" b="1" dirty="0"/>
          </a:p>
        </p:txBody>
      </p:sp>
      <p:sp>
        <p:nvSpPr>
          <p:cNvPr id="121" name="Right Arrow 120"/>
          <p:cNvSpPr/>
          <p:nvPr/>
        </p:nvSpPr>
        <p:spPr>
          <a:xfrm>
            <a:off x="7467600" y="3962400"/>
            <a:ext cx="3810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6" name="Left-Right Arrow 125"/>
          <p:cNvSpPr/>
          <p:nvPr/>
        </p:nvSpPr>
        <p:spPr>
          <a:xfrm>
            <a:off x="7467600" y="3657600"/>
            <a:ext cx="381000" cy="1524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7" name="Left-Right Arrow 126"/>
          <p:cNvSpPr/>
          <p:nvPr/>
        </p:nvSpPr>
        <p:spPr>
          <a:xfrm>
            <a:off x="7467600" y="3352800"/>
            <a:ext cx="381000" cy="1524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8" name="Right Arrow 127"/>
          <p:cNvSpPr/>
          <p:nvPr/>
        </p:nvSpPr>
        <p:spPr>
          <a:xfrm flipH="1">
            <a:off x="7445827" y="2133600"/>
            <a:ext cx="402772"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CPU Background</a:t>
            </a:r>
          </a:p>
          <a:p>
            <a:r>
              <a:rPr lang="en-US" dirty="0" smtClean="0"/>
              <a:t>Virtualization Techniques</a:t>
            </a:r>
          </a:p>
          <a:p>
            <a:pPr lvl="1"/>
            <a:r>
              <a:rPr lang="en-US" dirty="0" smtClean="0"/>
              <a:t>System ISA Virtualization</a:t>
            </a:r>
          </a:p>
          <a:p>
            <a:pPr lvl="1"/>
            <a:r>
              <a:rPr lang="en-US" dirty="0" smtClean="0"/>
              <a:t>Instruction Interpretation</a:t>
            </a:r>
          </a:p>
          <a:p>
            <a:pPr lvl="1"/>
            <a:r>
              <a:rPr lang="en-US" dirty="0" smtClean="0"/>
              <a:t>Trap</a:t>
            </a:r>
            <a:r>
              <a:rPr lang="en-US" baseline="0" dirty="0" smtClean="0"/>
              <a:t> and Emulate</a:t>
            </a:r>
          </a:p>
          <a:p>
            <a:pPr lvl="1"/>
            <a:r>
              <a:rPr lang="en-US" baseline="0" dirty="0" smtClean="0"/>
              <a:t>Binary Translation</a:t>
            </a:r>
          </a:p>
          <a:p>
            <a:pPr lvl="1"/>
            <a:r>
              <a:rPr lang="en-US" dirty="0" smtClean="0"/>
              <a:t>Hybrid Models</a:t>
            </a:r>
            <a:endParaRPr lang="en-US" baseline="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733800" y="25146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733800" y="3124200"/>
            <a:ext cx="1371600" cy="1524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733800" y="3429000"/>
            <a:ext cx="1371600" cy="762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733800" y="3733800"/>
            <a:ext cx="1371600" cy="12192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733800" y="22098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105400" y="24384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a:off x="5105400" y="3048000"/>
            <a:ext cx="76200" cy="4572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a:off x="5105400" y="3657600"/>
            <a:ext cx="76200" cy="1066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p:cNvSpPr/>
          <p:nvPr/>
        </p:nvSpPr>
        <p:spPr>
          <a:xfrm>
            <a:off x="5105400" y="48768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Left Brace 95"/>
          <p:cNvSpPr/>
          <p:nvPr/>
        </p:nvSpPr>
        <p:spPr>
          <a:xfrm>
            <a:off x="5105400" y="21336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Left Brace 96"/>
          <p:cNvSpPr/>
          <p:nvPr/>
        </p:nvSpPr>
        <p:spPr>
          <a:xfrm>
            <a:off x="5105400" y="27432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Arrow Connector 97"/>
          <p:cNvCxnSpPr>
            <a:stCxn id="34" idx="3"/>
            <a:endCxn id="97" idx="1"/>
          </p:cNvCxnSpPr>
          <p:nvPr/>
        </p:nvCxnSpPr>
        <p:spPr>
          <a:xfrm>
            <a:off x="3733800" y="28194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Binary Translation</a:t>
            </a:r>
            <a:endParaRPr lang="en-US" dirty="0"/>
          </a:p>
        </p:txBody>
      </p:sp>
      <p:cxnSp>
        <p:nvCxnSpPr>
          <p:cNvPr id="7" name="Straight Arrow Connector 6"/>
          <p:cNvCxnSpPr>
            <a:stCxn id="14" idx="3"/>
            <a:endCxn id="32" idx="1"/>
          </p:cNvCxnSpPr>
          <p:nvPr/>
        </p:nvCxnSpPr>
        <p:spPr>
          <a:xfrm>
            <a:off x="1295400" y="22098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20574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cli</a:t>
            </a:r>
            <a:endParaRPr lang="en-US" sz="1400" b="1" dirty="0" smtClean="0">
              <a:solidFill>
                <a:schemeClr val="tx1"/>
              </a:solidFill>
              <a:latin typeface="Courier New" pitchFamily="49" charset="0"/>
              <a:cs typeface="Courier New" pitchFamily="49" charset="0"/>
            </a:endParaRP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and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~0xfff</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cr3</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sti</a:t>
            </a:r>
            <a:endParaRPr lang="en-US" sz="1400" b="1" dirty="0" smtClean="0">
              <a:solidFill>
                <a:schemeClr val="tx1"/>
              </a:solidFill>
              <a:latin typeface="Courier New" pitchFamily="49" charset="0"/>
              <a:cs typeface="Courier New" pitchFamily="49" charset="0"/>
            </a:endParaRPr>
          </a:p>
        </p:txBody>
      </p:sp>
      <p:sp>
        <p:nvSpPr>
          <p:cNvPr id="37" name="Rectangle 36"/>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42" name="Rectangle 41"/>
          <p:cNvSpPr/>
          <p:nvPr/>
        </p:nvSpPr>
        <p:spPr>
          <a:xfrm>
            <a:off x="5257800" y="2362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[CPU_IE], 0</a:t>
            </a:r>
          </a:p>
        </p:txBody>
      </p:sp>
      <p:sp>
        <p:nvSpPr>
          <p:cNvPr id="43" name="Rectangle 42"/>
          <p:cNvSpPr/>
          <p:nvPr/>
        </p:nvSpPr>
        <p:spPr>
          <a:xfrm>
            <a:off x="52578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and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~0xfff</a:t>
            </a:r>
          </a:p>
        </p:txBody>
      </p:sp>
      <p:sp>
        <p:nvSpPr>
          <p:cNvPr id="44" name="Rectangle 43"/>
          <p:cNvSpPr/>
          <p:nvPr/>
        </p:nvSpPr>
        <p:spPr>
          <a:xfrm>
            <a:off x="52578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[CO_ARG], </a:t>
            </a:r>
            <a:r>
              <a:rPr lang="en-US" sz="1400" b="1" dirty="0" err="1" smtClean="0">
                <a:solidFill>
                  <a:schemeClr val="tx1"/>
                </a:solidFill>
                <a:latin typeface="Courier New" pitchFamily="49" charset="0"/>
                <a:cs typeface="Courier New" pitchFamily="49" charset="0"/>
              </a:rPr>
              <a:t>ebx</a:t>
            </a:r>
            <a:endParaRPr lang="en-US" sz="1400" b="1" dirty="0" smtClean="0">
              <a:solidFill>
                <a:schemeClr val="tx1"/>
              </a:solidFill>
              <a:latin typeface="Courier New" pitchFamily="49" charset="0"/>
              <a:cs typeface="Courier New" pitchFamily="49" charset="0"/>
            </a:endParaRPr>
          </a:p>
        </p:txBody>
      </p:sp>
      <p:sp>
        <p:nvSpPr>
          <p:cNvPr id="45" name="Rectangle 44"/>
          <p:cNvSpPr/>
          <p:nvPr/>
        </p:nvSpPr>
        <p:spPr>
          <a:xfrm>
            <a:off x="52578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HANDLE_CR3</a:t>
            </a:r>
          </a:p>
        </p:txBody>
      </p:sp>
      <p:sp>
        <p:nvSpPr>
          <p:cNvPr id="46" name="Rectangle 45"/>
          <p:cNvSpPr/>
          <p:nvPr/>
        </p:nvSpPr>
        <p:spPr>
          <a:xfrm>
            <a:off x="5257800" y="35814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[CPU_IE], 1</a:t>
            </a:r>
          </a:p>
        </p:txBody>
      </p:sp>
      <p:cxnSp>
        <p:nvCxnSpPr>
          <p:cNvPr id="47" name="Straight Connector 46"/>
          <p:cNvCxnSpPr/>
          <p:nvPr/>
        </p:nvCxnSpPr>
        <p:spPr>
          <a:xfrm rot="5400000">
            <a:off x="3429794" y="3581400"/>
            <a:ext cx="36568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639594" y="3580606"/>
            <a:ext cx="3657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57800" y="3886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[CPU_IRQ], 1</a:t>
            </a:r>
          </a:p>
        </p:txBody>
      </p:sp>
      <p:sp>
        <p:nvSpPr>
          <p:cNvPr id="50" name="Rectangle 49"/>
          <p:cNvSpPr/>
          <p:nvPr/>
        </p:nvSpPr>
        <p:spPr>
          <a:xfrm>
            <a:off x="5257800" y="4191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jne</a:t>
            </a:r>
            <a:endParaRPr lang="en-US" sz="1400" b="1" dirty="0" smtClean="0">
              <a:solidFill>
                <a:schemeClr val="tx1"/>
              </a:solidFill>
              <a:latin typeface="Courier New" pitchFamily="49" charset="0"/>
              <a:cs typeface="Courier New" pitchFamily="49" charset="0"/>
            </a:endParaRPr>
          </a:p>
        </p:txBody>
      </p:sp>
      <p:sp>
        <p:nvSpPr>
          <p:cNvPr id="51" name="Rectangle 50"/>
          <p:cNvSpPr/>
          <p:nvPr/>
        </p:nvSpPr>
        <p:spPr>
          <a:xfrm>
            <a:off x="5257800" y="4495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HANDLE_INTS</a:t>
            </a:r>
          </a:p>
        </p:txBody>
      </p:sp>
      <p:sp>
        <p:nvSpPr>
          <p:cNvPr id="52" name="Rectangle 51"/>
          <p:cNvSpPr/>
          <p:nvPr/>
        </p:nvSpPr>
        <p:spPr>
          <a:xfrm>
            <a:off x="5257800" y="4800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jmp</a:t>
            </a:r>
            <a:r>
              <a:rPr lang="en-US" sz="1400" b="1" dirty="0" smtClean="0">
                <a:solidFill>
                  <a:schemeClr val="tx1"/>
                </a:solidFill>
                <a:latin typeface="Courier New" pitchFamily="49" charset="0"/>
                <a:cs typeface="Courier New" pitchFamily="49" charset="0"/>
              </a:rPr>
              <a:t>   HANDLE_RET</a:t>
            </a:r>
          </a:p>
        </p:txBody>
      </p:sp>
      <p:sp>
        <p:nvSpPr>
          <p:cNvPr id="78" name="Rectangle 77"/>
          <p:cNvSpPr/>
          <p:nvPr/>
        </p:nvSpPr>
        <p:spPr>
          <a:xfrm>
            <a:off x="7772400" y="2057400"/>
            <a:ext cx="685800" cy="3048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start</a:t>
            </a:r>
          </a:p>
        </p:txBody>
      </p: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110" name="TextBox 109"/>
          <p:cNvSpPr txBox="1"/>
          <p:nvPr/>
        </p:nvSpPr>
        <p:spPr>
          <a:xfrm>
            <a:off x="5429496" y="1295400"/>
            <a:ext cx="1866408" cy="369332"/>
          </a:xfrm>
          <a:prstGeom prst="rect">
            <a:avLst/>
          </a:prstGeom>
          <a:noFill/>
        </p:spPr>
        <p:txBody>
          <a:bodyPr wrap="none" rtlCol="0">
            <a:spAutoFit/>
          </a:bodyPr>
          <a:lstStyle/>
          <a:p>
            <a:pPr algn="ctr"/>
            <a:r>
              <a:rPr lang="en-US" b="1" dirty="0" smtClean="0"/>
              <a:t>Translation Cache</a:t>
            </a:r>
            <a:endParaRPr lang="en-US" b="1" dirty="0"/>
          </a:p>
        </p:txBody>
      </p:sp>
      <p:sp>
        <p:nvSpPr>
          <p:cNvPr id="121" name="Right Arrow 120"/>
          <p:cNvSpPr/>
          <p:nvPr/>
        </p:nvSpPr>
        <p:spPr>
          <a:xfrm>
            <a:off x="7467600" y="4876800"/>
            <a:ext cx="3810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6" name="Left-Right Arrow 125"/>
          <p:cNvSpPr/>
          <p:nvPr/>
        </p:nvSpPr>
        <p:spPr>
          <a:xfrm>
            <a:off x="7467600" y="4572000"/>
            <a:ext cx="381000" cy="1524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7" name="Left-Right Arrow 126"/>
          <p:cNvSpPr/>
          <p:nvPr/>
        </p:nvSpPr>
        <p:spPr>
          <a:xfrm>
            <a:off x="7467600" y="3352800"/>
            <a:ext cx="381000" cy="1524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133" name="Elbow Connector 132"/>
          <p:cNvCxnSpPr/>
          <p:nvPr/>
        </p:nvCxnSpPr>
        <p:spPr>
          <a:xfrm>
            <a:off x="6019800" y="4343400"/>
            <a:ext cx="1219200" cy="457200"/>
          </a:xfrm>
          <a:prstGeom prst="bentConnector3">
            <a:avLst>
              <a:gd name="adj1" fmla="val 100000"/>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8" name="Right Arrow 127"/>
          <p:cNvSpPr/>
          <p:nvPr/>
        </p:nvSpPr>
        <p:spPr>
          <a:xfrm flipH="1">
            <a:off x="7445827" y="2133600"/>
            <a:ext cx="402772"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Binary Translator</a:t>
            </a:r>
            <a:endParaRPr lang="en-US" dirty="0"/>
          </a:p>
        </p:txBody>
      </p:sp>
      <p:sp>
        <p:nvSpPr>
          <p:cNvPr id="5" name="TextBox 4"/>
          <p:cNvSpPr txBox="1"/>
          <p:nvPr/>
        </p:nvSpPr>
        <p:spPr>
          <a:xfrm>
            <a:off x="609600" y="1219201"/>
            <a:ext cx="7924800" cy="4985980"/>
          </a:xfrm>
          <a:prstGeom prst="rect">
            <a:avLst/>
          </a:prstGeom>
          <a:noFill/>
          <a:ln>
            <a:solidFill>
              <a:schemeClr val="bg1">
                <a:lumMod val="85000"/>
              </a:schemeClr>
            </a:solidFill>
          </a:ln>
        </p:spPr>
        <p:txBody>
          <a:bodyPr wrap="square" lIns="182880" tIns="182880" rIns="182880" bIns="182880" numCol="2" rtlCol="0">
            <a:spAutoFit/>
          </a:bodyPr>
          <a:lstStyle/>
          <a:p>
            <a:r>
              <a:rPr lang="en-US" sz="1200" b="1" dirty="0" smtClean="0">
                <a:latin typeface="Courier New" pitchFamily="49" charset="0"/>
                <a:cs typeface="Courier New" pitchFamily="49" charset="0"/>
              </a:rPr>
              <a:t>void </a:t>
            </a:r>
            <a:r>
              <a:rPr lang="en-US" sz="1200" b="1" dirty="0" err="1" smtClean="0">
                <a:latin typeface="Courier New" pitchFamily="49" charset="0"/>
                <a:cs typeface="Courier New" pitchFamily="49" charset="0"/>
              </a:rPr>
              <a:t>BT_Run</a:t>
            </a:r>
            <a:r>
              <a:rPr lang="en-US" sz="1200" b="1" dirty="0" smtClean="0">
                <a:latin typeface="Courier New" pitchFamily="49" charset="0"/>
                <a:cs typeface="Courier New" pitchFamily="49" charset="0"/>
              </a:rPr>
              <a:t>(void)</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CPUState.PC</a:t>
            </a:r>
            <a:r>
              <a:rPr lang="en-US" sz="1200" b="1" dirty="0" smtClean="0">
                <a:latin typeface="Courier New" pitchFamily="49" charset="0"/>
                <a:cs typeface="Courier New" pitchFamily="49" charset="0"/>
              </a:rPr>
              <a:t> = _start;</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BT_Continue</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void </a:t>
            </a:r>
            <a:r>
              <a:rPr lang="en-US" sz="1200" b="1" dirty="0" err="1" smtClean="0">
                <a:latin typeface="Courier New" pitchFamily="49" charset="0"/>
                <a:cs typeface="Courier New" pitchFamily="49" charset="0"/>
              </a:rPr>
              <a:t>BT_Continue</a:t>
            </a:r>
            <a:r>
              <a:rPr lang="en-US" sz="1200" b="1" dirty="0" smtClean="0">
                <a:latin typeface="Courier New" pitchFamily="49" charset="0"/>
                <a:cs typeface="Courier New" pitchFamily="49" charset="0"/>
              </a:rPr>
              <a:t>(void)</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void *</a:t>
            </a:r>
            <a:r>
              <a:rPr lang="en-US" sz="1200" b="1" dirty="0" err="1" smtClean="0">
                <a:latin typeface="Courier New" pitchFamily="49" charset="0"/>
                <a:cs typeface="Courier New" pitchFamily="49" charset="0"/>
              </a:rPr>
              <a:t>tcpc</a:t>
            </a:r>
            <a:r>
              <a:rPr lang="en-US" sz="12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tcpc</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BTFindBB</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CPUState.PC</a:t>
            </a:r>
            <a:r>
              <a:rPr lang="en-US" sz="12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if (!</a:t>
            </a:r>
            <a:r>
              <a:rPr lang="en-US" sz="1200" b="1" dirty="0" err="1" smtClean="0">
                <a:latin typeface="Courier New" pitchFamily="49" charset="0"/>
                <a:cs typeface="Courier New" pitchFamily="49" charset="0"/>
              </a:rPr>
              <a:t>tcpc</a:t>
            </a:r>
            <a:r>
              <a:rPr lang="en-US" sz="1200" b="1" dirty="0" smtClean="0">
                <a:latin typeface="Courier New" pitchFamily="49" charset="0"/>
                <a:cs typeface="Courier New" pitchFamily="49" charset="0"/>
              </a:rPr>
              <a:t>) {</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tcpc</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BTTranslate</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CPUState.PC</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RestoreRegsAndJump</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tcpc</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endParaRPr lang="en-US" sz="1200" b="1" dirty="0" smtClean="0">
              <a:latin typeface="Courier New" pitchFamily="49" charset="0"/>
              <a:cs typeface="Courier New" pitchFamily="49" charset="0"/>
            </a:endParaRPr>
          </a:p>
          <a:p>
            <a:endParaRPr lang="en-US" sz="1200" b="1" dirty="0" smtClean="0">
              <a:latin typeface="Courier New" pitchFamily="49" charset="0"/>
              <a:cs typeface="Courier New" pitchFamily="49" charset="0"/>
            </a:endParaRPr>
          </a:p>
          <a:p>
            <a:endParaRPr lang="en-US" sz="1200" b="1" dirty="0" smtClean="0">
              <a:latin typeface="Courier New" pitchFamily="49" charset="0"/>
              <a:cs typeface="Courier New" pitchFamily="49" charset="0"/>
            </a:endParaRPr>
          </a:p>
          <a:p>
            <a:endParaRPr lang="en-US" sz="1200" b="1" dirty="0" smtClean="0">
              <a:latin typeface="Courier New" pitchFamily="49" charset="0"/>
              <a:cs typeface="Courier New" pitchFamily="49" charset="0"/>
            </a:endParaRPr>
          </a:p>
          <a:p>
            <a:endParaRPr lang="en-US" sz="1200" b="1" dirty="0" smtClean="0">
              <a:latin typeface="Courier New" pitchFamily="49" charset="0"/>
              <a:cs typeface="Courier New" pitchFamily="49" charset="0"/>
            </a:endParaRP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void *</a:t>
            </a:r>
            <a:r>
              <a:rPr lang="en-US" sz="1200" b="1" dirty="0" err="1" smtClean="0">
                <a:latin typeface="Courier New" pitchFamily="49" charset="0"/>
                <a:cs typeface="Courier New" pitchFamily="49" charset="0"/>
              </a:rPr>
              <a:t>BTTranslate</a:t>
            </a:r>
            <a:r>
              <a:rPr lang="en-US" sz="1200" b="1" dirty="0" smtClean="0">
                <a:latin typeface="Courier New" pitchFamily="49" charset="0"/>
                <a:cs typeface="Courier New" pitchFamily="49" charset="0"/>
              </a:rPr>
              <a:t>(uint32 pc)</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void *start = </a:t>
            </a:r>
            <a:r>
              <a:rPr lang="en-US" sz="1200" b="1" dirty="0" err="1" smtClean="0">
                <a:latin typeface="Courier New" pitchFamily="49" charset="0"/>
                <a:cs typeface="Courier New" pitchFamily="49" charset="0"/>
              </a:rPr>
              <a:t>TCTop</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uint32 TCPC = pc;</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while (1) {</a:t>
            </a:r>
          </a:p>
          <a:p>
            <a:r>
              <a:rPr lang="en-US" sz="1200" b="1" dirty="0" smtClean="0">
                <a:latin typeface="Courier New" pitchFamily="49" charset="0"/>
                <a:cs typeface="Courier New" pitchFamily="49" charset="0"/>
              </a:rPr>
              <a:t>      inst = Fetch(TCPC);</a:t>
            </a:r>
          </a:p>
          <a:p>
            <a:r>
              <a:rPr lang="en-US" sz="1200" b="1" dirty="0" smtClean="0">
                <a:latin typeface="Courier New" pitchFamily="49" charset="0"/>
                <a:cs typeface="Courier New" pitchFamily="49" charset="0"/>
              </a:rPr>
              <a:t>      TCPC += 4;</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if (</a:t>
            </a:r>
            <a:r>
              <a:rPr lang="en-US" sz="1200" b="1" dirty="0" err="1" smtClean="0">
                <a:latin typeface="Courier New" pitchFamily="49" charset="0"/>
                <a:cs typeface="Courier New" pitchFamily="49" charset="0"/>
              </a:rPr>
              <a:t>IsPrivileged</a:t>
            </a:r>
            <a:r>
              <a:rPr lang="en-US" sz="1200" b="1" dirty="0" smtClean="0">
                <a:latin typeface="Courier New" pitchFamily="49" charset="0"/>
                <a:cs typeface="Courier New" pitchFamily="49" charset="0"/>
              </a:rPr>
              <a:t>(inst)) {</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EmitCallout</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 else if (</a:t>
            </a:r>
            <a:r>
              <a:rPr lang="en-US" sz="1200" b="1" dirty="0" err="1" smtClean="0">
                <a:latin typeface="Courier New" pitchFamily="49" charset="0"/>
                <a:cs typeface="Courier New" pitchFamily="49" charset="0"/>
              </a:rPr>
              <a:t>IsControlFlow</a:t>
            </a:r>
            <a:r>
              <a:rPr lang="en-US" sz="1200" b="1" dirty="0" smtClean="0">
                <a:latin typeface="Courier New" pitchFamily="49" charset="0"/>
                <a:cs typeface="Courier New" pitchFamily="49" charset="0"/>
              </a:rPr>
              <a:t>(inst)) {</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EmitEndBB</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break;</a:t>
            </a:r>
          </a:p>
          <a:p>
            <a:r>
              <a:rPr lang="en-US" sz="1200" b="1" dirty="0" smtClean="0">
                <a:latin typeface="Courier New" pitchFamily="49" charset="0"/>
                <a:cs typeface="Courier New" pitchFamily="49" charset="0"/>
              </a:rPr>
              <a:t>      } else {</a:t>
            </a:r>
          </a:p>
          <a:p>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ident</a:t>
            </a:r>
            <a:r>
              <a:rPr lang="en-US" sz="1200" b="1" dirty="0" smtClean="0">
                <a:latin typeface="Courier New" pitchFamily="49" charset="0"/>
                <a:cs typeface="Courier New" pitchFamily="49" charset="0"/>
              </a:rPr>
              <a:t> translation */</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EmitInst</a:t>
            </a:r>
            <a:r>
              <a:rPr lang="en-US" sz="1200" b="1" dirty="0" smtClean="0">
                <a:latin typeface="Courier New" pitchFamily="49" charset="0"/>
                <a:cs typeface="Courier New" pitchFamily="49" charset="0"/>
              </a:rPr>
              <a:t>(inst);</a:t>
            </a:r>
          </a:p>
          <a:p>
            <a:r>
              <a:rPr lang="en-US" sz="1200" b="1" dirty="0" smtClean="0">
                <a:latin typeface="Courier New" pitchFamily="49" charset="0"/>
                <a:cs typeface="Courier New" pitchFamily="49" charset="0"/>
              </a:rPr>
              <a:t>      }</a:t>
            </a:r>
          </a:p>
          <a:p>
            <a:r>
              <a:rPr lang="en-US" sz="1200" b="1" dirty="0" smtClean="0">
                <a:latin typeface="Courier New" pitchFamily="49" charset="0"/>
                <a:cs typeface="Courier New" pitchFamily="49" charset="0"/>
              </a:rPr>
              <a:t>   }</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return start;</a:t>
            </a:r>
          </a:p>
          <a:p>
            <a:r>
              <a:rPr lang="en-US" sz="12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endParaRPr lang="en-US" sz="1200" b="1" dirty="0" smtClean="0">
              <a:latin typeface="Courier New" pitchFamily="49" charset="0"/>
              <a:cs typeface="Courier New" pitchFamily="49" charset="0"/>
            </a:endParaRPr>
          </a:p>
          <a:p>
            <a:endParaRPr lang="en-US" sz="12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Binary Translator – Part 2</a:t>
            </a:r>
            <a:endParaRPr lang="en-US" dirty="0"/>
          </a:p>
        </p:txBody>
      </p:sp>
      <p:sp>
        <p:nvSpPr>
          <p:cNvPr id="5" name="TextBox 4"/>
          <p:cNvSpPr txBox="1"/>
          <p:nvPr/>
        </p:nvSpPr>
        <p:spPr>
          <a:xfrm>
            <a:off x="609600" y="1219201"/>
            <a:ext cx="7924800" cy="3877985"/>
          </a:xfrm>
          <a:prstGeom prst="rect">
            <a:avLst/>
          </a:prstGeom>
          <a:noFill/>
          <a:ln>
            <a:solidFill>
              <a:schemeClr val="bg1">
                <a:lumMod val="85000"/>
              </a:schemeClr>
            </a:solidFill>
          </a:ln>
        </p:spPr>
        <p:txBody>
          <a:bodyPr wrap="square" lIns="182880" tIns="182880" rIns="182880" bIns="182880" numCol="2" rtlCol="0">
            <a:spAutoFit/>
          </a:bodyPr>
          <a:lstStyle/>
          <a:p>
            <a:r>
              <a:rPr lang="en-US" sz="1200" b="1" dirty="0" smtClean="0">
                <a:latin typeface="Courier New" pitchFamily="49" charset="0"/>
                <a:cs typeface="Courier New" pitchFamily="49" charset="0"/>
              </a:rPr>
              <a:t>void </a:t>
            </a:r>
            <a:r>
              <a:rPr lang="en-US" sz="1200" b="1" dirty="0" err="1" smtClean="0">
                <a:latin typeface="Courier New" pitchFamily="49" charset="0"/>
                <a:cs typeface="Courier New" pitchFamily="49" charset="0"/>
              </a:rPr>
              <a:t>BT_CalloutSTI</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BTSavedRegs</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regs</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CPUState.PC</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BTFindPC</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regs.tcpc</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CPUState.GPR[] = regs.GPR[];</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CPU_STI();</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CPUState.PC</a:t>
            </a:r>
            <a:r>
              <a:rPr lang="en-US" sz="1200" b="1" dirty="0" smtClean="0">
                <a:latin typeface="Courier New" pitchFamily="49" charset="0"/>
                <a:cs typeface="Courier New" pitchFamily="49" charset="0"/>
              </a:rPr>
              <a:t> += 4;</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if (CPUState.IRQ</a:t>
            </a:r>
          </a:p>
          <a:p>
            <a:r>
              <a:rPr lang="en-US" sz="1200" b="1" dirty="0" smtClean="0">
                <a:latin typeface="Courier New" pitchFamily="49" charset="0"/>
                <a:cs typeface="Courier New" pitchFamily="49" charset="0"/>
              </a:rPr>
              <a:t>         &amp;&amp; CPUState.IE) {</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CPUVector</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BT_Continue</a:t>
            </a:r>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      /* NOT_REACHED */</a:t>
            </a:r>
          </a:p>
          <a:p>
            <a:r>
              <a:rPr lang="en-US" sz="1200" b="1" dirty="0" smtClean="0">
                <a:latin typeface="Courier New" pitchFamily="49" charset="0"/>
                <a:cs typeface="Courier New" pitchFamily="49" charset="0"/>
              </a:rPr>
              <a:t>   }</a:t>
            </a:r>
          </a:p>
          <a:p>
            <a:endParaRPr lang="en-US" sz="1200" b="1" dirty="0" smtClean="0">
              <a:latin typeface="Courier New" pitchFamily="49" charset="0"/>
              <a:cs typeface="Courier New" pitchFamily="49" charset="0"/>
            </a:endParaRPr>
          </a:p>
          <a:p>
            <a:r>
              <a:rPr lang="en-US" sz="1200" b="1" dirty="0" smtClean="0">
                <a:latin typeface="Courier New" pitchFamily="49" charset="0"/>
                <a:cs typeface="Courier New" pitchFamily="49" charset="0"/>
              </a:rPr>
              <a:t>   return;</a:t>
            </a:r>
          </a:p>
          <a:p>
            <a:r>
              <a:rPr lang="en-US" sz="12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93" idx="1"/>
            <a:endCxn id="21" idx="1"/>
          </p:cNvCxnSpPr>
          <p:nvPr/>
        </p:nvCxnSpPr>
        <p:spPr>
          <a:xfrm>
            <a:off x="3886200" y="2362200"/>
            <a:ext cx="1219200" cy="3429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105400" y="2133600"/>
            <a:ext cx="76200" cy="1143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Controlling Control Flow</a:t>
            </a:r>
            <a:endParaRPr lang="en-US" dirty="0"/>
          </a:p>
        </p:txBody>
      </p:sp>
      <p:cxnSp>
        <p:nvCxnSpPr>
          <p:cNvPr id="7" name="Straight Arrow Connector 6"/>
          <p:cNvCxnSpPr>
            <a:stCxn id="14" idx="3"/>
            <a:endCxn id="32" idx="1"/>
          </p:cNvCxnSpPr>
          <p:nvPr/>
        </p:nvCxnSpPr>
        <p:spPr>
          <a:xfrm>
            <a:off x="1295400" y="22098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20574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vEPC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r>
              <a:rPr lang="en-US" sz="1400" b="1" dirty="0" smtClean="0">
                <a:solidFill>
                  <a:schemeClr val="tx1"/>
                </a:solidFill>
                <a:latin typeface="Courier New" pitchFamily="49" charset="0"/>
                <a:cs typeface="Courier New" pitchFamily="49" charset="0"/>
              </a:rPr>
              <a:t>   </a:t>
            </a: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add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18</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42" name="Rectangle 41"/>
          <p:cNvSpPr/>
          <p:nvPr/>
        </p:nvSpPr>
        <p:spPr>
          <a:xfrm>
            <a:off x="5257800" y="2362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endParaRPr lang="en-US" sz="1400" b="1" dirty="0" smtClean="0">
              <a:solidFill>
                <a:schemeClr val="tx1"/>
              </a:solidFill>
              <a:latin typeface="Courier New" pitchFamily="49" charset="0"/>
              <a:cs typeface="Courier New" pitchFamily="49" charset="0"/>
            </a:endParaRPr>
          </a:p>
        </p:txBody>
      </p:sp>
      <p:sp>
        <p:nvSpPr>
          <p:cNvPr id="43" name="Rectangle 42"/>
          <p:cNvSpPr/>
          <p:nvPr/>
        </p:nvSpPr>
        <p:spPr>
          <a:xfrm>
            <a:off x="5257800" y="2667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END_BB</a:t>
            </a:r>
          </a:p>
        </p:txBody>
      </p:sp>
      <p:sp>
        <p:nvSpPr>
          <p:cNvPr id="45" name="Rectangle 44"/>
          <p:cNvSpPr/>
          <p:nvPr/>
        </p:nvSpPr>
        <p:spPr>
          <a:xfrm>
            <a:off x="5257800" y="2971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END_BB</a:t>
            </a:r>
          </a:p>
        </p:txBody>
      </p:sp>
      <p:cxnSp>
        <p:nvCxnSpPr>
          <p:cNvPr id="47" name="Straight Connector 46"/>
          <p:cNvCxnSpPr/>
          <p:nvPr/>
        </p:nvCxnSpPr>
        <p:spPr>
          <a:xfrm rot="5400000">
            <a:off x="3429794" y="3581400"/>
            <a:ext cx="36568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639594" y="3580606"/>
            <a:ext cx="3657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57800" y="3886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endParaRPr lang="en-US" sz="1400" b="1" dirty="0" smtClean="0">
              <a:solidFill>
                <a:schemeClr val="tx1"/>
              </a:solidFill>
              <a:latin typeface="Courier New" pitchFamily="49" charset="0"/>
              <a:cs typeface="Courier New" pitchFamily="49" charset="0"/>
            </a:endParaRPr>
          </a:p>
        </p:txBody>
      </p:sp>
      <p:sp>
        <p:nvSpPr>
          <p:cNvPr id="50" name="Rectangle 49"/>
          <p:cNvSpPr/>
          <p:nvPr/>
        </p:nvSpPr>
        <p:spPr>
          <a:xfrm>
            <a:off x="5257800" y="4191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endParaRPr lang="en-US" sz="1400" b="1" dirty="0" smtClean="0">
              <a:solidFill>
                <a:schemeClr val="tx1"/>
              </a:solidFill>
              <a:latin typeface="Courier New" pitchFamily="49" charset="0"/>
              <a:cs typeface="Courier New" pitchFamily="49" charset="0"/>
            </a:endParaRPr>
          </a:p>
        </p:txBody>
      </p:sp>
      <p:sp>
        <p:nvSpPr>
          <p:cNvPr id="51" name="Rectangle 50"/>
          <p:cNvSpPr/>
          <p:nvPr/>
        </p:nvSpPr>
        <p:spPr>
          <a:xfrm>
            <a:off x="5257800" y="4495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endParaRPr lang="en-US" sz="1400" b="1" dirty="0" smtClean="0">
              <a:solidFill>
                <a:schemeClr val="tx1"/>
              </a:solidFill>
              <a:latin typeface="Courier New" pitchFamily="49" charset="0"/>
              <a:cs typeface="Courier New" pitchFamily="49" charset="0"/>
            </a:endParaRPr>
          </a:p>
        </p:txBody>
      </p:sp>
      <p:sp>
        <p:nvSpPr>
          <p:cNvPr id="52" name="Rectangle 51"/>
          <p:cNvSpPr/>
          <p:nvPr/>
        </p:nvSpPr>
        <p:spPr>
          <a:xfrm>
            <a:off x="5257800" y="4800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endParaRPr lang="en-US" sz="1400" b="1" dirty="0" smtClean="0">
              <a:solidFill>
                <a:schemeClr val="tx1"/>
              </a:solidFill>
              <a:latin typeface="Courier New" pitchFamily="49" charset="0"/>
              <a:cs typeface="Courier New" pitchFamily="49" charset="0"/>
            </a:endParaRPr>
          </a:p>
        </p:txBody>
      </p:sp>
      <p:sp>
        <p:nvSpPr>
          <p:cNvPr id="78" name="Rectangle 77"/>
          <p:cNvSpPr/>
          <p:nvPr/>
        </p:nvSpPr>
        <p:spPr>
          <a:xfrm>
            <a:off x="7772400" y="2057400"/>
            <a:ext cx="685800" cy="3048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start</a:t>
            </a:r>
          </a:p>
        </p:txBody>
      </p: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110" name="TextBox 109"/>
          <p:cNvSpPr txBox="1"/>
          <p:nvPr/>
        </p:nvSpPr>
        <p:spPr>
          <a:xfrm>
            <a:off x="5429496" y="1295400"/>
            <a:ext cx="1866408" cy="369332"/>
          </a:xfrm>
          <a:prstGeom prst="rect">
            <a:avLst/>
          </a:prstGeom>
          <a:noFill/>
        </p:spPr>
        <p:txBody>
          <a:bodyPr wrap="none" rtlCol="0">
            <a:spAutoFit/>
          </a:bodyPr>
          <a:lstStyle/>
          <a:p>
            <a:pPr algn="ctr"/>
            <a:r>
              <a:rPr lang="en-US" b="1" dirty="0" smtClean="0"/>
              <a:t>Translation Cache</a:t>
            </a:r>
            <a:endParaRPr lang="en-US" b="1" dirty="0"/>
          </a:p>
        </p:txBody>
      </p:sp>
      <p:sp>
        <p:nvSpPr>
          <p:cNvPr id="121" name="Right Arrow 120"/>
          <p:cNvSpPr/>
          <p:nvPr/>
        </p:nvSpPr>
        <p:spPr>
          <a:xfrm>
            <a:off x="7467600" y="2743200"/>
            <a:ext cx="3810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8" name="Right Arrow 127"/>
          <p:cNvSpPr/>
          <p:nvPr/>
        </p:nvSpPr>
        <p:spPr>
          <a:xfrm flipH="1">
            <a:off x="7467600" y="2133600"/>
            <a:ext cx="3048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53" name="Elbow Connector 52"/>
          <p:cNvCxnSpPr/>
          <p:nvPr/>
        </p:nvCxnSpPr>
        <p:spPr>
          <a:xfrm>
            <a:off x="2286000" y="2514600"/>
            <a:ext cx="1143000" cy="762000"/>
          </a:xfrm>
          <a:prstGeom prst="bentConnector3">
            <a:avLst>
              <a:gd name="adj1" fmla="val 100149"/>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a:off x="6096000" y="2514600"/>
            <a:ext cx="1143000" cy="457200"/>
          </a:xfrm>
          <a:prstGeom prst="bentConnector3">
            <a:avLst>
              <a:gd name="adj1" fmla="val 99655"/>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4" name="Right Arrow 83"/>
          <p:cNvSpPr/>
          <p:nvPr/>
        </p:nvSpPr>
        <p:spPr>
          <a:xfrm>
            <a:off x="7467600" y="3048000"/>
            <a:ext cx="3810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85" name="Rectangle 84"/>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sp>
        <p:nvSpPr>
          <p:cNvPr id="93" name="Left Brace 92"/>
          <p:cNvSpPr/>
          <p:nvPr/>
        </p:nvSpPr>
        <p:spPr>
          <a:xfrm flipH="1">
            <a:off x="3810000" y="2133600"/>
            <a:ext cx="76200" cy="4572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52578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endParaRPr lang="en-US" sz="1400" b="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69" idx="1"/>
            <a:endCxn id="21" idx="1"/>
          </p:cNvCxnSpPr>
          <p:nvPr/>
        </p:nvCxnSpPr>
        <p:spPr>
          <a:xfrm rot="10800000" flipH="1" flipV="1">
            <a:off x="3886200" y="3238500"/>
            <a:ext cx="1219200" cy="6477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105400" y="3352800"/>
            <a:ext cx="76200" cy="1066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Controlling Control Flow</a:t>
            </a:r>
            <a:endParaRPr lang="en-US" dirty="0"/>
          </a:p>
        </p:txBody>
      </p:sp>
      <p:cxnSp>
        <p:nvCxnSpPr>
          <p:cNvPr id="7" name="Straight Arrow Connector 6"/>
          <p:cNvCxnSpPr>
            <a:stCxn id="14" idx="3"/>
            <a:endCxn id="34" idx="1"/>
          </p:cNvCxnSpPr>
          <p:nvPr/>
        </p:nvCxnSpPr>
        <p:spPr>
          <a:xfrm>
            <a:off x="1295400" y="28194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26670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vEPC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r>
              <a:rPr lang="en-US" sz="1400" b="1" dirty="0" smtClean="0">
                <a:solidFill>
                  <a:schemeClr val="tx1"/>
                </a:solidFill>
                <a:latin typeface="Courier New" pitchFamily="49" charset="0"/>
                <a:cs typeface="Courier New" pitchFamily="49" charset="0"/>
              </a:rPr>
              <a:t>   </a:t>
            </a: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add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18</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42" name="Rectangle 41"/>
          <p:cNvSpPr/>
          <p:nvPr/>
        </p:nvSpPr>
        <p:spPr>
          <a:xfrm>
            <a:off x="5257800" y="2362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endParaRPr lang="en-US" sz="1400" b="1" dirty="0" smtClean="0">
              <a:solidFill>
                <a:schemeClr val="tx1"/>
              </a:solidFill>
              <a:latin typeface="Courier New" pitchFamily="49" charset="0"/>
              <a:cs typeface="Courier New" pitchFamily="49" charset="0"/>
            </a:endParaRPr>
          </a:p>
        </p:txBody>
      </p:sp>
      <p:sp>
        <p:nvSpPr>
          <p:cNvPr id="43" name="Rectangle 42"/>
          <p:cNvSpPr/>
          <p:nvPr/>
        </p:nvSpPr>
        <p:spPr>
          <a:xfrm>
            <a:off x="5257800" y="2667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END_BB</a:t>
            </a:r>
          </a:p>
        </p:txBody>
      </p:sp>
      <p:sp>
        <p:nvSpPr>
          <p:cNvPr id="44" name="Rectangle 43"/>
          <p:cNvSpPr/>
          <p:nvPr/>
        </p:nvSpPr>
        <p:spPr>
          <a:xfrm>
            <a:off x="5257800" y="4800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endParaRPr lang="en-US" sz="1400" b="1" i="1" dirty="0" smtClean="0">
              <a:solidFill>
                <a:schemeClr val="tx1"/>
              </a:solidFill>
              <a:latin typeface="Courier New" pitchFamily="49" charset="0"/>
              <a:cs typeface="Courier New" pitchFamily="49" charset="0"/>
            </a:endParaRPr>
          </a:p>
        </p:txBody>
      </p:sp>
      <p:sp>
        <p:nvSpPr>
          <p:cNvPr id="45" name="Rectangle 44"/>
          <p:cNvSpPr/>
          <p:nvPr/>
        </p:nvSpPr>
        <p:spPr>
          <a:xfrm>
            <a:off x="5257800" y="2971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END_BB</a:t>
            </a:r>
          </a:p>
        </p:txBody>
      </p:sp>
      <p:cxnSp>
        <p:nvCxnSpPr>
          <p:cNvPr id="47" name="Straight Connector 46"/>
          <p:cNvCxnSpPr/>
          <p:nvPr/>
        </p:nvCxnSpPr>
        <p:spPr>
          <a:xfrm rot="5400000">
            <a:off x="3429794" y="3581400"/>
            <a:ext cx="36568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639594" y="3580606"/>
            <a:ext cx="3657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110" name="TextBox 109"/>
          <p:cNvSpPr txBox="1"/>
          <p:nvPr/>
        </p:nvSpPr>
        <p:spPr>
          <a:xfrm>
            <a:off x="5429496" y="1295400"/>
            <a:ext cx="1866408" cy="369332"/>
          </a:xfrm>
          <a:prstGeom prst="rect">
            <a:avLst/>
          </a:prstGeom>
          <a:noFill/>
        </p:spPr>
        <p:txBody>
          <a:bodyPr wrap="none" rtlCol="0">
            <a:spAutoFit/>
          </a:bodyPr>
          <a:lstStyle/>
          <a:p>
            <a:pPr algn="ctr"/>
            <a:r>
              <a:rPr lang="en-US" b="1" dirty="0" smtClean="0"/>
              <a:t>Translation Cache</a:t>
            </a:r>
            <a:endParaRPr lang="en-US" b="1" dirty="0"/>
          </a:p>
        </p:txBody>
      </p:sp>
      <p:sp>
        <p:nvSpPr>
          <p:cNvPr id="121" name="Right Arrow 120"/>
          <p:cNvSpPr/>
          <p:nvPr/>
        </p:nvSpPr>
        <p:spPr>
          <a:xfrm>
            <a:off x="7467600" y="2743200"/>
            <a:ext cx="3048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53" name="Elbow Connector 52"/>
          <p:cNvCxnSpPr/>
          <p:nvPr/>
        </p:nvCxnSpPr>
        <p:spPr>
          <a:xfrm>
            <a:off x="2286000" y="2514600"/>
            <a:ext cx="1143000" cy="762000"/>
          </a:xfrm>
          <a:prstGeom prst="bentConnector3">
            <a:avLst>
              <a:gd name="adj1" fmla="val 100149"/>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a:off x="6096000" y="2514600"/>
            <a:ext cx="1143000" cy="457200"/>
          </a:xfrm>
          <a:prstGeom prst="bentConnector3">
            <a:avLst>
              <a:gd name="adj1" fmla="val 99655"/>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sp>
        <p:nvSpPr>
          <p:cNvPr id="37" name="Rectangle 36"/>
          <p:cNvSpPr/>
          <p:nvPr/>
        </p:nvSpPr>
        <p:spPr>
          <a:xfrm>
            <a:off x="52578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add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18</a:t>
            </a:r>
          </a:p>
        </p:txBody>
      </p:sp>
      <p:sp>
        <p:nvSpPr>
          <p:cNvPr id="38" name="Rectangle 37"/>
          <p:cNvSpPr/>
          <p:nvPr/>
        </p:nvSpPr>
        <p:spPr>
          <a:xfrm>
            <a:off x="52578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a:t>
            </a:r>
          </a:p>
        </p:txBody>
      </p:sp>
      <p:sp>
        <p:nvSpPr>
          <p:cNvPr id="54" name="Rectangle 53"/>
          <p:cNvSpPr/>
          <p:nvPr/>
        </p:nvSpPr>
        <p:spPr>
          <a:xfrm>
            <a:off x="5257800" y="3886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55" name="Rectangle 54"/>
          <p:cNvSpPr/>
          <p:nvPr/>
        </p:nvSpPr>
        <p:spPr>
          <a:xfrm>
            <a:off x="5257800" y="4191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HANDLE_RET</a:t>
            </a:r>
          </a:p>
        </p:txBody>
      </p:sp>
      <p:sp>
        <p:nvSpPr>
          <p:cNvPr id="56" name="TextBox 55"/>
          <p:cNvSpPr txBox="1"/>
          <p:nvPr/>
        </p:nvSpPr>
        <p:spPr>
          <a:xfrm>
            <a:off x="1981200" y="4953000"/>
            <a:ext cx="1415772" cy="400110"/>
          </a:xfrm>
          <a:prstGeom prst="rect">
            <a:avLst/>
          </a:prstGeom>
          <a:noFill/>
          <a:ln>
            <a:noFill/>
          </a:ln>
        </p:spPr>
        <p:txBody>
          <a:bodyPr wrap="none" rtlCol="0">
            <a:spAutoFit/>
          </a:bodyPr>
          <a:lstStyle/>
          <a:p>
            <a:r>
              <a:rPr lang="en-US" sz="2000" b="1" u="sng" dirty="0" err="1" smtClean="0">
                <a:latin typeface="Courier New" pitchFamily="49" charset="0"/>
                <a:cs typeface="Courier New" pitchFamily="49" charset="0"/>
              </a:rPr>
              <a:t>eax</a:t>
            </a:r>
            <a:r>
              <a:rPr lang="en-US" sz="2000" b="1" u="sng" dirty="0" smtClean="0">
                <a:latin typeface="Courier New" pitchFamily="49" charset="0"/>
                <a:cs typeface="Courier New" pitchFamily="49" charset="0"/>
              </a:rPr>
              <a:t> == 0</a:t>
            </a:r>
            <a:endParaRPr lang="en-US" sz="2000" b="1" u="sng" dirty="0">
              <a:latin typeface="Courier New" pitchFamily="49" charset="0"/>
              <a:cs typeface="Courier New" pitchFamily="49" charset="0"/>
            </a:endParaRPr>
          </a:p>
        </p:txBody>
      </p:sp>
      <p:sp>
        <p:nvSpPr>
          <p:cNvPr id="57" name="Rectangle 56"/>
          <p:cNvSpPr/>
          <p:nvPr/>
        </p:nvSpPr>
        <p:spPr>
          <a:xfrm>
            <a:off x="7772400" y="2667000"/>
            <a:ext cx="685800" cy="9906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find</a:t>
            </a:r>
          </a:p>
          <a:p>
            <a:pPr algn="ctr"/>
            <a:r>
              <a:rPr lang="en-US" sz="1600" b="1" dirty="0" smtClean="0">
                <a:solidFill>
                  <a:schemeClr val="bg1"/>
                </a:solidFill>
              </a:rPr>
              <a:t>next</a:t>
            </a:r>
          </a:p>
        </p:txBody>
      </p:sp>
      <p:sp>
        <p:nvSpPr>
          <p:cNvPr id="58" name="Right Arrow 57"/>
          <p:cNvSpPr/>
          <p:nvPr/>
        </p:nvSpPr>
        <p:spPr>
          <a:xfrm flipH="1">
            <a:off x="7467600" y="3352800"/>
            <a:ext cx="3048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60" name="Right Arrow 59"/>
          <p:cNvSpPr/>
          <p:nvPr/>
        </p:nvSpPr>
        <p:spPr>
          <a:xfrm>
            <a:off x="7467600" y="4267200"/>
            <a:ext cx="3048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69" name="Right Brace 68"/>
          <p:cNvSpPr/>
          <p:nvPr/>
        </p:nvSpPr>
        <p:spPr>
          <a:xfrm>
            <a:off x="3810000" y="2667000"/>
            <a:ext cx="76200" cy="1143000"/>
          </a:xfrm>
          <a:prstGeom prst="rightBrace">
            <a:avLst/>
          </a:prstGeom>
          <a:ln w="1905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Arrow Connector 72"/>
          <p:cNvCxnSpPr>
            <a:stCxn id="32" idx="3"/>
            <a:endCxn id="41" idx="1"/>
          </p:cNvCxnSpPr>
          <p:nvPr/>
        </p:nvCxnSpPr>
        <p:spPr>
          <a:xfrm>
            <a:off x="3733800" y="2209800"/>
            <a:ext cx="15240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57800" y="4495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endParaRPr lang="en-US" sz="1400" b="1" i="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Control Flow</a:t>
            </a:r>
            <a:endParaRPr lang="en-US" dirty="0"/>
          </a:p>
        </p:txBody>
      </p:sp>
      <p:cxnSp>
        <p:nvCxnSpPr>
          <p:cNvPr id="7" name="Straight Arrow Connector 6"/>
          <p:cNvCxnSpPr>
            <a:stCxn id="14" idx="3"/>
            <a:endCxn id="34" idx="1"/>
          </p:cNvCxnSpPr>
          <p:nvPr/>
        </p:nvCxnSpPr>
        <p:spPr>
          <a:xfrm>
            <a:off x="1295400" y="28194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26670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vEPC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r>
              <a:rPr lang="en-US" sz="1400" b="1" dirty="0" smtClean="0">
                <a:solidFill>
                  <a:schemeClr val="tx1"/>
                </a:solidFill>
                <a:latin typeface="Courier New" pitchFamily="49" charset="0"/>
                <a:cs typeface="Courier New" pitchFamily="49" charset="0"/>
              </a:rPr>
              <a:t>   </a:t>
            </a: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add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18</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42" name="Rectangle 41"/>
          <p:cNvSpPr/>
          <p:nvPr/>
        </p:nvSpPr>
        <p:spPr>
          <a:xfrm>
            <a:off x="5257800" y="2362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endParaRPr lang="en-US" sz="1400" b="1" dirty="0" smtClean="0">
              <a:solidFill>
                <a:schemeClr val="tx1"/>
              </a:solidFill>
              <a:latin typeface="Courier New" pitchFamily="49" charset="0"/>
              <a:cs typeface="Courier New" pitchFamily="49" charset="0"/>
            </a:endParaRPr>
          </a:p>
        </p:txBody>
      </p:sp>
      <p:sp>
        <p:nvSpPr>
          <p:cNvPr id="43" name="Rectangle 42"/>
          <p:cNvSpPr/>
          <p:nvPr/>
        </p:nvSpPr>
        <p:spPr>
          <a:xfrm>
            <a:off x="5257800" y="2667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jmp</a:t>
            </a:r>
            <a:endParaRPr lang="en-US" sz="1400" b="1" dirty="0" smtClean="0">
              <a:solidFill>
                <a:schemeClr val="tx1"/>
              </a:solidFill>
              <a:latin typeface="Courier New" pitchFamily="49" charset="0"/>
              <a:cs typeface="Courier New" pitchFamily="49" charset="0"/>
            </a:endParaRPr>
          </a:p>
        </p:txBody>
      </p:sp>
      <p:sp>
        <p:nvSpPr>
          <p:cNvPr id="44" name="Rectangle 43"/>
          <p:cNvSpPr/>
          <p:nvPr/>
        </p:nvSpPr>
        <p:spPr>
          <a:xfrm>
            <a:off x="5257800" y="4495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endParaRPr lang="en-US" sz="1400" b="1" i="1" dirty="0" smtClean="0">
              <a:solidFill>
                <a:schemeClr val="tx1"/>
              </a:solidFill>
              <a:latin typeface="Courier New" pitchFamily="49" charset="0"/>
              <a:cs typeface="Courier New" pitchFamily="49" charset="0"/>
            </a:endParaRPr>
          </a:p>
        </p:txBody>
      </p:sp>
      <p:sp>
        <p:nvSpPr>
          <p:cNvPr id="45" name="Rectangle 44"/>
          <p:cNvSpPr/>
          <p:nvPr/>
        </p:nvSpPr>
        <p:spPr>
          <a:xfrm>
            <a:off x="5257800" y="2971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END_BB</a:t>
            </a:r>
          </a:p>
        </p:txBody>
      </p:sp>
      <p:sp>
        <p:nvSpPr>
          <p:cNvPr id="46" name="Rectangle 45"/>
          <p:cNvSpPr/>
          <p:nvPr/>
        </p:nvSpPr>
        <p:spPr>
          <a:xfrm>
            <a:off x="5257800" y="4800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endParaRPr lang="en-US" sz="1400" b="1" i="1" dirty="0" smtClean="0">
              <a:solidFill>
                <a:schemeClr val="tx1"/>
              </a:solidFill>
              <a:latin typeface="Courier New" pitchFamily="49" charset="0"/>
              <a:cs typeface="Courier New" pitchFamily="49" charset="0"/>
            </a:endParaRPr>
          </a:p>
        </p:txBody>
      </p:sp>
      <p:cxnSp>
        <p:nvCxnSpPr>
          <p:cNvPr id="47" name="Straight Connector 46"/>
          <p:cNvCxnSpPr/>
          <p:nvPr/>
        </p:nvCxnSpPr>
        <p:spPr>
          <a:xfrm rot="5400000">
            <a:off x="3429794" y="3581400"/>
            <a:ext cx="36568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639594" y="3580606"/>
            <a:ext cx="3657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110" name="TextBox 109"/>
          <p:cNvSpPr txBox="1"/>
          <p:nvPr/>
        </p:nvSpPr>
        <p:spPr>
          <a:xfrm>
            <a:off x="5429496" y="1295400"/>
            <a:ext cx="1866408" cy="369332"/>
          </a:xfrm>
          <a:prstGeom prst="rect">
            <a:avLst/>
          </a:prstGeom>
          <a:noFill/>
        </p:spPr>
        <p:txBody>
          <a:bodyPr wrap="none" rtlCol="0">
            <a:spAutoFit/>
          </a:bodyPr>
          <a:lstStyle/>
          <a:p>
            <a:pPr algn="ctr"/>
            <a:r>
              <a:rPr lang="en-US" b="1" dirty="0" smtClean="0"/>
              <a:t>Translation Cache</a:t>
            </a:r>
            <a:endParaRPr lang="en-US" b="1" dirty="0"/>
          </a:p>
        </p:txBody>
      </p:sp>
      <p:cxnSp>
        <p:nvCxnSpPr>
          <p:cNvPr id="53" name="Elbow Connector 52"/>
          <p:cNvCxnSpPr/>
          <p:nvPr/>
        </p:nvCxnSpPr>
        <p:spPr>
          <a:xfrm>
            <a:off x="2286000" y="2514600"/>
            <a:ext cx="1143000" cy="762000"/>
          </a:xfrm>
          <a:prstGeom prst="bentConnector3">
            <a:avLst>
              <a:gd name="adj1" fmla="val 100149"/>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a:off x="6096000" y="2514600"/>
            <a:ext cx="1143000" cy="457200"/>
          </a:xfrm>
          <a:prstGeom prst="bentConnector3">
            <a:avLst>
              <a:gd name="adj1" fmla="val 99655"/>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sp>
        <p:nvSpPr>
          <p:cNvPr id="37" name="Rectangle 36"/>
          <p:cNvSpPr/>
          <p:nvPr/>
        </p:nvSpPr>
        <p:spPr>
          <a:xfrm>
            <a:off x="52578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add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18</a:t>
            </a:r>
          </a:p>
        </p:txBody>
      </p:sp>
      <p:sp>
        <p:nvSpPr>
          <p:cNvPr id="38" name="Rectangle 37"/>
          <p:cNvSpPr/>
          <p:nvPr/>
        </p:nvSpPr>
        <p:spPr>
          <a:xfrm>
            <a:off x="52578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a:t>
            </a:r>
          </a:p>
        </p:txBody>
      </p:sp>
      <p:sp>
        <p:nvSpPr>
          <p:cNvPr id="54" name="Rectangle 53"/>
          <p:cNvSpPr/>
          <p:nvPr/>
        </p:nvSpPr>
        <p:spPr>
          <a:xfrm>
            <a:off x="5257800" y="3886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55" name="Rectangle 54"/>
          <p:cNvSpPr/>
          <p:nvPr/>
        </p:nvSpPr>
        <p:spPr>
          <a:xfrm>
            <a:off x="5257800" y="4191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HANDLE_RET</a:t>
            </a:r>
          </a:p>
        </p:txBody>
      </p:sp>
      <p:sp>
        <p:nvSpPr>
          <p:cNvPr id="56" name="TextBox 55"/>
          <p:cNvSpPr txBox="1"/>
          <p:nvPr/>
        </p:nvSpPr>
        <p:spPr>
          <a:xfrm>
            <a:off x="1981200" y="4953000"/>
            <a:ext cx="1415772" cy="400110"/>
          </a:xfrm>
          <a:prstGeom prst="rect">
            <a:avLst/>
          </a:prstGeom>
          <a:noFill/>
        </p:spPr>
        <p:txBody>
          <a:bodyPr wrap="none" rtlCol="0">
            <a:spAutoFit/>
          </a:bodyPr>
          <a:lstStyle/>
          <a:p>
            <a:r>
              <a:rPr lang="en-US" sz="2000" b="1" u="sng" dirty="0" err="1" smtClean="0">
                <a:latin typeface="Courier New" pitchFamily="49" charset="0"/>
                <a:cs typeface="Courier New" pitchFamily="49" charset="0"/>
              </a:rPr>
              <a:t>eax</a:t>
            </a:r>
            <a:r>
              <a:rPr lang="en-US" sz="2000" b="1" u="sng" dirty="0" smtClean="0">
                <a:latin typeface="Courier New" pitchFamily="49" charset="0"/>
                <a:cs typeface="Courier New" pitchFamily="49" charset="0"/>
              </a:rPr>
              <a:t> == 0</a:t>
            </a:r>
            <a:endParaRPr lang="en-US" sz="2000" b="1" u="sng" dirty="0">
              <a:latin typeface="Courier New" pitchFamily="49" charset="0"/>
              <a:cs typeface="Courier New" pitchFamily="49" charset="0"/>
            </a:endParaRPr>
          </a:p>
        </p:txBody>
      </p:sp>
      <p:sp>
        <p:nvSpPr>
          <p:cNvPr id="60" name="Right Arrow 59"/>
          <p:cNvSpPr/>
          <p:nvPr/>
        </p:nvSpPr>
        <p:spPr>
          <a:xfrm>
            <a:off x="7467600" y="4267200"/>
            <a:ext cx="3048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62" name="Elbow Connector 61"/>
          <p:cNvCxnSpPr/>
          <p:nvPr/>
        </p:nvCxnSpPr>
        <p:spPr>
          <a:xfrm>
            <a:off x="6096000" y="2819400"/>
            <a:ext cx="914400" cy="457200"/>
          </a:xfrm>
          <a:prstGeom prst="bentConnector3">
            <a:avLst>
              <a:gd name="adj1" fmla="val 100000"/>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3"/>
            <a:endCxn id="41" idx="1"/>
          </p:cNvCxnSpPr>
          <p:nvPr/>
        </p:nvCxnSpPr>
        <p:spPr>
          <a:xfrm>
            <a:off x="3733800" y="2209800"/>
            <a:ext cx="15240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4" idx="3"/>
            <a:endCxn id="37" idx="1"/>
          </p:cNvCxnSpPr>
          <p:nvPr/>
        </p:nvCxnSpPr>
        <p:spPr>
          <a:xfrm>
            <a:off x="3733800" y="2819400"/>
            <a:ext cx="1524000" cy="6096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67" idx="1"/>
            <a:endCxn id="21" idx="1"/>
          </p:cNvCxnSpPr>
          <p:nvPr/>
        </p:nvCxnSpPr>
        <p:spPr>
          <a:xfrm>
            <a:off x="3886200" y="3619500"/>
            <a:ext cx="1219199" cy="11811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105399" y="4572000"/>
            <a:ext cx="76201" cy="4572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Controlling Control Flow</a:t>
            </a:r>
            <a:endParaRPr lang="en-US" dirty="0"/>
          </a:p>
        </p:txBody>
      </p:sp>
      <p:cxnSp>
        <p:nvCxnSpPr>
          <p:cNvPr id="7" name="Straight Arrow Connector 6"/>
          <p:cNvCxnSpPr>
            <a:stCxn id="14" idx="3"/>
            <a:endCxn id="36" idx="1"/>
          </p:cNvCxnSpPr>
          <p:nvPr/>
        </p:nvCxnSpPr>
        <p:spPr>
          <a:xfrm>
            <a:off x="1295400" y="34290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32766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vEPC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r>
              <a:rPr lang="en-US" sz="1400" b="1" dirty="0" smtClean="0">
                <a:solidFill>
                  <a:schemeClr val="tx1"/>
                </a:solidFill>
                <a:latin typeface="Courier New" pitchFamily="49" charset="0"/>
                <a:cs typeface="Courier New" pitchFamily="49" charset="0"/>
              </a:rPr>
              <a:t>   </a:t>
            </a: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add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18</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42" name="Rectangle 41"/>
          <p:cNvSpPr/>
          <p:nvPr/>
        </p:nvSpPr>
        <p:spPr>
          <a:xfrm>
            <a:off x="5257800" y="2362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endParaRPr lang="en-US" sz="1400" b="1" dirty="0" smtClean="0">
              <a:solidFill>
                <a:schemeClr val="tx1"/>
              </a:solidFill>
              <a:latin typeface="Courier New" pitchFamily="49" charset="0"/>
              <a:cs typeface="Courier New" pitchFamily="49" charset="0"/>
            </a:endParaRPr>
          </a:p>
        </p:txBody>
      </p:sp>
      <p:sp>
        <p:nvSpPr>
          <p:cNvPr id="43" name="Rectangle 42"/>
          <p:cNvSpPr/>
          <p:nvPr/>
        </p:nvSpPr>
        <p:spPr>
          <a:xfrm>
            <a:off x="5257800" y="2667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jmp</a:t>
            </a:r>
            <a:endParaRPr lang="en-US" sz="1400" b="1" dirty="0" smtClean="0">
              <a:solidFill>
                <a:schemeClr val="tx1"/>
              </a:solidFill>
              <a:latin typeface="Courier New" pitchFamily="49" charset="0"/>
              <a:cs typeface="Courier New" pitchFamily="49" charset="0"/>
            </a:endParaRPr>
          </a:p>
        </p:txBody>
      </p:sp>
      <p:sp>
        <p:nvSpPr>
          <p:cNvPr id="45" name="Rectangle 44"/>
          <p:cNvSpPr/>
          <p:nvPr/>
        </p:nvSpPr>
        <p:spPr>
          <a:xfrm>
            <a:off x="5257800" y="2971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END_BB</a:t>
            </a:r>
          </a:p>
        </p:txBody>
      </p:sp>
      <p:cxnSp>
        <p:nvCxnSpPr>
          <p:cNvPr id="47" name="Straight Connector 46"/>
          <p:cNvCxnSpPr/>
          <p:nvPr/>
        </p:nvCxnSpPr>
        <p:spPr>
          <a:xfrm rot="5400000">
            <a:off x="3429794" y="3581400"/>
            <a:ext cx="36568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639594" y="3580606"/>
            <a:ext cx="3657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110" name="TextBox 109"/>
          <p:cNvSpPr txBox="1"/>
          <p:nvPr/>
        </p:nvSpPr>
        <p:spPr>
          <a:xfrm>
            <a:off x="5429496" y="1295400"/>
            <a:ext cx="1866408" cy="369332"/>
          </a:xfrm>
          <a:prstGeom prst="rect">
            <a:avLst/>
          </a:prstGeom>
          <a:noFill/>
        </p:spPr>
        <p:txBody>
          <a:bodyPr wrap="none" rtlCol="0">
            <a:spAutoFit/>
          </a:bodyPr>
          <a:lstStyle/>
          <a:p>
            <a:pPr algn="ctr"/>
            <a:r>
              <a:rPr lang="en-US" b="1" dirty="0" smtClean="0"/>
              <a:t>Translation Cache</a:t>
            </a:r>
            <a:endParaRPr lang="en-US" b="1" dirty="0"/>
          </a:p>
        </p:txBody>
      </p:sp>
      <p:cxnSp>
        <p:nvCxnSpPr>
          <p:cNvPr id="53" name="Elbow Connector 52"/>
          <p:cNvCxnSpPr/>
          <p:nvPr/>
        </p:nvCxnSpPr>
        <p:spPr>
          <a:xfrm>
            <a:off x="2286000" y="2514600"/>
            <a:ext cx="1143000" cy="762000"/>
          </a:xfrm>
          <a:prstGeom prst="bentConnector3">
            <a:avLst>
              <a:gd name="adj1" fmla="val 100149"/>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a:off x="6096000" y="2514600"/>
            <a:ext cx="1143000" cy="457200"/>
          </a:xfrm>
          <a:prstGeom prst="bentConnector3">
            <a:avLst>
              <a:gd name="adj1" fmla="val 99655"/>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sp>
        <p:nvSpPr>
          <p:cNvPr id="37" name="Rectangle 36"/>
          <p:cNvSpPr/>
          <p:nvPr/>
        </p:nvSpPr>
        <p:spPr>
          <a:xfrm>
            <a:off x="52578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add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18</a:t>
            </a:r>
          </a:p>
        </p:txBody>
      </p:sp>
      <p:sp>
        <p:nvSpPr>
          <p:cNvPr id="38" name="Rectangle 37"/>
          <p:cNvSpPr/>
          <p:nvPr/>
        </p:nvSpPr>
        <p:spPr>
          <a:xfrm>
            <a:off x="52578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a:t>
            </a:r>
          </a:p>
        </p:txBody>
      </p:sp>
      <p:sp>
        <p:nvSpPr>
          <p:cNvPr id="54" name="Rectangle 53"/>
          <p:cNvSpPr/>
          <p:nvPr/>
        </p:nvSpPr>
        <p:spPr>
          <a:xfrm>
            <a:off x="5257800" y="3886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55" name="Rectangle 54"/>
          <p:cNvSpPr/>
          <p:nvPr/>
        </p:nvSpPr>
        <p:spPr>
          <a:xfrm>
            <a:off x="5257800" y="4191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HANDLE_RET</a:t>
            </a:r>
          </a:p>
        </p:txBody>
      </p:sp>
      <p:sp>
        <p:nvSpPr>
          <p:cNvPr id="56" name="TextBox 55"/>
          <p:cNvSpPr txBox="1"/>
          <p:nvPr/>
        </p:nvSpPr>
        <p:spPr>
          <a:xfrm>
            <a:off x="1981200" y="4953000"/>
            <a:ext cx="1415772" cy="400110"/>
          </a:xfrm>
          <a:prstGeom prst="rect">
            <a:avLst/>
          </a:prstGeom>
          <a:noFill/>
        </p:spPr>
        <p:txBody>
          <a:bodyPr wrap="none" rtlCol="0">
            <a:spAutoFit/>
          </a:bodyPr>
          <a:lstStyle/>
          <a:p>
            <a:r>
              <a:rPr lang="en-US" sz="2000" b="1" u="sng" dirty="0" err="1" smtClean="0">
                <a:latin typeface="Courier New" pitchFamily="49" charset="0"/>
                <a:cs typeface="Courier New" pitchFamily="49" charset="0"/>
              </a:rPr>
              <a:t>eax</a:t>
            </a:r>
            <a:r>
              <a:rPr lang="en-US" sz="2000" b="1" u="sng" dirty="0" smtClean="0">
                <a:latin typeface="Courier New" pitchFamily="49" charset="0"/>
                <a:cs typeface="Courier New" pitchFamily="49" charset="0"/>
              </a:rPr>
              <a:t> == 1</a:t>
            </a:r>
            <a:endParaRPr lang="en-US" sz="2000" b="1" u="sng" dirty="0">
              <a:latin typeface="Courier New" pitchFamily="49" charset="0"/>
              <a:cs typeface="Courier New" pitchFamily="49" charset="0"/>
            </a:endParaRPr>
          </a:p>
        </p:txBody>
      </p:sp>
      <p:cxnSp>
        <p:nvCxnSpPr>
          <p:cNvPr id="62" name="Elbow Connector 61"/>
          <p:cNvCxnSpPr/>
          <p:nvPr/>
        </p:nvCxnSpPr>
        <p:spPr>
          <a:xfrm>
            <a:off x="6096000" y="2819400"/>
            <a:ext cx="914400" cy="457200"/>
          </a:xfrm>
          <a:prstGeom prst="bentConnector3">
            <a:avLst>
              <a:gd name="adj1" fmla="val 100000"/>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7467600" y="3048000"/>
            <a:ext cx="3048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50" name="Rectangle 49"/>
          <p:cNvSpPr/>
          <p:nvPr/>
        </p:nvSpPr>
        <p:spPr>
          <a:xfrm>
            <a:off x="7772400" y="2971800"/>
            <a:ext cx="685800" cy="18288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find</a:t>
            </a:r>
          </a:p>
          <a:p>
            <a:pPr algn="ctr"/>
            <a:r>
              <a:rPr lang="en-US" sz="1600" b="1" dirty="0" smtClean="0">
                <a:solidFill>
                  <a:schemeClr val="bg1"/>
                </a:solidFill>
              </a:rPr>
              <a:t>next</a:t>
            </a:r>
          </a:p>
        </p:txBody>
      </p:sp>
      <p:sp>
        <p:nvSpPr>
          <p:cNvPr id="51" name="Right Arrow 50"/>
          <p:cNvSpPr/>
          <p:nvPr/>
        </p:nvSpPr>
        <p:spPr>
          <a:xfrm flipH="1">
            <a:off x="7467600" y="4572000"/>
            <a:ext cx="3048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52" name="Right Arrow 51"/>
          <p:cNvSpPr/>
          <p:nvPr/>
        </p:nvSpPr>
        <p:spPr>
          <a:xfrm>
            <a:off x="7467600" y="4876800"/>
            <a:ext cx="3048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57" name="Rectangle 56"/>
          <p:cNvSpPr/>
          <p:nvPr/>
        </p:nvSpPr>
        <p:spPr>
          <a:xfrm>
            <a:off x="5257800" y="4495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58" name="Rectangle 57"/>
          <p:cNvSpPr/>
          <p:nvPr/>
        </p:nvSpPr>
        <p:spPr>
          <a:xfrm>
            <a:off x="5257800" y="48006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HANDLE_RET</a:t>
            </a:r>
          </a:p>
        </p:txBody>
      </p:sp>
      <p:sp>
        <p:nvSpPr>
          <p:cNvPr id="67" name="Left Brace 66"/>
          <p:cNvSpPr/>
          <p:nvPr/>
        </p:nvSpPr>
        <p:spPr>
          <a:xfrm flipH="1">
            <a:off x="3810000" y="3352800"/>
            <a:ext cx="76200" cy="533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Arrow Connector 72"/>
          <p:cNvCxnSpPr>
            <a:stCxn id="34" idx="3"/>
            <a:endCxn id="37" idx="1"/>
          </p:cNvCxnSpPr>
          <p:nvPr/>
        </p:nvCxnSpPr>
        <p:spPr>
          <a:xfrm>
            <a:off x="3733800" y="2819400"/>
            <a:ext cx="1524000" cy="6096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 idx="3"/>
            <a:endCxn id="41" idx="1"/>
          </p:cNvCxnSpPr>
          <p:nvPr/>
        </p:nvCxnSpPr>
        <p:spPr>
          <a:xfrm>
            <a:off x="3733800" y="2209800"/>
            <a:ext cx="15240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Control Flow</a:t>
            </a:r>
            <a:endParaRPr lang="en-US" dirty="0"/>
          </a:p>
        </p:txBody>
      </p:sp>
      <p:cxnSp>
        <p:nvCxnSpPr>
          <p:cNvPr id="7" name="Straight Arrow Connector 6"/>
          <p:cNvCxnSpPr>
            <a:stCxn id="14" idx="3"/>
            <a:endCxn id="36" idx="1"/>
          </p:cNvCxnSpPr>
          <p:nvPr/>
        </p:nvCxnSpPr>
        <p:spPr>
          <a:xfrm>
            <a:off x="1295400" y="34290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32766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vEPC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r>
              <a:rPr lang="en-US" sz="1400" b="1" dirty="0" smtClean="0">
                <a:solidFill>
                  <a:schemeClr val="tx1"/>
                </a:solidFill>
                <a:latin typeface="Courier New" pitchFamily="49" charset="0"/>
                <a:cs typeface="Courier New" pitchFamily="49" charset="0"/>
              </a:rPr>
              <a:t>   </a:t>
            </a: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add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18</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a:t>
            </a:r>
            <a:r>
              <a:rPr lang="en-US" sz="1400" b="1" dirty="0" err="1" smtClean="0">
                <a:solidFill>
                  <a:schemeClr val="tx1"/>
                </a:solidFill>
                <a:latin typeface="Courier New" pitchFamily="49" charset="0"/>
                <a:cs typeface="Courier New" pitchFamily="49" charset="0"/>
              </a:rPr>
              <a:t>eax</a:t>
            </a:r>
            <a:r>
              <a:rPr lang="en-US" sz="1400" b="1" dirty="0" smtClean="0">
                <a:solidFill>
                  <a:schemeClr val="tx1"/>
                </a:solidFill>
                <a:latin typeface="Courier New" pitchFamily="49" charset="0"/>
                <a:cs typeface="Courier New" pitchFamily="49" charset="0"/>
              </a:rPr>
              <a:t>, 1</a:t>
            </a:r>
          </a:p>
        </p:txBody>
      </p:sp>
      <p:sp>
        <p:nvSpPr>
          <p:cNvPr id="42" name="Rectangle 41"/>
          <p:cNvSpPr/>
          <p:nvPr/>
        </p:nvSpPr>
        <p:spPr>
          <a:xfrm>
            <a:off x="5257800" y="2362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jeq</a:t>
            </a:r>
            <a:endParaRPr lang="en-US" sz="1400" b="1" dirty="0" smtClean="0">
              <a:solidFill>
                <a:schemeClr val="tx1"/>
              </a:solidFill>
              <a:latin typeface="Courier New" pitchFamily="49" charset="0"/>
              <a:cs typeface="Courier New" pitchFamily="49" charset="0"/>
            </a:endParaRPr>
          </a:p>
        </p:txBody>
      </p:sp>
      <p:sp>
        <p:nvSpPr>
          <p:cNvPr id="43" name="Rectangle 42"/>
          <p:cNvSpPr/>
          <p:nvPr/>
        </p:nvSpPr>
        <p:spPr>
          <a:xfrm>
            <a:off x="5257800" y="2667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jmp</a:t>
            </a:r>
            <a:endParaRPr lang="en-US" sz="1400" b="1" dirty="0" smtClean="0">
              <a:solidFill>
                <a:schemeClr val="tx1"/>
              </a:solidFill>
              <a:latin typeface="Courier New" pitchFamily="49" charset="0"/>
              <a:cs typeface="Courier New" pitchFamily="49" charset="0"/>
            </a:endParaRPr>
          </a:p>
        </p:txBody>
      </p:sp>
      <p:sp>
        <p:nvSpPr>
          <p:cNvPr id="45" name="Rectangle 44"/>
          <p:cNvSpPr/>
          <p:nvPr/>
        </p:nvSpPr>
        <p:spPr>
          <a:xfrm>
            <a:off x="5257800" y="2971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jmp</a:t>
            </a:r>
            <a:endParaRPr lang="en-US" sz="1400" b="1" dirty="0" smtClean="0">
              <a:solidFill>
                <a:schemeClr val="tx1"/>
              </a:solidFill>
              <a:latin typeface="Courier New" pitchFamily="49" charset="0"/>
              <a:cs typeface="Courier New" pitchFamily="49" charset="0"/>
            </a:endParaRPr>
          </a:p>
        </p:txBody>
      </p:sp>
      <p:cxnSp>
        <p:nvCxnSpPr>
          <p:cNvPr id="47" name="Straight Connector 46"/>
          <p:cNvCxnSpPr/>
          <p:nvPr/>
        </p:nvCxnSpPr>
        <p:spPr>
          <a:xfrm rot="5400000">
            <a:off x="3429794" y="3581400"/>
            <a:ext cx="36568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639594" y="3580606"/>
            <a:ext cx="3657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110" name="TextBox 109"/>
          <p:cNvSpPr txBox="1"/>
          <p:nvPr/>
        </p:nvSpPr>
        <p:spPr>
          <a:xfrm>
            <a:off x="5429496" y="1295400"/>
            <a:ext cx="1866408" cy="369332"/>
          </a:xfrm>
          <a:prstGeom prst="rect">
            <a:avLst/>
          </a:prstGeom>
          <a:noFill/>
        </p:spPr>
        <p:txBody>
          <a:bodyPr wrap="none" rtlCol="0">
            <a:spAutoFit/>
          </a:bodyPr>
          <a:lstStyle/>
          <a:p>
            <a:pPr algn="ctr"/>
            <a:r>
              <a:rPr lang="en-US" b="1" dirty="0" smtClean="0"/>
              <a:t>Translation Cache</a:t>
            </a:r>
            <a:endParaRPr lang="en-US" b="1" dirty="0"/>
          </a:p>
        </p:txBody>
      </p:sp>
      <p:cxnSp>
        <p:nvCxnSpPr>
          <p:cNvPr id="53" name="Elbow Connector 52"/>
          <p:cNvCxnSpPr/>
          <p:nvPr/>
        </p:nvCxnSpPr>
        <p:spPr>
          <a:xfrm>
            <a:off x="2286000" y="2514600"/>
            <a:ext cx="1143000" cy="762000"/>
          </a:xfrm>
          <a:prstGeom prst="bentConnector3">
            <a:avLst>
              <a:gd name="adj1" fmla="val 100149"/>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a:off x="6096000" y="2514600"/>
            <a:ext cx="1143000" cy="457200"/>
          </a:xfrm>
          <a:prstGeom prst="bentConnector3">
            <a:avLst>
              <a:gd name="adj1" fmla="val 100149"/>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sp>
        <p:nvSpPr>
          <p:cNvPr id="37" name="Rectangle 36"/>
          <p:cNvSpPr/>
          <p:nvPr/>
        </p:nvSpPr>
        <p:spPr>
          <a:xfrm>
            <a:off x="52578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add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18</a:t>
            </a:r>
          </a:p>
        </p:txBody>
      </p:sp>
      <p:sp>
        <p:nvSpPr>
          <p:cNvPr id="38" name="Rectangle 37"/>
          <p:cNvSpPr/>
          <p:nvPr/>
        </p:nvSpPr>
        <p:spPr>
          <a:xfrm>
            <a:off x="52578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a:t>
            </a:r>
          </a:p>
        </p:txBody>
      </p:sp>
      <p:sp>
        <p:nvSpPr>
          <p:cNvPr id="54" name="Rectangle 53"/>
          <p:cNvSpPr/>
          <p:nvPr/>
        </p:nvSpPr>
        <p:spPr>
          <a:xfrm>
            <a:off x="5257800" y="3886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55" name="Rectangle 54"/>
          <p:cNvSpPr/>
          <p:nvPr/>
        </p:nvSpPr>
        <p:spPr>
          <a:xfrm>
            <a:off x="5257800" y="4191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HANDLE_RET</a:t>
            </a:r>
          </a:p>
        </p:txBody>
      </p:sp>
      <p:sp>
        <p:nvSpPr>
          <p:cNvPr id="56" name="TextBox 55"/>
          <p:cNvSpPr txBox="1"/>
          <p:nvPr/>
        </p:nvSpPr>
        <p:spPr>
          <a:xfrm>
            <a:off x="1981200" y="4953000"/>
            <a:ext cx="1415772" cy="400110"/>
          </a:xfrm>
          <a:prstGeom prst="rect">
            <a:avLst/>
          </a:prstGeom>
          <a:noFill/>
        </p:spPr>
        <p:txBody>
          <a:bodyPr wrap="none" rtlCol="0">
            <a:spAutoFit/>
          </a:bodyPr>
          <a:lstStyle/>
          <a:p>
            <a:r>
              <a:rPr lang="en-US" sz="2000" b="1" u="sng" dirty="0" err="1" smtClean="0">
                <a:latin typeface="Courier New" pitchFamily="49" charset="0"/>
                <a:cs typeface="Courier New" pitchFamily="49" charset="0"/>
              </a:rPr>
              <a:t>eax</a:t>
            </a:r>
            <a:r>
              <a:rPr lang="en-US" sz="2000" b="1" u="sng" dirty="0" smtClean="0">
                <a:latin typeface="Courier New" pitchFamily="49" charset="0"/>
                <a:cs typeface="Courier New" pitchFamily="49" charset="0"/>
              </a:rPr>
              <a:t> == 1</a:t>
            </a:r>
            <a:endParaRPr lang="en-US" sz="2000" b="1" u="sng" dirty="0">
              <a:latin typeface="Courier New" pitchFamily="49" charset="0"/>
              <a:cs typeface="Courier New" pitchFamily="49" charset="0"/>
            </a:endParaRPr>
          </a:p>
        </p:txBody>
      </p:sp>
      <p:sp>
        <p:nvSpPr>
          <p:cNvPr id="60" name="Right Arrow 59"/>
          <p:cNvSpPr/>
          <p:nvPr/>
        </p:nvSpPr>
        <p:spPr>
          <a:xfrm>
            <a:off x="7467600" y="4876800"/>
            <a:ext cx="3048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49" name="Rectangle 48"/>
          <p:cNvSpPr/>
          <p:nvPr/>
        </p:nvSpPr>
        <p:spPr>
          <a:xfrm>
            <a:off x="5257800" y="4495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ecx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50" name="Rectangle 49"/>
          <p:cNvSpPr/>
          <p:nvPr/>
        </p:nvSpPr>
        <p:spPr>
          <a:xfrm>
            <a:off x="5257800" y="48006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HANDLE_RET</a:t>
            </a:r>
          </a:p>
        </p:txBody>
      </p:sp>
      <p:cxnSp>
        <p:nvCxnSpPr>
          <p:cNvPr id="51" name="Elbow Connector 50"/>
          <p:cNvCxnSpPr/>
          <p:nvPr/>
        </p:nvCxnSpPr>
        <p:spPr>
          <a:xfrm>
            <a:off x="6096000" y="2819400"/>
            <a:ext cx="914400" cy="457200"/>
          </a:xfrm>
          <a:prstGeom prst="bentConnector3">
            <a:avLst>
              <a:gd name="adj1" fmla="val 100000"/>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6" idx="3"/>
            <a:endCxn id="49" idx="1"/>
          </p:cNvCxnSpPr>
          <p:nvPr/>
        </p:nvCxnSpPr>
        <p:spPr>
          <a:xfrm>
            <a:off x="3733800" y="3429000"/>
            <a:ext cx="1524000" cy="12192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4" idx="3"/>
            <a:endCxn id="37" idx="1"/>
          </p:cNvCxnSpPr>
          <p:nvPr/>
        </p:nvCxnSpPr>
        <p:spPr>
          <a:xfrm>
            <a:off x="3733800" y="2819400"/>
            <a:ext cx="1524000" cy="6096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3"/>
            <a:endCxn id="41" idx="1"/>
          </p:cNvCxnSpPr>
          <p:nvPr/>
        </p:nvCxnSpPr>
        <p:spPr>
          <a:xfrm>
            <a:off x="3733800" y="2209800"/>
            <a:ext cx="15240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Binary Translation</a:t>
            </a:r>
            <a:endParaRPr lang="en-US" dirty="0"/>
          </a:p>
        </p:txBody>
      </p:sp>
      <p:sp>
        <p:nvSpPr>
          <p:cNvPr id="3" name="Content Placeholder 2"/>
          <p:cNvSpPr>
            <a:spLocks noGrp="1"/>
          </p:cNvSpPr>
          <p:nvPr>
            <p:ph idx="1"/>
          </p:nvPr>
        </p:nvSpPr>
        <p:spPr/>
        <p:txBody>
          <a:bodyPr/>
          <a:lstStyle/>
          <a:p>
            <a:r>
              <a:rPr lang="en-US" dirty="0" smtClean="0"/>
              <a:t>Translation cache index data structure</a:t>
            </a:r>
          </a:p>
          <a:p>
            <a:r>
              <a:rPr lang="en-US" dirty="0" smtClean="0"/>
              <a:t>PC Synchronization on interrupts</a:t>
            </a:r>
          </a:p>
          <a:p>
            <a:r>
              <a:rPr lang="en-US" dirty="0" smtClean="0"/>
              <a:t>Self-modifying code</a:t>
            </a:r>
          </a:p>
          <a:p>
            <a:pPr lvl="1"/>
            <a:r>
              <a:rPr lang="en-US" dirty="0" smtClean="0"/>
              <a:t>Notified on writes to translated guest code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Uses for Binary Translation</a:t>
            </a:r>
            <a:endParaRPr lang="en-US" dirty="0"/>
          </a:p>
        </p:txBody>
      </p:sp>
      <p:sp>
        <p:nvSpPr>
          <p:cNvPr id="3" name="Content Placeholder 2"/>
          <p:cNvSpPr>
            <a:spLocks noGrp="1"/>
          </p:cNvSpPr>
          <p:nvPr>
            <p:ph idx="1"/>
          </p:nvPr>
        </p:nvSpPr>
        <p:spPr/>
        <p:txBody>
          <a:bodyPr>
            <a:normAutofit/>
          </a:bodyPr>
          <a:lstStyle/>
          <a:p>
            <a:r>
              <a:rPr lang="en-US" dirty="0" smtClean="0"/>
              <a:t>Cross ISA translators</a:t>
            </a:r>
          </a:p>
          <a:p>
            <a:pPr lvl="1"/>
            <a:r>
              <a:rPr lang="en-US" dirty="0" smtClean="0"/>
              <a:t>Digital FX!32</a:t>
            </a:r>
          </a:p>
          <a:p>
            <a:r>
              <a:rPr lang="en-US" dirty="0" smtClean="0"/>
              <a:t>Optimizing translators</a:t>
            </a:r>
          </a:p>
          <a:p>
            <a:pPr lvl="1"/>
            <a:r>
              <a:rPr lang="en-US" dirty="0" smtClean="0"/>
              <a:t>H.P. Dynamo</a:t>
            </a:r>
          </a:p>
          <a:p>
            <a:r>
              <a:rPr lang="en-US" dirty="0" smtClean="0"/>
              <a:t>High level language byte code translators</a:t>
            </a:r>
          </a:p>
          <a:p>
            <a:pPr lvl="1"/>
            <a:r>
              <a:rPr lang="en-US" dirty="0" smtClean="0"/>
              <a:t>Java</a:t>
            </a:r>
          </a:p>
          <a:p>
            <a:pPr lvl="1"/>
            <a:r>
              <a:rPr lang="en-US" dirty="0" smtClean="0"/>
              <a:t>.NET/CLI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Computer System Organization</a:t>
            </a:r>
            <a:endParaRPr lang="en-US" dirty="0"/>
          </a:p>
        </p:txBody>
      </p:sp>
      <p:sp>
        <p:nvSpPr>
          <p:cNvPr id="4" name="Rectangle 3"/>
          <p:cNvSpPr/>
          <p:nvPr/>
        </p:nvSpPr>
        <p:spPr>
          <a:xfrm>
            <a:off x="1676400" y="1219200"/>
            <a:ext cx="1066800" cy="6858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438400" y="28194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5"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897" y="3390503"/>
            <a:ext cx="22780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04800" y="1143000"/>
            <a:ext cx="8534400" cy="3962400"/>
          </a:xfrm>
          <a:prstGeom prst="rect">
            <a:avLst/>
          </a:prstGeom>
          <a:solidFill>
            <a:schemeClr val="bg2"/>
          </a:solidFill>
          <a:ln w="63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 name="Title 1"/>
          <p:cNvSpPr>
            <a:spLocks noGrp="1"/>
          </p:cNvSpPr>
          <p:nvPr>
            <p:ph type="title"/>
          </p:nvPr>
        </p:nvSpPr>
        <p:spPr/>
        <p:txBody>
          <a:bodyPr/>
          <a:lstStyle/>
          <a:p>
            <a:r>
              <a:rPr lang="en-US" dirty="0" smtClean="0"/>
              <a:t>Hybrid Approach</a:t>
            </a:r>
            <a:endParaRPr lang="en-US" dirty="0"/>
          </a:p>
        </p:txBody>
      </p:sp>
      <p:sp>
        <p:nvSpPr>
          <p:cNvPr id="3" name="Content Placeholder 2"/>
          <p:cNvSpPr>
            <a:spLocks noGrp="1"/>
          </p:cNvSpPr>
          <p:nvPr>
            <p:ph idx="1"/>
          </p:nvPr>
        </p:nvSpPr>
        <p:spPr>
          <a:xfrm>
            <a:off x="457200" y="5334000"/>
            <a:ext cx="8229600" cy="1143000"/>
          </a:xfrm>
        </p:spPr>
        <p:txBody>
          <a:bodyPr>
            <a:normAutofit fontScale="85000" lnSpcReduction="20000"/>
          </a:bodyPr>
          <a:lstStyle/>
          <a:p>
            <a:r>
              <a:rPr lang="en-US" dirty="0" smtClean="0"/>
              <a:t>Binary Translation for the Kernel</a:t>
            </a:r>
          </a:p>
          <a:p>
            <a:r>
              <a:rPr lang="en-US" dirty="0" smtClean="0"/>
              <a:t>Direct Execution (Trap-and-emulate) for the User</a:t>
            </a:r>
          </a:p>
          <a:p>
            <a:r>
              <a:rPr lang="en-US" dirty="0" smtClean="0"/>
              <a:t>U.S. Patent 6,397,242</a:t>
            </a:r>
            <a:endParaRPr lang="en-US" dirty="0"/>
          </a:p>
        </p:txBody>
      </p:sp>
      <p:cxnSp>
        <p:nvCxnSpPr>
          <p:cNvPr id="5" name="Straight Arrow Connector 4"/>
          <p:cNvCxnSpPr>
            <a:endCxn id="6" idx="1"/>
          </p:cNvCxnSpPr>
          <p:nvPr/>
        </p:nvCxnSpPr>
        <p:spPr>
          <a:xfrm>
            <a:off x="609600" y="2819400"/>
            <a:ext cx="609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219200" y="2057400"/>
            <a:ext cx="2133600" cy="1524000"/>
          </a:xfrm>
          <a:prstGeom prst="flowChartDecision">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tx1"/>
                </a:solidFill>
              </a:rPr>
              <a:t>DirectExec</a:t>
            </a:r>
            <a:endParaRPr lang="en-US" sz="1600" b="1" dirty="0" smtClean="0">
              <a:solidFill>
                <a:schemeClr val="tx1"/>
              </a:solidFill>
            </a:endParaRPr>
          </a:p>
          <a:p>
            <a:pPr algn="ctr"/>
            <a:r>
              <a:rPr lang="en-US" sz="1600" b="1" dirty="0" smtClean="0">
                <a:solidFill>
                  <a:schemeClr val="tx1"/>
                </a:solidFill>
              </a:rPr>
              <a:t>OK?</a:t>
            </a:r>
          </a:p>
        </p:txBody>
      </p:sp>
      <p:sp>
        <p:nvSpPr>
          <p:cNvPr id="8" name="Rectangle 7"/>
          <p:cNvSpPr/>
          <p:nvPr/>
        </p:nvSpPr>
        <p:spPr>
          <a:xfrm>
            <a:off x="3962400" y="2362200"/>
            <a:ext cx="1905000" cy="9144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Direct Execution</a:t>
            </a:r>
          </a:p>
          <a:p>
            <a:pPr algn="ctr"/>
            <a:r>
              <a:rPr lang="en-US" sz="1600" b="1" dirty="0" smtClean="0">
                <a:solidFill>
                  <a:schemeClr val="tx1"/>
                </a:solidFill>
              </a:rPr>
              <a:t>Jump to Guest PC</a:t>
            </a:r>
          </a:p>
        </p:txBody>
      </p:sp>
      <p:cxnSp>
        <p:nvCxnSpPr>
          <p:cNvPr id="10" name="Straight Arrow Connector 9"/>
          <p:cNvCxnSpPr>
            <a:stCxn id="6" idx="3"/>
            <a:endCxn id="8" idx="1"/>
          </p:cNvCxnSpPr>
          <p:nvPr/>
        </p:nvCxnSpPr>
        <p:spPr>
          <a:xfrm>
            <a:off x="3352800" y="2819400"/>
            <a:ext cx="609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29000" y="2438400"/>
            <a:ext cx="485518" cy="369332"/>
          </a:xfrm>
          <a:prstGeom prst="rect">
            <a:avLst/>
          </a:prstGeom>
          <a:noFill/>
          <a:ln w="19050">
            <a:noFill/>
          </a:ln>
        </p:spPr>
        <p:txBody>
          <a:bodyPr wrap="none" rtlCol="0">
            <a:spAutoFit/>
          </a:bodyPr>
          <a:lstStyle/>
          <a:p>
            <a:r>
              <a:rPr lang="en-US" dirty="0" smtClean="0"/>
              <a:t>Yes</a:t>
            </a:r>
            <a:endParaRPr lang="en-US" dirty="0"/>
          </a:p>
        </p:txBody>
      </p:sp>
      <p:sp>
        <p:nvSpPr>
          <p:cNvPr id="12" name="Rectangle 11"/>
          <p:cNvSpPr/>
          <p:nvPr/>
        </p:nvSpPr>
        <p:spPr>
          <a:xfrm>
            <a:off x="4495800" y="3733800"/>
            <a:ext cx="1371600" cy="762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Execute</a:t>
            </a:r>
          </a:p>
          <a:p>
            <a:pPr algn="ctr"/>
            <a:r>
              <a:rPr lang="en-US" sz="1600" b="1" dirty="0" smtClean="0">
                <a:solidFill>
                  <a:schemeClr val="tx1"/>
                </a:solidFill>
              </a:rPr>
              <a:t>In TC</a:t>
            </a:r>
          </a:p>
        </p:txBody>
      </p:sp>
      <p:sp>
        <p:nvSpPr>
          <p:cNvPr id="14" name="Rectangle 13"/>
          <p:cNvSpPr/>
          <p:nvPr/>
        </p:nvSpPr>
        <p:spPr>
          <a:xfrm>
            <a:off x="2971800" y="3733800"/>
            <a:ext cx="1219200" cy="762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TC </a:t>
            </a:r>
          </a:p>
          <a:p>
            <a:pPr algn="ctr"/>
            <a:r>
              <a:rPr lang="en-US" sz="1600" b="1" dirty="0" smtClean="0">
                <a:solidFill>
                  <a:schemeClr val="tx1"/>
                </a:solidFill>
              </a:rPr>
              <a:t>Validate</a:t>
            </a:r>
          </a:p>
        </p:txBody>
      </p:sp>
      <p:cxnSp>
        <p:nvCxnSpPr>
          <p:cNvPr id="16" name="Shape 15"/>
          <p:cNvCxnSpPr>
            <a:stCxn id="6" idx="2"/>
            <a:endCxn id="14" idx="1"/>
          </p:cNvCxnSpPr>
          <p:nvPr/>
        </p:nvCxnSpPr>
        <p:spPr>
          <a:xfrm rot="16200000" flipH="1">
            <a:off x="2362200" y="3505200"/>
            <a:ext cx="533400" cy="68580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a:endCxn id="12" idx="1"/>
          </p:cNvCxnSpPr>
          <p:nvPr/>
        </p:nvCxnSpPr>
        <p:spPr>
          <a:xfrm>
            <a:off x="4191000" y="4114800"/>
            <a:ext cx="304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Flowchart: Manual Operation 19"/>
          <p:cNvSpPr/>
          <p:nvPr/>
        </p:nvSpPr>
        <p:spPr>
          <a:xfrm rot="16200000">
            <a:off x="6019800" y="2743200"/>
            <a:ext cx="2590800" cy="1219200"/>
          </a:xfrm>
          <a:prstGeom prst="flowChartManualOperation">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 rtlCol="0" anchor="ctr"/>
          <a:lstStyle/>
          <a:p>
            <a:pPr algn="ctr"/>
            <a:r>
              <a:rPr lang="en-US" sz="1600" b="1" dirty="0" smtClean="0">
                <a:solidFill>
                  <a:schemeClr val="tx1"/>
                </a:solidFill>
              </a:rPr>
              <a:t>Handle</a:t>
            </a:r>
          </a:p>
          <a:p>
            <a:pPr algn="ctr"/>
            <a:r>
              <a:rPr lang="en-US" sz="1600" b="1" dirty="0" smtClean="0">
                <a:solidFill>
                  <a:schemeClr val="tx1"/>
                </a:solidFill>
              </a:rPr>
              <a:t>Priv.</a:t>
            </a:r>
          </a:p>
          <a:p>
            <a:pPr algn="ctr"/>
            <a:r>
              <a:rPr lang="en-US" sz="1600" b="1" dirty="0" smtClean="0">
                <a:solidFill>
                  <a:schemeClr val="tx1"/>
                </a:solidFill>
              </a:rPr>
              <a:t>Instruction</a:t>
            </a:r>
          </a:p>
        </p:txBody>
      </p:sp>
      <p:cxnSp>
        <p:nvCxnSpPr>
          <p:cNvPr id="22" name="Shape 21"/>
          <p:cNvCxnSpPr>
            <a:stCxn id="20" idx="2"/>
            <a:endCxn id="6" idx="0"/>
          </p:cNvCxnSpPr>
          <p:nvPr/>
        </p:nvCxnSpPr>
        <p:spPr>
          <a:xfrm flipH="1" flipV="1">
            <a:off x="2286000" y="2057400"/>
            <a:ext cx="5638800" cy="1295400"/>
          </a:xfrm>
          <a:prstGeom prst="bentConnector4">
            <a:avLst>
              <a:gd name="adj1" fmla="val -9910"/>
              <a:gd name="adj2" fmla="val 13333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p:cNvCxnSpPr>
          <p:nvPr/>
        </p:nvCxnSpPr>
        <p:spPr>
          <a:xfrm>
            <a:off x="5867400" y="2819400"/>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3"/>
          </p:cNvCxnSpPr>
          <p:nvPr/>
        </p:nvCxnSpPr>
        <p:spPr>
          <a:xfrm>
            <a:off x="5867400" y="4114800"/>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828800" y="3657600"/>
            <a:ext cx="455574" cy="369332"/>
          </a:xfrm>
          <a:prstGeom prst="rect">
            <a:avLst/>
          </a:prstGeom>
          <a:noFill/>
          <a:ln w="19050">
            <a:noFill/>
          </a:ln>
        </p:spPr>
        <p:txBody>
          <a:bodyPr wrap="none" rtlCol="0">
            <a:spAutoFit/>
          </a:bodyPr>
          <a:lstStyle/>
          <a:p>
            <a:r>
              <a:rPr lang="en-US" dirty="0" smtClean="0"/>
              <a:t>No</a:t>
            </a:r>
            <a:endParaRPr lang="en-US" dirty="0"/>
          </a:p>
        </p:txBody>
      </p:sp>
      <p:sp>
        <p:nvSpPr>
          <p:cNvPr id="44" name="TextBox 43"/>
          <p:cNvSpPr txBox="1"/>
          <p:nvPr/>
        </p:nvSpPr>
        <p:spPr>
          <a:xfrm>
            <a:off x="5867400" y="3733800"/>
            <a:ext cx="845103" cy="369332"/>
          </a:xfrm>
          <a:prstGeom prst="rect">
            <a:avLst/>
          </a:prstGeom>
          <a:noFill/>
          <a:ln w="19050">
            <a:noFill/>
          </a:ln>
        </p:spPr>
        <p:txBody>
          <a:bodyPr wrap="none" rtlCol="0">
            <a:spAutoFit/>
          </a:bodyPr>
          <a:lstStyle/>
          <a:p>
            <a:r>
              <a:rPr lang="en-US" dirty="0" smtClean="0"/>
              <a:t>Callout</a:t>
            </a:r>
            <a:endParaRPr lang="en-US" dirty="0"/>
          </a:p>
        </p:txBody>
      </p:sp>
      <p:sp>
        <p:nvSpPr>
          <p:cNvPr id="45" name="TextBox 44"/>
          <p:cNvSpPr txBox="1"/>
          <p:nvPr/>
        </p:nvSpPr>
        <p:spPr>
          <a:xfrm>
            <a:off x="5943600" y="2438400"/>
            <a:ext cx="590418" cy="369332"/>
          </a:xfrm>
          <a:prstGeom prst="rect">
            <a:avLst/>
          </a:prstGeom>
          <a:noFill/>
          <a:ln w="19050">
            <a:noFill/>
          </a:ln>
        </p:spPr>
        <p:txBody>
          <a:bodyPr wrap="none" rtlCol="0">
            <a:spAutoFit/>
          </a:bodyPr>
          <a:lstStyle/>
          <a:p>
            <a:r>
              <a:rPr lang="en-US" dirty="0" smtClean="0"/>
              <a:t>Trap</a:t>
            </a:r>
            <a:endParaRPr lang="en-US" dirty="0"/>
          </a:p>
        </p:txBody>
      </p:sp>
      <p:cxnSp>
        <p:nvCxnSpPr>
          <p:cNvPr id="47" name="Elbow Connector 46"/>
          <p:cNvCxnSpPr>
            <a:stCxn id="12" idx="2"/>
            <a:endCxn id="14" idx="2"/>
          </p:cNvCxnSpPr>
          <p:nvPr/>
        </p:nvCxnSpPr>
        <p:spPr>
          <a:xfrm rot="5400000">
            <a:off x="4381500" y="3695700"/>
            <a:ext cx="1588" cy="1600200"/>
          </a:xfrm>
          <a:prstGeom prst="bentConnector3">
            <a:avLst>
              <a:gd name="adj1" fmla="val 1439546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Homework 1</a:t>
            </a:r>
            <a:br>
              <a:rPr lang="en-US" dirty="0" smtClean="0"/>
            </a:br>
            <a:r>
              <a:rPr lang="en-US" dirty="0" smtClean="0"/>
              <a:t>Binary Patching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Binary Patching for </a:t>
            </a:r>
            <a:r>
              <a:rPr lang="en-US" b="1" dirty="0" smtClean="0"/>
              <a:t>profiling </a:t>
            </a:r>
            <a:r>
              <a:rPr lang="en-US" dirty="0" smtClean="0"/>
              <a:t>and </a:t>
            </a:r>
            <a:r>
              <a:rPr lang="en-US" b="1" dirty="0" smtClean="0"/>
              <a:t>code</a:t>
            </a:r>
            <a:r>
              <a:rPr lang="en-US" dirty="0" smtClean="0"/>
              <a:t> </a:t>
            </a:r>
            <a:r>
              <a:rPr lang="en-US" b="1" dirty="0" smtClean="0"/>
              <a:t>coverage</a:t>
            </a:r>
          </a:p>
          <a:p>
            <a:pPr lvl="1"/>
            <a:r>
              <a:rPr lang="en-US" dirty="0" smtClean="0"/>
              <a:t>Process Virtualization</a:t>
            </a:r>
          </a:p>
          <a:p>
            <a:pPr lvl="1"/>
            <a:r>
              <a:rPr lang="en-US" dirty="0" smtClean="0"/>
              <a:t>Patching code be compiled into program</a:t>
            </a:r>
          </a:p>
          <a:p>
            <a:r>
              <a:rPr lang="en-US" smtClean="0"/>
              <a:t>Follow execution by </a:t>
            </a:r>
            <a:r>
              <a:rPr lang="en-US" dirty="0" smtClean="0"/>
              <a:t>patching control flow instructions</a:t>
            </a:r>
          </a:p>
          <a:p>
            <a:r>
              <a:rPr lang="en-US" dirty="0" smtClean="0"/>
              <a:t>Patch instructions in-place</a:t>
            </a:r>
          </a:p>
          <a:p>
            <a:pPr lvl="1"/>
            <a:r>
              <a:rPr lang="en-US" dirty="0" smtClean="0"/>
              <a:t>No need for translation or copying</a:t>
            </a:r>
          </a:p>
          <a:p>
            <a:r>
              <a:rPr lang="en-US" dirty="0" smtClean="0"/>
              <a:t>Instruction decoding need only determine</a:t>
            </a:r>
          </a:p>
          <a:p>
            <a:pPr lvl="1"/>
            <a:r>
              <a:rPr lang="en-US" dirty="0" smtClean="0"/>
              <a:t>Length of instruction</a:t>
            </a:r>
          </a:p>
          <a:p>
            <a:pPr lvl="1"/>
            <a:r>
              <a:rPr lang="en-US" dirty="0" smtClean="0"/>
              <a:t>Control flow points</a:t>
            </a:r>
          </a:p>
          <a:p>
            <a:r>
              <a:rPr lang="en-US" dirty="0" smtClean="0"/>
              <a:t>Callouts call through </a:t>
            </a:r>
            <a:r>
              <a:rPr lang="en-US" dirty="0" err="1" smtClean="0"/>
              <a:t>asm</a:t>
            </a:r>
            <a:r>
              <a:rPr lang="en-US" dirty="0" smtClean="0"/>
              <a:t> linkage</a:t>
            </a:r>
          </a:p>
          <a:p>
            <a:pPr lvl="1"/>
            <a:r>
              <a:rPr lang="en-US" dirty="0" smtClean="0"/>
              <a:t>Saves EFLAGS</a:t>
            </a:r>
          </a:p>
          <a:p>
            <a:pPr lvl="1"/>
            <a:r>
              <a:rPr lang="en-US" dirty="0" smtClean="0"/>
              <a:t>Saves registers</a:t>
            </a:r>
          </a:p>
          <a:p>
            <a:pPr lvl="1"/>
            <a:r>
              <a:rPr lang="en-US" dirty="0" smtClean="0"/>
              <a:t>Calls C code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Organization</a:t>
            </a:r>
            <a:endParaRPr lang="en-US" dirty="0"/>
          </a:p>
        </p:txBody>
      </p:sp>
      <p:sp>
        <p:nvSpPr>
          <p:cNvPr id="5" name="Content Placeholder 4"/>
          <p:cNvSpPr>
            <a:spLocks noGrp="1"/>
          </p:cNvSpPr>
          <p:nvPr>
            <p:ph idx="1"/>
          </p:nvPr>
        </p:nvSpPr>
        <p:spPr/>
        <p:txBody>
          <a:bodyPr>
            <a:normAutofit/>
          </a:bodyPr>
          <a:lstStyle/>
          <a:p>
            <a:r>
              <a:rPr lang="en-US" dirty="0" smtClean="0"/>
              <a:t>Instruction Set Architecture (ISA)</a:t>
            </a:r>
          </a:p>
          <a:p>
            <a:pPr lvl="1">
              <a:buNone/>
            </a:pPr>
            <a:r>
              <a:rPr lang="en-US" dirty="0" smtClean="0"/>
              <a:t>Defines:</a:t>
            </a:r>
          </a:p>
          <a:p>
            <a:pPr lvl="1"/>
            <a:r>
              <a:rPr lang="en-US" dirty="0" smtClean="0"/>
              <a:t>the state visible to the programmer </a:t>
            </a:r>
          </a:p>
          <a:p>
            <a:pPr lvl="2"/>
            <a:r>
              <a:rPr lang="en-US" dirty="0" smtClean="0"/>
              <a:t>registers and memory</a:t>
            </a:r>
          </a:p>
          <a:p>
            <a:pPr lvl="1"/>
            <a:r>
              <a:rPr lang="en-US" dirty="0" smtClean="0"/>
              <a:t>the instruction that operate on the state</a:t>
            </a:r>
          </a:p>
          <a:p>
            <a:r>
              <a:rPr lang="en-US" dirty="0" smtClean="0"/>
              <a:t>ISA typically divided into 2 parts</a:t>
            </a:r>
          </a:p>
          <a:p>
            <a:pPr lvl="1"/>
            <a:r>
              <a:rPr lang="en-US" dirty="0" smtClean="0"/>
              <a:t>User ISA</a:t>
            </a:r>
          </a:p>
          <a:p>
            <a:pPr lvl="2"/>
            <a:r>
              <a:rPr lang="en-US" dirty="0" smtClean="0"/>
              <a:t>Primarily for computation</a:t>
            </a:r>
          </a:p>
          <a:p>
            <a:pPr lvl="1"/>
            <a:r>
              <a:rPr lang="en-US" dirty="0" smtClean="0"/>
              <a:t>System ISA</a:t>
            </a:r>
          </a:p>
          <a:p>
            <a:pPr lvl="2"/>
            <a:r>
              <a:rPr lang="en-US" dirty="0" smtClean="0"/>
              <a:t>Primarily for system resource management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733800" y="3810000"/>
            <a:ext cx="1676400" cy="21336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2400" b="1" dirty="0" smtClean="0">
              <a:solidFill>
                <a:schemeClr val="tx1"/>
              </a:solidFill>
            </a:endParaRPr>
          </a:p>
        </p:txBody>
      </p:sp>
      <p:sp>
        <p:nvSpPr>
          <p:cNvPr id="2" name="Title 1"/>
          <p:cNvSpPr>
            <a:spLocks noGrp="1"/>
          </p:cNvSpPr>
          <p:nvPr>
            <p:ph type="title"/>
          </p:nvPr>
        </p:nvSpPr>
        <p:spPr/>
        <p:txBody>
          <a:bodyPr/>
          <a:lstStyle/>
          <a:p>
            <a:r>
              <a:rPr lang="en-US" dirty="0" smtClean="0"/>
              <a:t>User ISA - State</a:t>
            </a:r>
            <a:endParaRPr lang="en-US" dirty="0"/>
          </a:p>
        </p:txBody>
      </p:sp>
      <p:sp>
        <p:nvSpPr>
          <p:cNvPr id="4" name="Rectangle 3"/>
          <p:cNvSpPr/>
          <p:nvPr/>
        </p:nvSpPr>
        <p:spPr>
          <a:xfrm>
            <a:off x="1371600" y="1447800"/>
            <a:ext cx="1676400" cy="4495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User Virtual Memory</a:t>
            </a:r>
          </a:p>
        </p:txBody>
      </p:sp>
      <p:sp>
        <p:nvSpPr>
          <p:cNvPr id="5" name="Rectangle 4"/>
          <p:cNvSpPr/>
          <p:nvPr/>
        </p:nvSpPr>
        <p:spPr>
          <a:xfrm>
            <a:off x="3733800" y="1981200"/>
            <a:ext cx="1676400" cy="381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Program Counter</a:t>
            </a:r>
          </a:p>
        </p:txBody>
      </p:sp>
      <p:sp>
        <p:nvSpPr>
          <p:cNvPr id="6" name="Rectangle 5"/>
          <p:cNvSpPr/>
          <p:nvPr/>
        </p:nvSpPr>
        <p:spPr>
          <a:xfrm>
            <a:off x="3733800" y="2438400"/>
            <a:ext cx="1676400" cy="381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Condition Codes</a:t>
            </a:r>
          </a:p>
        </p:txBody>
      </p:sp>
      <p:sp>
        <p:nvSpPr>
          <p:cNvPr id="7" name="Rectangle 6"/>
          <p:cNvSpPr/>
          <p:nvPr/>
        </p:nvSpPr>
        <p:spPr>
          <a:xfrm>
            <a:off x="3733800" y="3810000"/>
            <a:ext cx="1676400" cy="381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tx1"/>
                </a:solidFill>
              </a:rPr>
              <a:t>Reg</a:t>
            </a:r>
            <a:r>
              <a:rPr lang="en-US" sz="1600" b="1" dirty="0" smtClean="0">
                <a:solidFill>
                  <a:schemeClr val="tx1"/>
                </a:solidFill>
              </a:rPr>
              <a:t> 0</a:t>
            </a:r>
          </a:p>
        </p:txBody>
      </p:sp>
      <p:sp>
        <p:nvSpPr>
          <p:cNvPr id="9" name="Rectangle 8"/>
          <p:cNvSpPr/>
          <p:nvPr/>
        </p:nvSpPr>
        <p:spPr>
          <a:xfrm>
            <a:off x="3733800" y="4191000"/>
            <a:ext cx="1676400" cy="381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tx1"/>
                </a:solidFill>
              </a:rPr>
              <a:t>Reg</a:t>
            </a:r>
            <a:r>
              <a:rPr lang="en-US" sz="1600" b="1" dirty="0" smtClean="0">
                <a:solidFill>
                  <a:schemeClr val="tx1"/>
                </a:solidFill>
              </a:rPr>
              <a:t> 1</a:t>
            </a:r>
          </a:p>
        </p:txBody>
      </p:sp>
      <p:sp>
        <p:nvSpPr>
          <p:cNvPr id="10" name="Rectangle 9"/>
          <p:cNvSpPr/>
          <p:nvPr/>
        </p:nvSpPr>
        <p:spPr>
          <a:xfrm>
            <a:off x="3733800" y="5562600"/>
            <a:ext cx="1676400" cy="381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tx1"/>
                </a:solidFill>
              </a:rPr>
              <a:t>Reg</a:t>
            </a:r>
            <a:r>
              <a:rPr lang="en-US" sz="1600" b="1" dirty="0" smtClean="0">
                <a:solidFill>
                  <a:schemeClr val="tx1"/>
                </a:solidFill>
              </a:rPr>
              <a:t> n-1</a:t>
            </a:r>
          </a:p>
        </p:txBody>
      </p:sp>
      <p:sp>
        <p:nvSpPr>
          <p:cNvPr id="11" name="Oval 10"/>
          <p:cNvSpPr/>
          <p:nvPr/>
        </p:nvSpPr>
        <p:spPr>
          <a:xfrm>
            <a:off x="4495800" y="4800600"/>
            <a:ext cx="76200" cy="76200"/>
          </a:xfrm>
          <a:prstGeom prst="ellipse">
            <a:avLst/>
          </a:prstGeom>
          <a:solidFill>
            <a:schemeClr val="bg2"/>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 name="Oval 11"/>
          <p:cNvSpPr/>
          <p:nvPr/>
        </p:nvSpPr>
        <p:spPr>
          <a:xfrm>
            <a:off x="4495800" y="5029200"/>
            <a:ext cx="76200" cy="76200"/>
          </a:xfrm>
          <a:prstGeom prst="ellipse">
            <a:avLst/>
          </a:prstGeom>
          <a:solidFill>
            <a:schemeClr val="bg2"/>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 name="Oval 12"/>
          <p:cNvSpPr/>
          <p:nvPr/>
        </p:nvSpPr>
        <p:spPr>
          <a:xfrm>
            <a:off x="4495800" y="5257800"/>
            <a:ext cx="76200" cy="76200"/>
          </a:xfrm>
          <a:prstGeom prst="ellipse">
            <a:avLst/>
          </a:prstGeom>
          <a:solidFill>
            <a:schemeClr val="bg2"/>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 name="Rectangle 13"/>
          <p:cNvSpPr/>
          <p:nvPr/>
        </p:nvSpPr>
        <p:spPr>
          <a:xfrm>
            <a:off x="6019800" y="3810000"/>
            <a:ext cx="1676400" cy="21336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2400" b="1" dirty="0" smtClean="0">
              <a:solidFill>
                <a:schemeClr val="tx1"/>
              </a:solidFill>
            </a:endParaRPr>
          </a:p>
        </p:txBody>
      </p:sp>
      <p:sp>
        <p:nvSpPr>
          <p:cNvPr id="15" name="Rectangle 14"/>
          <p:cNvSpPr/>
          <p:nvPr/>
        </p:nvSpPr>
        <p:spPr>
          <a:xfrm>
            <a:off x="6019800" y="3810000"/>
            <a:ext cx="1676400" cy="381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FP 0</a:t>
            </a:r>
          </a:p>
        </p:txBody>
      </p:sp>
      <p:sp>
        <p:nvSpPr>
          <p:cNvPr id="16" name="Rectangle 15"/>
          <p:cNvSpPr/>
          <p:nvPr/>
        </p:nvSpPr>
        <p:spPr>
          <a:xfrm>
            <a:off x="6019800" y="4191000"/>
            <a:ext cx="1676400" cy="381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FP 1</a:t>
            </a:r>
          </a:p>
        </p:txBody>
      </p:sp>
      <p:sp>
        <p:nvSpPr>
          <p:cNvPr id="17" name="Rectangle 16"/>
          <p:cNvSpPr/>
          <p:nvPr/>
        </p:nvSpPr>
        <p:spPr>
          <a:xfrm>
            <a:off x="6019800" y="5562600"/>
            <a:ext cx="1676400" cy="381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FP n-1</a:t>
            </a:r>
          </a:p>
        </p:txBody>
      </p:sp>
      <p:sp>
        <p:nvSpPr>
          <p:cNvPr id="18" name="Oval 17"/>
          <p:cNvSpPr/>
          <p:nvPr/>
        </p:nvSpPr>
        <p:spPr>
          <a:xfrm>
            <a:off x="6781800" y="4800600"/>
            <a:ext cx="76200" cy="76200"/>
          </a:xfrm>
          <a:prstGeom prst="ellipse">
            <a:avLst/>
          </a:prstGeom>
          <a:solidFill>
            <a:schemeClr val="bg2"/>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9" name="Oval 18"/>
          <p:cNvSpPr/>
          <p:nvPr/>
        </p:nvSpPr>
        <p:spPr>
          <a:xfrm>
            <a:off x="6781800" y="5029200"/>
            <a:ext cx="76200" cy="76200"/>
          </a:xfrm>
          <a:prstGeom prst="ellipse">
            <a:avLst/>
          </a:prstGeom>
          <a:solidFill>
            <a:schemeClr val="bg2"/>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0" name="Oval 19"/>
          <p:cNvSpPr/>
          <p:nvPr/>
        </p:nvSpPr>
        <p:spPr>
          <a:xfrm>
            <a:off x="6781800" y="5257800"/>
            <a:ext cx="76200" cy="76200"/>
          </a:xfrm>
          <a:prstGeom prst="ellipse">
            <a:avLst/>
          </a:prstGeom>
          <a:solidFill>
            <a:schemeClr val="bg2"/>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1" name="TextBox 20"/>
          <p:cNvSpPr txBox="1"/>
          <p:nvPr/>
        </p:nvSpPr>
        <p:spPr>
          <a:xfrm>
            <a:off x="3810000" y="1371600"/>
            <a:ext cx="1544013" cy="584775"/>
          </a:xfrm>
          <a:prstGeom prst="rect">
            <a:avLst/>
          </a:prstGeom>
          <a:noFill/>
        </p:spPr>
        <p:txBody>
          <a:bodyPr wrap="none" rtlCol="0">
            <a:spAutoFit/>
          </a:bodyPr>
          <a:lstStyle/>
          <a:p>
            <a:pPr algn="ctr"/>
            <a:r>
              <a:rPr lang="en-US" sz="1600" dirty="0" smtClean="0"/>
              <a:t>Special-Purpose</a:t>
            </a:r>
            <a:br>
              <a:rPr lang="en-US" sz="1600" dirty="0" smtClean="0"/>
            </a:br>
            <a:r>
              <a:rPr lang="en-US" sz="1600" dirty="0" smtClean="0"/>
              <a:t>Registers</a:t>
            </a:r>
            <a:endParaRPr lang="en-US" sz="1600" dirty="0"/>
          </a:p>
        </p:txBody>
      </p:sp>
      <p:sp>
        <p:nvSpPr>
          <p:cNvPr id="22" name="TextBox 21"/>
          <p:cNvSpPr txBox="1"/>
          <p:nvPr/>
        </p:nvSpPr>
        <p:spPr>
          <a:xfrm>
            <a:off x="3810000" y="3200400"/>
            <a:ext cx="1586268" cy="584775"/>
          </a:xfrm>
          <a:prstGeom prst="rect">
            <a:avLst/>
          </a:prstGeom>
          <a:noFill/>
        </p:spPr>
        <p:txBody>
          <a:bodyPr wrap="none" rtlCol="0">
            <a:spAutoFit/>
          </a:bodyPr>
          <a:lstStyle/>
          <a:p>
            <a:pPr algn="ctr"/>
            <a:r>
              <a:rPr lang="en-US" sz="1600" dirty="0" smtClean="0"/>
              <a:t>General-Purpose</a:t>
            </a:r>
            <a:br>
              <a:rPr lang="en-US" sz="1600" dirty="0" smtClean="0"/>
            </a:br>
            <a:r>
              <a:rPr lang="en-US" sz="1600" dirty="0" smtClean="0"/>
              <a:t>Registers</a:t>
            </a:r>
            <a:endParaRPr lang="en-US" sz="1600" dirty="0"/>
          </a:p>
        </p:txBody>
      </p:sp>
      <p:sp>
        <p:nvSpPr>
          <p:cNvPr id="23" name="TextBox 22"/>
          <p:cNvSpPr txBox="1"/>
          <p:nvPr/>
        </p:nvSpPr>
        <p:spPr>
          <a:xfrm>
            <a:off x="6172200" y="3200400"/>
            <a:ext cx="1327671" cy="584775"/>
          </a:xfrm>
          <a:prstGeom prst="rect">
            <a:avLst/>
          </a:prstGeom>
          <a:noFill/>
        </p:spPr>
        <p:txBody>
          <a:bodyPr wrap="none" rtlCol="0">
            <a:spAutoFit/>
          </a:bodyPr>
          <a:lstStyle/>
          <a:p>
            <a:pPr algn="ctr"/>
            <a:r>
              <a:rPr lang="en-US" sz="1600" dirty="0" smtClean="0"/>
              <a:t>Floating Point</a:t>
            </a:r>
            <a:br>
              <a:rPr lang="en-US" sz="1600" dirty="0" smtClean="0"/>
            </a:br>
            <a:r>
              <a:rPr lang="en-US" sz="1600" dirty="0" smtClean="0"/>
              <a:t>Registers</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ISA – Instructions</a:t>
            </a:r>
            <a:endParaRPr lang="en-US" dirty="0"/>
          </a:p>
        </p:txBody>
      </p:sp>
      <p:grpSp>
        <p:nvGrpSpPr>
          <p:cNvPr id="32" name="Group 31"/>
          <p:cNvGrpSpPr/>
          <p:nvPr/>
        </p:nvGrpSpPr>
        <p:grpSpPr>
          <a:xfrm>
            <a:off x="1219200" y="4191000"/>
            <a:ext cx="6705600" cy="1752600"/>
            <a:chOff x="1066800" y="1447800"/>
            <a:chExt cx="6705600" cy="1752600"/>
          </a:xfrm>
        </p:grpSpPr>
        <p:sp>
          <p:nvSpPr>
            <p:cNvPr id="5" name="Rectangle 4"/>
            <p:cNvSpPr/>
            <p:nvPr/>
          </p:nvSpPr>
          <p:spPr>
            <a:xfrm>
              <a:off x="1066800" y="1828800"/>
              <a:ext cx="1676400" cy="1371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t"/>
            <a:lstStyle/>
            <a:p>
              <a:r>
                <a:rPr lang="en-US" sz="1400" dirty="0" smtClean="0">
                  <a:solidFill>
                    <a:schemeClr val="tx1"/>
                  </a:solidFill>
                </a:rPr>
                <a:t>Add</a:t>
              </a:r>
            </a:p>
            <a:p>
              <a:r>
                <a:rPr lang="en-US" sz="1400" dirty="0" smtClean="0">
                  <a:solidFill>
                    <a:schemeClr val="tx1"/>
                  </a:solidFill>
                </a:rPr>
                <a:t>Sub</a:t>
              </a:r>
            </a:p>
            <a:p>
              <a:r>
                <a:rPr lang="en-US" sz="1400" dirty="0" smtClean="0">
                  <a:solidFill>
                    <a:schemeClr val="tx1"/>
                  </a:solidFill>
                </a:rPr>
                <a:t>And</a:t>
              </a:r>
            </a:p>
            <a:p>
              <a:r>
                <a:rPr lang="en-US" sz="1400" dirty="0" smtClean="0">
                  <a:solidFill>
                    <a:schemeClr val="tx1"/>
                  </a:solidFill>
                </a:rPr>
                <a:t>Compare</a:t>
              </a:r>
            </a:p>
            <a:p>
              <a:r>
                <a:rPr lang="en-US" sz="1400" dirty="0" smtClean="0">
                  <a:solidFill>
                    <a:schemeClr val="tx1"/>
                  </a:solidFill>
                </a:rPr>
                <a:t>…</a:t>
              </a:r>
            </a:p>
            <a:p>
              <a:endParaRPr lang="en-US" sz="1400" dirty="0" smtClean="0">
                <a:solidFill>
                  <a:schemeClr val="tx1"/>
                </a:solidFill>
              </a:endParaRPr>
            </a:p>
          </p:txBody>
        </p:sp>
        <p:sp>
          <p:nvSpPr>
            <p:cNvPr id="6" name="Rectangle 5"/>
            <p:cNvSpPr/>
            <p:nvPr/>
          </p:nvSpPr>
          <p:spPr>
            <a:xfrm>
              <a:off x="2743200" y="1828800"/>
              <a:ext cx="1676400" cy="1371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t"/>
            <a:lstStyle/>
            <a:p>
              <a:r>
                <a:rPr lang="en-US" sz="1400" dirty="0" smtClean="0">
                  <a:solidFill>
                    <a:schemeClr val="tx1"/>
                  </a:solidFill>
                </a:rPr>
                <a:t>Load byte</a:t>
              </a:r>
            </a:p>
            <a:p>
              <a:r>
                <a:rPr lang="en-US" sz="1400" dirty="0" smtClean="0">
                  <a:solidFill>
                    <a:schemeClr val="tx1"/>
                  </a:solidFill>
                </a:rPr>
                <a:t>Load Word</a:t>
              </a:r>
            </a:p>
            <a:p>
              <a:r>
                <a:rPr lang="en-US" sz="1400" dirty="0" smtClean="0">
                  <a:solidFill>
                    <a:schemeClr val="tx1"/>
                  </a:solidFill>
                </a:rPr>
                <a:t>Store Multiple</a:t>
              </a:r>
            </a:p>
            <a:p>
              <a:r>
                <a:rPr lang="en-US" sz="1400" dirty="0" smtClean="0">
                  <a:solidFill>
                    <a:schemeClr val="tx1"/>
                  </a:solidFill>
                </a:rPr>
                <a:t>Push</a:t>
              </a:r>
            </a:p>
            <a:p>
              <a:r>
                <a:rPr lang="en-US" sz="1400" dirty="0" smtClean="0">
                  <a:solidFill>
                    <a:schemeClr val="tx1"/>
                  </a:solidFill>
                </a:rPr>
                <a:t>…</a:t>
              </a:r>
            </a:p>
            <a:p>
              <a:endParaRPr lang="en-US" sz="1400" dirty="0" smtClean="0">
                <a:solidFill>
                  <a:schemeClr val="tx1"/>
                </a:solidFill>
              </a:endParaRPr>
            </a:p>
          </p:txBody>
        </p:sp>
        <p:sp>
          <p:nvSpPr>
            <p:cNvPr id="7" name="Rectangle 6"/>
            <p:cNvSpPr/>
            <p:nvPr/>
          </p:nvSpPr>
          <p:spPr>
            <a:xfrm>
              <a:off x="4419600" y="1828800"/>
              <a:ext cx="1676400" cy="1371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t"/>
            <a:lstStyle/>
            <a:p>
              <a:r>
                <a:rPr lang="en-US" sz="1400" dirty="0" smtClean="0">
                  <a:solidFill>
                    <a:schemeClr val="tx1"/>
                  </a:solidFill>
                </a:rPr>
                <a:t>Jump</a:t>
              </a:r>
            </a:p>
            <a:p>
              <a:r>
                <a:rPr lang="en-US" sz="1400" dirty="0" smtClean="0">
                  <a:solidFill>
                    <a:schemeClr val="tx1"/>
                  </a:solidFill>
                </a:rPr>
                <a:t>Jump equal</a:t>
              </a:r>
            </a:p>
            <a:p>
              <a:r>
                <a:rPr lang="en-US" sz="1400" dirty="0" smtClean="0">
                  <a:solidFill>
                    <a:schemeClr val="tx1"/>
                  </a:solidFill>
                </a:rPr>
                <a:t>Call</a:t>
              </a:r>
            </a:p>
            <a:p>
              <a:r>
                <a:rPr lang="en-US" sz="1400" dirty="0" smtClean="0">
                  <a:solidFill>
                    <a:schemeClr val="tx1"/>
                  </a:solidFill>
                </a:rPr>
                <a:t>Return</a:t>
              </a:r>
            </a:p>
            <a:p>
              <a:r>
                <a:rPr lang="en-US" sz="1400" dirty="0" smtClean="0">
                  <a:solidFill>
                    <a:schemeClr val="tx1"/>
                  </a:solidFill>
                </a:rPr>
                <a:t>…</a:t>
              </a:r>
            </a:p>
            <a:p>
              <a:endParaRPr lang="en-US" sz="1400" dirty="0" smtClean="0">
                <a:solidFill>
                  <a:schemeClr val="tx1"/>
                </a:solidFill>
              </a:endParaRPr>
            </a:p>
          </p:txBody>
        </p:sp>
        <p:sp>
          <p:nvSpPr>
            <p:cNvPr id="8" name="Rectangle 7"/>
            <p:cNvSpPr/>
            <p:nvPr/>
          </p:nvSpPr>
          <p:spPr>
            <a:xfrm>
              <a:off x="6096000" y="1828800"/>
              <a:ext cx="1676400" cy="1371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t"/>
            <a:lstStyle/>
            <a:p>
              <a:r>
                <a:rPr lang="en-US" sz="1400" dirty="0" smtClean="0">
                  <a:solidFill>
                    <a:schemeClr val="tx1"/>
                  </a:solidFill>
                </a:rPr>
                <a:t>Add single</a:t>
              </a:r>
            </a:p>
            <a:p>
              <a:r>
                <a:rPr lang="en-US" sz="1400" dirty="0" err="1" smtClean="0">
                  <a:solidFill>
                    <a:schemeClr val="tx1"/>
                  </a:solidFill>
                </a:rPr>
                <a:t>Mult</a:t>
              </a:r>
              <a:r>
                <a:rPr lang="en-US" sz="1400" dirty="0" smtClean="0">
                  <a:solidFill>
                    <a:schemeClr val="tx1"/>
                  </a:solidFill>
                </a:rPr>
                <a:t>. double</a:t>
              </a:r>
            </a:p>
            <a:p>
              <a:r>
                <a:rPr lang="en-US" sz="1400" dirty="0" err="1" smtClean="0">
                  <a:solidFill>
                    <a:schemeClr val="tx1"/>
                  </a:solidFill>
                </a:rPr>
                <a:t>Sqrt</a:t>
              </a:r>
              <a:r>
                <a:rPr lang="en-US" sz="1400" dirty="0" smtClean="0">
                  <a:solidFill>
                    <a:schemeClr val="tx1"/>
                  </a:solidFill>
                </a:rPr>
                <a:t> double</a:t>
              </a:r>
            </a:p>
            <a:p>
              <a:r>
                <a:rPr lang="en-US" sz="1400" dirty="0" smtClean="0">
                  <a:solidFill>
                    <a:schemeClr val="tx1"/>
                  </a:solidFill>
                </a:rPr>
                <a:t>…</a:t>
              </a:r>
            </a:p>
            <a:p>
              <a:endParaRPr lang="en-US" sz="1400" dirty="0" smtClean="0">
                <a:solidFill>
                  <a:schemeClr val="tx1"/>
                </a:solidFill>
              </a:endParaRPr>
            </a:p>
          </p:txBody>
        </p:sp>
        <p:sp>
          <p:nvSpPr>
            <p:cNvPr id="9" name="Rectangle 8"/>
            <p:cNvSpPr/>
            <p:nvPr/>
          </p:nvSpPr>
          <p:spPr>
            <a:xfrm>
              <a:off x="1066800" y="1447800"/>
              <a:ext cx="16764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Integer</a:t>
              </a:r>
            </a:p>
          </p:txBody>
        </p:sp>
        <p:sp>
          <p:nvSpPr>
            <p:cNvPr id="10" name="Rectangle 9"/>
            <p:cNvSpPr/>
            <p:nvPr/>
          </p:nvSpPr>
          <p:spPr>
            <a:xfrm>
              <a:off x="2743200" y="1447800"/>
              <a:ext cx="16764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11" name="Rectangle 10"/>
            <p:cNvSpPr/>
            <p:nvPr/>
          </p:nvSpPr>
          <p:spPr>
            <a:xfrm>
              <a:off x="4419600" y="1447800"/>
              <a:ext cx="16764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 Flow</a:t>
              </a:r>
            </a:p>
          </p:txBody>
        </p:sp>
        <p:sp>
          <p:nvSpPr>
            <p:cNvPr id="12" name="Rectangle 11"/>
            <p:cNvSpPr/>
            <p:nvPr/>
          </p:nvSpPr>
          <p:spPr>
            <a:xfrm>
              <a:off x="6096000" y="1447800"/>
              <a:ext cx="16764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Floating Point</a:t>
              </a:r>
            </a:p>
          </p:txBody>
        </p:sp>
      </p:grpSp>
      <p:sp>
        <p:nvSpPr>
          <p:cNvPr id="13" name="Rectangle 12"/>
          <p:cNvSpPr/>
          <p:nvPr/>
        </p:nvSpPr>
        <p:spPr>
          <a:xfrm>
            <a:off x="1219200" y="2057400"/>
            <a:ext cx="1219200" cy="762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Fetch</a:t>
            </a:r>
          </a:p>
        </p:txBody>
      </p:sp>
      <p:sp>
        <p:nvSpPr>
          <p:cNvPr id="14" name="Rectangle 13"/>
          <p:cNvSpPr/>
          <p:nvPr/>
        </p:nvSpPr>
        <p:spPr>
          <a:xfrm>
            <a:off x="3657600" y="2057400"/>
            <a:ext cx="1219200" cy="762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Registers</a:t>
            </a:r>
          </a:p>
        </p:txBody>
      </p:sp>
      <p:sp>
        <p:nvSpPr>
          <p:cNvPr id="15" name="Rectangle 14"/>
          <p:cNvSpPr/>
          <p:nvPr/>
        </p:nvSpPr>
        <p:spPr>
          <a:xfrm>
            <a:off x="4876800" y="2057400"/>
            <a:ext cx="1219200" cy="762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Issue</a:t>
            </a:r>
          </a:p>
        </p:txBody>
      </p:sp>
      <p:sp>
        <p:nvSpPr>
          <p:cNvPr id="16" name="Rectangle 15"/>
          <p:cNvSpPr/>
          <p:nvPr/>
        </p:nvSpPr>
        <p:spPr>
          <a:xfrm>
            <a:off x="6629400" y="1447800"/>
            <a:ext cx="1219200" cy="5334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Integer</a:t>
            </a:r>
          </a:p>
        </p:txBody>
      </p:sp>
      <p:sp>
        <p:nvSpPr>
          <p:cNvPr id="17" name="Rectangle 16"/>
          <p:cNvSpPr/>
          <p:nvPr/>
        </p:nvSpPr>
        <p:spPr>
          <a:xfrm>
            <a:off x="6629400" y="1981200"/>
            <a:ext cx="1219200" cy="5334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Integer</a:t>
            </a:r>
          </a:p>
        </p:txBody>
      </p:sp>
      <p:sp>
        <p:nvSpPr>
          <p:cNvPr id="18" name="Rectangle 17"/>
          <p:cNvSpPr/>
          <p:nvPr/>
        </p:nvSpPr>
        <p:spPr>
          <a:xfrm>
            <a:off x="6629400" y="2514600"/>
            <a:ext cx="1219200" cy="5334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Memory</a:t>
            </a:r>
          </a:p>
        </p:txBody>
      </p:sp>
      <p:sp>
        <p:nvSpPr>
          <p:cNvPr id="19" name="Rectangle 18"/>
          <p:cNvSpPr/>
          <p:nvPr/>
        </p:nvSpPr>
        <p:spPr>
          <a:xfrm>
            <a:off x="6629400" y="3048000"/>
            <a:ext cx="1219200" cy="5334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FP</a:t>
            </a:r>
          </a:p>
        </p:txBody>
      </p:sp>
      <p:cxnSp>
        <p:nvCxnSpPr>
          <p:cNvPr id="21" name="Straight Arrow Connector 20"/>
          <p:cNvCxnSpPr>
            <a:stCxn id="15" idx="3"/>
            <a:endCxn id="16" idx="1"/>
          </p:cNvCxnSpPr>
          <p:nvPr/>
        </p:nvCxnSpPr>
        <p:spPr>
          <a:xfrm flipV="1">
            <a:off x="6096000" y="1714500"/>
            <a:ext cx="533400" cy="723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3"/>
            <a:endCxn id="17" idx="1"/>
          </p:cNvCxnSpPr>
          <p:nvPr/>
        </p:nvCxnSpPr>
        <p:spPr>
          <a:xfrm flipV="1">
            <a:off x="6096000" y="2247900"/>
            <a:ext cx="53340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18" idx="1"/>
          </p:cNvCxnSpPr>
          <p:nvPr/>
        </p:nvCxnSpPr>
        <p:spPr>
          <a:xfrm>
            <a:off x="6096000" y="2438400"/>
            <a:ext cx="533400" cy="342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3"/>
            <a:endCxn id="19" idx="1"/>
          </p:cNvCxnSpPr>
          <p:nvPr/>
        </p:nvCxnSpPr>
        <p:spPr>
          <a:xfrm>
            <a:off x="6096000" y="2438400"/>
            <a:ext cx="533400" cy="876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895600" y="1447800"/>
            <a:ext cx="2757550" cy="369332"/>
          </a:xfrm>
          <a:prstGeom prst="rect">
            <a:avLst/>
          </a:prstGeom>
          <a:noFill/>
        </p:spPr>
        <p:txBody>
          <a:bodyPr wrap="none" rtlCol="0">
            <a:spAutoFit/>
          </a:bodyPr>
          <a:lstStyle/>
          <a:p>
            <a:r>
              <a:rPr lang="en-US" b="1" dirty="0" smtClean="0"/>
              <a:t>Typical Instruction Pipeline</a:t>
            </a:r>
            <a:endParaRPr lang="en-US" b="1" dirty="0"/>
          </a:p>
        </p:txBody>
      </p:sp>
      <p:sp>
        <p:nvSpPr>
          <p:cNvPr id="35" name="Rectangle 34"/>
          <p:cNvSpPr/>
          <p:nvPr/>
        </p:nvSpPr>
        <p:spPr>
          <a:xfrm>
            <a:off x="2438400" y="2057400"/>
            <a:ext cx="1219200" cy="7620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Decode</a:t>
            </a:r>
          </a:p>
        </p:txBody>
      </p:sp>
      <p:sp>
        <p:nvSpPr>
          <p:cNvPr id="45" name="TextBox 44"/>
          <p:cNvSpPr txBox="1"/>
          <p:nvPr/>
        </p:nvSpPr>
        <p:spPr>
          <a:xfrm>
            <a:off x="3429000" y="6019800"/>
            <a:ext cx="2251963" cy="369332"/>
          </a:xfrm>
          <a:prstGeom prst="rect">
            <a:avLst/>
          </a:prstGeom>
          <a:noFill/>
        </p:spPr>
        <p:txBody>
          <a:bodyPr wrap="none" rtlCol="0">
            <a:spAutoFit/>
          </a:bodyPr>
          <a:lstStyle/>
          <a:p>
            <a:r>
              <a:rPr lang="en-US" b="1" dirty="0" smtClean="0"/>
              <a:t>Instruction Groupings</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ISA</a:t>
            </a:r>
            <a:endParaRPr lang="en-US" dirty="0"/>
          </a:p>
        </p:txBody>
      </p:sp>
      <p:sp>
        <p:nvSpPr>
          <p:cNvPr id="3" name="Content Placeholder 2"/>
          <p:cNvSpPr>
            <a:spLocks noGrp="1"/>
          </p:cNvSpPr>
          <p:nvPr>
            <p:ph idx="1"/>
          </p:nvPr>
        </p:nvSpPr>
        <p:spPr>
          <a:xfrm>
            <a:off x="457200" y="1219200"/>
            <a:ext cx="4419600" cy="4906963"/>
          </a:xfrm>
        </p:spPr>
        <p:txBody>
          <a:bodyPr>
            <a:normAutofit/>
          </a:bodyPr>
          <a:lstStyle/>
          <a:p>
            <a:r>
              <a:rPr lang="en-US" sz="2400" dirty="0" smtClean="0"/>
              <a:t>Privilege Levels</a:t>
            </a:r>
          </a:p>
          <a:p>
            <a:r>
              <a:rPr lang="en-US" sz="2400" dirty="0" smtClean="0"/>
              <a:t>Control Registers</a:t>
            </a:r>
          </a:p>
          <a:p>
            <a:r>
              <a:rPr lang="en-US" sz="2400" dirty="0" smtClean="0"/>
              <a:t>Traps and Interrupts</a:t>
            </a:r>
          </a:p>
          <a:p>
            <a:pPr lvl="1"/>
            <a:r>
              <a:rPr lang="en-US" dirty="0" smtClean="0"/>
              <a:t>Hardcoded Vectors</a:t>
            </a:r>
          </a:p>
          <a:p>
            <a:pPr lvl="1"/>
            <a:r>
              <a:rPr lang="en-US" dirty="0" smtClean="0"/>
              <a:t>Dispatch Table</a:t>
            </a:r>
          </a:p>
          <a:p>
            <a:r>
              <a:rPr lang="en-US" sz="2400" dirty="0" smtClean="0"/>
              <a:t>System Clock</a:t>
            </a:r>
          </a:p>
          <a:p>
            <a:r>
              <a:rPr lang="en-US" sz="2400" dirty="0" smtClean="0"/>
              <a:t>MMU</a:t>
            </a:r>
          </a:p>
          <a:p>
            <a:pPr lvl="1"/>
            <a:r>
              <a:rPr lang="en-US" dirty="0" smtClean="0"/>
              <a:t>Page Tables</a:t>
            </a:r>
          </a:p>
          <a:p>
            <a:pPr lvl="1"/>
            <a:r>
              <a:rPr lang="en-US" dirty="0" smtClean="0"/>
              <a:t>TLB</a:t>
            </a:r>
          </a:p>
          <a:p>
            <a:r>
              <a:rPr lang="en-US" sz="2400" dirty="0" smtClean="0"/>
              <a:t>I/O Device Access</a:t>
            </a:r>
          </a:p>
        </p:txBody>
      </p:sp>
      <p:sp>
        <p:nvSpPr>
          <p:cNvPr id="4" name="Oval 3"/>
          <p:cNvSpPr/>
          <p:nvPr/>
        </p:nvSpPr>
        <p:spPr>
          <a:xfrm>
            <a:off x="5629275" y="1352550"/>
            <a:ext cx="1981200" cy="1981200"/>
          </a:xfrm>
          <a:prstGeom prst="ellipse">
            <a:avLst/>
          </a:prstGeom>
          <a:solidFill>
            <a:schemeClr val="bg2">
              <a:lumMod val="90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tIns="0" rtlCol="0" anchor="t"/>
          <a:lstStyle/>
          <a:p>
            <a:pPr algn="ctr"/>
            <a:endParaRPr lang="en-US" sz="1600" b="1" dirty="0" smtClean="0">
              <a:solidFill>
                <a:schemeClr val="tx1"/>
              </a:solidFill>
            </a:endParaRPr>
          </a:p>
        </p:txBody>
      </p:sp>
      <p:sp>
        <p:nvSpPr>
          <p:cNvPr id="5" name="Oval 4"/>
          <p:cNvSpPr/>
          <p:nvPr/>
        </p:nvSpPr>
        <p:spPr>
          <a:xfrm>
            <a:off x="6029325" y="1752600"/>
            <a:ext cx="1181100" cy="1181100"/>
          </a:xfrm>
          <a:prstGeom prst="ellipse">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System</a:t>
            </a:r>
          </a:p>
        </p:txBody>
      </p:sp>
      <p:sp>
        <p:nvSpPr>
          <p:cNvPr id="6" name="TextBox 5"/>
          <p:cNvSpPr txBox="1"/>
          <p:nvPr/>
        </p:nvSpPr>
        <p:spPr>
          <a:xfrm>
            <a:off x="6356021" y="1428750"/>
            <a:ext cx="577402" cy="338554"/>
          </a:xfrm>
          <a:prstGeom prst="rect">
            <a:avLst/>
          </a:prstGeom>
          <a:noFill/>
          <a:ln>
            <a:noFill/>
          </a:ln>
        </p:spPr>
        <p:txBody>
          <a:bodyPr wrap="none" rtlCol="0">
            <a:spAutoFit/>
          </a:bodyPr>
          <a:lstStyle/>
          <a:p>
            <a:pPr algn="ctr"/>
            <a:r>
              <a:rPr lang="en-US" sz="1600" b="1" dirty="0" smtClean="0"/>
              <a:t>User</a:t>
            </a:r>
          </a:p>
        </p:txBody>
      </p:sp>
      <p:sp>
        <p:nvSpPr>
          <p:cNvPr id="10" name="Oval 9"/>
          <p:cNvSpPr/>
          <p:nvPr/>
        </p:nvSpPr>
        <p:spPr>
          <a:xfrm>
            <a:off x="5543550" y="3714750"/>
            <a:ext cx="2152650" cy="2152650"/>
          </a:xfrm>
          <a:prstGeom prst="ellipse">
            <a:avLst/>
          </a:prstGeom>
          <a:solidFill>
            <a:schemeClr val="bg2">
              <a:lumMod val="90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tIns="0" rtlCol="0" anchor="t"/>
          <a:lstStyle/>
          <a:p>
            <a:pPr algn="ctr"/>
            <a:endParaRPr lang="en-US" sz="1600" b="1" dirty="0" smtClean="0">
              <a:solidFill>
                <a:schemeClr val="tx1"/>
              </a:solidFill>
            </a:endParaRPr>
          </a:p>
        </p:txBody>
      </p:sp>
      <p:sp>
        <p:nvSpPr>
          <p:cNvPr id="11" name="Oval 10"/>
          <p:cNvSpPr/>
          <p:nvPr/>
        </p:nvSpPr>
        <p:spPr>
          <a:xfrm>
            <a:off x="5857875" y="4029075"/>
            <a:ext cx="1524000" cy="1524000"/>
          </a:xfrm>
          <a:prstGeom prst="ellipse">
            <a:avLst/>
          </a:prstGeom>
          <a:solidFill>
            <a:schemeClr val="bg2"/>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dirty="0" smtClean="0">
              <a:solidFill>
                <a:schemeClr val="tx1"/>
              </a:solidFill>
            </a:endParaRPr>
          </a:p>
        </p:txBody>
      </p:sp>
      <p:sp>
        <p:nvSpPr>
          <p:cNvPr id="12" name="TextBox 11"/>
          <p:cNvSpPr txBox="1"/>
          <p:nvPr/>
        </p:nvSpPr>
        <p:spPr>
          <a:xfrm>
            <a:off x="6356021" y="3733800"/>
            <a:ext cx="527709" cy="307777"/>
          </a:xfrm>
          <a:prstGeom prst="rect">
            <a:avLst/>
          </a:prstGeom>
          <a:noFill/>
          <a:ln>
            <a:noFill/>
          </a:ln>
        </p:spPr>
        <p:txBody>
          <a:bodyPr wrap="none" rtlCol="0">
            <a:spAutoFit/>
          </a:bodyPr>
          <a:lstStyle/>
          <a:p>
            <a:pPr algn="ctr"/>
            <a:r>
              <a:rPr lang="en-US" sz="1400" b="1" dirty="0" smtClean="0"/>
              <a:t>User</a:t>
            </a:r>
          </a:p>
        </p:txBody>
      </p:sp>
      <p:sp>
        <p:nvSpPr>
          <p:cNvPr id="13" name="Oval 12"/>
          <p:cNvSpPr/>
          <p:nvPr/>
        </p:nvSpPr>
        <p:spPr>
          <a:xfrm>
            <a:off x="6200775" y="4371975"/>
            <a:ext cx="838200" cy="838200"/>
          </a:xfrm>
          <a:prstGeom prst="ellipse">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dirty="0" smtClean="0">
              <a:solidFill>
                <a:schemeClr val="tx1"/>
              </a:solidFill>
            </a:endParaRPr>
          </a:p>
        </p:txBody>
      </p:sp>
      <p:sp>
        <p:nvSpPr>
          <p:cNvPr id="14" name="TextBox 13"/>
          <p:cNvSpPr txBox="1"/>
          <p:nvPr/>
        </p:nvSpPr>
        <p:spPr>
          <a:xfrm>
            <a:off x="6164750" y="4114800"/>
            <a:ext cx="910250" cy="307777"/>
          </a:xfrm>
          <a:prstGeom prst="rect">
            <a:avLst/>
          </a:prstGeom>
          <a:noFill/>
          <a:ln>
            <a:noFill/>
          </a:ln>
        </p:spPr>
        <p:txBody>
          <a:bodyPr wrap="none" rtlCol="0">
            <a:spAutoFit/>
          </a:bodyPr>
          <a:lstStyle/>
          <a:p>
            <a:pPr algn="ctr"/>
            <a:r>
              <a:rPr lang="en-US" sz="1400" b="1" dirty="0" smtClean="0"/>
              <a:t>Extension</a:t>
            </a:r>
          </a:p>
        </p:txBody>
      </p:sp>
      <p:sp>
        <p:nvSpPr>
          <p:cNvPr id="15" name="TextBox 14"/>
          <p:cNvSpPr txBox="1"/>
          <p:nvPr/>
        </p:nvSpPr>
        <p:spPr>
          <a:xfrm>
            <a:off x="6270741" y="4495800"/>
            <a:ext cx="698269" cy="523220"/>
          </a:xfrm>
          <a:prstGeom prst="rect">
            <a:avLst/>
          </a:prstGeom>
          <a:noFill/>
          <a:ln>
            <a:noFill/>
          </a:ln>
        </p:spPr>
        <p:txBody>
          <a:bodyPr wrap="none" rtlCol="0">
            <a:spAutoFit/>
          </a:bodyPr>
          <a:lstStyle/>
          <a:p>
            <a:pPr algn="ctr"/>
            <a:r>
              <a:rPr lang="en-US" sz="1400" b="1" dirty="0" smtClean="0"/>
              <a:t>Kernel</a:t>
            </a:r>
          </a:p>
          <a:p>
            <a:pPr algn="ctr"/>
            <a:r>
              <a:rPr lang="en-US" sz="1400" b="1" dirty="0" smtClean="0"/>
              <a:t>Level 0</a:t>
            </a:r>
          </a:p>
        </p:txBody>
      </p:sp>
      <p:sp>
        <p:nvSpPr>
          <p:cNvPr id="16" name="TextBox 15"/>
          <p:cNvSpPr txBox="1"/>
          <p:nvPr/>
        </p:nvSpPr>
        <p:spPr>
          <a:xfrm>
            <a:off x="6270741" y="5181600"/>
            <a:ext cx="698269" cy="307777"/>
          </a:xfrm>
          <a:prstGeom prst="rect">
            <a:avLst/>
          </a:prstGeom>
          <a:noFill/>
          <a:ln>
            <a:noFill/>
          </a:ln>
        </p:spPr>
        <p:txBody>
          <a:bodyPr wrap="none" rtlCol="0">
            <a:spAutoFit/>
          </a:bodyPr>
          <a:lstStyle/>
          <a:p>
            <a:pPr algn="ctr"/>
            <a:r>
              <a:rPr lang="en-US" sz="1400" b="1" dirty="0" smtClean="0"/>
              <a:t>Level 1</a:t>
            </a:r>
          </a:p>
        </p:txBody>
      </p:sp>
      <p:sp>
        <p:nvSpPr>
          <p:cNvPr id="17" name="TextBox 16"/>
          <p:cNvSpPr txBox="1"/>
          <p:nvPr/>
        </p:nvSpPr>
        <p:spPr>
          <a:xfrm>
            <a:off x="6270741" y="5562600"/>
            <a:ext cx="698269" cy="307777"/>
          </a:xfrm>
          <a:prstGeom prst="rect">
            <a:avLst/>
          </a:prstGeom>
          <a:noFill/>
          <a:ln>
            <a:noFill/>
          </a:ln>
        </p:spPr>
        <p:txBody>
          <a:bodyPr wrap="none" rtlCol="0">
            <a:spAutoFit/>
          </a:bodyPr>
          <a:lstStyle/>
          <a:p>
            <a:pPr algn="ctr"/>
            <a:r>
              <a:rPr lang="en-US" sz="1400" b="1" dirty="0" smtClean="0"/>
              <a:t>Level 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CPU Background</a:t>
            </a:r>
          </a:p>
          <a:p>
            <a:r>
              <a:rPr lang="en-US" dirty="0" smtClean="0"/>
              <a:t>Virtualization Techniques</a:t>
            </a:r>
          </a:p>
          <a:p>
            <a:pPr lvl="1"/>
            <a:r>
              <a:rPr lang="en-US" dirty="0" smtClean="0"/>
              <a:t>System ISA Virtualization</a:t>
            </a:r>
          </a:p>
          <a:p>
            <a:pPr lvl="1"/>
            <a:r>
              <a:rPr lang="en-US" dirty="0" smtClean="0"/>
              <a:t>Instruction Interpretation</a:t>
            </a:r>
          </a:p>
          <a:p>
            <a:pPr lvl="1"/>
            <a:r>
              <a:rPr lang="en-US" dirty="0" smtClean="0"/>
              <a:t>Trap</a:t>
            </a:r>
            <a:r>
              <a:rPr lang="en-US" baseline="0" dirty="0" smtClean="0"/>
              <a:t> and Emulate</a:t>
            </a:r>
          </a:p>
          <a:p>
            <a:pPr lvl="1"/>
            <a:r>
              <a:rPr lang="en-US" baseline="0" dirty="0" smtClean="0"/>
              <a:t>Binary Translation</a:t>
            </a:r>
          </a:p>
          <a:p>
            <a:pPr lvl="1"/>
            <a:r>
              <a:rPr lang="en-US" dirty="0" smtClean="0"/>
              <a:t>Hybrid Models</a:t>
            </a:r>
            <a:endParaRPr lang="en-US" baseline="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a:t>
            </a:r>
            <a:endParaRPr lang="en-US" dirty="0"/>
          </a:p>
        </p:txBody>
      </p:sp>
      <p:sp>
        <p:nvSpPr>
          <p:cNvPr id="3" name="Content Placeholder 2"/>
          <p:cNvSpPr>
            <a:spLocks noGrp="1"/>
          </p:cNvSpPr>
          <p:nvPr>
            <p:ph idx="1"/>
          </p:nvPr>
        </p:nvSpPr>
        <p:spPr>
          <a:xfrm>
            <a:off x="457200" y="5181600"/>
            <a:ext cx="8229600" cy="944563"/>
          </a:xfrm>
        </p:spPr>
        <p:txBody>
          <a:bodyPr>
            <a:normAutofit lnSpcReduction="10000"/>
          </a:bodyPr>
          <a:lstStyle/>
          <a:p>
            <a:pPr>
              <a:buNone/>
            </a:pPr>
            <a:r>
              <a:rPr lang="en-US" dirty="0" smtClean="0"/>
              <a:t>Formally, virtualization involves the construction of an </a:t>
            </a:r>
            <a:r>
              <a:rPr lang="en-US" b="1" dirty="0" smtClean="0"/>
              <a:t>isomorphism</a:t>
            </a:r>
            <a:r>
              <a:rPr lang="en-US" dirty="0" smtClean="0"/>
              <a:t> from </a:t>
            </a:r>
            <a:r>
              <a:rPr lang="en-US" b="1" dirty="0" smtClean="0"/>
              <a:t>guest</a:t>
            </a:r>
            <a:r>
              <a:rPr lang="en-US" dirty="0" smtClean="0"/>
              <a:t> state to </a:t>
            </a:r>
            <a:r>
              <a:rPr lang="en-US" b="1" dirty="0" smtClean="0"/>
              <a:t>host</a:t>
            </a:r>
            <a:r>
              <a:rPr lang="en-US" dirty="0" smtClean="0"/>
              <a:t> state.</a:t>
            </a:r>
          </a:p>
        </p:txBody>
      </p:sp>
      <p:sp>
        <p:nvSpPr>
          <p:cNvPr id="4" name="Rectangle 3"/>
          <p:cNvSpPr/>
          <p:nvPr/>
        </p:nvSpPr>
        <p:spPr>
          <a:xfrm>
            <a:off x="2133600" y="1600200"/>
            <a:ext cx="4800600" cy="1219200"/>
          </a:xfrm>
          <a:prstGeom prst="rect">
            <a:avLst/>
          </a:prstGeom>
          <a:solidFill>
            <a:schemeClr val="bg2"/>
          </a:solidFill>
          <a:ln w="3175"/>
        </p:spPr>
        <p:style>
          <a:lnRef idx="2">
            <a:schemeClr val="dk1"/>
          </a:lnRef>
          <a:fillRef idx="1">
            <a:schemeClr val="lt1"/>
          </a:fillRef>
          <a:effectRef idx="0">
            <a:schemeClr val="dk1"/>
          </a:effectRef>
          <a:fontRef idx="minor">
            <a:schemeClr val="dk1"/>
          </a:fontRef>
        </p:style>
        <p:txBody>
          <a:bodyPr rtlCol="0" anchor="b"/>
          <a:lstStyle/>
          <a:p>
            <a:pPr algn="ctr"/>
            <a:r>
              <a:rPr lang="en-US" sz="2000" smtClean="0"/>
              <a:t>Guest</a:t>
            </a:r>
            <a:endParaRPr lang="en-US" sz="2000"/>
          </a:p>
        </p:txBody>
      </p:sp>
      <p:grpSp>
        <p:nvGrpSpPr>
          <p:cNvPr id="5" name="Group 12"/>
          <p:cNvGrpSpPr/>
          <p:nvPr/>
        </p:nvGrpSpPr>
        <p:grpSpPr>
          <a:xfrm>
            <a:off x="2933700" y="1828800"/>
            <a:ext cx="3200400" cy="838200"/>
            <a:chOff x="2895600" y="1828800"/>
            <a:chExt cx="3200400" cy="838200"/>
          </a:xfrm>
        </p:grpSpPr>
        <p:sp>
          <p:nvSpPr>
            <p:cNvPr id="9" name="Oval 8"/>
            <p:cNvSpPr/>
            <p:nvPr/>
          </p:nvSpPr>
          <p:spPr>
            <a:xfrm>
              <a:off x="28956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S</a:t>
              </a:r>
              <a:r>
                <a:rPr lang="en-US" sz="3200" baseline="-25000" dirty="0" smtClean="0"/>
                <a:t>i</a:t>
              </a:r>
              <a:endParaRPr lang="en-US" sz="3200" dirty="0"/>
            </a:p>
          </p:txBody>
        </p:sp>
        <p:sp>
          <p:nvSpPr>
            <p:cNvPr id="12" name="Oval 11"/>
            <p:cNvSpPr/>
            <p:nvPr/>
          </p:nvSpPr>
          <p:spPr>
            <a:xfrm>
              <a:off x="52578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err="1" smtClean="0"/>
                <a:t>S</a:t>
              </a:r>
              <a:r>
                <a:rPr lang="en-US" sz="3200" baseline="-25000" err="1" smtClean="0"/>
                <a:t>j</a:t>
              </a:r>
              <a:endParaRPr lang="en-US" sz="3200"/>
            </a:p>
          </p:txBody>
        </p:sp>
      </p:grpSp>
      <p:sp>
        <p:nvSpPr>
          <p:cNvPr id="14" name="Rectangle 13"/>
          <p:cNvSpPr/>
          <p:nvPr/>
        </p:nvSpPr>
        <p:spPr>
          <a:xfrm>
            <a:off x="2133600" y="3352800"/>
            <a:ext cx="4800600" cy="1219200"/>
          </a:xfrm>
          <a:prstGeom prst="rect">
            <a:avLst/>
          </a:prstGeom>
          <a:solidFill>
            <a:schemeClr val="bg2"/>
          </a:solidFill>
          <a:ln w="3175"/>
        </p:spPr>
        <p:style>
          <a:lnRef idx="2">
            <a:schemeClr val="dk1"/>
          </a:lnRef>
          <a:fillRef idx="1">
            <a:schemeClr val="lt1"/>
          </a:fillRef>
          <a:effectRef idx="0">
            <a:schemeClr val="dk1"/>
          </a:effectRef>
          <a:fontRef idx="minor">
            <a:schemeClr val="dk1"/>
          </a:fontRef>
        </p:style>
        <p:txBody>
          <a:bodyPr rtlCol="0" anchor="b"/>
          <a:lstStyle/>
          <a:p>
            <a:pPr algn="ctr"/>
            <a:r>
              <a:rPr lang="en-US" sz="2000" smtClean="0"/>
              <a:t>Host</a:t>
            </a:r>
            <a:endParaRPr lang="en-US" sz="2000"/>
          </a:p>
        </p:txBody>
      </p:sp>
      <p:grpSp>
        <p:nvGrpSpPr>
          <p:cNvPr id="6" name="Group 14"/>
          <p:cNvGrpSpPr/>
          <p:nvPr/>
        </p:nvGrpSpPr>
        <p:grpSpPr>
          <a:xfrm>
            <a:off x="2933700" y="3581400"/>
            <a:ext cx="3200400" cy="838200"/>
            <a:chOff x="2895600" y="1828800"/>
            <a:chExt cx="3200400" cy="838200"/>
          </a:xfrm>
        </p:grpSpPr>
        <p:sp>
          <p:nvSpPr>
            <p:cNvPr id="16" name="Oval 15"/>
            <p:cNvSpPr/>
            <p:nvPr/>
          </p:nvSpPr>
          <p:spPr>
            <a:xfrm>
              <a:off x="28956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smtClean="0"/>
                <a:t>S</a:t>
              </a:r>
              <a:r>
                <a:rPr lang="en-US" sz="3200" baseline="-25000" smtClean="0"/>
                <a:t>i</a:t>
              </a:r>
              <a:r>
                <a:rPr lang="en-US" sz="3200" smtClean="0"/>
                <a:t>’</a:t>
              </a:r>
              <a:endParaRPr lang="en-US" sz="3200"/>
            </a:p>
          </p:txBody>
        </p:sp>
        <p:sp>
          <p:nvSpPr>
            <p:cNvPr id="17" name="Oval 16"/>
            <p:cNvSpPr/>
            <p:nvPr/>
          </p:nvSpPr>
          <p:spPr>
            <a:xfrm>
              <a:off x="52578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err="1" smtClean="0"/>
                <a:t>S</a:t>
              </a:r>
              <a:r>
                <a:rPr lang="en-US" sz="3200" baseline="-25000" err="1" smtClean="0"/>
                <a:t>j</a:t>
              </a:r>
              <a:r>
                <a:rPr lang="en-US" sz="3200" smtClean="0"/>
                <a:t>’</a:t>
              </a:r>
              <a:endParaRPr lang="en-US" sz="3200"/>
            </a:p>
          </p:txBody>
        </p:sp>
      </p:grpSp>
      <p:cxnSp>
        <p:nvCxnSpPr>
          <p:cNvPr id="28" name="Straight Arrow Connector 27"/>
          <p:cNvCxnSpPr>
            <a:stCxn id="9" idx="4"/>
            <a:endCxn id="16" idx="0"/>
          </p:cNvCxnSpPr>
          <p:nvPr/>
        </p:nvCxnSpPr>
        <p:spPr>
          <a:xfrm rot="5400000">
            <a:off x="2895600" y="3124200"/>
            <a:ext cx="914400" cy="158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9" idx="6"/>
            <a:endCxn id="12" idx="2"/>
          </p:cNvCxnSpPr>
          <p:nvPr/>
        </p:nvCxnSpPr>
        <p:spPr>
          <a:xfrm>
            <a:off x="3771900" y="2247900"/>
            <a:ext cx="1524000" cy="158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6" idx="6"/>
            <a:endCxn id="17" idx="2"/>
          </p:cNvCxnSpPr>
          <p:nvPr/>
        </p:nvCxnSpPr>
        <p:spPr>
          <a:xfrm>
            <a:off x="3771900" y="4000500"/>
            <a:ext cx="1524000" cy="158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8" name="Straight Arrow Connector 37"/>
          <p:cNvCxnSpPr>
            <a:stCxn id="12" idx="4"/>
            <a:endCxn id="17" idx="0"/>
          </p:cNvCxnSpPr>
          <p:nvPr/>
        </p:nvCxnSpPr>
        <p:spPr>
          <a:xfrm rot="5400000">
            <a:off x="5257800" y="3124200"/>
            <a:ext cx="914400" cy="158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4214742" y="1828800"/>
            <a:ext cx="638316" cy="400110"/>
          </a:xfrm>
          <a:prstGeom prst="rect">
            <a:avLst/>
          </a:prstGeom>
          <a:noFill/>
        </p:spPr>
        <p:txBody>
          <a:bodyPr wrap="none" rtlCol="0">
            <a:spAutoFit/>
          </a:bodyPr>
          <a:lstStyle/>
          <a:p>
            <a:r>
              <a:rPr lang="en-US" sz="2000" b="1" dirty="0" smtClean="0"/>
              <a:t>e(S</a:t>
            </a:r>
            <a:r>
              <a:rPr lang="en-US" sz="2000" b="1" baseline="-25000" dirty="0" smtClean="0"/>
              <a:t>i</a:t>
            </a:r>
            <a:r>
              <a:rPr lang="en-US" sz="2000" b="1" dirty="0" smtClean="0"/>
              <a:t>)</a:t>
            </a:r>
            <a:endParaRPr lang="en-US" sz="2000" b="1" dirty="0"/>
          </a:p>
        </p:txBody>
      </p:sp>
      <p:sp>
        <p:nvSpPr>
          <p:cNvPr id="42" name="TextBox 41"/>
          <p:cNvSpPr txBox="1"/>
          <p:nvPr/>
        </p:nvSpPr>
        <p:spPr>
          <a:xfrm>
            <a:off x="4151167" y="3581400"/>
            <a:ext cx="765466" cy="400110"/>
          </a:xfrm>
          <a:prstGeom prst="rect">
            <a:avLst/>
          </a:prstGeom>
          <a:noFill/>
        </p:spPr>
        <p:txBody>
          <a:bodyPr wrap="none" rtlCol="0">
            <a:spAutoFit/>
          </a:bodyPr>
          <a:lstStyle/>
          <a:p>
            <a:r>
              <a:rPr lang="en-US" sz="2000" b="1" smtClean="0"/>
              <a:t>e’(S</a:t>
            </a:r>
            <a:r>
              <a:rPr lang="en-US" sz="2000" b="1" baseline="-25000" smtClean="0"/>
              <a:t>i</a:t>
            </a:r>
            <a:r>
              <a:rPr lang="en-US" sz="2000" b="1" smtClean="0"/>
              <a:t>’)</a:t>
            </a:r>
            <a:endParaRPr lang="en-US" sz="2000" b="1"/>
          </a:p>
        </p:txBody>
      </p:sp>
      <p:sp>
        <p:nvSpPr>
          <p:cNvPr id="43" name="TextBox 42"/>
          <p:cNvSpPr txBox="1"/>
          <p:nvPr/>
        </p:nvSpPr>
        <p:spPr>
          <a:xfrm>
            <a:off x="2667000" y="2895600"/>
            <a:ext cx="660758" cy="400110"/>
          </a:xfrm>
          <a:prstGeom prst="rect">
            <a:avLst/>
          </a:prstGeom>
          <a:noFill/>
        </p:spPr>
        <p:txBody>
          <a:bodyPr wrap="none" rtlCol="0">
            <a:spAutoFit/>
          </a:bodyPr>
          <a:lstStyle/>
          <a:p>
            <a:r>
              <a:rPr lang="en-US" sz="2000" b="1" smtClean="0"/>
              <a:t>V(S</a:t>
            </a:r>
            <a:r>
              <a:rPr lang="en-US" sz="2000" b="1" baseline="-25000" smtClean="0"/>
              <a:t>i</a:t>
            </a:r>
            <a:r>
              <a:rPr lang="en-US" sz="2000" b="1" smtClean="0"/>
              <a:t>)</a:t>
            </a:r>
            <a:endParaRPr lang="en-US" sz="2000" b="1"/>
          </a:p>
        </p:txBody>
      </p:sp>
      <p:sp>
        <p:nvSpPr>
          <p:cNvPr id="44" name="TextBox 43"/>
          <p:cNvSpPr txBox="1"/>
          <p:nvPr/>
        </p:nvSpPr>
        <p:spPr>
          <a:xfrm>
            <a:off x="5715000" y="2895600"/>
            <a:ext cx="662361" cy="400110"/>
          </a:xfrm>
          <a:prstGeom prst="rect">
            <a:avLst/>
          </a:prstGeom>
          <a:noFill/>
        </p:spPr>
        <p:txBody>
          <a:bodyPr wrap="none" rtlCol="0">
            <a:spAutoFit/>
          </a:bodyPr>
          <a:lstStyle/>
          <a:p>
            <a:r>
              <a:rPr lang="en-US" sz="2000" b="1" smtClean="0"/>
              <a:t>V(</a:t>
            </a:r>
            <a:r>
              <a:rPr lang="en-US" sz="2000" b="1" err="1" smtClean="0"/>
              <a:t>S</a:t>
            </a:r>
            <a:r>
              <a:rPr lang="en-US" sz="2000" b="1" baseline="-25000" err="1" smtClean="0"/>
              <a:t>j</a:t>
            </a:r>
            <a:r>
              <a:rPr lang="en-US" sz="2000" b="1" smtClean="0"/>
              <a:t>)</a:t>
            </a:r>
            <a:endParaRPr lang="en-US" sz="20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4A1D36444E3647AE8D9B1E3D800343" ma:contentTypeVersion="7" ma:contentTypeDescription="Create a new document." ma:contentTypeScope="" ma:versionID="fb63f1ec109abe42015acf6e67a0d9de">
  <xsd:schema xmlns:xsd="http://www.w3.org/2001/XMLSchema" xmlns:p="http://schemas.microsoft.com/office/2006/metadata/properties" xmlns:ns1="932b0bf4-20b3-4bbc-9ab0-aeb32962efeb" targetNamespace="http://schemas.microsoft.com/office/2006/metadata/properties" ma:root="true" ma:fieldsID="c7cb949482af4470db3b12f8d190333a" ns1:_="">
    <xsd:import namespace="932b0bf4-20b3-4bbc-9ab0-aeb32962efeb"/>
    <xsd:element name="properties">
      <xsd:complexType>
        <xsd:sequence>
          <xsd:element name="documentManagement">
            <xsd:complexType>
              <xsd:all>
                <xsd:element ref="ns1:Courseware_x0020_Type"/>
                <xsd:element ref="ns1:Institution"/>
                <xsd:element ref="ns1:Course_x0020_Title" minOccurs="0"/>
                <xsd:element ref="ns1:Author0"/>
                <xsd:element ref="ns1:Date" minOccurs="0"/>
              </xsd:all>
            </xsd:complexType>
          </xsd:element>
        </xsd:sequence>
      </xsd:complexType>
    </xsd:element>
  </xsd:schema>
  <xsd:schema xmlns:xsd="http://www.w3.org/2001/XMLSchema" xmlns:dms="http://schemas.microsoft.com/office/2006/documentManagement/types" targetNamespace="932b0bf4-20b3-4bbc-9ab0-aeb32962efeb" elementFormDefault="qualified">
    <xsd:import namespace="http://schemas.microsoft.com/office/2006/documentManagement/types"/>
    <xsd:element name="Courseware_x0020_Type" ma:index="0" ma:displayName="Courseware Type" ma:default="Academic Paper(s)" ma:format="Dropdown" ma:internalName="Courseware_x0020_Type">
      <xsd:simpleType>
        <xsd:restriction base="dms:Choice">
          <xsd:enumeration value="Academic Paper(s)"/>
          <xsd:enumeration value="Article"/>
          <xsd:enumeration value="Exam"/>
          <xsd:enumeration value="Homework"/>
          <xsd:enumeration value="Labs"/>
          <xsd:enumeration value="Lecture"/>
          <xsd:enumeration value="Lecture Notes"/>
          <xsd:enumeration value="Projects"/>
          <xsd:enumeration value="Syllabus"/>
        </xsd:restriction>
      </xsd:simpleType>
    </xsd:element>
    <xsd:element name="Institution" ma:index="2" ma:displayName="Institution" ma:default="" ma:internalName="Institution">
      <xsd:simpleType>
        <xsd:restriction base="dms:Text">
          <xsd:maxLength value="255"/>
        </xsd:restriction>
      </xsd:simpleType>
    </xsd:element>
    <xsd:element name="Course_x0020_Title" ma:index="4" nillable="true" ma:displayName="Course Title" ma:internalName="Course_x0020_Title">
      <xsd:simpleType>
        <xsd:restriction base="dms:Text">
          <xsd:maxLength value="255"/>
        </xsd:restriction>
      </xsd:simpleType>
    </xsd:element>
    <xsd:element name="Author0" ma:index="5" ma:displayName="Author(s)" ma:default="" ma:internalName="Author0">
      <xsd:simpleType>
        <xsd:restriction base="dms:Text">
          <xsd:maxLength value="255"/>
        </xsd:restriction>
      </xsd:simpleType>
    </xsd:element>
    <xsd:element name="Date" ma:index="6" nillable="true" ma:displayName="Date" ma:description="Date work was delivered or developed" ma:format="DateOnly" ma:internalName="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ma:readOnly="true"/>
        <xsd:element ref="dc:title" minOccurs="0" maxOccurs="1" ma:index="1" ma:displayName="Work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nstitution xmlns="932b0bf4-20b3-4bbc-9ab0-aeb32962efeb">Columbia University</Institution>
    <Course_x0020_Title xmlns="932b0bf4-20b3-4bbc-9ab0-aeb32962efeb">E6998 - Virtual Machines</Course_x0020_Title>
    <Date xmlns="932b0bf4-20b3-4bbc-9ab0-aeb32962efeb">2008-01-01T08:00:00+00:00</Date>
    <Courseware_x0020_Type xmlns="932b0bf4-20b3-4bbc-9ab0-aeb32962efeb">Lecture</Courseware_x0020_Type>
    <Author0 xmlns="932b0bf4-20b3-4bbc-9ab0-aeb32962efeb">Scott Devine</Author0>
  </documentManagement>
</p:properties>
</file>

<file path=customXml/itemProps1.xml><?xml version="1.0" encoding="utf-8"?>
<ds:datastoreItem xmlns:ds="http://schemas.openxmlformats.org/officeDocument/2006/customXml" ds:itemID="{36B08A92-EAB6-4EF4-9C92-2A166DBE3823}"/>
</file>

<file path=customXml/itemProps2.xml><?xml version="1.0" encoding="utf-8"?>
<ds:datastoreItem xmlns:ds="http://schemas.openxmlformats.org/officeDocument/2006/customXml" ds:itemID="{407F47A1-AB50-4DCD-9BA5-89766FF59D43}"/>
</file>

<file path=customXml/itemProps3.xml><?xml version="1.0" encoding="utf-8"?>
<ds:datastoreItem xmlns:ds="http://schemas.openxmlformats.org/officeDocument/2006/customXml" ds:itemID="{D7A463D2-7BB5-44F5-B84B-84D2F021378C}"/>
</file>

<file path=docProps/app.xml><?xml version="1.0" encoding="utf-8"?>
<Properties xmlns="http://schemas.openxmlformats.org/officeDocument/2006/extended-properties" xmlns:vt="http://schemas.openxmlformats.org/officeDocument/2006/docPropsVTypes">
  <Template/>
  <TotalTime>17060</TotalTime>
  <Words>2221</Words>
  <Application>Microsoft Office PowerPoint</Application>
  <PresentationFormat>On-screen Show (4:3)</PresentationFormat>
  <Paragraphs>569</Paragraphs>
  <Slides>31</Slides>
  <Notes>17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E6998 - Virtual Machines Lecture 2 CPU Virtualization</vt:lpstr>
      <vt:lpstr>Outline</vt:lpstr>
      <vt:lpstr>Computer System Organization</vt:lpstr>
      <vt:lpstr>CPU Organization</vt:lpstr>
      <vt:lpstr>User ISA - State</vt:lpstr>
      <vt:lpstr>User ISA – Instructions</vt:lpstr>
      <vt:lpstr>System ISA</vt:lpstr>
      <vt:lpstr>Outline</vt:lpstr>
      <vt:lpstr>Isomorphism</vt:lpstr>
      <vt:lpstr>Virtualizing the System ISA</vt:lpstr>
      <vt:lpstr>Example: CPUState</vt:lpstr>
      <vt:lpstr>Instruction Interpretation</vt:lpstr>
      <vt:lpstr>Example: Virtualizing the Interrupt Flag w/ Instruction Interpreter</vt:lpstr>
      <vt:lpstr>Trap and Emulate</vt:lpstr>
      <vt:lpstr>“Strictly Virtualizable”</vt:lpstr>
      <vt:lpstr>Issues with Trap and Emulate</vt:lpstr>
      <vt:lpstr>Binary Translator</vt:lpstr>
      <vt:lpstr>Basic Blocks</vt:lpstr>
      <vt:lpstr>Binary Translation</vt:lpstr>
      <vt:lpstr>Binary Translation</vt:lpstr>
      <vt:lpstr>Basic Binary Translator</vt:lpstr>
      <vt:lpstr>Basic Binary Translator – Part 2</vt:lpstr>
      <vt:lpstr>Controlling Control Flow</vt:lpstr>
      <vt:lpstr>Controlling Control Flow</vt:lpstr>
      <vt:lpstr>Controlling Control Flow</vt:lpstr>
      <vt:lpstr>Controlling Control Flow</vt:lpstr>
      <vt:lpstr>Controlling Control Flow</vt:lpstr>
      <vt:lpstr>Issues with Binary Translation</vt:lpstr>
      <vt:lpstr>Other Uses for Binary Translation</vt:lpstr>
      <vt:lpstr>Hybrid Approach</vt:lpstr>
      <vt:lpstr>Homework 1 Binary Patching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Virtualization</dc:title>
  <dc:creator>Scott Devine</dc:creator>
  <cp:lastModifiedBy>LENOVO USER</cp:lastModifiedBy>
  <cp:revision>89</cp:revision>
  <dcterms:created xsi:type="dcterms:W3CDTF">2007-10-18T22:24:21Z</dcterms:created>
  <dcterms:modified xsi:type="dcterms:W3CDTF">2008-02-02T17:46:47Z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0x010100B34A1D36444E3647AE8D9B1E3D800343</vt:lpwstr>
  </property>
</Properties>
</file>