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7" r:id="rId4"/>
    <p:sldId id="288" r:id="rId5"/>
    <p:sldId id="259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2" r:id="rId16"/>
    <p:sldId id="298" r:id="rId17"/>
    <p:sldId id="299" r:id="rId18"/>
    <p:sldId id="300" r:id="rId19"/>
    <p:sldId id="301" r:id="rId20"/>
    <p:sldId id="303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434"/>
    <a:srgbClr val="C01C23"/>
    <a:srgbClr val="FFC000"/>
    <a:srgbClr val="44546A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376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BDC6-96A9-45B7-ADB8-15D4618BD70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A506-4726-4922-97B4-8F6BC2803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4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8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6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1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1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3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4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2DCE-F5FE-42E6-B7AD-2E701BC4A199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7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94" name="直角三角形 9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直角三角形 9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9600" y="1921981"/>
            <a:ext cx="3352800" cy="837055"/>
            <a:chOff x="4421085" y="2391272"/>
            <a:chExt cx="3352800" cy="837055"/>
          </a:xfrm>
        </p:grpSpPr>
        <p:sp>
          <p:nvSpPr>
            <p:cNvPr id="100" name="等腰三角形 99"/>
            <p:cNvSpPr/>
            <p:nvPr/>
          </p:nvSpPr>
          <p:spPr>
            <a:xfrm flipV="1">
              <a:off x="5942265" y="2947945"/>
              <a:ext cx="310439" cy="280382"/>
            </a:xfrm>
            <a:prstGeom prst="triangle">
              <a:avLst/>
            </a:prstGeom>
            <a:solidFill>
              <a:srgbClr val="FFC200"/>
            </a:solidFill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421085" y="2391272"/>
              <a:ext cx="3352800" cy="556673"/>
            </a:xfrm>
            <a:prstGeom prst="rect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736600" y="2940827"/>
            <a:ext cx="1098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引擎</a:t>
            </a:r>
            <a:r>
              <a:rPr lang="en-US" altLang="zh-CN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en-US" altLang="zh-CN" sz="5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SceneKit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9600" y="195025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Roc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的第一次分享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4489" y="4212675"/>
            <a:ext cx="1459429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016-08-7</a:t>
            </a:r>
            <a:endParaRPr lang="en-US" altLang="zh-CN" sz="2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50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5160"/>
            <a:ext cx="12191999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94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" fmla="*/ 4121834 w 6790006"/>
              <a:gd name="connsiteY0" fmla="*/ 0 h 6872068"/>
              <a:gd name="connsiteX1" fmla="*/ 6790006 w 6790006"/>
              <a:gd name="connsiteY1" fmla="*/ 0 h 6872068"/>
              <a:gd name="connsiteX2" fmla="*/ 6790006 w 6790006"/>
              <a:gd name="connsiteY2" fmla="*/ 6858000 h 6872068"/>
              <a:gd name="connsiteX3" fmla="*/ 0 w 6790006"/>
              <a:gd name="connsiteY3" fmla="*/ 6872068 h 6872068"/>
              <a:gd name="connsiteX4" fmla="*/ 4121834 w 6790006"/>
              <a:gd name="connsiteY4" fmla="*/ 0 h 68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006" h="6872068">
                <a:moveTo>
                  <a:pt x="4121834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4121834" y="0"/>
                </a:lnTo>
                <a:close/>
              </a:path>
            </a:pathLst>
          </a:cu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98854" y="334011"/>
            <a:ext cx="2603235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70" y="468052"/>
            <a:ext cx="22564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SCNNode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281" y="1820559"/>
            <a:ext cx="6305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一个场景的基本构建块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例如</a:t>
            </a:r>
            <a:r>
              <a:rPr kumimoji="1" lang="zh-CN" altLang="en-US" dirty="0" smtClean="0"/>
              <a:t>摄像</a:t>
            </a:r>
            <a:r>
              <a:rPr kumimoji="1" lang="zh-CN" altLang="en-US" dirty="0"/>
              <a:t>机，灯光，</a:t>
            </a:r>
            <a:r>
              <a:rPr kumimoji="1" lang="zh-CN" altLang="en-US" dirty="0" smtClean="0"/>
              <a:t>几何体</a:t>
            </a:r>
            <a:r>
              <a:rPr kumimoji="1" lang="zh-CN" altLang="en-US" dirty="0" smtClean="0"/>
              <a:t>都可以被称为节点，节点在场景中都以树状结构存在。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类似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 的 </a:t>
            </a:r>
            <a:r>
              <a:rPr kumimoji="1" lang="en-US" altLang="zh-CN" dirty="0" err="1" smtClean="0"/>
              <a:t>addSubView</a:t>
            </a:r>
            <a:r>
              <a:rPr kumimoji="1" lang="zh-CN" altLang="en-US" dirty="0" smtClean="0"/>
              <a:t> 的方法，</a:t>
            </a:r>
            <a:r>
              <a:rPr kumimoji="1" lang="en-US" altLang="zh-CN" dirty="0" err="1" smtClean="0"/>
              <a:t>SCNNode</a:t>
            </a:r>
            <a:r>
              <a:rPr kumimoji="1" lang="zh-CN" altLang="en-US" dirty="0" smtClean="0"/>
              <a:t> 可以通过</a:t>
            </a:r>
            <a:r>
              <a:rPr kumimoji="1" lang="en-US" altLang="zh-CN" dirty="0" err="1" smtClean="0"/>
              <a:t>addChildNode</a:t>
            </a:r>
            <a:r>
              <a:rPr kumimoji="1" lang="zh-CN" altLang="en-US" dirty="0" smtClean="0"/>
              <a:t> 方法去添加子节点。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Scene</a:t>
            </a:r>
            <a:r>
              <a:rPr kumimoji="1" lang="zh-CN" altLang="en-US" dirty="0" smtClean="0"/>
              <a:t> 中有一个特殊的节点：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场景中所有的节点要么是根节点的子节点，要么就是根节点的子节点的子节点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389" y="2009274"/>
            <a:ext cx="3454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3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4144945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844065" y="1554028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299566" y="5472388"/>
            <a:ext cx="75928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SCNGeometry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几何体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73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5160"/>
            <a:ext cx="12191999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94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" fmla="*/ 4121834 w 6790006"/>
              <a:gd name="connsiteY0" fmla="*/ 0 h 6872068"/>
              <a:gd name="connsiteX1" fmla="*/ 6790006 w 6790006"/>
              <a:gd name="connsiteY1" fmla="*/ 0 h 6872068"/>
              <a:gd name="connsiteX2" fmla="*/ 6790006 w 6790006"/>
              <a:gd name="connsiteY2" fmla="*/ 6858000 h 6872068"/>
              <a:gd name="connsiteX3" fmla="*/ 0 w 6790006"/>
              <a:gd name="connsiteY3" fmla="*/ 6872068 h 6872068"/>
              <a:gd name="connsiteX4" fmla="*/ 4121834 w 6790006"/>
              <a:gd name="connsiteY4" fmla="*/ 0 h 68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006" h="6872068">
                <a:moveTo>
                  <a:pt x="4121834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4121834" y="0"/>
                </a:lnTo>
                <a:close/>
              </a:path>
            </a:pathLst>
          </a:cu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98854" y="334011"/>
            <a:ext cx="3356279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69" y="468052"/>
            <a:ext cx="30432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SCNGeometry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7385" y="1285822"/>
            <a:ext cx="630533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几何体定义了一个可见</a:t>
            </a:r>
            <a:r>
              <a:rPr kumimoji="1" lang="zh-CN" altLang="en-US" dirty="0"/>
              <a:t>物体的形状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你可以从</a:t>
            </a:r>
            <a:r>
              <a:rPr kumimoji="1" lang="en-US" altLang="zh-CN" dirty="0"/>
              <a:t>3D</a:t>
            </a:r>
            <a:r>
              <a:rPr kumimoji="1" lang="zh-CN" altLang="en-US" dirty="0"/>
              <a:t>建模工具生成的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dae</a:t>
            </a:r>
            <a:r>
              <a:rPr kumimoji="1" lang="zh-CN" altLang="en-US" dirty="0"/>
              <a:t>文件中加载一个几何体，也可以用代码创建，</a:t>
            </a:r>
            <a:r>
              <a:rPr kumimoji="1" lang="en-US" altLang="zh-CN" dirty="0" err="1"/>
              <a:t>SceneKit</a:t>
            </a:r>
            <a:r>
              <a:rPr kumimoji="1" lang="en-US" altLang="zh-CN" dirty="0"/>
              <a:t> </a:t>
            </a:r>
            <a:r>
              <a:rPr kumimoji="1" lang="zh-CN" altLang="en-US" dirty="0"/>
              <a:t>提供了几种常见几何体，是</a:t>
            </a:r>
            <a:r>
              <a:rPr kumimoji="1" lang="en-US" altLang="zh-CN" dirty="0" err="1"/>
              <a:t>SCNGeometry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的子类，比如长方体，球，圆柱球等</a:t>
            </a:r>
            <a:r>
              <a:rPr kumimoji="1" lang="zh-CN" altLang="en-US" dirty="0" smtClean="0"/>
              <a:t>等。 </a:t>
            </a:r>
            <a:r>
              <a:rPr kumimoji="1" lang="zh-CN" altLang="en-US" dirty="0"/>
              <a:t>当然我们也可以用三维坐标，法向量自定义几何体，也可以讲一个</a:t>
            </a:r>
            <a:r>
              <a:rPr kumimoji="1" lang="en-US" altLang="zh-CN" dirty="0"/>
              <a:t>2D </a:t>
            </a:r>
            <a:r>
              <a:rPr kumimoji="1" lang="zh-CN" altLang="en-US" dirty="0"/>
              <a:t>图案转化成一个具有深度</a:t>
            </a:r>
            <a:r>
              <a:rPr kumimoji="1" lang="en-US" altLang="zh-CN" dirty="0"/>
              <a:t>(</a:t>
            </a:r>
            <a:r>
              <a:rPr kumimoji="1" lang="zh-CN" altLang="en-US" dirty="0"/>
              <a:t>厚度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的三维几何体</a:t>
            </a:r>
            <a:r>
              <a:rPr kumimoji="1" lang="zh-CN" altLang="en-US" dirty="0" smtClean="0"/>
              <a:t>。利用贝塞尔曲线将一个</a:t>
            </a:r>
            <a:r>
              <a:rPr kumimoji="1" lang="en-US" altLang="zh-CN" dirty="0"/>
              <a:t>2D </a:t>
            </a:r>
            <a:r>
              <a:rPr kumimoji="1" lang="zh-CN" altLang="en-US" dirty="0"/>
              <a:t>图案转化成一个具有深度</a:t>
            </a:r>
            <a:r>
              <a:rPr kumimoji="1" lang="en-US" altLang="zh-CN" dirty="0"/>
              <a:t>(</a:t>
            </a:r>
            <a:r>
              <a:rPr kumimoji="1" lang="zh-CN" altLang="en-US" dirty="0"/>
              <a:t>厚度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的三维几何体。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291" y="0"/>
            <a:ext cx="2647709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552" y="3841210"/>
            <a:ext cx="3873500" cy="30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3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4144945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787868" y="1565266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299566" y="5472388"/>
            <a:ext cx="75928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SCNMaterial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材质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73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5160"/>
            <a:ext cx="12191999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94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" fmla="*/ 4121834 w 6790006"/>
              <a:gd name="connsiteY0" fmla="*/ 0 h 6872068"/>
              <a:gd name="connsiteX1" fmla="*/ 6790006 w 6790006"/>
              <a:gd name="connsiteY1" fmla="*/ 0 h 6872068"/>
              <a:gd name="connsiteX2" fmla="*/ 6790006 w 6790006"/>
              <a:gd name="connsiteY2" fmla="*/ 6858000 h 6872068"/>
              <a:gd name="connsiteX3" fmla="*/ 0 w 6790006"/>
              <a:gd name="connsiteY3" fmla="*/ 6872068 h 6872068"/>
              <a:gd name="connsiteX4" fmla="*/ 4121834 w 6790006"/>
              <a:gd name="connsiteY4" fmla="*/ 0 h 68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006" h="6872068">
                <a:moveTo>
                  <a:pt x="4121834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4121834" y="0"/>
                </a:lnTo>
                <a:close/>
              </a:path>
            </a:pathLst>
          </a:cu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98854" y="334011"/>
            <a:ext cx="2985377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70" y="468052"/>
            <a:ext cx="27285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SCNMaterial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649" y="1820559"/>
            <a:ext cx="630533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一个几何体只定义了一个可见</a:t>
            </a:r>
            <a:r>
              <a:rPr kumimoji="1" lang="zh-CN" altLang="en-US" dirty="0"/>
              <a:t>物体的形状。要定义对象的表面颜色图案，你必需要给几何体要附加材料。然后给材料贴图，或者上色，这个几何体表面才会有颜色，或者图案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材质，由于在</a:t>
            </a:r>
            <a:r>
              <a:rPr kumimoji="1" lang="en-US" altLang="zh-CN" dirty="0"/>
              <a:t>3D</a:t>
            </a:r>
            <a:r>
              <a:rPr kumimoji="1" lang="zh-CN" altLang="en-US" dirty="0"/>
              <a:t>建模工具中呈现球形，所以也叫材质球。上色，贴图全靠它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可以用代码设置贴图，也可以在场景编辑器中设置贴图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393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5160"/>
            <a:ext cx="12191999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94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" fmla="*/ 4121834 w 6790006"/>
              <a:gd name="connsiteY0" fmla="*/ 0 h 6872068"/>
              <a:gd name="connsiteX1" fmla="*/ 6790006 w 6790006"/>
              <a:gd name="connsiteY1" fmla="*/ 0 h 6872068"/>
              <a:gd name="connsiteX2" fmla="*/ 6790006 w 6790006"/>
              <a:gd name="connsiteY2" fmla="*/ 6858000 h 6872068"/>
              <a:gd name="connsiteX3" fmla="*/ 0 w 6790006"/>
              <a:gd name="connsiteY3" fmla="*/ 6872068 h 6872068"/>
              <a:gd name="connsiteX4" fmla="*/ 4121834 w 6790006"/>
              <a:gd name="connsiteY4" fmla="*/ 0 h 68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006" h="6872068">
                <a:moveTo>
                  <a:pt x="4121834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4121834" y="0"/>
                </a:lnTo>
                <a:close/>
              </a:path>
            </a:pathLst>
          </a:cu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http://</a:t>
            </a:r>
            <a:r>
              <a:rPr lang="en-US" altLang="zh-CN" dirty="0" err="1"/>
              <a:t>img.blog.csdn.net</a:t>
            </a:r>
            <a:r>
              <a:rPr lang="en-US" altLang="zh-CN" dirty="0"/>
              <a:t>/20160220154437591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98854" y="334011"/>
            <a:ext cx="2985377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70" y="468052"/>
            <a:ext cx="27285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OpenCollada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649" y="1820559"/>
            <a:ext cx="63053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 err="1"/>
              <a:t>OpenCollada</a:t>
            </a:r>
            <a:r>
              <a:rPr kumimoji="1" lang="zh-CN" altLang="en-US" dirty="0"/>
              <a:t>是一个具有开放标准的</a:t>
            </a:r>
            <a:r>
              <a:rPr kumimoji="1" lang="en-US" altLang="zh-CN" dirty="0" err="1"/>
              <a:t>Collada</a:t>
            </a:r>
            <a:r>
              <a:rPr kumimoji="1" lang="zh-CN" altLang="en-US" dirty="0"/>
              <a:t>，有很多免费的</a:t>
            </a:r>
            <a:r>
              <a:rPr kumimoji="1" lang="en-US" altLang="zh-CN" dirty="0"/>
              <a:t>3D</a:t>
            </a:r>
            <a:r>
              <a:rPr kumimoji="1" lang="zh-CN" altLang="en-US" dirty="0"/>
              <a:t>软件支持。 </a:t>
            </a:r>
          </a:p>
          <a:p>
            <a:r>
              <a:rPr kumimoji="1" lang="zh-CN" altLang="en-US" dirty="0"/>
              <a:t>　　 用 </a:t>
            </a:r>
            <a:r>
              <a:rPr kumimoji="1" lang="en-US" altLang="zh-CN" dirty="0"/>
              <a:t>Autodesk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Collada</a:t>
            </a:r>
            <a:r>
              <a:rPr kumimoji="1" lang="zh-CN" altLang="en-US" dirty="0"/>
              <a:t>的导出的</a:t>
            </a:r>
            <a:r>
              <a:rPr kumimoji="1" lang="en-US" altLang="zh-CN" dirty="0"/>
              <a:t>DAE</a:t>
            </a:r>
            <a:r>
              <a:rPr kumimoji="1" lang="zh-CN" altLang="en-US" dirty="0"/>
              <a:t>文件，只会导出模型， 并不会导出模型的贴图。这时候我们就需要安装第三方插件</a:t>
            </a:r>
            <a:r>
              <a:rPr kumimoji="1" lang="en-US" altLang="zh-CN" dirty="0" err="1"/>
              <a:t>OpenCollada</a:t>
            </a:r>
            <a:r>
              <a:rPr kumimoji="1" lang="zh-CN" altLang="en-US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517422"/>
            <a:ext cx="5245100" cy="3530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630" y="4483173"/>
            <a:ext cx="274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164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4144945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585558" y="1565266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299566" y="5472388"/>
            <a:ext cx="75928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SCNLight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光源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73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5160"/>
            <a:ext cx="12191999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94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" fmla="*/ 4121834 w 6790006"/>
              <a:gd name="connsiteY0" fmla="*/ 0 h 6872068"/>
              <a:gd name="connsiteX1" fmla="*/ 6790006 w 6790006"/>
              <a:gd name="connsiteY1" fmla="*/ 0 h 6872068"/>
              <a:gd name="connsiteX2" fmla="*/ 6790006 w 6790006"/>
              <a:gd name="connsiteY2" fmla="*/ 6858000 h 6872068"/>
              <a:gd name="connsiteX3" fmla="*/ 0 w 6790006"/>
              <a:gd name="connsiteY3" fmla="*/ 6872068 h 6872068"/>
              <a:gd name="connsiteX4" fmla="*/ 4121834 w 6790006"/>
              <a:gd name="connsiteY4" fmla="*/ 0 h 68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006" h="6872068">
                <a:moveTo>
                  <a:pt x="4121834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4121834" y="0"/>
                </a:lnTo>
                <a:close/>
              </a:path>
            </a:pathLst>
          </a:cu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98854" y="334011"/>
            <a:ext cx="2603235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70" y="468052"/>
            <a:ext cx="22564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SCNLight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649" y="1820559"/>
            <a:ext cx="630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光源可以附加到节点上，在渲染场景中提供</a:t>
            </a:r>
            <a:r>
              <a:rPr kumimoji="1" lang="zh-CN" altLang="en-US" dirty="0" smtClean="0"/>
              <a:t>着色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负责整个场景的明暗，阴影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959" y="2204040"/>
            <a:ext cx="3098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3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4144945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787868" y="1565266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299566" y="5472388"/>
            <a:ext cx="75928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SCNCamera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摄像机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73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5160"/>
            <a:ext cx="12191999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854" y="334011"/>
            <a:ext cx="2603235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70" y="468052"/>
            <a:ext cx="22564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SCNCamera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649" y="1820559"/>
            <a:ext cx="630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提供了一个场景的视图。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738" y="2437183"/>
            <a:ext cx="6664997" cy="41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3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25154" y="1411839"/>
            <a:ext cx="11666846" cy="4620916"/>
            <a:chOff x="525155" y="1411838"/>
            <a:chExt cx="3182962" cy="902351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708117" y="1451052"/>
              <a:ext cx="0" cy="8631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25155" y="1411838"/>
              <a:ext cx="2961315" cy="775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简介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在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WWDC 2012 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，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Apple 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向开发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者们介绍了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Scene Kit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，这个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Cocoa 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下的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渲染框架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。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用户可以利用</a:t>
              </a:r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SceneKit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可以创建一个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的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或者开发一个</a:t>
              </a:r>
              <a:r>
                <a:rPr lang="zh-CN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的游戏。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Scene Kit 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建立在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OpenGL 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的基础上，包含了如光照、模型、材质、摄像机等高级引擎特性，这些组件都是面向对象的，你可以用熟悉的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Objective-C 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或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Swift 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语言来编写代码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。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所以你不必为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OpenGL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底层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APIs,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以及某些复杂的算法而烦恼，因为</a:t>
              </a:r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SceneKit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把一些麻烦的事替你做了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Xcode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拥有强大的 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Scene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，类似于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storyboard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，</a:t>
              </a:r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xib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通过拖拽就可以创建一个简单的场景。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31" name="直角三角形 30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1430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5160"/>
            <a:ext cx="12191999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854" y="334011"/>
            <a:ext cx="2603235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70" y="468052"/>
            <a:ext cx="22564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SCNCamera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649" y="1820559"/>
            <a:ext cx="630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直角摄像机。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45" y="709247"/>
            <a:ext cx="8516698" cy="59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33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1671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pic>
        <p:nvPicPr>
          <p:cNvPr id="2" name="图片 1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"/>
            <a:ext cx="12192000" cy="67434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22331" y="5481233"/>
            <a:ext cx="12213877" cy="1376769"/>
            <a:chOff x="-35031" y="1575572"/>
            <a:chExt cx="12213877" cy="13767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925216" y="1970824"/>
            <a:ext cx="43187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11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87227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25154" y="1411839"/>
            <a:ext cx="11666846" cy="646331"/>
            <a:chOff x="525155" y="1411838"/>
            <a:chExt cx="3182962" cy="125447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708117" y="1451052"/>
              <a:ext cx="0" cy="8631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25155" y="1411838"/>
              <a:ext cx="2961315" cy="1254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开始之前我们需要了解一下</a:t>
              </a:r>
              <a:r>
                <a:rPr lang="en-US" altLang="zh-CN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SceneKit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的三维坐标系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31" name="直角三角形 30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9" y="1757798"/>
            <a:ext cx="5064285" cy="510020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19727" y="3216227"/>
            <a:ext cx="6372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SceneKit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中的坐标系是右手坐标系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笛卡尔坐标系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，如果需要与其他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框架共享数据，先了解其框架是右手坐标系还是左手坐标系。其实也很好转化，就是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轴的正负不一样而已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，接下来让我们大致了解一下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SceneKit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几个重要的类吧。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320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0"/>
            <a:ext cx="5065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18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4144945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023585" y="1565266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299566" y="5472388"/>
            <a:ext cx="75928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SCNView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7510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5160"/>
            <a:ext cx="12191999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94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" fmla="*/ 4121834 w 6790006"/>
              <a:gd name="connsiteY0" fmla="*/ 0 h 6872068"/>
              <a:gd name="connsiteX1" fmla="*/ 6790006 w 6790006"/>
              <a:gd name="connsiteY1" fmla="*/ 0 h 6872068"/>
              <a:gd name="connsiteX2" fmla="*/ 6790006 w 6790006"/>
              <a:gd name="connsiteY2" fmla="*/ 6858000 h 6872068"/>
              <a:gd name="connsiteX3" fmla="*/ 0 w 6790006"/>
              <a:gd name="connsiteY3" fmla="*/ 6872068 h 6872068"/>
              <a:gd name="connsiteX4" fmla="*/ 4121834 w 6790006"/>
              <a:gd name="connsiteY4" fmla="*/ 0 h 68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006" h="6872068">
                <a:moveTo>
                  <a:pt x="4121834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4121834" y="0"/>
                </a:lnTo>
                <a:close/>
              </a:path>
            </a:pathLst>
          </a:cu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70" y="468052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SCNView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649" y="1820559"/>
            <a:ext cx="6305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类似</a:t>
            </a:r>
            <a:r>
              <a:rPr kumimoji="1" lang="en-US" altLang="zh-TW" dirty="0" err="1"/>
              <a:t>UIView</a:t>
            </a:r>
            <a:r>
              <a:rPr kumimoji="1" lang="zh-TW" altLang="en-US" dirty="0"/>
              <a:t>，用来显示 </a:t>
            </a:r>
            <a:r>
              <a:rPr kumimoji="1" lang="en-US" altLang="zh-TW" dirty="0" err="1"/>
              <a:t>SceneKit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的内容，定义了一些代理方法，可以用 </a:t>
            </a:r>
            <a:r>
              <a:rPr kumimoji="1" lang="en-US" altLang="zh-TW" dirty="0" err="1"/>
              <a:t>addSubView</a:t>
            </a:r>
            <a:r>
              <a:rPr kumimoji="1" lang="en-US" altLang="zh-TW" dirty="0"/>
              <a:t> </a:t>
            </a:r>
            <a:r>
              <a:rPr kumimoji="1" lang="zh-TW" altLang="en-US" dirty="0"/>
              <a:t>方法添加到</a:t>
            </a:r>
            <a:r>
              <a:rPr kumimoji="1" lang="en-US" altLang="zh-TW" dirty="0" err="1"/>
              <a:t>UiView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中</a:t>
            </a:r>
            <a:endParaRPr kumimoji="1" lang="en-US" altLang="zh-TW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 float height = </a:t>
            </a:r>
            <a:r>
              <a:rPr lang="en-US" altLang="zh-CN" dirty="0" err="1"/>
              <a:t>self.view.frame.size.width</a:t>
            </a:r>
            <a:r>
              <a:rPr lang="en-US" altLang="zh-CN" dirty="0"/>
              <a:t>*300.0f/750.0f;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SCNView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 smtClean="0"/>
              <a:t>scnView</a:t>
            </a:r>
            <a:r>
              <a:rPr lang="en-US" altLang="zh-CN" dirty="0" smtClean="0"/>
              <a:t> </a:t>
            </a:r>
            <a:r>
              <a:rPr lang="en-US" altLang="zh-CN" dirty="0"/>
              <a:t>= [[</a:t>
            </a:r>
            <a:r>
              <a:rPr lang="en-US" altLang="zh-CN" dirty="0" err="1"/>
              <a:t>SCNView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initWithFrame:CGRectMake</a:t>
            </a:r>
            <a:r>
              <a:rPr lang="en-US" altLang="zh-CN" dirty="0"/>
              <a:t>(0, 0, </a:t>
            </a:r>
            <a:r>
              <a:rPr lang="en-US" altLang="zh-CN" dirty="0" err="1"/>
              <a:t>self.view.frame.size.width</a:t>
            </a:r>
            <a:r>
              <a:rPr lang="en-US" altLang="zh-CN" dirty="0"/>
              <a:t>, height)]</a:t>
            </a:r>
            <a:r>
              <a:rPr lang="en-US" altLang="zh-CN" dirty="0" smtClean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self.view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addSubView:</a:t>
            </a:r>
            <a:r>
              <a:rPr lang="en-US" altLang="zh-CN" dirty="0" err="1"/>
              <a:t>scnView</a:t>
            </a:r>
            <a:r>
              <a:rPr lang="en-US" altLang="zh-CN" dirty="0"/>
              <a:t> </a:t>
            </a:r>
            <a:r>
              <a:rPr kumimoji="1" lang="en-US" altLang="zh-CN" dirty="0" smtClean="0"/>
              <a:t>];</a:t>
            </a:r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25" y="1067611"/>
            <a:ext cx="3001985" cy="54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963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4144945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023585" y="1565266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513460" y="5512493"/>
            <a:ext cx="75928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SCNScene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场景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782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5160"/>
            <a:ext cx="12191999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94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" fmla="*/ 4121834 w 6790006"/>
              <a:gd name="connsiteY0" fmla="*/ 0 h 6872068"/>
              <a:gd name="connsiteX1" fmla="*/ 6790006 w 6790006"/>
              <a:gd name="connsiteY1" fmla="*/ 0 h 6872068"/>
              <a:gd name="connsiteX2" fmla="*/ 6790006 w 6790006"/>
              <a:gd name="connsiteY2" fmla="*/ 6858000 h 6872068"/>
              <a:gd name="connsiteX3" fmla="*/ 0 w 6790006"/>
              <a:gd name="connsiteY3" fmla="*/ 6872068 h 6872068"/>
              <a:gd name="connsiteX4" fmla="*/ 4121834 w 6790006"/>
              <a:gd name="connsiteY4" fmla="*/ 0 h 68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006" h="6872068">
                <a:moveTo>
                  <a:pt x="4121834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4121834" y="0"/>
                </a:lnTo>
                <a:close/>
              </a:path>
            </a:pathLst>
          </a:cu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98854" y="334011"/>
            <a:ext cx="2603235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70" y="468052"/>
            <a:ext cx="22564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SCNScene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649" y="1820559"/>
            <a:ext cx="63053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相比较于普通的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 ，</a:t>
            </a:r>
            <a:r>
              <a:rPr kumimoji="1" lang="en-US" altLang="zh-CN" dirty="0" err="1" smtClean="0"/>
              <a:t>SCNView</a:t>
            </a:r>
            <a:r>
              <a:rPr kumimoji="1" lang="zh-CN" altLang="en-US" dirty="0" smtClean="0"/>
              <a:t>  有一个特殊的属性：</a:t>
            </a:r>
            <a:r>
              <a:rPr kumimoji="1" lang="en-US" altLang="zh-CN" dirty="0" err="1" smtClean="0"/>
              <a:t>SCNScene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/>
              <a:t>SceneKit</a:t>
            </a:r>
            <a:r>
              <a:rPr kumimoji="1" lang="en-US" altLang="zh-CN" dirty="0"/>
              <a:t> </a:t>
            </a:r>
            <a:r>
              <a:rPr kumimoji="1" lang="zh-CN" altLang="en-US" dirty="0"/>
              <a:t>内容的容器</a:t>
            </a:r>
            <a:r>
              <a:rPr kumimoji="1" lang="en-US" altLang="zh-CN" dirty="0"/>
              <a:t>. </a:t>
            </a:r>
            <a:r>
              <a:rPr kumimoji="1" lang="zh-CN" altLang="en-US" dirty="0"/>
              <a:t>你可以从</a:t>
            </a:r>
            <a:r>
              <a:rPr kumimoji="1" lang="en-US" altLang="zh-CN" dirty="0"/>
              <a:t>3D</a:t>
            </a:r>
            <a:r>
              <a:rPr kumimoji="1" lang="zh-CN" altLang="en-US" dirty="0"/>
              <a:t>建模工具生成的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dae</a:t>
            </a:r>
            <a:r>
              <a:rPr kumimoji="1" lang="zh-CN" altLang="en-US" dirty="0"/>
              <a:t>文件中加载一个场景，或者用代码创建一个 ，然后把它显示在视图上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 // create a new scene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SCNScene</a:t>
            </a:r>
            <a:r>
              <a:rPr kumimoji="1" lang="en-US" altLang="zh-CN" dirty="0"/>
              <a:t> *scene = [</a:t>
            </a:r>
            <a:r>
              <a:rPr kumimoji="1" lang="en-US" altLang="zh-CN" dirty="0" err="1"/>
              <a:t>SCNScene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sceneNamed</a:t>
            </a:r>
            <a:r>
              <a:rPr kumimoji="1" lang="en-US" altLang="zh-CN" dirty="0"/>
              <a:t>:@"</a:t>
            </a:r>
            <a:r>
              <a:rPr kumimoji="1" lang="en-US" altLang="zh-CN" dirty="0" err="1"/>
              <a:t>art.scnassets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ship.scn</a:t>
            </a:r>
            <a:r>
              <a:rPr kumimoji="1" lang="en-US" altLang="zh-CN" dirty="0"/>
              <a:t>"];</a:t>
            </a:r>
          </a:p>
          <a:p>
            <a:r>
              <a:rPr kumimoji="1" lang="en-US" altLang="zh-CN" dirty="0"/>
              <a:t>    // set the scene to the view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self.scnView.scene</a:t>
            </a:r>
            <a:r>
              <a:rPr kumimoji="1" lang="en-US" altLang="zh-CN" dirty="0"/>
              <a:t> = scene;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3426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4144945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416966" y="1576504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299566" y="5472388"/>
            <a:ext cx="75928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SCNNode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节点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73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734</Words>
  <Application>Microsoft Macintosh PowerPoint</Application>
  <PresentationFormat>自定义</PresentationFormat>
  <Paragraphs>101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Roc.Tian Roc</cp:lastModifiedBy>
  <cp:revision>56</cp:revision>
  <dcterms:created xsi:type="dcterms:W3CDTF">2015-06-10T14:28:31Z</dcterms:created>
  <dcterms:modified xsi:type="dcterms:W3CDTF">2016-08-08T07:16:28Z</dcterms:modified>
  <cp:category>第一PPT模板网-WWW.1PPT.COM</cp:category>
  <cp:contentStatus>第一PPT模板网-WWW.1PPT.COM</cp:contentStatus>
</cp:coreProperties>
</file>