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257" r:id="rId3"/>
    <p:sldId id="289" r:id="rId4"/>
    <p:sldId id="258" r:id="rId5"/>
    <p:sldId id="259" r:id="rId6"/>
    <p:sldId id="292" r:id="rId7"/>
    <p:sldId id="293" r:id="rId8"/>
    <p:sldId id="294" r:id="rId9"/>
    <p:sldId id="295" r:id="rId10"/>
    <p:sldId id="273" r:id="rId11"/>
    <p:sldId id="299" r:id="rId12"/>
    <p:sldId id="300" r:id="rId13"/>
    <p:sldId id="274" r:id="rId14"/>
    <p:sldId id="296" r:id="rId15"/>
    <p:sldId id="275" r:id="rId16"/>
    <p:sldId id="276" r:id="rId17"/>
    <p:sldId id="297" r:id="rId18"/>
    <p:sldId id="278" r:id="rId19"/>
    <p:sldId id="298" r:id="rId20"/>
    <p:sldId id="280" r:id="rId21"/>
    <p:sldId id="270" r:id="rId22"/>
  </p:sldIdLst>
  <p:sldSz cx="18288000" cy="10287000"/>
  <p:notesSz cx="6858000" cy="9144000"/>
  <p:embeddedFontLst>
    <p:embeddedFont>
      <p:font typeface="Oswald" panose="020B0604020202020204" charset="0"/>
      <p:regular r:id="rId24"/>
    </p:embeddedFont>
    <p:embeddedFont>
      <p:font typeface="Calibri" panose="020F0502020204030204" pitchFamily="34" charset="0"/>
      <p:regular r:id="rId25"/>
      <p:bold r:id="rId26"/>
      <p:italic r:id="rId27"/>
      <p:boldItalic r:id="rId28"/>
    </p:embeddedFont>
    <p:embeddedFont>
      <p:font typeface="Muli Semi-Bold" panose="020B0604020202020204" charset="0"/>
      <p:regular r:id="rId29"/>
    </p:embeddedFont>
    <p:embeddedFont>
      <p:font typeface="Muli Extra-Light"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3" d="100"/>
          <a:sy n="53" d="100"/>
        </p:scale>
        <p:origin x="730" y="11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F605F7-0F1B-466D-931E-B69A70F38EFC}" type="datetimeFigureOut">
              <a:rPr lang="en-US" smtClean="0"/>
              <a:t>16/08/2025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28D967-FA8F-4E84-B557-616DDDD24EBD}" type="slidenum">
              <a:rPr lang="en-US" smtClean="0"/>
              <a:t>‹#›</a:t>
            </a:fld>
            <a:endParaRPr lang="en-US"/>
          </a:p>
        </p:txBody>
      </p:sp>
    </p:spTree>
    <p:extLst>
      <p:ext uri="{BB962C8B-B14F-4D97-AF65-F5344CB8AC3E}">
        <p14:creationId xmlns:p14="http://schemas.microsoft.com/office/powerpoint/2010/main" val="607298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28D967-FA8F-4E84-B557-616DDDD24EBD}" type="slidenum">
              <a:rPr lang="en-US" smtClean="0"/>
              <a:t>13</a:t>
            </a:fld>
            <a:endParaRPr lang="en-US"/>
          </a:p>
        </p:txBody>
      </p:sp>
    </p:spTree>
    <p:extLst>
      <p:ext uri="{BB962C8B-B14F-4D97-AF65-F5344CB8AC3E}">
        <p14:creationId xmlns:p14="http://schemas.microsoft.com/office/powerpoint/2010/main" val="886486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28D967-FA8F-4E84-B557-616DDDD24EBD}" type="slidenum">
              <a:rPr lang="en-US" smtClean="0"/>
              <a:t>18</a:t>
            </a:fld>
            <a:endParaRPr lang="en-US"/>
          </a:p>
        </p:txBody>
      </p:sp>
    </p:spTree>
    <p:extLst>
      <p:ext uri="{BB962C8B-B14F-4D97-AF65-F5344CB8AC3E}">
        <p14:creationId xmlns:p14="http://schemas.microsoft.com/office/powerpoint/2010/main" val="4184097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16/08/2025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16/08/2025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16/08/2025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16/08/2025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16/08/2025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16/08/2025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16/08/2025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9958B"/>
        </a:solidFill>
        <a:effectLst/>
      </p:bgPr>
    </p:bg>
    <p:spTree>
      <p:nvGrpSpPr>
        <p:cNvPr id="1" name=""/>
        <p:cNvGrpSpPr/>
        <p:nvPr/>
      </p:nvGrpSpPr>
      <p:grpSpPr>
        <a:xfrm>
          <a:off x="0" y="0"/>
          <a:ext cx="0" cy="0"/>
          <a:chOff x="0" y="0"/>
          <a:chExt cx="0" cy="0"/>
        </a:xfrm>
      </p:grpSpPr>
      <p:grpSp>
        <p:nvGrpSpPr>
          <p:cNvPr id="2" name="Group 2"/>
          <p:cNvGrpSpPr/>
          <p:nvPr/>
        </p:nvGrpSpPr>
        <p:grpSpPr>
          <a:xfrm>
            <a:off x="3136343" y="3325965"/>
            <a:ext cx="13094257" cy="3265335"/>
            <a:chOff x="0" y="-531477"/>
            <a:chExt cx="17459008" cy="4353780"/>
          </a:xfrm>
        </p:grpSpPr>
        <p:sp>
          <p:nvSpPr>
            <p:cNvPr id="3" name="TextBox 3"/>
            <p:cNvSpPr txBox="1"/>
            <p:nvPr/>
          </p:nvSpPr>
          <p:spPr>
            <a:xfrm>
              <a:off x="0" y="-531477"/>
              <a:ext cx="17459008" cy="3282951"/>
            </a:xfrm>
            <a:prstGeom prst="rect">
              <a:avLst/>
            </a:prstGeom>
          </p:spPr>
          <p:txBody>
            <a:bodyPr wrap="square" lIns="0" tIns="0" rIns="0" bIns="0" rtlCol="0" anchor="t">
              <a:spAutoFit/>
            </a:bodyPr>
            <a:lstStyle/>
            <a:p>
              <a:pPr algn="ctr"/>
              <a:r>
                <a:rPr lang="en-US" sz="8000" smtClean="0">
                  <a:solidFill>
                    <a:srgbClr val="FF7C64"/>
                  </a:solidFill>
                  <a:latin typeface="Oswald"/>
                  <a:ea typeface="Oswald"/>
                  <a:cs typeface="Oswald"/>
                </a:rPr>
                <a:t>HỆ </a:t>
              </a:r>
              <a:r>
                <a:rPr lang="en-US" sz="8000">
                  <a:solidFill>
                    <a:srgbClr val="FF7C64"/>
                  </a:solidFill>
                  <a:latin typeface="Oswald"/>
                  <a:ea typeface="Oswald"/>
                  <a:cs typeface="Oswald"/>
                </a:rPr>
                <a:t>THỐNG CHIA SẺ FILE</a:t>
              </a:r>
            </a:p>
            <a:p>
              <a:pPr algn="ctr"/>
              <a:r>
                <a:rPr lang="en-US" sz="8000">
                  <a:solidFill>
                    <a:srgbClr val="FF7C64"/>
                  </a:solidFill>
                  <a:latin typeface="Oswald"/>
                  <a:ea typeface="Oswald"/>
                  <a:cs typeface="Oswald"/>
                </a:rPr>
                <a:t>PHÂN TÁN THEO MÔ HÌNH P2P</a:t>
              </a:r>
              <a:endParaRPr lang="en-US" sz="8000">
                <a:solidFill>
                  <a:srgbClr val="FF7C64"/>
                </a:solidFill>
                <a:latin typeface="Oswald"/>
                <a:ea typeface="Oswald"/>
                <a:cs typeface="Oswald"/>
                <a:sym typeface="Oswald"/>
              </a:endParaRPr>
            </a:p>
          </p:txBody>
        </p:sp>
        <p:sp>
          <p:nvSpPr>
            <p:cNvPr id="4" name="TextBox 4"/>
            <p:cNvSpPr txBox="1"/>
            <p:nvPr/>
          </p:nvSpPr>
          <p:spPr>
            <a:xfrm>
              <a:off x="0" y="3209105"/>
              <a:ext cx="16020419" cy="613198"/>
            </a:xfrm>
            <a:prstGeom prst="rect">
              <a:avLst/>
            </a:prstGeom>
          </p:spPr>
          <p:txBody>
            <a:bodyPr lIns="0" tIns="0" rIns="0" bIns="0" rtlCol="0" anchor="t">
              <a:spAutoFit/>
            </a:bodyPr>
            <a:lstStyle/>
            <a:p>
              <a:pPr algn="l">
                <a:lnSpc>
                  <a:spcPts val="3919"/>
                </a:lnSpc>
              </a:pPr>
              <a:endParaRPr/>
            </a:p>
          </p:txBody>
        </p:sp>
      </p:grpSp>
      <p:sp>
        <p:nvSpPr>
          <p:cNvPr id="5" name="Freeform 5"/>
          <p:cNvSpPr/>
          <p:nvPr/>
        </p:nvSpPr>
        <p:spPr>
          <a:xfrm>
            <a:off x="-3631752" y="7479061"/>
            <a:ext cx="6558303" cy="6522531"/>
          </a:xfrm>
          <a:custGeom>
            <a:avLst/>
            <a:gdLst/>
            <a:ahLst/>
            <a:cxnLst/>
            <a:rect l="l" t="t" r="r" b="b"/>
            <a:pathLst>
              <a:path w="6558303" h="6522531">
                <a:moveTo>
                  <a:pt x="0" y="0"/>
                </a:moveTo>
                <a:lnTo>
                  <a:pt x="6558303" y="0"/>
                </a:lnTo>
                <a:lnTo>
                  <a:pt x="6558303" y="6522530"/>
                </a:lnTo>
                <a:lnTo>
                  <a:pt x="0" y="652253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a:off x="14769793" y="-614405"/>
            <a:ext cx="6558303" cy="6522531"/>
          </a:xfrm>
          <a:custGeom>
            <a:avLst/>
            <a:gdLst/>
            <a:ahLst/>
            <a:cxnLst/>
            <a:rect l="l" t="t" r="r" b="b"/>
            <a:pathLst>
              <a:path w="6558303" h="6522531">
                <a:moveTo>
                  <a:pt x="0" y="0"/>
                </a:moveTo>
                <a:lnTo>
                  <a:pt x="6558303" y="0"/>
                </a:lnTo>
                <a:lnTo>
                  <a:pt x="6558303" y="6522531"/>
                </a:lnTo>
                <a:lnTo>
                  <a:pt x="0" y="652253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a:off x="10452215" y="-4852545"/>
            <a:ext cx="6558303" cy="6522531"/>
          </a:xfrm>
          <a:custGeom>
            <a:avLst/>
            <a:gdLst/>
            <a:ahLst/>
            <a:cxnLst/>
            <a:rect l="l" t="t" r="r" b="b"/>
            <a:pathLst>
              <a:path w="6558303" h="6522531">
                <a:moveTo>
                  <a:pt x="0" y="0"/>
                </a:moveTo>
                <a:lnTo>
                  <a:pt x="6558304" y="0"/>
                </a:lnTo>
                <a:lnTo>
                  <a:pt x="6558304" y="6522531"/>
                </a:lnTo>
                <a:lnTo>
                  <a:pt x="0" y="6522531"/>
                </a:lnTo>
                <a:lnTo>
                  <a:pt x="0" y="0"/>
                </a:lnTo>
                <a:close/>
              </a:path>
            </a:pathLst>
          </a:custGeom>
          <a:blipFill>
            <a:blip r:embed="rId2">
              <a:alphaModFix amt="62000"/>
              <a:extLst>
                <a:ext uri="{96DAC541-7B7A-43D3-8B79-37D633B846F1}">
                  <asvg:svgBlip xmlns:asvg="http://schemas.microsoft.com/office/drawing/2016/SVG/main" xmlns="" r:embed="rId3"/>
                </a:ext>
              </a:extLst>
            </a:blip>
            <a:stretch>
              <a:fillRect/>
            </a:stretch>
          </a:blipFill>
        </p:spPr>
      </p:sp>
      <p:sp>
        <p:nvSpPr>
          <p:cNvPr id="8" name="Freeform 8"/>
          <p:cNvSpPr/>
          <p:nvPr/>
        </p:nvSpPr>
        <p:spPr>
          <a:xfrm>
            <a:off x="892790" y="626454"/>
            <a:ext cx="1274358" cy="1430858"/>
          </a:xfrm>
          <a:custGeom>
            <a:avLst/>
            <a:gdLst/>
            <a:ahLst/>
            <a:cxnLst/>
            <a:rect l="l" t="t" r="r" b="b"/>
            <a:pathLst>
              <a:path w="1274358" h="1430858">
                <a:moveTo>
                  <a:pt x="0" y="0"/>
                </a:moveTo>
                <a:lnTo>
                  <a:pt x="1274357" y="0"/>
                </a:lnTo>
                <a:lnTo>
                  <a:pt x="1274357" y="1430858"/>
                </a:lnTo>
                <a:lnTo>
                  <a:pt x="0" y="1430858"/>
                </a:lnTo>
                <a:lnTo>
                  <a:pt x="0" y="0"/>
                </a:lnTo>
                <a:close/>
              </a:path>
            </a:pathLst>
          </a:custGeom>
          <a:blipFill>
            <a:blip r:embed="rId4"/>
            <a:stretch>
              <a:fillRect/>
            </a:stretch>
          </a:blipFill>
        </p:spPr>
      </p:sp>
      <p:sp>
        <p:nvSpPr>
          <p:cNvPr id="9" name="TextBox 9"/>
          <p:cNvSpPr txBox="1"/>
          <p:nvPr/>
        </p:nvSpPr>
        <p:spPr>
          <a:xfrm>
            <a:off x="775279" y="2165530"/>
            <a:ext cx="16235239" cy="481330"/>
          </a:xfrm>
          <a:prstGeom prst="rect">
            <a:avLst/>
          </a:prstGeom>
        </p:spPr>
        <p:txBody>
          <a:bodyPr lIns="0" tIns="0" rIns="0" bIns="0" rtlCol="0" anchor="t">
            <a:spAutoFit/>
          </a:bodyPr>
          <a:lstStyle/>
          <a:p>
            <a:pPr marL="0" lvl="0" indent="0" algn="l">
              <a:lnSpc>
                <a:spcPts val="3919"/>
              </a:lnSpc>
              <a:spcBef>
                <a:spcPct val="0"/>
              </a:spcBef>
            </a:pPr>
            <a:r>
              <a:rPr lang="en-US" sz="2799" u="none" strike="noStrike">
                <a:solidFill>
                  <a:srgbClr val="FFFFFF"/>
                </a:solidFill>
                <a:latin typeface="Muli Extra-Light"/>
                <a:ea typeface="Muli Extra-Light"/>
                <a:cs typeface="Muli Extra-Light"/>
                <a:sym typeface="Muli Extra-Light"/>
              </a:rPr>
              <a:t>Học viện Công nghệ Bưu Chính Viễn Thông</a:t>
            </a:r>
          </a:p>
        </p:txBody>
      </p:sp>
      <p:sp>
        <p:nvSpPr>
          <p:cNvPr id="10" name="TextBox 10"/>
          <p:cNvSpPr txBox="1"/>
          <p:nvPr/>
        </p:nvSpPr>
        <p:spPr>
          <a:xfrm>
            <a:off x="4191000" y="6000146"/>
            <a:ext cx="6808086" cy="2957830"/>
          </a:xfrm>
          <a:prstGeom prst="rect">
            <a:avLst/>
          </a:prstGeom>
        </p:spPr>
        <p:txBody>
          <a:bodyPr lIns="0" tIns="0" rIns="0" bIns="0" rtlCol="0" anchor="t">
            <a:spAutoFit/>
          </a:bodyPr>
          <a:lstStyle/>
          <a:p>
            <a:pPr algn="l">
              <a:lnSpc>
                <a:spcPts val="3919"/>
              </a:lnSpc>
            </a:pPr>
            <a:r>
              <a:rPr lang="en-US" sz="2799">
                <a:solidFill>
                  <a:srgbClr val="FFFFFF"/>
                </a:solidFill>
                <a:latin typeface="Muli Extra-Light"/>
                <a:ea typeface="Muli Extra-Light"/>
                <a:cs typeface="Muli Extra-Light"/>
                <a:sym typeface="Muli Extra-Light"/>
              </a:rPr>
              <a:t>Thành viên nhóm 13: </a:t>
            </a:r>
          </a:p>
          <a:p>
            <a:pPr marL="604519" lvl="1" indent="-302260" algn="l">
              <a:lnSpc>
                <a:spcPts val="3919"/>
              </a:lnSpc>
              <a:buFont typeface="Arial"/>
              <a:buChar char="•"/>
            </a:pPr>
            <a:r>
              <a:rPr lang="en-US" sz="2799">
                <a:solidFill>
                  <a:srgbClr val="FFFFFF"/>
                </a:solidFill>
                <a:latin typeface="Muli Extra-Light"/>
                <a:ea typeface="Muli Extra-Light"/>
                <a:cs typeface="Muli Extra-Light"/>
                <a:sym typeface="Muli Extra-Light"/>
              </a:rPr>
              <a:t> Cao Hải Long - B24CHHT081</a:t>
            </a:r>
          </a:p>
          <a:p>
            <a:pPr marL="604519" lvl="1" indent="-302260" algn="l">
              <a:lnSpc>
                <a:spcPts val="3919"/>
              </a:lnSpc>
              <a:buFont typeface="Arial"/>
              <a:buChar char="•"/>
            </a:pPr>
            <a:r>
              <a:rPr lang="en-US" sz="2799">
                <a:solidFill>
                  <a:srgbClr val="FFFFFF"/>
                </a:solidFill>
                <a:latin typeface="Muli Extra-Light"/>
                <a:ea typeface="Muli Extra-Light"/>
                <a:cs typeface="Muli Extra-Light"/>
                <a:sym typeface="Muli Extra-Light"/>
              </a:rPr>
              <a:t> Nguyễn Tiến Anh - B24CHHT055</a:t>
            </a:r>
          </a:p>
          <a:p>
            <a:pPr marL="604519" lvl="1" indent="-302260" algn="l">
              <a:lnSpc>
                <a:spcPts val="3919"/>
              </a:lnSpc>
              <a:buFont typeface="Arial"/>
              <a:buChar char="•"/>
            </a:pPr>
            <a:r>
              <a:rPr lang="en-US" sz="2799">
                <a:solidFill>
                  <a:srgbClr val="FFFFFF"/>
                </a:solidFill>
                <a:latin typeface="Muli Extra-Light"/>
                <a:ea typeface="Muli Extra-Light"/>
                <a:cs typeface="Muli Extra-Light"/>
                <a:sym typeface="Muli Extra-Light"/>
              </a:rPr>
              <a:t> Nguyễn Anh Đức - B24CHHT063</a:t>
            </a:r>
          </a:p>
          <a:p>
            <a:pPr marL="0" lvl="0" indent="0" algn="l">
              <a:lnSpc>
                <a:spcPts val="3919"/>
              </a:lnSpc>
              <a:spcBef>
                <a:spcPct val="0"/>
              </a:spcBef>
            </a:pPr>
            <a:endParaRPr lang="en-US" sz="2799">
              <a:solidFill>
                <a:srgbClr val="FFFFFF"/>
              </a:solidFill>
              <a:latin typeface="Muli Extra-Light"/>
              <a:ea typeface="Muli Extra-Light"/>
              <a:cs typeface="Muli Extra-Light"/>
              <a:sym typeface="Muli Extra-Light"/>
            </a:endParaRPr>
          </a:p>
          <a:p>
            <a:pPr marL="0" lvl="0" indent="0" algn="l">
              <a:lnSpc>
                <a:spcPts val="3919"/>
              </a:lnSpc>
              <a:spcBef>
                <a:spcPct val="0"/>
              </a:spcBef>
            </a:pPr>
            <a:endParaRPr lang="en-US" sz="2799">
              <a:solidFill>
                <a:srgbClr val="FFFFFF"/>
              </a:solidFill>
              <a:latin typeface="Muli Extra-Light"/>
              <a:ea typeface="Muli Extra-Light"/>
              <a:cs typeface="Muli Extra-Light"/>
              <a:sym typeface="Muli Extra-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40103" y="266700"/>
            <a:ext cx="17295957" cy="9292456"/>
            <a:chOff x="0" y="-290830"/>
            <a:chExt cx="23061276" cy="12389936"/>
          </a:xfrm>
        </p:grpSpPr>
        <p:sp>
          <p:nvSpPr>
            <p:cNvPr id="3" name="TextBox 3"/>
            <p:cNvSpPr txBox="1"/>
            <p:nvPr/>
          </p:nvSpPr>
          <p:spPr>
            <a:xfrm>
              <a:off x="0" y="-290830"/>
              <a:ext cx="23061276" cy="1801433"/>
            </a:xfrm>
            <a:prstGeom prst="rect">
              <a:avLst/>
            </a:prstGeom>
          </p:spPr>
          <p:txBody>
            <a:bodyPr lIns="0" tIns="0" rIns="0" bIns="0" rtlCol="0" anchor="t">
              <a:spAutoFit/>
            </a:bodyPr>
            <a:lstStyle/>
            <a:p>
              <a:pPr>
                <a:lnSpc>
                  <a:spcPts val="5520"/>
                </a:lnSpc>
              </a:pPr>
              <a:r>
                <a:rPr lang="en-US" sz="4000" b="1" smtClean="0">
                  <a:solidFill>
                    <a:srgbClr val="FF7C64"/>
                  </a:solidFill>
                  <a:latin typeface="Arial" panose="020B0604020202020204" pitchFamily="34" charset="0"/>
                  <a:ea typeface="Oswald"/>
                  <a:cs typeface="Arial" panose="020B0604020202020204" pitchFamily="34" charset="0"/>
                  <a:sym typeface="Oswald"/>
                </a:rPr>
                <a:t>4. </a:t>
              </a:r>
              <a:r>
                <a:rPr lang="en-US" sz="4000" b="1">
                  <a:solidFill>
                    <a:srgbClr val="FF7C64"/>
                  </a:solidFill>
                  <a:latin typeface="Arial" panose="020B0604020202020204" pitchFamily="34" charset="0"/>
                  <a:ea typeface="Oswald"/>
                  <a:cs typeface="Arial" panose="020B0604020202020204" pitchFamily="34" charset="0"/>
                </a:rPr>
                <a:t>CƠ CHẾ HOẠT ĐỘNG CỦA MỘT HỆ THỐNG CHIA SẺ FILE P2P</a:t>
              </a:r>
              <a:endParaRPr lang="en-US" sz="4000" b="1">
                <a:solidFill>
                  <a:srgbClr val="FF7C64"/>
                </a:solidFill>
                <a:latin typeface="Arial" panose="020B0604020202020204" pitchFamily="34" charset="0"/>
                <a:ea typeface="Oswald"/>
                <a:cs typeface="Arial" panose="020B0604020202020204" pitchFamily="34" charset="0"/>
                <a:sym typeface="Muli Semi-Bold"/>
              </a:endParaRPr>
            </a:p>
            <a:p>
              <a:pPr>
                <a:lnSpc>
                  <a:spcPts val="5520"/>
                </a:lnSpc>
              </a:pPr>
              <a:endParaRPr lang="en-US" sz="4000">
                <a:solidFill>
                  <a:srgbClr val="FF7C64"/>
                </a:solidFill>
                <a:latin typeface="Arial" panose="020B0604020202020204" pitchFamily="34" charset="0"/>
                <a:ea typeface="Oswald"/>
                <a:cs typeface="Arial" panose="020B0604020202020204" pitchFamily="34" charset="0"/>
                <a:sym typeface="Oswald"/>
              </a:endParaRPr>
            </a:p>
          </p:txBody>
        </p:sp>
        <p:sp>
          <p:nvSpPr>
            <p:cNvPr id="4" name="TextBox 4"/>
            <p:cNvSpPr txBox="1"/>
            <p:nvPr/>
          </p:nvSpPr>
          <p:spPr>
            <a:xfrm>
              <a:off x="0" y="813971"/>
              <a:ext cx="14786529" cy="11285135"/>
            </a:xfrm>
            <a:prstGeom prst="rect">
              <a:avLst/>
            </a:prstGeom>
          </p:spPr>
          <p:txBody>
            <a:bodyPr wrap="square" lIns="0" tIns="0" rIns="0" bIns="0" rtlCol="0" anchor="t">
              <a:spAutoFit/>
            </a:bodyPr>
            <a:lstStyle/>
            <a:p>
              <a:pPr marL="0" lvl="1" algn="just">
                <a:spcBef>
                  <a:spcPts val="600"/>
                </a:spcBef>
                <a:spcAft>
                  <a:spcPts val="600"/>
                </a:spcAft>
              </a:pPr>
              <a:r>
                <a:rPr lang="en-US" sz="4000" smtClean="0">
                  <a:solidFill>
                    <a:srgbClr val="FF7C64"/>
                  </a:solidFill>
                  <a:latin typeface="Arial" panose="020B0604020202020204" pitchFamily="34" charset="0"/>
                  <a:ea typeface="Oswald"/>
                  <a:cs typeface="Arial" panose="020B0604020202020204" pitchFamily="34" charset="0"/>
                </a:rPr>
                <a:t>4.2 </a:t>
              </a:r>
              <a:r>
                <a:rPr lang="en-US" sz="4000">
                  <a:solidFill>
                    <a:srgbClr val="FF7C64"/>
                  </a:solidFill>
                  <a:latin typeface="Arial" panose="020B0604020202020204" pitchFamily="34" charset="0"/>
                  <a:ea typeface="Oswald"/>
                  <a:cs typeface="Arial" panose="020B0604020202020204" pitchFamily="34" charset="0"/>
                </a:rPr>
                <a:t>Thuật toán định tuyến và tìm kiếm trong P2P</a:t>
              </a:r>
            </a:p>
            <a:p>
              <a:pPr marL="342900" indent="-342900">
                <a:lnSpc>
                  <a:spcPct val="150000"/>
                </a:lnSpc>
                <a:spcBef>
                  <a:spcPts val="600"/>
                </a:spcBef>
                <a:spcAft>
                  <a:spcPts val="600"/>
                </a:spcAft>
                <a:buFont typeface="Wingdings" panose="05000000000000000000" pitchFamily="2" charset="2"/>
                <a:buChar char="q"/>
              </a:pPr>
              <a:r>
                <a:rPr lang="en-US" sz="2400" b="1" smtClean="0">
                  <a:latin typeface="Arial" panose="020B0604020202020204" pitchFamily="34" charset="0"/>
                  <a:cs typeface="Arial" panose="020B0604020202020204" pitchFamily="34" charset="0"/>
                </a:rPr>
                <a:t>Chord</a:t>
              </a:r>
            </a:p>
            <a:p>
              <a:pPr marL="342900" lvl="0" indent="-34290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Mạng DHT dạng vòng (ring).</a:t>
              </a:r>
            </a:p>
            <a:p>
              <a:pPr marL="342900" lvl="0" indent="-34290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Mỗi peer được gán một ID bằng cách hash địa chỉ.</a:t>
              </a:r>
            </a:p>
            <a:p>
              <a:pPr marL="342900" lvl="0" indent="-34290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File cũng được gán một ID tương tự.</a:t>
              </a:r>
            </a:p>
            <a:p>
              <a:pPr marL="342900" lvl="0" indent="-34290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Định tuyến tìm kiếm: Mỗi peer chỉ giữ thông tin về một số peer khác (finger table</a:t>
              </a:r>
              <a:r>
                <a:rPr lang="en-US" sz="2400" smtClean="0">
                  <a:latin typeface="Arial" panose="020B0604020202020204" pitchFamily="34" charset="0"/>
                  <a:cs typeface="Arial" panose="020B0604020202020204" pitchFamily="34" charset="0"/>
                </a:rPr>
                <a:t>)</a:t>
              </a:r>
            </a:p>
            <a:p>
              <a:pPr marL="342900" lvl="0" indent="-342900">
                <a:lnSpc>
                  <a:spcPct val="150000"/>
                </a:lnSpc>
                <a:spcBef>
                  <a:spcPts val="600"/>
                </a:spcBef>
                <a:spcAft>
                  <a:spcPts val="600"/>
                </a:spcAft>
                <a:buFont typeface="Wingdings" panose="05000000000000000000" pitchFamily="2" charset="2"/>
                <a:buChar char="q"/>
              </a:pPr>
              <a:r>
                <a:rPr lang="en-US" sz="2400" b="1" smtClean="0">
                  <a:latin typeface="Arial" panose="020B0604020202020204" pitchFamily="34" charset="0"/>
                  <a:cs typeface="Arial" panose="020B0604020202020204" pitchFamily="34" charset="0"/>
                </a:rPr>
                <a:t>Kademlia</a:t>
              </a:r>
            </a:p>
            <a:p>
              <a:pPr marL="342900" lvl="0" indent="-34290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Cũng là một DHT nhưng dùng khoảng cách XOR giữa ID để xác định vị trí dữ liệu.</a:t>
              </a:r>
            </a:p>
            <a:p>
              <a:pPr marL="342900" lvl="0" indent="-34290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Peer lưu trữ k-bucket chứa các peer ở khoảng cách khác nhau.</a:t>
              </a:r>
            </a:p>
            <a:p>
              <a:pPr lvl="0"/>
              <a:endParaRPr lang="en-US"/>
            </a:p>
            <a:p>
              <a:endParaRPr lang="en-US"/>
            </a:p>
            <a:p>
              <a:pPr algn="just">
                <a:spcBef>
                  <a:spcPts val="600"/>
                </a:spcBef>
                <a:spcAft>
                  <a:spcPts val="600"/>
                </a:spcAft>
              </a:pPr>
              <a:endParaRPr lang="en-US" sz="2400">
                <a:latin typeface="Arial" panose="020B0604020202020204" pitchFamily="34" charset="0"/>
                <a:cs typeface="Arial" panose="020B0604020202020204" pitchFamily="34" charset="0"/>
              </a:endParaRPr>
            </a:p>
          </p:txBody>
        </p:sp>
      </p:grpSp>
      <p:sp>
        <p:nvSpPr>
          <p:cNvPr id="5" name="Freeform 5"/>
          <p:cNvSpPr/>
          <p:nvPr/>
        </p:nvSpPr>
        <p:spPr>
          <a:xfrm>
            <a:off x="13716000" y="-1270035"/>
            <a:ext cx="4808751" cy="3383612"/>
          </a:xfrm>
          <a:custGeom>
            <a:avLst/>
            <a:gdLst/>
            <a:ahLst/>
            <a:cxnLst/>
            <a:rect l="l" t="t" r="r" b="b"/>
            <a:pathLst>
              <a:path w="4808751" h="3383612">
                <a:moveTo>
                  <a:pt x="0" y="0"/>
                </a:moveTo>
                <a:lnTo>
                  <a:pt x="4808751" y="0"/>
                </a:lnTo>
                <a:lnTo>
                  <a:pt x="4808751" y="3383612"/>
                </a:lnTo>
                <a:lnTo>
                  <a:pt x="0" y="3383612"/>
                </a:lnTo>
                <a:lnTo>
                  <a:pt x="0" y="0"/>
                </a:lnTo>
                <a:close/>
              </a:path>
            </a:pathLst>
          </a:custGeom>
          <a:blipFill>
            <a:blip r:embed="rId2">
              <a:alphaModFix amt="56000"/>
              <a:extLst>
                <a:ext uri="{96DAC541-7B7A-43D3-8B79-37D633B846F1}">
                  <asvg:svgBlip xmlns:asvg="http://schemas.microsoft.com/office/drawing/2016/SVG/main" xmlns="" r:embed="rId3"/>
                </a:ext>
              </a:extLst>
            </a:blip>
            <a:stretch>
              <a:fillRect/>
            </a:stretch>
          </a:blipFill>
        </p:spPr>
      </p:sp>
      <p:sp>
        <p:nvSpPr>
          <p:cNvPr id="9" name="TextBox 8"/>
          <p:cNvSpPr txBox="1"/>
          <p:nvPr/>
        </p:nvSpPr>
        <p:spPr>
          <a:xfrm>
            <a:off x="15923065" y="7500040"/>
            <a:ext cx="2590800" cy="276999"/>
          </a:xfrm>
          <a:prstGeom prst="rect">
            <a:avLst/>
          </a:prstGeom>
          <a:noFill/>
        </p:spPr>
        <p:txBody>
          <a:bodyPr wrap="square" rtlCol="0">
            <a:spAutoFit/>
          </a:bodyPr>
          <a:lstStyle/>
          <a:p>
            <a:r>
              <a:rPr lang="en-US" sz="1200" smtClean="0">
                <a:latin typeface="Arial" panose="020B0604020202020204" pitchFamily="34" charset="0"/>
                <a:cs typeface="Arial" panose="020B0604020202020204" pitchFamily="34" charset="0"/>
              </a:rPr>
              <a:t>Nguồn: Internet</a:t>
            </a:r>
            <a:endParaRPr lang="en-US" sz="1200">
              <a:latin typeface="Arial" panose="020B0604020202020204" pitchFamily="34" charset="0"/>
              <a:cs typeface="Arial" panose="020B0604020202020204" pitchFamily="34" charset="0"/>
            </a:endParaRPr>
          </a:p>
        </p:txBody>
      </p:sp>
      <p:pic>
        <p:nvPicPr>
          <p:cNvPr id="10" name="Picture 9" descr="Distributed Hash Table (DHT) và Chord"/>
          <p:cNvPicPr/>
          <p:nvPr/>
        </p:nvPicPr>
        <p:blipFill>
          <a:blip r:embed="rId4">
            <a:extLst>
              <a:ext uri="{28A0092B-C50C-407E-A947-70E740481C1C}">
                <a14:useLocalDpi xmlns:a14="http://schemas.microsoft.com/office/drawing/2010/main" val="0"/>
              </a:ext>
            </a:extLst>
          </a:blip>
          <a:srcRect/>
          <a:stretch>
            <a:fillRect/>
          </a:stretch>
        </p:blipFill>
        <p:spPr bwMode="auto">
          <a:xfrm>
            <a:off x="12420600" y="3543856"/>
            <a:ext cx="5520260" cy="3956184"/>
          </a:xfrm>
          <a:prstGeom prst="rect">
            <a:avLst/>
          </a:prstGeom>
          <a:noFill/>
          <a:ln>
            <a:noFill/>
          </a:ln>
        </p:spPr>
      </p:pic>
    </p:spTree>
    <p:extLst>
      <p:ext uri="{BB962C8B-B14F-4D97-AF65-F5344CB8AC3E}">
        <p14:creationId xmlns:p14="http://schemas.microsoft.com/office/powerpoint/2010/main" val="40006032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40103" y="266700"/>
            <a:ext cx="17295957" cy="1444154"/>
            <a:chOff x="0" y="-290830"/>
            <a:chExt cx="23061276" cy="1925538"/>
          </a:xfrm>
        </p:grpSpPr>
        <p:sp>
          <p:nvSpPr>
            <p:cNvPr id="3" name="TextBox 3"/>
            <p:cNvSpPr txBox="1"/>
            <p:nvPr/>
          </p:nvSpPr>
          <p:spPr>
            <a:xfrm>
              <a:off x="0" y="-290830"/>
              <a:ext cx="23061276" cy="1801433"/>
            </a:xfrm>
            <a:prstGeom prst="rect">
              <a:avLst/>
            </a:prstGeom>
          </p:spPr>
          <p:txBody>
            <a:bodyPr lIns="0" tIns="0" rIns="0" bIns="0" rtlCol="0" anchor="t">
              <a:spAutoFit/>
            </a:bodyPr>
            <a:lstStyle/>
            <a:p>
              <a:pPr>
                <a:lnSpc>
                  <a:spcPts val="5520"/>
                </a:lnSpc>
              </a:pPr>
              <a:r>
                <a:rPr lang="en-US" sz="4000" b="1" smtClean="0">
                  <a:solidFill>
                    <a:srgbClr val="FF7C64"/>
                  </a:solidFill>
                  <a:latin typeface="Arial" panose="020B0604020202020204" pitchFamily="34" charset="0"/>
                  <a:ea typeface="Oswald"/>
                  <a:cs typeface="Arial" panose="020B0604020202020204" pitchFamily="34" charset="0"/>
                  <a:sym typeface="Oswald"/>
                </a:rPr>
                <a:t>4. </a:t>
              </a:r>
              <a:r>
                <a:rPr lang="en-US" sz="4000" b="1">
                  <a:solidFill>
                    <a:srgbClr val="FF7C64"/>
                  </a:solidFill>
                  <a:latin typeface="Arial" panose="020B0604020202020204" pitchFamily="34" charset="0"/>
                  <a:ea typeface="Oswald"/>
                  <a:cs typeface="Arial" panose="020B0604020202020204" pitchFamily="34" charset="0"/>
                </a:rPr>
                <a:t>CƠ CHẾ HOẠT ĐỘNG CỦA MỘT HỆ THỐNG CHIA SẺ FILE P2P</a:t>
              </a:r>
              <a:endParaRPr lang="en-US" sz="4000" b="1">
                <a:solidFill>
                  <a:srgbClr val="FF7C64"/>
                </a:solidFill>
                <a:latin typeface="Arial" panose="020B0604020202020204" pitchFamily="34" charset="0"/>
                <a:ea typeface="Oswald"/>
                <a:cs typeface="Arial" panose="020B0604020202020204" pitchFamily="34" charset="0"/>
                <a:sym typeface="Muli Semi-Bold"/>
              </a:endParaRPr>
            </a:p>
            <a:p>
              <a:pPr>
                <a:lnSpc>
                  <a:spcPts val="5520"/>
                </a:lnSpc>
              </a:pPr>
              <a:endParaRPr lang="en-US" sz="4000">
                <a:solidFill>
                  <a:srgbClr val="FF7C64"/>
                </a:solidFill>
                <a:latin typeface="Arial" panose="020B0604020202020204" pitchFamily="34" charset="0"/>
                <a:ea typeface="Oswald"/>
                <a:cs typeface="Arial" panose="020B0604020202020204" pitchFamily="34" charset="0"/>
                <a:sym typeface="Oswald"/>
              </a:endParaRPr>
            </a:p>
          </p:txBody>
        </p:sp>
        <p:sp>
          <p:nvSpPr>
            <p:cNvPr id="4" name="TextBox 4"/>
            <p:cNvSpPr txBox="1"/>
            <p:nvPr/>
          </p:nvSpPr>
          <p:spPr>
            <a:xfrm>
              <a:off x="0" y="813971"/>
              <a:ext cx="14786529" cy="820737"/>
            </a:xfrm>
            <a:prstGeom prst="rect">
              <a:avLst/>
            </a:prstGeom>
          </p:spPr>
          <p:txBody>
            <a:bodyPr wrap="square" lIns="0" tIns="0" rIns="0" bIns="0" rtlCol="0" anchor="t">
              <a:spAutoFit/>
            </a:bodyPr>
            <a:lstStyle/>
            <a:p>
              <a:pPr marL="0" lvl="1" algn="just">
                <a:spcBef>
                  <a:spcPts val="600"/>
                </a:spcBef>
                <a:spcAft>
                  <a:spcPts val="600"/>
                </a:spcAft>
              </a:pPr>
              <a:r>
                <a:rPr lang="en-US" sz="4000" smtClean="0">
                  <a:solidFill>
                    <a:srgbClr val="FF7C64"/>
                  </a:solidFill>
                  <a:latin typeface="Arial" panose="020B0604020202020204" pitchFamily="34" charset="0"/>
                  <a:ea typeface="Oswald"/>
                  <a:cs typeface="Arial" panose="020B0604020202020204" pitchFamily="34" charset="0"/>
                </a:rPr>
                <a:t>4.3 Mô phỏng hệ thống</a:t>
              </a:r>
              <a:endParaRPr lang="en-US" sz="4000">
                <a:solidFill>
                  <a:srgbClr val="FF7C64"/>
                </a:solidFill>
                <a:latin typeface="Arial" panose="020B0604020202020204" pitchFamily="34" charset="0"/>
                <a:ea typeface="Oswald"/>
                <a:cs typeface="Arial" panose="020B0604020202020204" pitchFamily="34" charset="0"/>
              </a:endParaRPr>
            </a:p>
          </p:txBody>
        </p:sp>
      </p:grpSp>
      <p:sp>
        <p:nvSpPr>
          <p:cNvPr id="5" name="Freeform 5"/>
          <p:cNvSpPr/>
          <p:nvPr/>
        </p:nvSpPr>
        <p:spPr>
          <a:xfrm>
            <a:off x="13716000" y="-1270035"/>
            <a:ext cx="4808751" cy="3383612"/>
          </a:xfrm>
          <a:custGeom>
            <a:avLst/>
            <a:gdLst/>
            <a:ahLst/>
            <a:cxnLst/>
            <a:rect l="l" t="t" r="r" b="b"/>
            <a:pathLst>
              <a:path w="4808751" h="3383612">
                <a:moveTo>
                  <a:pt x="0" y="0"/>
                </a:moveTo>
                <a:lnTo>
                  <a:pt x="4808751" y="0"/>
                </a:lnTo>
                <a:lnTo>
                  <a:pt x="4808751" y="3383612"/>
                </a:lnTo>
                <a:lnTo>
                  <a:pt x="0" y="3383612"/>
                </a:lnTo>
                <a:lnTo>
                  <a:pt x="0" y="0"/>
                </a:lnTo>
                <a:close/>
              </a:path>
            </a:pathLst>
          </a:custGeom>
          <a:blipFill>
            <a:blip r:embed="rId2">
              <a:alphaModFix amt="56000"/>
              <a:extLst>
                <a:ext uri="{96DAC541-7B7A-43D3-8B79-37D633B846F1}">
                  <asvg:svgBlip xmlns:asvg="http://schemas.microsoft.com/office/drawing/2016/SVG/main" xmlns="" r:embed="rId3"/>
                </a:ext>
              </a:extLst>
            </a:blip>
            <a:stretch>
              <a:fillRect/>
            </a:stretch>
          </a:blipFill>
        </p:spPr>
      </p:sp>
      <p:pic>
        <p:nvPicPr>
          <p:cNvPr id="6" name="Picture 5"/>
          <p:cNvPicPr>
            <a:picLocks noChangeAspect="1"/>
          </p:cNvPicPr>
          <p:nvPr/>
        </p:nvPicPr>
        <p:blipFill>
          <a:blip r:embed="rId4"/>
          <a:stretch>
            <a:fillRect/>
          </a:stretch>
        </p:blipFill>
        <p:spPr>
          <a:xfrm>
            <a:off x="2577268" y="1741697"/>
            <a:ext cx="12496800" cy="2899152"/>
          </a:xfrm>
          <a:prstGeom prst="rect">
            <a:avLst/>
          </a:prstGeom>
        </p:spPr>
      </p:pic>
      <p:pic>
        <p:nvPicPr>
          <p:cNvPr id="7" name="Picture 6"/>
          <p:cNvPicPr>
            <a:picLocks noChangeAspect="1"/>
          </p:cNvPicPr>
          <p:nvPr/>
        </p:nvPicPr>
        <p:blipFill>
          <a:blip r:embed="rId5"/>
          <a:stretch>
            <a:fillRect/>
          </a:stretch>
        </p:blipFill>
        <p:spPr>
          <a:xfrm>
            <a:off x="2577268" y="4640849"/>
            <a:ext cx="12496800" cy="5652264"/>
          </a:xfrm>
          <a:prstGeom prst="rect">
            <a:avLst/>
          </a:prstGeom>
        </p:spPr>
      </p:pic>
    </p:spTree>
    <p:extLst>
      <p:ext uri="{BB962C8B-B14F-4D97-AF65-F5344CB8AC3E}">
        <p14:creationId xmlns:p14="http://schemas.microsoft.com/office/powerpoint/2010/main" val="12443623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40103" y="266700"/>
            <a:ext cx="17295957" cy="1444154"/>
            <a:chOff x="0" y="-290830"/>
            <a:chExt cx="23061276" cy="1925538"/>
          </a:xfrm>
        </p:grpSpPr>
        <p:sp>
          <p:nvSpPr>
            <p:cNvPr id="3" name="TextBox 3"/>
            <p:cNvSpPr txBox="1"/>
            <p:nvPr/>
          </p:nvSpPr>
          <p:spPr>
            <a:xfrm>
              <a:off x="0" y="-290830"/>
              <a:ext cx="23061276" cy="1801433"/>
            </a:xfrm>
            <a:prstGeom prst="rect">
              <a:avLst/>
            </a:prstGeom>
          </p:spPr>
          <p:txBody>
            <a:bodyPr lIns="0" tIns="0" rIns="0" bIns="0" rtlCol="0" anchor="t">
              <a:spAutoFit/>
            </a:bodyPr>
            <a:lstStyle/>
            <a:p>
              <a:pPr>
                <a:lnSpc>
                  <a:spcPts val="5520"/>
                </a:lnSpc>
              </a:pPr>
              <a:r>
                <a:rPr lang="en-US" sz="4000" b="1" smtClean="0">
                  <a:solidFill>
                    <a:srgbClr val="FF7C64"/>
                  </a:solidFill>
                  <a:latin typeface="Arial" panose="020B0604020202020204" pitchFamily="34" charset="0"/>
                  <a:ea typeface="Oswald"/>
                  <a:cs typeface="Arial" panose="020B0604020202020204" pitchFamily="34" charset="0"/>
                  <a:sym typeface="Oswald"/>
                </a:rPr>
                <a:t>4. </a:t>
              </a:r>
              <a:r>
                <a:rPr lang="en-US" sz="4000" b="1">
                  <a:solidFill>
                    <a:srgbClr val="FF7C64"/>
                  </a:solidFill>
                  <a:latin typeface="Arial" panose="020B0604020202020204" pitchFamily="34" charset="0"/>
                  <a:ea typeface="Oswald"/>
                  <a:cs typeface="Arial" panose="020B0604020202020204" pitchFamily="34" charset="0"/>
                </a:rPr>
                <a:t>CƠ CHẾ HOẠT ĐỘNG CỦA MỘT HỆ THỐNG CHIA SẺ FILE P2P</a:t>
              </a:r>
              <a:endParaRPr lang="en-US" sz="4000" b="1">
                <a:solidFill>
                  <a:srgbClr val="FF7C64"/>
                </a:solidFill>
                <a:latin typeface="Arial" panose="020B0604020202020204" pitchFamily="34" charset="0"/>
                <a:ea typeface="Oswald"/>
                <a:cs typeface="Arial" panose="020B0604020202020204" pitchFamily="34" charset="0"/>
                <a:sym typeface="Muli Semi-Bold"/>
              </a:endParaRPr>
            </a:p>
            <a:p>
              <a:pPr>
                <a:lnSpc>
                  <a:spcPts val="5520"/>
                </a:lnSpc>
              </a:pPr>
              <a:endParaRPr lang="en-US" sz="4000">
                <a:solidFill>
                  <a:srgbClr val="FF7C64"/>
                </a:solidFill>
                <a:latin typeface="Arial" panose="020B0604020202020204" pitchFamily="34" charset="0"/>
                <a:ea typeface="Oswald"/>
                <a:cs typeface="Arial" panose="020B0604020202020204" pitchFamily="34" charset="0"/>
                <a:sym typeface="Oswald"/>
              </a:endParaRPr>
            </a:p>
          </p:txBody>
        </p:sp>
        <p:sp>
          <p:nvSpPr>
            <p:cNvPr id="4" name="TextBox 4"/>
            <p:cNvSpPr txBox="1"/>
            <p:nvPr/>
          </p:nvSpPr>
          <p:spPr>
            <a:xfrm>
              <a:off x="0" y="813971"/>
              <a:ext cx="14786529" cy="820737"/>
            </a:xfrm>
            <a:prstGeom prst="rect">
              <a:avLst/>
            </a:prstGeom>
          </p:spPr>
          <p:txBody>
            <a:bodyPr wrap="square" lIns="0" tIns="0" rIns="0" bIns="0" rtlCol="0" anchor="t">
              <a:spAutoFit/>
            </a:bodyPr>
            <a:lstStyle/>
            <a:p>
              <a:pPr marL="0" lvl="1" algn="just">
                <a:spcBef>
                  <a:spcPts val="600"/>
                </a:spcBef>
                <a:spcAft>
                  <a:spcPts val="600"/>
                </a:spcAft>
              </a:pPr>
              <a:r>
                <a:rPr lang="en-US" sz="4000" smtClean="0">
                  <a:solidFill>
                    <a:srgbClr val="FF7C64"/>
                  </a:solidFill>
                  <a:latin typeface="Arial" panose="020B0604020202020204" pitchFamily="34" charset="0"/>
                  <a:ea typeface="Oswald"/>
                  <a:cs typeface="Arial" panose="020B0604020202020204" pitchFamily="34" charset="0"/>
                </a:rPr>
                <a:t>4.3 Mô phỏng hệ thống</a:t>
              </a:r>
              <a:endParaRPr lang="en-US" sz="4000">
                <a:solidFill>
                  <a:srgbClr val="FF7C64"/>
                </a:solidFill>
                <a:latin typeface="Arial" panose="020B0604020202020204" pitchFamily="34" charset="0"/>
                <a:ea typeface="Oswald"/>
                <a:cs typeface="Arial" panose="020B0604020202020204" pitchFamily="34" charset="0"/>
              </a:endParaRPr>
            </a:p>
          </p:txBody>
        </p:sp>
      </p:grpSp>
      <p:sp>
        <p:nvSpPr>
          <p:cNvPr id="5" name="Freeform 5"/>
          <p:cNvSpPr/>
          <p:nvPr/>
        </p:nvSpPr>
        <p:spPr>
          <a:xfrm>
            <a:off x="13716000" y="-1270035"/>
            <a:ext cx="4808751" cy="3383612"/>
          </a:xfrm>
          <a:custGeom>
            <a:avLst/>
            <a:gdLst/>
            <a:ahLst/>
            <a:cxnLst/>
            <a:rect l="l" t="t" r="r" b="b"/>
            <a:pathLst>
              <a:path w="4808751" h="3383612">
                <a:moveTo>
                  <a:pt x="0" y="0"/>
                </a:moveTo>
                <a:lnTo>
                  <a:pt x="4808751" y="0"/>
                </a:lnTo>
                <a:lnTo>
                  <a:pt x="4808751" y="3383612"/>
                </a:lnTo>
                <a:lnTo>
                  <a:pt x="0" y="3383612"/>
                </a:lnTo>
                <a:lnTo>
                  <a:pt x="0" y="0"/>
                </a:lnTo>
                <a:close/>
              </a:path>
            </a:pathLst>
          </a:custGeom>
          <a:blipFill>
            <a:blip r:embed="rId2">
              <a:alphaModFix amt="56000"/>
              <a:extLst>
                <a:ext uri="{96DAC541-7B7A-43D3-8B79-37D633B846F1}">
                  <asvg:svgBlip xmlns:asvg="http://schemas.microsoft.com/office/drawing/2016/SVG/main" xmlns="" r:embed="rId3"/>
                </a:ext>
              </a:extLst>
            </a:blip>
            <a:stretch>
              <a:fillRect/>
            </a:stretch>
          </a:blipFill>
        </p:spPr>
      </p:sp>
      <p:pic>
        <p:nvPicPr>
          <p:cNvPr id="8" name="Picture 7"/>
          <p:cNvPicPr>
            <a:picLocks noChangeAspect="1"/>
          </p:cNvPicPr>
          <p:nvPr/>
        </p:nvPicPr>
        <p:blipFill>
          <a:blip r:embed="rId4"/>
          <a:stretch>
            <a:fillRect/>
          </a:stretch>
        </p:blipFill>
        <p:spPr>
          <a:xfrm>
            <a:off x="1219200" y="1738068"/>
            <a:ext cx="16166181" cy="7935432"/>
          </a:xfrm>
          <a:prstGeom prst="rect">
            <a:avLst/>
          </a:prstGeom>
        </p:spPr>
      </p:pic>
    </p:spTree>
    <p:extLst>
      <p:ext uri="{BB962C8B-B14F-4D97-AF65-F5344CB8AC3E}">
        <p14:creationId xmlns:p14="http://schemas.microsoft.com/office/powerpoint/2010/main" val="8669730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52400" y="190500"/>
            <a:ext cx="17295956" cy="8984511"/>
          </a:xfrm>
          <a:prstGeom prst="rect">
            <a:avLst/>
          </a:prstGeom>
        </p:spPr>
        <p:txBody>
          <a:bodyPr lIns="0" tIns="0" rIns="0" bIns="0" rtlCol="0" anchor="t">
            <a:spAutoFit/>
          </a:bodyPr>
          <a:lstStyle/>
          <a:p>
            <a:pPr>
              <a:lnSpc>
                <a:spcPts val="5520"/>
              </a:lnSpc>
            </a:pPr>
            <a:r>
              <a:rPr lang="en-US" sz="4000" b="1">
                <a:solidFill>
                  <a:srgbClr val="FF7C64"/>
                </a:solidFill>
                <a:latin typeface="Arial" panose="020B0604020202020204" pitchFamily="34" charset="0"/>
                <a:ea typeface="Oswald"/>
                <a:cs typeface="Arial" panose="020B0604020202020204" pitchFamily="34" charset="0"/>
                <a:sym typeface="Muli Semi-Bold"/>
              </a:rPr>
              <a:t>5. </a:t>
            </a:r>
            <a:r>
              <a:rPr lang="en-US" sz="4000" b="1">
                <a:solidFill>
                  <a:srgbClr val="FF7C64"/>
                </a:solidFill>
                <a:latin typeface="Arial" panose="020B0604020202020204" pitchFamily="34" charset="0"/>
                <a:ea typeface="Oswald"/>
                <a:cs typeface="Arial" panose="020B0604020202020204" pitchFamily="34" charset="0"/>
              </a:rPr>
              <a:t>CÁC GIAO THỨC VÀ CÔNG NGHỆ LIÊN QUAN</a:t>
            </a:r>
          </a:p>
          <a:p>
            <a:pPr marL="342900" indent="-342900">
              <a:lnSpc>
                <a:spcPct val="150000"/>
              </a:lnSpc>
              <a:spcBef>
                <a:spcPts val="600"/>
              </a:spcBef>
              <a:spcAft>
                <a:spcPts val="600"/>
              </a:spcAft>
              <a:buFont typeface="Wingdings" panose="05000000000000000000" pitchFamily="2" charset="2"/>
              <a:buChar char="q"/>
            </a:pPr>
            <a:r>
              <a:rPr lang="en-US" sz="2400" b="1" smtClean="0">
                <a:latin typeface="Arial" panose="020B0604020202020204" pitchFamily="34" charset="0"/>
                <a:cs typeface="Arial" panose="020B0604020202020204" pitchFamily="34" charset="0"/>
              </a:rPr>
              <a:t>BitTorrent Protocol</a:t>
            </a:r>
          </a:p>
          <a:p>
            <a:pPr marL="342900" lvl="0" indent="-34290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BitTorrent là giao thức P2P chia sẻ file bằng cách phân mảnh và tải đồng thời từ nhiều peer.</a:t>
            </a:r>
          </a:p>
          <a:p>
            <a:pPr marL="342900" lvl="0" indent="-34290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Thành phần chính:</a:t>
            </a:r>
          </a:p>
          <a:p>
            <a:pPr marL="800100" lvl="1" indent="-342900">
              <a:lnSpc>
                <a:spcPct val="150000"/>
              </a:lnSpc>
              <a:spcBef>
                <a:spcPts val="600"/>
              </a:spcBef>
              <a:spcAft>
                <a:spcPts val="600"/>
              </a:spcAft>
              <a:buFont typeface="Arial" panose="020B0604020202020204" pitchFamily="34" charset="0"/>
              <a:buChar char="•"/>
            </a:pPr>
            <a:r>
              <a:rPr lang="en-US" sz="2400">
                <a:latin typeface="Arial" panose="020B0604020202020204" pitchFamily="34" charset="0"/>
                <a:cs typeface="Arial" panose="020B0604020202020204" pitchFamily="34" charset="0"/>
              </a:rPr>
              <a:t>Seeder: Cung cấp dữ liệu đầy đủ.</a:t>
            </a:r>
          </a:p>
          <a:p>
            <a:pPr marL="800100" lvl="1" indent="-342900">
              <a:lnSpc>
                <a:spcPct val="150000"/>
              </a:lnSpc>
              <a:spcBef>
                <a:spcPts val="600"/>
              </a:spcBef>
              <a:spcAft>
                <a:spcPts val="600"/>
              </a:spcAft>
              <a:buFont typeface="Arial" panose="020B0604020202020204" pitchFamily="34" charset="0"/>
              <a:buChar char="•"/>
            </a:pPr>
            <a:r>
              <a:rPr lang="en-US" sz="2400">
                <a:latin typeface="Arial" panose="020B0604020202020204" pitchFamily="34" charset="0"/>
                <a:cs typeface="Arial" panose="020B0604020202020204" pitchFamily="34" charset="0"/>
              </a:rPr>
              <a:t>Leecher: Đang tải nhưng chưa đủ dữ liệu.</a:t>
            </a:r>
          </a:p>
          <a:p>
            <a:pPr marL="800100" lvl="1" indent="-342900">
              <a:lnSpc>
                <a:spcPct val="150000"/>
              </a:lnSpc>
              <a:spcBef>
                <a:spcPts val="600"/>
              </a:spcBef>
              <a:spcAft>
                <a:spcPts val="600"/>
              </a:spcAft>
              <a:buFont typeface="Arial" panose="020B0604020202020204" pitchFamily="34" charset="0"/>
              <a:buChar char="•"/>
            </a:pPr>
            <a:r>
              <a:rPr lang="en-US" sz="2400">
                <a:latin typeface="Arial" panose="020B0604020202020204" pitchFamily="34" charset="0"/>
                <a:cs typeface="Arial" panose="020B0604020202020204" pitchFamily="34" charset="0"/>
              </a:rPr>
              <a:t>Tracker: Máy chủ hỗ trợ tìm kiếm peer (không lưu file).</a:t>
            </a:r>
          </a:p>
          <a:p>
            <a:pPr marL="800100" lvl="1" indent="-342900">
              <a:lnSpc>
                <a:spcPct val="150000"/>
              </a:lnSpc>
              <a:spcBef>
                <a:spcPts val="600"/>
              </a:spcBef>
              <a:spcAft>
                <a:spcPts val="600"/>
              </a:spcAft>
              <a:buFont typeface="Arial" panose="020B0604020202020204" pitchFamily="34" charset="0"/>
              <a:buChar char="•"/>
            </a:pPr>
            <a:r>
              <a:rPr lang="en-US" sz="2400">
                <a:latin typeface="Arial" panose="020B0604020202020204" pitchFamily="34" charset="0"/>
                <a:cs typeface="Arial" panose="020B0604020202020204" pitchFamily="34" charset="0"/>
              </a:rPr>
              <a:t>Swarm: Tập hợp tất cả peer đang chia sẻ cùng một </a:t>
            </a:r>
            <a:r>
              <a:rPr lang="en-US" sz="2400" smtClean="0">
                <a:latin typeface="Arial" panose="020B0604020202020204" pitchFamily="34" charset="0"/>
                <a:cs typeface="Arial" panose="020B0604020202020204" pitchFamily="34" charset="0"/>
              </a:rPr>
              <a:t>file.</a:t>
            </a:r>
            <a:endParaRPr lang="en-US" sz="2400">
              <a:latin typeface="Arial" panose="020B0604020202020204" pitchFamily="34" charset="0"/>
              <a:cs typeface="Arial" panose="020B0604020202020204" pitchFamily="34" charset="0"/>
            </a:endParaRPr>
          </a:p>
          <a:p>
            <a:pPr marL="342900" lvl="1" indent="-342900">
              <a:lnSpc>
                <a:spcPct val="150000"/>
              </a:lnSpc>
              <a:spcBef>
                <a:spcPts val="600"/>
              </a:spcBef>
              <a:spcAft>
                <a:spcPts val="600"/>
              </a:spcAft>
              <a:buFont typeface="Wingdings" panose="05000000000000000000" pitchFamily="2" charset="2"/>
              <a:buChar char="q"/>
            </a:pPr>
            <a:r>
              <a:rPr lang="en-US" sz="2400" b="1">
                <a:latin typeface="Arial" panose="020B0604020202020204" pitchFamily="34" charset="0"/>
                <a:cs typeface="Arial" panose="020B0604020202020204" pitchFamily="34" charset="0"/>
              </a:rPr>
              <a:t>DHT (Distributed Hash Table</a:t>
            </a:r>
            <a:r>
              <a:rPr lang="en-US" sz="2400" b="1" smtClean="0">
                <a:latin typeface="Arial" panose="020B0604020202020204" pitchFamily="34" charset="0"/>
                <a:cs typeface="Arial" panose="020B0604020202020204" pitchFamily="34" charset="0"/>
              </a:rPr>
              <a:t>)</a:t>
            </a:r>
          </a:p>
          <a:p>
            <a:pPr marL="342900" lvl="0" indent="-34290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DHT là bảng băm phân tán, nơi mỗi peer lưu trữ một phần nhỏ dữ liệu ánh xạ key → value.</a:t>
            </a:r>
          </a:p>
          <a:p>
            <a:pPr marL="342900" lvl="0" indent="-34290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Key: hash của dữ liệu (ví dụ SHA-1 của file hoặc mảnh).</a:t>
            </a:r>
          </a:p>
          <a:p>
            <a:pPr marL="342900" lvl="0" indent="-34290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Value: địa chỉ các peer đang giữ dữ liệu đó.</a:t>
            </a:r>
          </a:p>
          <a:p>
            <a:pPr marL="0" lvl="1"/>
            <a:endParaRPr lang="en-US" b="1"/>
          </a:p>
          <a:p>
            <a:pPr lvl="1"/>
            <a:endParaRPr lang="en-US" sz="1400" smtClean="0"/>
          </a:p>
        </p:txBody>
      </p:sp>
      <p:sp>
        <p:nvSpPr>
          <p:cNvPr id="5" name="Freeform 5"/>
          <p:cNvSpPr/>
          <p:nvPr/>
        </p:nvSpPr>
        <p:spPr>
          <a:xfrm>
            <a:off x="13639800" y="-750931"/>
            <a:ext cx="4808751" cy="3383612"/>
          </a:xfrm>
          <a:custGeom>
            <a:avLst/>
            <a:gdLst/>
            <a:ahLst/>
            <a:cxnLst/>
            <a:rect l="l" t="t" r="r" b="b"/>
            <a:pathLst>
              <a:path w="4808751" h="3383612">
                <a:moveTo>
                  <a:pt x="0" y="0"/>
                </a:moveTo>
                <a:lnTo>
                  <a:pt x="4808751" y="0"/>
                </a:lnTo>
                <a:lnTo>
                  <a:pt x="4808751" y="3383612"/>
                </a:lnTo>
                <a:lnTo>
                  <a:pt x="0" y="3383612"/>
                </a:lnTo>
                <a:lnTo>
                  <a:pt x="0" y="0"/>
                </a:lnTo>
                <a:close/>
              </a:path>
            </a:pathLst>
          </a:custGeom>
          <a:blipFill>
            <a:blip r:embed="rId3">
              <a:alphaModFix amt="56000"/>
              <a:extLst>
                <a:ext uri="{96DAC541-7B7A-43D3-8B79-37D633B846F1}">
                  <asvg:svgBlip xmlns:asvg="http://schemas.microsoft.com/office/drawing/2016/SVG/main" xmlns="" r:embed="rId4"/>
                </a:ext>
              </a:extLst>
            </a:blip>
            <a:stretch>
              <a:fillRect/>
            </a:stretch>
          </a:blipFill>
        </p:spPr>
      </p:sp>
      <p:sp>
        <p:nvSpPr>
          <p:cNvPr id="8" name="TextBox 7"/>
          <p:cNvSpPr txBox="1"/>
          <p:nvPr/>
        </p:nvSpPr>
        <p:spPr>
          <a:xfrm>
            <a:off x="15658152" y="9909849"/>
            <a:ext cx="2590800" cy="276999"/>
          </a:xfrm>
          <a:prstGeom prst="rect">
            <a:avLst/>
          </a:prstGeom>
          <a:noFill/>
        </p:spPr>
        <p:txBody>
          <a:bodyPr wrap="square" rtlCol="0">
            <a:spAutoFit/>
          </a:bodyPr>
          <a:lstStyle/>
          <a:p>
            <a:r>
              <a:rPr lang="en-US" sz="1200" smtClean="0">
                <a:latin typeface="Arial" panose="020B0604020202020204" pitchFamily="34" charset="0"/>
                <a:cs typeface="Arial" panose="020B0604020202020204" pitchFamily="34" charset="0"/>
              </a:rPr>
              <a:t>Nguồn: Internet</a:t>
            </a:r>
            <a:endParaRPr lang="en-US" sz="1200">
              <a:latin typeface="Arial" panose="020B0604020202020204" pitchFamily="34" charset="0"/>
              <a:cs typeface="Arial" panose="020B0604020202020204" pitchFamily="34" charset="0"/>
            </a:endParaRPr>
          </a:p>
        </p:txBody>
      </p:sp>
      <p:pic>
        <p:nvPicPr>
          <p:cNvPr id="9" name="Picture 8" descr="1: How the BitTorrent Protocol Works | Download Scientific Diagram"/>
          <p:cNvPicPr/>
          <p:nvPr/>
        </p:nvPicPr>
        <p:blipFill>
          <a:blip r:embed="rId5">
            <a:extLst>
              <a:ext uri="{28A0092B-C50C-407E-A947-70E740481C1C}">
                <a14:useLocalDpi xmlns:a14="http://schemas.microsoft.com/office/drawing/2010/main" val="0"/>
              </a:ext>
            </a:extLst>
          </a:blip>
          <a:srcRect/>
          <a:stretch>
            <a:fillRect/>
          </a:stretch>
        </p:blipFill>
        <p:spPr bwMode="auto">
          <a:xfrm>
            <a:off x="12107649" y="2171700"/>
            <a:ext cx="5723151" cy="4277563"/>
          </a:xfrm>
          <a:prstGeom prst="rect">
            <a:avLst/>
          </a:prstGeom>
          <a:noFill/>
          <a:ln>
            <a:noFill/>
          </a:ln>
        </p:spPr>
      </p:pic>
      <p:pic>
        <p:nvPicPr>
          <p:cNvPr id="10" name="Picture 9" descr="Distributed hash table - Wikipedia"/>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96401" y="7252474"/>
            <a:ext cx="6361752" cy="2863968"/>
          </a:xfrm>
          <a:prstGeom prst="rect">
            <a:avLst/>
          </a:prstGeom>
          <a:noFill/>
          <a:ln>
            <a:noFill/>
          </a:ln>
        </p:spPr>
      </p:pic>
      <p:sp>
        <p:nvSpPr>
          <p:cNvPr id="11" name="TextBox 10"/>
          <p:cNvSpPr txBox="1"/>
          <p:nvPr/>
        </p:nvSpPr>
        <p:spPr>
          <a:xfrm>
            <a:off x="16383000" y="6519670"/>
            <a:ext cx="2590800" cy="276999"/>
          </a:xfrm>
          <a:prstGeom prst="rect">
            <a:avLst/>
          </a:prstGeom>
          <a:noFill/>
        </p:spPr>
        <p:txBody>
          <a:bodyPr wrap="square" rtlCol="0">
            <a:spAutoFit/>
          </a:bodyPr>
          <a:lstStyle/>
          <a:p>
            <a:r>
              <a:rPr lang="en-US" sz="1200" smtClean="0">
                <a:latin typeface="Arial" panose="020B0604020202020204" pitchFamily="34" charset="0"/>
                <a:cs typeface="Arial" panose="020B0604020202020204" pitchFamily="34" charset="0"/>
              </a:rPr>
              <a:t>Nguồn: Internet</a:t>
            </a:r>
            <a:endParaRPr lang="en-US"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6736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52400" y="190500"/>
            <a:ext cx="11963400" cy="7738016"/>
          </a:xfrm>
          <a:prstGeom prst="rect">
            <a:avLst/>
          </a:prstGeom>
        </p:spPr>
        <p:txBody>
          <a:bodyPr wrap="square" lIns="0" tIns="0" rIns="0" bIns="0" rtlCol="0" anchor="t">
            <a:spAutoFit/>
          </a:bodyPr>
          <a:lstStyle/>
          <a:p>
            <a:pPr>
              <a:lnSpc>
                <a:spcPts val="5520"/>
              </a:lnSpc>
            </a:pPr>
            <a:r>
              <a:rPr lang="en-US" sz="4000" b="1">
                <a:solidFill>
                  <a:srgbClr val="FF7C64"/>
                </a:solidFill>
                <a:latin typeface="Arial" panose="020B0604020202020204" pitchFamily="34" charset="0"/>
                <a:ea typeface="Oswald"/>
                <a:cs typeface="Arial" panose="020B0604020202020204" pitchFamily="34" charset="0"/>
                <a:sym typeface="Muli Semi-Bold"/>
              </a:rPr>
              <a:t>5. </a:t>
            </a:r>
            <a:r>
              <a:rPr lang="en-US" sz="4000" b="1">
                <a:solidFill>
                  <a:srgbClr val="FF7C64"/>
                </a:solidFill>
                <a:latin typeface="Arial" panose="020B0604020202020204" pitchFamily="34" charset="0"/>
                <a:ea typeface="Oswald"/>
                <a:cs typeface="Arial" panose="020B0604020202020204" pitchFamily="34" charset="0"/>
              </a:rPr>
              <a:t>CÁC GIAO THỨC VÀ CÔNG NGHỆ LIÊN QUAN</a:t>
            </a:r>
          </a:p>
          <a:p>
            <a:pPr marL="342900" indent="-342900">
              <a:lnSpc>
                <a:spcPct val="150000"/>
              </a:lnSpc>
              <a:spcBef>
                <a:spcPts val="600"/>
              </a:spcBef>
              <a:spcAft>
                <a:spcPts val="600"/>
              </a:spcAft>
              <a:buFont typeface="Wingdings" panose="05000000000000000000" pitchFamily="2" charset="2"/>
              <a:buChar char="q"/>
            </a:pPr>
            <a:r>
              <a:rPr lang="en-US" sz="2400" b="1">
                <a:latin typeface="Arial" panose="020B0604020202020204" pitchFamily="34" charset="0"/>
                <a:cs typeface="Arial" panose="020B0604020202020204" pitchFamily="34" charset="0"/>
              </a:rPr>
              <a:t>Gnutella </a:t>
            </a:r>
            <a:r>
              <a:rPr lang="en-US" sz="2400" b="1" smtClean="0">
                <a:latin typeface="Arial" panose="020B0604020202020204" pitchFamily="34" charset="0"/>
                <a:cs typeface="Arial" panose="020B0604020202020204" pitchFamily="34" charset="0"/>
              </a:rPr>
              <a:t>Protocol</a:t>
            </a:r>
          </a:p>
          <a:p>
            <a:pPr marL="342900" lvl="0" indent="-34290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Gnutella là mạng P2P thuần túy (không máy chủ trung tâm).</a:t>
            </a:r>
          </a:p>
          <a:p>
            <a:pPr marL="342900" lvl="0" indent="-34290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Mỗi peer kết nối tới một số peer khác, tạo thành mạng lưới ngang hàng.</a:t>
            </a:r>
          </a:p>
          <a:p>
            <a:pPr marL="342900" lvl="0" indent="-34290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Tìm kiếm file bằng cách gửi truy vấn broadcast: Mỗi peer chuyển tiếp yêu cầu đến các peer kết nối, kèm giới hạn TTL (Time To Live</a:t>
            </a:r>
            <a:r>
              <a:rPr lang="en-US" sz="2400" smtClean="0">
                <a:latin typeface="Arial" panose="020B0604020202020204" pitchFamily="34" charset="0"/>
                <a:cs typeface="Arial" panose="020B0604020202020204" pitchFamily="34" charset="0"/>
              </a:rPr>
              <a:t>).</a:t>
            </a:r>
          </a:p>
          <a:p>
            <a:pPr lvl="0">
              <a:lnSpc>
                <a:spcPct val="150000"/>
              </a:lnSpc>
              <a:spcBef>
                <a:spcPts val="600"/>
              </a:spcBef>
              <a:spcAft>
                <a:spcPts val="600"/>
              </a:spcAft>
            </a:pPr>
            <a:endParaRPr lang="en-US" sz="2400" smtClean="0">
              <a:latin typeface="Arial" panose="020B0604020202020204" pitchFamily="34" charset="0"/>
              <a:cs typeface="Arial" panose="020B0604020202020204" pitchFamily="34" charset="0"/>
            </a:endParaRPr>
          </a:p>
          <a:p>
            <a:pPr marL="342900" lvl="1" indent="-342900">
              <a:lnSpc>
                <a:spcPct val="150000"/>
              </a:lnSpc>
              <a:spcBef>
                <a:spcPts val="600"/>
              </a:spcBef>
              <a:spcAft>
                <a:spcPts val="600"/>
              </a:spcAft>
              <a:buFont typeface="Wingdings" panose="05000000000000000000" pitchFamily="2" charset="2"/>
              <a:buChar char="q"/>
            </a:pPr>
            <a:r>
              <a:rPr lang="en-US" sz="2400" b="1">
                <a:latin typeface="Arial" panose="020B0604020202020204" pitchFamily="34" charset="0"/>
                <a:cs typeface="Arial" panose="020B0604020202020204" pitchFamily="34" charset="0"/>
              </a:rPr>
              <a:t>IPFS (InterPlanetary File System)</a:t>
            </a:r>
            <a:endParaRPr lang="en-US" sz="2400">
              <a:latin typeface="Arial" panose="020B0604020202020204" pitchFamily="34" charset="0"/>
              <a:cs typeface="Arial" panose="020B0604020202020204" pitchFamily="34" charset="0"/>
            </a:endParaRPr>
          </a:p>
          <a:p>
            <a:pPr marL="342900" lvl="0" indent="-34290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IPFS là hệ thống chia sẻ và lưu trữ file phân tán sử dụng định danh dựa trên hash nội dung thay vì địa chỉ máy chủ.</a:t>
            </a:r>
          </a:p>
          <a:p>
            <a:pPr marL="0" lvl="1">
              <a:lnSpc>
                <a:spcPct val="150000"/>
              </a:lnSpc>
              <a:spcBef>
                <a:spcPts val="600"/>
              </a:spcBef>
              <a:spcAft>
                <a:spcPts val="600"/>
              </a:spcAft>
            </a:pPr>
            <a:endParaRPr lang="en-US" b="1"/>
          </a:p>
          <a:p>
            <a:pPr lvl="1">
              <a:lnSpc>
                <a:spcPct val="150000"/>
              </a:lnSpc>
              <a:spcBef>
                <a:spcPts val="600"/>
              </a:spcBef>
              <a:spcAft>
                <a:spcPts val="600"/>
              </a:spcAft>
            </a:pPr>
            <a:endParaRPr lang="en-US" sz="1400" smtClean="0"/>
          </a:p>
        </p:txBody>
      </p:sp>
      <p:sp>
        <p:nvSpPr>
          <p:cNvPr id="5" name="Freeform 5"/>
          <p:cNvSpPr/>
          <p:nvPr/>
        </p:nvSpPr>
        <p:spPr>
          <a:xfrm>
            <a:off x="13639800" y="-750931"/>
            <a:ext cx="4808751" cy="3383612"/>
          </a:xfrm>
          <a:custGeom>
            <a:avLst/>
            <a:gdLst/>
            <a:ahLst/>
            <a:cxnLst/>
            <a:rect l="l" t="t" r="r" b="b"/>
            <a:pathLst>
              <a:path w="4808751" h="3383612">
                <a:moveTo>
                  <a:pt x="0" y="0"/>
                </a:moveTo>
                <a:lnTo>
                  <a:pt x="4808751" y="0"/>
                </a:lnTo>
                <a:lnTo>
                  <a:pt x="4808751" y="3383612"/>
                </a:lnTo>
                <a:lnTo>
                  <a:pt x="0" y="3383612"/>
                </a:lnTo>
                <a:lnTo>
                  <a:pt x="0" y="0"/>
                </a:lnTo>
                <a:close/>
              </a:path>
            </a:pathLst>
          </a:custGeom>
          <a:blipFill>
            <a:blip r:embed="rId2">
              <a:alphaModFix amt="56000"/>
              <a:extLst>
                <a:ext uri="{96DAC541-7B7A-43D3-8B79-37D633B846F1}">
                  <asvg:svgBlip xmlns:asvg="http://schemas.microsoft.com/office/drawing/2016/SVG/main" xmlns="" r:embed="rId3"/>
                </a:ext>
              </a:extLst>
            </a:blip>
            <a:stretch>
              <a:fillRect/>
            </a:stretch>
          </a:blipFill>
        </p:spPr>
      </p:sp>
      <p:sp>
        <p:nvSpPr>
          <p:cNvPr id="8" name="TextBox 7"/>
          <p:cNvSpPr txBox="1"/>
          <p:nvPr/>
        </p:nvSpPr>
        <p:spPr>
          <a:xfrm>
            <a:off x="15163800" y="8648700"/>
            <a:ext cx="2590800" cy="276999"/>
          </a:xfrm>
          <a:prstGeom prst="rect">
            <a:avLst/>
          </a:prstGeom>
          <a:noFill/>
        </p:spPr>
        <p:txBody>
          <a:bodyPr wrap="square" rtlCol="0">
            <a:spAutoFit/>
          </a:bodyPr>
          <a:lstStyle/>
          <a:p>
            <a:r>
              <a:rPr lang="en-US" sz="1200" smtClean="0">
                <a:latin typeface="Arial" panose="020B0604020202020204" pitchFamily="34" charset="0"/>
                <a:cs typeface="Arial" panose="020B0604020202020204" pitchFamily="34" charset="0"/>
              </a:rPr>
              <a:t>Nguồn: Internet</a:t>
            </a:r>
            <a:endParaRPr lang="en-US" sz="1200">
              <a:latin typeface="Arial" panose="020B0604020202020204" pitchFamily="34" charset="0"/>
              <a:cs typeface="Arial" panose="020B0604020202020204" pitchFamily="34" charset="0"/>
            </a:endParaRPr>
          </a:p>
        </p:txBody>
      </p:sp>
      <p:pic>
        <p:nvPicPr>
          <p:cNvPr id="7" name="Picture 6" descr="Gnutella - Wikipedia"/>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2119429" y="723900"/>
            <a:ext cx="5410200" cy="4536309"/>
          </a:xfrm>
          <a:prstGeom prst="rect">
            <a:avLst/>
          </a:prstGeom>
          <a:noFill/>
          <a:ln>
            <a:noFill/>
          </a:ln>
        </p:spPr>
      </p:pic>
      <p:pic>
        <p:nvPicPr>
          <p:cNvPr id="11" name="Picture 10" descr="IPFS (InterPlanetary File System) | Learn more about IPFS"/>
          <p:cNvPicPr/>
          <p:nvPr/>
        </p:nvPicPr>
        <p:blipFill>
          <a:blip r:embed="rId6">
            <a:extLst>
              <a:ext uri="{28A0092B-C50C-407E-A947-70E740481C1C}">
                <a14:useLocalDpi xmlns:a14="http://schemas.microsoft.com/office/drawing/2010/main" val="0"/>
              </a:ext>
            </a:extLst>
          </a:blip>
          <a:srcRect/>
          <a:stretch>
            <a:fillRect/>
          </a:stretch>
        </p:blipFill>
        <p:spPr bwMode="auto">
          <a:xfrm>
            <a:off x="11919858" y="5524500"/>
            <a:ext cx="5638800" cy="4030112"/>
          </a:xfrm>
          <a:prstGeom prst="rect">
            <a:avLst/>
          </a:prstGeom>
          <a:noFill/>
          <a:ln>
            <a:noFill/>
          </a:ln>
        </p:spPr>
      </p:pic>
      <p:sp>
        <p:nvSpPr>
          <p:cNvPr id="12" name="TextBox 11"/>
          <p:cNvSpPr txBox="1"/>
          <p:nvPr/>
        </p:nvSpPr>
        <p:spPr>
          <a:xfrm>
            <a:off x="15658152" y="9909849"/>
            <a:ext cx="2590800" cy="276999"/>
          </a:xfrm>
          <a:prstGeom prst="rect">
            <a:avLst/>
          </a:prstGeom>
          <a:noFill/>
        </p:spPr>
        <p:txBody>
          <a:bodyPr wrap="square" rtlCol="0">
            <a:spAutoFit/>
          </a:bodyPr>
          <a:lstStyle/>
          <a:p>
            <a:r>
              <a:rPr lang="en-US" sz="1200" smtClean="0">
                <a:latin typeface="Arial" panose="020B0604020202020204" pitchFamily="34" charset="0"/>
                <a:cs typeface="Arial" panose="020B0604020202020204" pitchFamily="34" charset="0"/>
              </a:rPr>
              <a:t>Nguồn: Internet</a:t>
            </a:r>
            <a:endParaRPr lang="en-US" sz="1200">
              <a:latin typeface="Arial" panose="020B0604020202020204" pitchFamily="34" charset="0"/>
              <a:cs typeface="Arial" panose="020B0604020202020204" pitchFamily="34" charset="0"/>
            </a:endParaRPr>
          </a:p>
        </p:txBody>
      </p:sp>
      <p:sp>
        <p:nvSpPr>
          <p:cNvPr id="13" name="TextBox 12"/>
          <p:cNvSpPr txBox="1"/>
          <p:nvPr/>
        </p:nvSpPr>
        <p:spPr>
          <a:xfrm>
            <a:off x="16470086" y="5159167"/>
            <a:ext cx="2590800" cy="276999"/>
          </a:xfrm>
          <a:prstGeom prst="rect">
            <a:avLst/>
          </a:prstGeom>
          <a:noFill/>
        </p:spPr>
        <p:txBody>
          <a:bodyPr wrap="square" rtlCol="0">
            <a:spAutoFit/>
          </a:bodyPr>
          <a:lstStyle/>
          <a:p>
            <a:r>
              <a:rPr lang="en-US" sz="1200" smtClean="0">
                <a:latin typeface="Arial" panose="020B0604020202020204" pitchFamily="34" charset="0"/>
                <a:cs typeface="Arial" panose="020B0604020202020204" pitchFamily="34" charset="0"/>
              </a:rPr>
              <a:t>Nguồn: Internet</a:t>
            </a:r>
            <a:endParaRPr lang="en-US"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042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22729" y="564378"/>
            <a:ext cx="17295956" cy="8257300"/>
            <a:chOff x="23906" y="24119"/>
            <a:chExt cx="23061275" cy="11009731"/>
          </a:xfrm>
        </p:grpSpPr>
        <p:sp>
          <p:nvSpPr>
            <p:cNvPr id="3" name="TextBox 3"/>
            <p:cNvSpPr txBox="1"/>
            <p:nvPr/>
          </p:nvSpPr>
          <p:spPr>
            <a:xfrm>
              <a:off x="23906" y="24119"/>
              <a:ext cx="23061275" cy="617349"/>
            </a:xfrm>
            <a:prstGeom prst="rect">
              <a:avLst/>
            </a:prstGeom>
          </p:spPr>
          <p:txBody>
            <a:bodyPr lIns="0" tIns="0" rIns="0" bIns="0" rtlCol="0" anchor="t">
              <a:spAutoFit/>
            </a:bodyPr>
            <a:lstStyle/>
            <a:p>
              <a:pPr algn="just">
                <a:lnSpc>
                  <a:spcPts val="3600"/>
                </a:lnSpc>
                <a:spcBef>
                  <a:spcPts val="600"/>
                </a:spcBef>
                <a:spcAft>
                  <a:spcPts val="600"/>
                </a:spcAft>
              </a:pPr>
              <a:r>
                <a:rPr lang="en-US" sz="4000" b="1">
                  <a:solidFill>
                    <a:srgbClr val="FF7C64"/>
                  </a:solidFill>
                  <a:latin typeface="Arial" panose="020B0604020202020204" pitchFamily="34" charset="0"/>
                  <a:ea typeface="Oswald"/>
                  <a:cs typeface="Arial" panose="020B0604020202020204" pitchFamily="34" charset="0"/>
                  <a:sym typeface="Muli Semi-Bold"/>
                </a:rPr>
                <a:t>6. </a:t>
              </a:r>
              <a:r>
                <a:rPr lang="en-US" sz="4000" b="1">
                  <a:solidFill>
                    <a:srgbClr val="FF7C64"/>
                  </a:solidFill>
                  <a:latin typeface="Arial" panose="020B0604020202020204" pitchFamily="34" charset="0"/>
                  <a:ea typeface="Oswald"/>
                  <a:cs typeface="Arial" panose="020B0604020202020204" pitchFamily="34" charset="0"/>
                </a:rPr>
                <a:t>ƯU VÀ NHƯỢC ĐIỂM CỦA P2P</a:t>
              </a:r>
            </a:p>
          </p:txBody>
        </p:sp>
        <p:sp>
          <p:nvSpPr>
            <p:cNvPr id="4" name="TextBox 4"/>
            <p:cNvSpPr txBox="1"/>
            <p:nvPr/>
          </p:nvSpPr>
          <p:spPr>
            <a:xfrm>
              <a:off x="1117601" y="948015"/>
              <a:ext cx="13895295" cy="10085835"/>
            </a:xfrm>
            <a:prstGeom prst="rect">
              <a:avLst/>
            </a:prstGeom>
          </p:spPr>
          <p:txBody>
            <a:bodyPr wrap="square" lIns="0" tIns="0" rIns="0" bIns="0" rtlCol="0" anchor="t">
              <a:spAutoFit/>
            </a:bodyPr>
            <a:lstStyle/>
            <a:p>
              <a:pPr marL="342900" indent="-342900" algn="just">
                <a:lnSpc>
                  <a:spcPct val="150000"/>
                </a:lnSpc>
                <a:spcBef>
                  <a:spcPts val="600"/>
                </a:spcBef>
                <a:spcAft>
                  <a:spcPts val="600"/>
                </a:spcAft>
                <a:buFont typeface="Wingdings" panose="05000000000000000000" pitchFamily="2" charset="2"/>
                <a:buChar char="q"/>
              </a:pPr>
              <a:r>
                <a:rPr lang="en-US" sz="2400" b="1">
                  <a:latin typeface="Arial" panose="020B0604020202020204" pitchFamily="34" charset="0"/>
                  <a:cs typeface="Arial" panose="020B0604020202020204" pitchFamily="34" charset="0"/>
                </a:rPr>
                <a:t>Ưu </a:t>
              </a:r>
              <a:r>
                <a:rPr lang="en-US" sz="2400" b="1" smtClean="0">
                  <a:latin typeface="Arial" panose="020B0604020202020204" pitchFamily="34" charset="0"/>
                  <a:cs typeface="Arial" panose="020B0604020202020204" pitchFamily="34" charset="0"/>
                </a:rPr>
                <a:t>điểm</a:t>
              </a:r>
            </a:p>
            <a:p>
              <a:pPr marL="342900" indent="-342900" algn="just">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Khả năng mở rộng (Scalability</a:t>
              </a:r>
              <a:r>
                <a:rPr lang="en-US" sz="2400" smtClean="0">
                  <a:latin typeface="Arial" panose="020B0604020202020204" pitchFamily="34" charset="0"/>
                  <a:cs typeface="Arial" panose="020B0604020202020204" pitchFamily="34" charset="0"/>
                </a:rPr>
                <a:t>)</a:t>
              </a:r>
            </a:p>
            <a:p>
              <a:pPr marL="342900" indent="-342900" algn="just">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Giảm chi phí băng thông</a:t>
              </a:r>
            </a:p>
            <a:p>
              <a:pPr marL="342900" indent="-342900" algn="just">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Tận dụng tài nguyên cộng </a:t>
              </a:r>
              <a:r>
                <a:rPr lang="en-US" sz="2400" smtClean="0">
                  <a:latin typeface="Arial" panose="020B0604020202020204" pitchFamily="34" charset="0"/>
                  <a:cs typeface="Arial" panose="020B0604020202020204" pitchFamily="34" charset="0"/>
                </a:rPr>
                <a:t>đồng</a:t>
              </a:r>
            </a:p>
            <a:p>
              <a:pPr marL="342900" indent="-342900" algn="just">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Khả năng chịu lỗi (Fault tolerance)</a:t>
              </a:r>
              <a:endParaRPr lang="en-US" sz="2400" smtClean="0">
                <a:latin typeface="Arial" panose="020B0604020202020204" pitchFamily="34" charset="0"/>
                <a:cs typeface="Arial" panose="020B0604020202020204" pitchFamily="34" charset="0"/>
              </a:endParaRPr>
            </a:p>
            <a:p>
              <a:pPr marL="342900" indent="-342900" algn="just">
                <a:lnSpc>
                  <a:spcPct val="150000"/>
                </a:lnSpc>
                <a:spcBef>
                  <a:spcPts val="600"/>
                </a:spcBef>
                <a:spcAft>
                  <a:spcPts val="600"/>
                </a:spcAft>
                <a:buFont typeface="Wingdings" panose="05000000000000000000" pitchFamily="2" charset="2"/>
                <a:buChar char="q"/>
              </a:pPr>
              <a:r>
                <a:rPr lang="en-US" sz="2400" b="1">
                  <a:latin typeface="Arial" panose="020B0604020202020204" pitchFamily="34" charset="0"/>
                  <a:cs typeface="Arial" panose="020B0604020202020204" pitchFamily="34" charset="0"/>
                </a:rPr>
                <a:t>Nhược </a:t>
              </a:r>
              <a:r>
                <a:rPr lang="en-US" sz="2400" b="1" smtClean="0">
                  <a:latin typeface="Arial" panose="020B0604020202020204" pitchFamily="34" charset="0"/>
                  <a:cs typeface="Arial" panose="020B0604020202020204" pitchFamily="34" charset="0"/>
                </a:rPr>
                <a:t>điểm</a:t>
              </a:r>
            </a:p>
            <a:p>
              <a:pPr marL="342900" indent="-342900" algn="just">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Khó kiểm soát nội </a:t>
              </a:r>
              <a:r>
                <a:rPr lang="en-US" sz="2400" smtClean="0">
                  <a:latin typeface="Arial" panose="020B0604020202020204" pitchFamily="34" charset="0"/>
                  <a:cs typeface="Arial" panose="020B0604020202020204" pitchFamily="34" charset="0"/>
                </a:rPr>
                <a:t>dung</a:t>
              </a:r>
            </a:p>
            <a:p>
              <a:pPr marL="342900" indent="-342900" algn="just">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Vấn đề bảo </a:t>
              </a:r>
              <a:r>
                <a:rPr lang="en-US" sz="2400" smtClean="0">
                  <a:latin typeface="Arial" panose="020B0604020202020204" pitchFamily="34" charset="0"/>
                  <a:cs typeface="Arial" panose="020B0604020202020204" pitchFamily="34" charset="0"/>
                </a:rPr>
                <a:t>mật</a:t>
              </a:r>
            </a:p>
            <a:p>
              <a:pPr marL="342900" indent="-342900" algn="just">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Chất lượng phụ thuộc vào </a:t>
              </a:r>
              <a:r>
                <a:rPr lang="en-US" sz="2400" smtClean="0">
                  <a:latin typeface="Arial" panose="020B0604020202020204" pitchFamily="34" charset="0"/>
                  <a:cs typeface="Arial" panose="020B0604020202020204" pitchFamily="34" charset="0"/>
                </a:rPr>
                <a:t>peer</a:t>
              </a:r>
            </a:p>
            <a:p>
              <a:pPr marL="342900" indent="-342900" algn="just">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Rủi ro pháp lý</a:t>
              </a:r>
              <a:endParaRPr lang="en-US" sz="2400" smtClean="0">
                <a:latin typeface="Arial" panose="020B0604020202020204" pitchFamily="34" charset="0"/>
                <a:cs typeface="Arial" panose="020B0604020202020204" pitchFamily="34" charset="0"/>
              </a:endParaRPr>
            </a:p>
            <a:p>
              <a:pPr algn="just">
                <a:lnSpc>
                  <a:spcPct val="150000"/>
                </a:lnSpc>
                <a:spcBef>
                  <a:spcPts val="600"/>
                </a:spcBef>
                <a:spcAft>
                  <a:spcPts val="600"/>
                </a:spcAft>
              </a:pPr>
              <a:endParaRPr lang="en-US" sz="2400">
                <a:latin typeface="Arial" panose="020B0604020202020204" pitchFamily="34" charset="0"/>
                <a:cs typeface="Arial" panose="020B0604020202020204" pitchFamily="34" charset="0"/>
              </a:endParaRPr>
            </a:p>
          </p:txBody>
        </p:sp>
      </p:grpSp>
      <p:sp>
        <p:nvSpPr>
          <p:cNvPr id="5" name="Freeform 5"/>
          <p:cNvSpPr/>
          <p:nvPr/>
        </p:nvSpPr>
        <p:spPr>
          <a:xfrm>
            <a:off x="13639800" y="-1028700"/>
            <a:ext cx="4808751" cy="3383612"/>
          </a:xfrm>
          <a:custGeom>
            <a:avLst/>
            <a:gdLst/>
            <a:ahLst/>
            <a:cxnLst/>
            <a:rect l="l" t="t" r="r" b="b"/>
            <a:pathLst>
              <a:path w="4808751" h="3383612">
                <a:moveTo>
                  <a:pt x="0" y="0"/>
                </a:moveTo>
                <a:lnTo>
                  <a:pt x="4808751" y="0"/>
                </a:lnTo>
                <a:lnTo>
                  <a:pt x="4808751" y="3383612"/>
                </a:lnTo>
                <a:lnTo>
                  <a:pt x="0" y="3383612"/>
                </a:lnTo>
                <a:lnTo>
                  <a:pt x="0" y="0"/>
                </a:lnTo>
                <a:close/>
              </a:path>
            </a:pathLst>
          </a:custGeom>
          <a:blipFill>
            <a:blip r:embed="rId2">
              <a:alphaModFix amt="56000"/>
              <a:extLst>
                <a:ext uri="{96DAC541-7B7A-43D3-8B79-37D633B846F1}">
                  <asvg:svgBlip xmlns:asvg="http://schemas.microsoft.com/office/drawing/2016/SVG/main" xmlns="" r:embed="rId3"/>
                </a:ext>
              </a:extLst>
            </a:blip>
            <a:stretch>
              <a:fillRect/>
            </a:stretch>
          </a:blipFill>
        </p:spPr>
      </p:sp>
    </p:spTree>
    <p:extLst>
      <p:ext uri="{BB962C8B-B14F-4D97-AF65-F5344CB8AC3E}">
        <p14:creationId xmlns:p14="http://schemas.microsoft.com/office/powerpoint/2010/main" val="13520256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1171" y="419100"/>
            <a:ext cx="17986829" cy="10805245"/>
            <a:chOff x="1" y="-189230"/>
            <a:chExt cx="23089840" cy="14406989"/>
          </a:xfrm>
        </p:grpSpPr>
        <p:sp>
          <p:nvSpPr>
            <p:cNvPr id="3" name="TextBox 3"/>
            <p:cNvSpPr txBox="1"/>
            <p:nvPr/>
          </p:nvSpPr>
          <p:spPr>
            <a:xfrm>
              <a:off x="1" y="-189230"/>
              <a:ext cx="23061276" cy="617349"/>
            </a:xfrm>
            <a:prstGeom prst="rect">
              <a:avLst/>
            </a:prstGeom>
          </p:spPr>
          <p:txBody>
            <a:bodyPr lIns="0" tIns="0" rIns="0" bIns="0" rtlCol="0" anchor="t">
              <a:spAutoFit/>
            </a:bodyPr>
            <a:lstStyle/>
            <a:p>
              <a:pPr algn="just">
                <a:lnSpc>
                  <a:spcPts val="3600"/>
                </a:lnSpc>
                <a:spcBef>
                  <a:spcPts val="600"/>
                </a:spcBef>
                <a:spcAft>
                  <a:spcPts val="600"/>
                </a:spcAft>
              </a:pPr>
              <a:r>
                <a:rPr lang="en-US" sz="4000" b="1">
                  <a:solidFill>
                    <a:srgbClr val="FF7C64"/>
                  </a:solidFill>
                  <a:latin typeface="Arial" panose="020B0604020202020204" pitchFamily="34" charset="0"/>
                  <a:ea typeface="Oswald"/>
                  <a:cs typeface="Arial" panose="020B0604020202020204" pitchFamily="34" charset="0"/>
                  <a:sym typeface="Muli Semi-Bold"/>
                </a:rPr>
                <a:t>7. </a:t>
              </a:r>
              <a:r>
                <a:rPr lang="en-US" sz="4000" b="1">
                  <a:solidFill>
                    <a:srgbClr val="FF7C64"/>
                  </a:solidFill>
                  <a:latin typeface="Arial" panose="020B0604020202020204" pitchFamily="34" charset="0"/>
                  <a:ea typeface="Oswald"/>
                  <a:cs typeface="Arial" panose="020B0604020202020204" pitchFamily="34" charset="0"/>
                </a:rPr>
                <a:t>BẢO MẬT VÀ RIÊNG TƯ</a:t>
              </a:r>
            </a:p>
          </p:txBody>
        </p:sp>
        <p:sp>
          <p:nvSpPr>
            <p:cNvPr id="4" name="TextBox 4"/>
            <p:cNvSpPr txBox="1"/>
            <p:nvPr/>
          </p:nvSpPr>
          <p:spPr>
            <a:xfrm>
              <a:off x="28565" y="449891"/>
              <a:ext cx="23061276" cy="13767868"/>
            </a:xfrm>
            <a:prstGeom prst="rect">
              <a:avLst/>
            </a:prstGeom>
          </p:spPr>
          <p:txBody>
            <a:bodyPr lIns="0" tIns="0" rIns="0" bIns="0" rtlCol="0" anchor="t">
              <a:spAutoFit/>
            </a:bodyPr>
            <a:lstStyle/>
            <a:p>
              <a:pPr algn="just">
                <a:lnSpc>
                  <a:spcPct val="150000"/>
                </a:lnSpc>
                <a:spcBef>
                  <a:spcPts val="600"/>
                </a:spcBef>
                <a:spcAft>
                  <a:spcPts val="600"/>
                </a:spcAft>
              </a:pPr>
              <a:r>
                <a:rPr lang="en-US" sz="2400" b="1">
                  <a:latin typeface="Arial" panose="020B0604020202020204" pitchFamily="34" charset="0"/>
                  <a:cs typeface="Arial" panose="020B0604020202020204" pitchFamily="34" charset="0"/>
                </a:rPr>
                <a:t>Các nguy cơ bảo </a:t>
              </a:r>
              <a:r>
                <a:rPr lang="en-US" sz="2400" b="1" smtClean="0">
                  <a:latin typeface="Arial" panose="020B0604020202020204" pitchFamily="34" charset="0"/>
                  <a:cs typeface="Arial" panose="020B0604020202020204" pitchFamily="34" charset="0"/>
                </a:rPr>
                <a:t>mật</a:t>
              </a:r>
            </a:p>
            <a:p>
              <a:pPr marL="342900" indent="-342900" algn="just">
                <a:lnSpc>
                  <a:spcPct val="150000"/>
                </a:lnSpc>
                <a:spcBef>
                  <a:spcPts val="600"/>
                </a:spcBef>
                <a:spcAft>
                  <a:spcPts val="600"/>
                </a:spcAft>
                <a:buFont typeface="Wingdings" panose="05000000000000000000" pitchFamily="2" charset="2"/>
                <a:buChar char="q"/>
              </a:pPr>
              <a:r>
                <a:rPr lang="en-US" sz="2400" b="1">
                  <a:latin typeface="Arial" panose="020B0604020202020204" pitchFamily="34" charset="0"/>
                  <a:cs typeface="Arial" panose="020B0604020202020204" pitchFamily="34" charset="0"/>
                </a:rPr>
                <a:t>Giả mạo peer (Sybil Attack)</a:t>
              </a:r>
              <a:endParaRPr lang="en-US" sz="2400" b="1" smtClean="0">
                <a:latin typeface="Arial" panose="020B0604020202020204" pitchFamily="34" charset="0"/>
                <a:cs typeface="Arial" panose="020B0604020202020204" pitchFamily="34" charset="0"/>
              </a:endParaRPr>
            </a:p>
            <a:p>
              <a:pPr marL="342900" lvl="0" indent="-342900" algn="just">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Kẻ tấn công tạo ra nhiều nút ảo (fake nodes) trong mạng P2P</a:t>
              </a:r>
              <a:r>
                <a:rPr lang="en-US" sz="2400" smtClean="0">
                  <a:latin typeface="Arial" panose="020B0604020202020204" pitchFamily="34" charset="0"/>
                  <a:cs typeface="Arial" panose="020B0604020202020204" pitchFamily="34" charset="0"/>
                </a:rPr>
                <a:t>.</a:t>
              </a:r>
            </a:p>
            <a:p>
              <a:pPr marL="342900" lvl="0" indent="-34290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Mục tiêu:</a:t>
              </a:r>
            </a:p>
            <a:p>
              <a:pPr marL="800100" lvl="1" indent="-342900">
                <a:lnSpc>
                  <a:spcPct val="150000"/>
                </a:lnSpc>
                <a:spcBef>
                  <a:spcPts val="600"/>
                </a:spcBef>
                <a:spcAft>
                  <a:spcPts val="600"/>
                </a:spcAft>
                <a:buFont typeface="Arial" panose="020B0604020202020204" pitchFamily="34" charset="0"/>
                <a:buChar char="•"/>
              </a:pPr>
              <a:r>
                <a:rPr lang="en-US" sz="2400">
                  <a:latin typeface="Arial" panose="020B0604020202020204" pitchFamily="34" charset="0"/>
                  <a:cs typeface="Arial" panose="020B0604020202020204" pitchFamily="34" charset="0"/>
                </a:rPr>
                <a:t>Kiểm soát luồng dữ liệu.</a:t>
              </a:r>
            </a:p>
            <a:p>
              <a:pPr marL="800100" lvl="1" indent="-342900">
                <a:lnSpc>
                  <a:spcPct val="150000"/>
                </a:lnSpc>
                <a:spcBef>
                  <a:spcPts val="600"/>
                </a:spcBef>
                <a:spcAft>
                  <a:spcPts val="600"/>
                </a:spcAft>
                <a:buFont typeface="Arial" panose="020B0604020202020204" pitchFamily="34" charset="0"/>
                <a:buChar char="•"/>
              </a:pPr>
              <a:r>
                <a:rPr lang="en-US" sz="2400">
                  <a:latin typeface="Arial" panose="020B0604020202020204" pitchFamily="34" charset="0"/>
                  <a:cs typeface="Arial" panose="020B0604020202020204" pitchFamily="34" charset="0"/>
                </a:rPr>
                <a:t>Thu thập thông tin của các peer khác.</a:t>
              </a:r>
            </a:p>
            <a:p>
              <a:pPr marL="800100" lvl="1" indent="-342900">
                <a:lnSpc>
                  <a:spcPct val="150000"/>
                </a:lnSpc>
                <a:spcBef>
                  <a:spcPts val="600"/>
                </a:spcBef>
                <a:spcAft>
                  <a:spcPts val="600"/>
                </a:spcAft>
                <a:buFont typeface="Arial" panose="020B0604020202020204" pitchFamily="34" charset="0"/>
                <a:buChar char="•"/>
              </a:pPr>
              <a:r>
                <a:rPr lang="en-US" sz="2400">
                  <a:latin typeface="Arial" panose="020B0604020202020204" pitchFamily="34" charset="0"/>
                  <a:cs typeface="Arial" panose="020B0604020202020204" pitchFamily="34" charset="0"/>
                </a:rPr>
                <a:t>Gây nhiễu quá trình tìm kiếm và định tuyến.</a:t>
              </a:r>
            </a:p>
            <a:p>
              <a:pPr marL="342900" lvl="0" indent="-342900" algn="just">
                <a:lnSpc>
                  <a:spcPct val="150000"/>
                </a:lnSpc>
                <a:spcBef>
                  <a:spcPts val="600"/>
                </a:spcBef>
                <a:spcAft>
                  <a:spcPts val="600"/>
                </a:spcAft>
                <a:buFont typeface="Wingdings" panose="05000000000000000000" pitchFamily="2" charset="2"/>
                <a:buChar char="q"/>
              </a:pPr>
              <a:r>
                <a:rPr lang="en-US" sz="2400" b="1">
                  <a:latin typeface="Arial" panose="020B0604020202020204" pitchFamily="34" charset="0"/>
                  <a:cs typeface="Arial" panose="020B0604020202020204" pitchFamily="34" charset="0"/>
                </a:rPr>
                <a:t>Tấn công từ chối dịch vụ (DDoS</a:t>
              </a:r>
              <a:r>
                <a:rPr lang="en-US" sz="2400" b="1" smtClean="0">
                  <a:latin typeface="Arial" panose="020B0604020202020204" pitchFamily="34" charset="0"/>
                  <a:cs typeface="Arial" panose="020B0604020202020204" pitchFamily="34" charset="0"/>
                </a:rPr>
                <a:t>)</a:t>
              </a:r>
            </a:p>
            <a:p>
              <a:pPr marL="342900" lvl="0" indent="-34290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Kẻ tấn công gửi lượng lớn yêu cầu giả mạo tới một hoặc nhiều peer, khiến hệ thống bị quá tải.</a:t>
              </a:r>
            </a:p>
            <a:p>
              <a:pPr marL="342900" lvl="0" indent="-34290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Trong mạng P2P, DDoS có thể lan rộng nhanh vì nhiều peer vô tình tiếp tay cho việc chuyển tiếp gói tin tấn công.</a:t>
              </a:r>
            </a:p>
            <a:p>
              <a:pPr marL="342900" lvl="0" indent="-342900" algn="just">
                <a:lnSpc>
                  <a:spcPct val="150000"/>
                </a:lnSpc>
                <a:spcBef>
                  <a:spcPts val="600"/>
                </a:spcBef>
                <a:spcAft>
                  <a:spcPts val="600"/>
                </a:spcAft>
                <a:buFont typeface="Wingdings" panose="05000000000000000000" pitchFamily="2" charset="2"/>
                <a:buChar char="q"/>
              </a:pPr>
              <a:r>
                <a:rPr lang="en-US" sz="2400" b="1">
                  <a:latin typeface="Arial" panose="020B0604020202020204" pitchFamily="34" charset="0"/>
                  <a:cs typeface="Arial" panose="020B0604020202020204" pitchFamily="34" charset="0"/>
                </a:rPr>
                <a:t>Chèn dữ liệu độc </a:t>
              </a:r>
              <a:r>
                <a:rPr lang="en-US" sz="2400" b="1" smtClean="0">
                  <a:latin typeface="Arial" panose="020B0604020202020204" pitchFamily="34" charset="0"/>
                  <a:cs typeface="Arial" panose="020B0604020202020204" pitchFamily="34" charset="0"/>
                </a:rPr>
                <a:t>hại</a:t>
              </a:r>
            </a:p>
            <a:p>
              <a:pPr marL="342900" lvl="0" indent="-34290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Peer giả mạo có thể gửi các mảnh dữ liệu chứa mã độc, phần mềm gián điệp hoặc dữ liệu sai lệch.</a:t>
              </a:r>
            </a:p>
            <a:p>
              <a:pPr marL="342900" lvl="0" indent="-34290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Nếu không có cơ chế xác thực nội dung, người dùng sẽ tải về và sử dụng dữ liệu nguy hiểm.</a:t>
              </a:r>
            </a:p>
            <a:p>
              <a:pPr lvl="0" algn="just">
                <a:lnSpc>
                  <a:spcPct val="150000"/>
                </a:lnSpc>
                <a:spcBef>
                  <a:spcPts val="600"/>
                </a:spcBef>
                <a:spcAft>
                  <a:spcPts val="600"/>
                </a:spcAft>
              </a:pPr>
              <a:endParaRPr lang="en-US"/>
            </a:p>
            <a:p>
              <a:pPr algn="just">
                <a:lnSpc>
                  <a:spcPct val="150000"/>
                </a:lnSpc>
                <a:spcBef>
                  <a:spcPts val="600"/>
                </a:spcBef>
                <a:spcAft>
                  <a:spcPts val="600"/>
                </a:spcAft>
              </a:pPr>
              <a:endParaRPr lang="en-US" sz="2400">
                <a:latin typeface="Arial" panose="020B0604020202020204" pitchFamily="34" charset="0"/>
                <a:cs typeface="Arial" panose="020B0604020202020204" pitchFamily="34" charset="0"/>
              </a:endParaRPr>
            </a:p>
          </p:txBody>
        </p:sp>
      </p:grpSp>
      <p:sp>
        <p:nvSpPr>
          <p:cNvPr id="5" name="Freeform 5"/>
          <p:cNvSpPr/>
          <p:nvPr/>
        </p:nvSpPr>
        <p:spPr>
          <a:xfrm>
            <a:off x="13639800" y="-779352"/>
            <a:ext cx="4808751" cy="3383612"/>
          </a:xfrm>
          <a:custGeom>
            <a:avLst/>
            <a:gdLst/>
            <a:ahLst/>
            <a:cxnLst/>
            <a:rect l="l" t="t" r="r" b="b"/>
            <a:pathLst>
              <a:path w="4808751" h="3383612">
                <a:moveTo>
                  <a:pt x="0" y="0"/>
                </a:moveTo>
                <a:lnTo>
                  <a:pt x="4808751" y="0"/>
                </a:lnTo>
                <a:lnTo>
                  <a:pt x="4808751" y="3383612"/>
                </a:lnTo>
                <a:lnTo>
                  <a:pt x="0" y="3383612"/>
                </a:lnTo>
                <a:lnTo>
                  <a:pt x="0" y="0"/>
                </a:lnTo>
                <a:close/>
              </a:path>
            </a:pathLst>
          </a:custGeom>
          <a:blipFill>
            <a:blip r:embed="rId2">
              <a:alphaModFix amt="56000"/>
              <a:extLst>
                <a:ext uri="{96DAC541-7B7A-43D3-8B79-37D633B846F1}">
                  <asvg:svgBlip xmlns:asvg="http://schemas.microsoft.com/office/drawing/2016/SVG/main" xmlns="" r:embed="rId3"/>
                </a:ext>
              </a:extLst>
            </a:blip>
            <a:stretch>
              <a:fillRect/>
            </a:stretch>
          </a:blipFill>
        </p:spPr>
      </p:sp>
    </p:spTree>
    <p:extLst>
      <p:ext uri="{BB962C8B-B14F-4D97-AF65-F5344CB8AC3E}">
        <p14:creationId xmlns:p14="http://schemas.microsoft.com/office/powerpoint/2010/main" val="50063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4800" y="495300"/>
            <a:ext cx="17696543" cy="10612338"/>
            <a:chOff x="1" y="-189230"/>
            <a:chExt cx="23084943" cy="14149776"/>
          </a:xfrm>
        </p:grpSpPr>
        <p:sp>
          <p:nvSpPr>
            <p:cNvPr id="3" name="TextBox 3"/>
            <p:cNvSpPr txBox="1"/>
            <p:nvPr/>
          </p:nvSpPr>
          <p:spPr>
            <a:xfrm>
              <a:off x="1" y="-189230"/>
              <a:ext cx="23061276" cy="617349"/>
            </a:xfrm>
            <a:prstGeom prst="rect">
              <a:avLst/>
            </a:prstGeom>
          </p:spPr>
          <p:txBody>
            <a:bodyPr lIns="0" tIns="0" rIns="0" bIns="0" rtlCol="0" anchor="t">
              <a:spAutoFit/>
            </a:bodyPr>
            <a:lstStyle/>
            <a:p>
              <a:pPr algn="just">
                <a:lnSpc>
                  <a:spcPts val="3600"/>
                </a:lnSpc>
                <a:spcBef>
                  <a:spcPts val="600"/>
                </a:spcBef>
                <a:spcAft>
                  <a:spcPts val="600"/>
                </a:spcAft>
              </a:pPr>
              <a:r>
                <a:rPr lang="en-US" sz="4000" b="1">
                  <a:solidFill>
                    <a:srgbClr val="FF7C64"/>
                  </a:solidFill>
                  <a:latin typeface="Arial" panose="020B0604020202020204" pitchFamily="34" charset="0"/>
                  <a:ea typeface="Oswald"/>
                  <a:cs typeface="Arial" panose="020B0604020202020204" pitchFamily="34" charset="0"/>
                  <a:sym typeface="Muli Semi-Bold"/>
                </a:rPr>
                <a:t>7. </a:t>
              </a:r>
              <a:r>
                <a:rPr lang="en-US" sz="4000" b="1">
                  <a:solidFill>
                    <a:srgbClr val="FF7C64"/>
                  </a:solidFill>
                  <a:latin typeface="Arial" panose="020B0604020202020204" pitchFamily="34" charset="0"/>
                  <a:ea typeface="Oswald"/>
                  <a:cs typeface="Arial" panose="020B0604020202020204" pitchFamily="34" charset="0"/>
                </a:rPr>
                <a:t>BẢO MẬT VÀ RIÊNG TƯ</a:t>
              </a:r>
            </a:p>
          </p:txBody>
        </p:sp>
        <p:sp>
          <p:nvSpPr>
            <p:cNvPr id="4" name="TextBox 4"/>
            <p:cNvSpPr txBox="1"/>
            <p:nvPr/>
          </p:nvSpPr>
          <p:spPr>
            <a:xfrm>
              <a:off x="23668" y="623570"/>
              <a:ext cx="23061276" cy="13336976"/>
            </a:xfrm>
            <a:prstGeom prst="rect">
              <a:avLst/>
            </a:prstGeom>
          </p:spPr>
          <p:txBody>
            <a:bodyPr lIns="0" tIns="0" rIns="0" bIns="0" rtlCol="0" anchor="t">
              <a:spAutoFit/>
            </a:bodyPr>
            <a:lstStyle/>
            <a:p>
              <a:pPr algn="just">
                <a:lnSpc>
                  <a:spcPct val="150000"/>
                </a:lnSpc>
                <a:spcBef>
                  <a:spcPts val="600"/>
                </a:spcBef>
                <a:spcAft>
                  <a:spcPts val="600"/>
                </a:spcAft>
              </a:pPr>
              <a:r>
                <a:rPr lang="en-US" sz="2400" b="1" smtClean="0">
                  <a:latin typeface="Arial" panose="020B0604020202020204" pitchFamily="34" charset="0"/>
                  <a:cs typeface="Arial" panose="020B0604020202020204" pitchFamily="34" charset="0"/>
                </a:rPr>
                <a:t>Giải </a:t>
              </a:r>
              <a:r>
                <a:rPr lang="en-US" sz="2400" b="1">
                  <a:latin typeface="Arial" panose="020B0604020202020204" pitchFamily="34" charset="0"/>
                  <a:cs typeface="Arial" panose="020B0604020202020204" pitchFamily="34" charset="0"/>
                </a:rPr>
                <a:t>pháp bảo </a:t>
              </a:r>
              <a:r>
                <a:rPr lang="en-US" sz="2400" b="1" smtClean="0">
                  <a:latin typeface="Arial" panose="020B0604020202020204" pitchFamily="34" charset="0"/>
                  <a:cs typeface="Arial" panose="020B0604020202020204" pitchFamily="34" charset="0"/>
                </a:rPr>
                <a:t>mật</a:t>
              </a:r>
            </a:p>
            <a:p>
              <a:pPr marL="342900" indent="-342900">
                <a:lnSpc>
                  <a:spcPct val="150000"/>
                </a:lnSpc>
                <a:spcBef>
                  <a:spcPts val="600"/>
                </a:spcBef>
                <a:spcAft>
                  <a:spcPts val="600"/>
                </a:spcAft>
                <a:buFont typeface="Wingdings" panose="05000000000000000000" pitchFamily="2" charset="2"/>
                <a:buChar char="q"/>
              </a:pPr>
              <a:r>
                <a:rPr lang="en-US" sz="2400" b="1" smtClean="0">
                  <a:latin typeface="Arial" panose="020B0604020202020204" pitchFamily="34" charset="0"/>
                  <a:cs typeface="Arial" panose="020B0604020202020204" pitchFamily="34" charset="0"/>
                </a:rPr>
                <a:t>Mã </a:t>
              </a:r>
              <a:r>
                <a:rPr lang="en-US" sz="2400" b="1">
                  <a:latin typeface="Arial" panose="020B0604020202020204" pitchFamily="34" charset="0"/>
                  <a:cs typeface="Arial" panose="020B0604020202020204" pitchFamily="34" charset="0"/>
                </a:rPr>
                <a:t>hóa dữ liệu</a:t>
              </a:r>
              <a:endParaRPr lang="en-US" sz="2400">
                <a:latin typeface="Arial" panose="020B0604020202020204" pitchFamily="34" charset="0"/>
                <a:cs typeface="Arial" panose="020B0604020202020204" pitchFamily="34" charset="0"/>
              </a:endParaRPr>
            </a:p>
            <a:p>
              <a:pPr marL="342900" lvl="0" indent="-34290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Sử dụng mã hóa đầu-cuối (end-to-end encryption) để bảo vệ dữ liệu khi truyền</a:t>
              </a:r>
              <a:r>
                <a:rPr lang="en-US" sz="2400" smtClean="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a:p>
              <a:pPr marL="342900" indent="-342900">
                <a:lnSpc>
                  <a:spcPct val="150000"/>
                </a:lnSpc>
                <a:spcBef>
                  <a:spcPts val="600"/>
                </a:spcBef>
                <a:spcAft>
                  <a:spcPts val="600"/>
                </a:spcAft>
                <a:buFont typeface="Wingdings" panose="05000000000000000000" pitchFamily="2" charset="2"/>
                <a:buChar char="q"/>
              </a:pPr>
              <a:r>
                <a:rPr lang="en-US" sz="2400" b="1" smtClean="0">
                  <a:latin typeface="Arial" panose="020B0604020202020204" pitchFamily="34" charset="0"/>
                  <a:cs typeface="Arial" panose="020B0604020202020204" pitchFamily="34" charset="0"/>
                </a:rPr>
                <a:t>Chữ </a:t>
              </a:r>
              <a:r>
                <a:rPr lang="en-US" sz="2400" b="1">
                  <a:latin typeface="Arial" panose="020B0604020202020204" pitchFamily="34" charset="0"/>
                  <a:cs typeface="Arial" panose="020B0604020202020204" pitchFamily="34" charset="0"/>
                </a:rPr>
                <a:t>ký số</a:t>
              </a:r>
              <a:endParaRPr lang="en-US" sz="2400">
                <a:latin typeface="Arial" panose="020B0604020202020204" pitchFamily="34" charset="0"/>
                <a:cs typeface="Arial" panose="020B0604020202020204" pitchFamily="34" charset="0"/>
              </a:endParaRPr>
            </a:p>
            <a:p>
              <a:pPr marL="342900" lvl="0" indent="-34290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Gắn chữ ký số cho các mảnh dữ liệu hoặc toàn bộ file.</a:t>
              </a:r>
            </a:p>
            <a:p>
              <a:pPr marL="342900" lvl="0" indent="-342900">
                <a:lnSpc>
                  <a:spcPct val="150000"/>
                </a:lnSpc>
                <a:spcBef>
                  <a:spcPts val="600"/>
                </a:spcBef>
                <a:spcAft>
                  <a:spcPts val="600"/>
                </a:spcAft>
                <a:buFont typeface="Wingdings" panose="05000000000000000000" pitchFamily="2" charset="2"/>
                <a:buChar char="§"/>
              </a:pPr>
              <a:r>
                <a:rPr lang="en-US" sz="2400" smtClean="0">
                  <a:latin typeface="Arial" panose="020B0604020202020204" pitchFamily="34" charset="0"/>
                  <a:cs typeface="Arial" panose="020B0604020202020204" pitchFamily="34" charset="0"/>
                </a:rPr>
                <a:t>Đảm bảo tính </a:t>
              </a:r>
              <a:r>
                <a:rPr lang="en-US" sz="2400">
                  <a:latin typeface="Arial" panose="020B0604020202020204" pitchFamily="34" charset="0"/>
                  <a:cs typeface="Arial" panose="020B0604020202020204" pitchFamily="34" charset="0"/>
                </a:rPr>
                <a:t>toàn vẹn (Integrity) – dữ liệu không bị thay </a:t>
              </a:r>
              <a:r>
                <a:rPr lang="en-US" sz="2400" smtClean="0">
                  <a:latin typeface="Arial" panose="020B0604020202020204" pitchFamily="34" charset="0"/>
                  <a:cs typeface="Arial" panose="020B0604020202020204" pitchFamily="34" charset="0"/>
                </a:rPr>
                <a:t>đổi.</a:t>
              </a:r>
            </a:p>
            <a:p>
              <a:pPr marL="342900" lvl="0" indent="-342900">
                <a:lnSpc>
                  <a:spcPct val="150000"/>
                </a:lnSpc>
                <a:spcBef>
                  <a:spcPts val="600"/>
                </a:spcBef>
                <a:spcAft>
                  <a:spcPts val="600"/>
                </a:spcAft>
                <a:buFont typeface="Wingdings" panose="05000000000000000000" pitchFamily="2" charset="2"/>
                <a:buChar char="§"/>
              </a:pPr>
              <a:r>
                <a:rPr lang="en-US" sz="2400" smtClean="0">
                  <a:latin typeface="Arial" panose="020B0604020202020204" pitchFamily="34" charset="0"/>
                  <a:cs typeface="Arial" panose="020B0604020202020204" pitchFamily="34" charset="0"/>
                </a:rPr>
                <a:t>Xác </a:t>
              </a:r>
              <a:r>
                <a:rPr lang="en-US" sz="2400">
                  <a:latin typeface="Arial" panose="020B0604020202020204" pitchFamily="34" charset="0"/>
                  <a:cs typeface="Arial" panose="020B0604020202020204" pitchFamily="34" charset="0"/>
                </a:rPr>
                <a:t>thực nguồn gốc (Authentication) – biết rõ ai là người chia sẻ.</a:t>
              </a:r>
            </a:p>
            <a:p>
              <a:pPr marL="342900" indent="-342900">
                <a:lnSpc>
                  <a:spcPct val="150000"/>
                </a:lnSpc>
                <a:spcBef>
                  <a:spcPts val="600"/>
                </a:spcBef>
                <a:spcAft>
                  <a:spcPts val="600"/>
                </a:spcAft>
                <a:buFont typeface="Wingdings" panose="05000000000000000000" pitchFamily="2" charset="2"/>
                <a:buChar char="q"/>
              </a:pPr>
              <a:r>
                <a:rPr lang="en-US" sz="2400" b="1" smtClean="0">
                  <a:latin typeface="Arial" panose="020B0604020202020204" pitchFamily="34" charset="0"/>
                  <a:cs typeface="Arial" panose="020B0604020202020204" pitchFamily="34" charset="0"/>
                </a:rPr>
                <a:t>Hệ </a:t>
              </a:r>
              <a:r>
                <a:rPr lang="en-US" sz="2400" b="1">
                  <a:latin typeface="Arial" panose="020B0604020202020204" pitchFamily="34" charset="0"/>
                  <a:cs typeface="Arial" panose="020B0604020202020204" pitchFamily="34" charset="0"/>
                </a:rPr>
                <a:t>thống đánh giá uy tín (Reputation System)</a:t>
              </a:r>
              <a:endParaRPr lang="en-US" sz="2400">
                <a:latin typeface="Arial" panose="020B0604020202020204" pitchFamily="34" charset="0"/>
                <a:cs typeface="Arial" panose="020B0604020202020204" pitchFamily="34" charset="0"/>
              </a:endParaRPr>
            </a:p>
            <a:p>
              <a:pPr marL="342900" lvl="0" indent="-34290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Mỗi peer được gán điểm uy tín dựa trên lịch sử chia sẻ dữ liệu.</a:t>
              </a:r>
            </a:p>
            <a:p>
              <a:pPr marL="342900" lvl="0" indent="-34290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Peer có điểm uy tín cao sẽ được ưu tiên khi tải dữ liệu.</a:t>
              </a:r>
            </a:p>
            <a:p>
              <a:pPr marL="342900" indent="-342900">
                <a:lnSpc>
                  <a:spcPct val="150000"/>
                </a:lnSpc>
                <a:spcBef>
                  <a:spcPts val="600"/>
                </a:spcBef>
                <a:spcAft>
                  <a:spcPts val="600"/>
                </a:spcAft>
                <a:buFont typeface="Wingdings" panose="05000000000000000000" pitchFamily="2" charset="2"/>
                <a:buChar char="q"/>
              </a:pPr>
              <a:r>
                <a:rPr lang="en-US" sz="2400" b="1" smtClean="0">
                  <a:latin typeface="Arial" panose="020B0604020202020204" pitchFamily="34" charset="0"/>
                  <a:cs typeface="Arial" panose="020B0604020202020204" pitchFamily="34" charset="0"/>
                </a:rPr>
                <a:t>Xác </a:t>
              </a:r>
              <a:r>
                <a:rPr lang="en-US" sz="2400" b="1">
                  <a:latin typeface="Arial" panose="020B0604020202020204" pitchFamily="34" charset="0"/>
                  <a:cs typeface="Arial" panose="020B0604020202020204" pitchFamily="34" charset="0"/>
                </a:rPr>
                <a:t>thực peer</a:t>
              </a:r>
              <a:endParaRPr lang="en-US" sz="2400">
                <a:latin typeface="Arial" panose="020B0604020202020204" pitchFamily="34" charset="0"/>
                <a:cs typeface="Arial" panose="020B0604020202020204" pitchFamily="34" charset="0"/>
              </a:endParaRPr>
            </a:p>
            <a:p>
              <a:pPr marL="342900" lvl="0" indent="-34290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Sử dụng cơ chế Public Key Infrastructure (PKI) hoặc các giao thức xác thực ngang hàng.</a:t>
              </a:r>
            </a:p>
            <a:p>
              <a:pPr marL="342900" lvl="0" indent="-34290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Đảm bảo chỉ có các peer đã được xác minh mới có thể tham gia chia sẻ dữ liệu.</a:t>
              </a:r>
            </a:p>
            <a:p>
              <a:pPr lvl="0" algn="just">
                <a:spcBef>
                  <a:spcPts val="600"/>
                </a:spcBef>
                <a:spcAft>
                  <a:spcPts val="600"/>
                </a:spcAft>
              </a:pPr>
              <a:endParaRPr lang="en-US"/>
            </a:p>
            <a:p>
              <a:pPr algn="just">
                <a:spcBef>
                  <a:spcPts val="600"/>
                </a:spcBef>
                <a:spcAft>
                  <a:spcPts val="600"/>
                </a:spcAft>
              </a:pPr>
              <a:endParaRPr lang="en-US" sz="2400">
                <a:latin typeface="Arial" panose="020B0604020202020204" pitchFamily="34" charset="0"/>
                <a:cs typeface="Arial" panose="020B0604020202020204" pitchFamily="34" charset="0"/>
              </a:endParaRPr>
            </a:p>
          </p:txBody>
        </p:sp>
      </p:grpSp>
      <p:sp>
        <p:nvSpPr>
          <p:cNvPr id="5" name="Freeform 5"/>
          <p:cNvSpPr/>
          <p:nvPr/>
        </p:nvSpPr>
        <p:spPr>
          <a:xfrm>
            <a:off x="13639800" y="-779352"/>
            <a:ext cx="4808751" cy="3383612"/>
          </a:xfrm>
          <a:custGeom>
            <a:avLst/>
            <a:gdLst/>
            <a:ahLst/>
            <a:cxnLst/>
            <a:rect l="l" t="t" r="r" b="b"/>
            <a:pathLst>
              <a:path w="4808751" h="3383612">
                <a:moveTo>
                  <a:pt x="0" y="0"/>
                </a:moveTo>
                <a:lnTo>
                  <a:pt x="4808751" y="0"/>
                </a:lnTo>
                <a:lnTo>
                  <a:pt x="4808751" y="3383612"/>
                </a:lnTo>
                <a:lnTo>
                  <a:pt x="0" y="3383612"/>
                </a:lnTo>
                <a:lnTo>
                  <a:pt x="0" y="0"/>
                </a:lnTo>
                <a:close/>
              </a:path>
            </a:pathLst>
          </a:custGeom>
          <a:blipFill>
            <a:blip r:embed="rId2">
              <a:alphaModFix amt="56000"/>
              <a:extLst>
                <a:ext uri="{96DAC541-7B7A-43D3-8B79-37D633B846F1}">
                  <asvg:svgBlip xmlns:asvg="http://schemas.microsoft.com/office/drawing/2016/SVG/main" xmlns="" r:embed="rId3"/>
                </a:ext>
              </a:extLst>
            </a:blip>
            <a:stretch>
              <a:fillRect/>
            </a:stretch>
          </a:blipFill>
        </p:spPr>
      </p:sp>
    </p:spTree>
    <p:extLst>
      <p:ext uri="{BB962C8B-B14F-4D97-AF65-F5344CB8AC3E}">
        <p14:creationId xmlns:p14="http://schemas.microsoft.com/office/powerpoint/2010/main" val="8897829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57197" y="419100"/>
            <a:ext cx="17719330" cy="8088570"/>
            <a:chOff x="23901" y="-189230"/>
            <a:chExt cx="23061277" cy="10784763"/>
          </a:xfrm>
        </p:grpSpPr>
        <p:sp>
          <p:nvSpPr>
            <p:cNvPr id="3" name="TextBox 3"/>
            <p:cNvSpPr txBox="1"/>
            <p:nvPr/>
          </p:nvSpPr>
          <p:spPr>
            <a:xfrm>
              <a:off x="23905" y="-189230"/>
              <a:ext cx="23061273" cy="617349"/>
            </a:xfrm>
            <a:prstGeom prst="rect">
              <a:avLst/>
            </a:prstGeom>
          </p:spPr>
          <p:txBody>
            <a:bodyPr lIns="0" tIns="0" rIns="0" bIns="0" rtlCol="0" anchor="t">
              <a:spAutoFit/>
            </a:bodyPr>
            <a:lstStyle/>
            <a:p>
              <a:pPr algn="just">
                <a:lnSpc>
                  <a:spcPts val="3600"/>
                </a:lnSpc>
                <a:spcBef>
                  <a:spcPts val="600"/>
                </a:spcBef>
                <a:spcAft>
                  <a:spcPts val="600"/>
                </a:spcAft>
              </a:pPr>
              <a:r>
                <a:rPr lang="en-US" sz="4000" b="1" smtClean="0">
                  <a:solidFill>
                    <a:srgbClr val="FF7C64"/>
                  </a:solidFill>
                  <a:latin typeface="Arial" panose="020B0604020202020204" pitchFamily="34" charset="0"/>
                  <a:ea typeface="Oswald"/>
                  <a:cs typeface="Arial" panose="020B0604020202020204" pitchFamily="34" charset="0"/>
                  <a:sym typeface="Muli Semi-Bold"/>
                </a:rPr>
                <a:t>8. </a:t>
              </a:r>
              <a:r>
                <a:rPr lang="en-US" sz="4000" b="1">
                  <a:solidFill>
                    <a:srgbClr val="FF7C64"/>
                  </a:solidFill>
                  <a:latin typeface="Arial" panose="020B0604020202020204" pitchFamily="34" charset="0"/>
                  <a:ea typeface="Oswald"/>
                  <a:cs typeface="Arial" panose="020B0604020202020204" pitchFamily="34" charset="0"/>
                </a:rPr>
                <a:t>CÁC THÁCH THỨC VÀ VẤN ĐỀ PHÁP LÝ</a:t>
              </a:r>
            </a:p>
          </p:txBody>
        </p:sp>
        <p:sp>
          <p:nvSpPr>
            <p:cNvPr id="4" name="TextBox 4"/>
            <p:cNvSpPr txBox="1"/>
            <p:nvPr/>
          </p:nvSpPr>
          <p:spPr>
            <a:xfrm>
              <a:off x="23901" y="623570"/>
              <a:ext cx="23061277" cy="9971963"/>
            </a:xfrm>
            <a:prstGeom prst="rect">
              <a:avLst/>
            </a:prstGeom>
          </p:spPr>
          <p:txBody>
            <a:bodyPr lIns="0" tIns="0" rIns="0" bIns="0" rtlCol="0" anchor="t">
              <a:spAutoFit/>
            </a:bodyPr>
            <a:lstStyle/>
            <a:p>
              <a:pPr marL="342900" lvl="0" indent="-342900" algn="just">
                <a:lnSpc>
                  <a:spcPct val="150000"/>
                </a:lnSpc>
                <a:spcBef>
                  <a:spcPts val="600"/>
                </a:spcBef>
                <a:spcAft>
                  <a:spcPts val="600"/>
                </a:spcAft>
                <a:buFont typeface="Wingdings" panose="05000000000000000000" pitchFamily="2" charset="2"/>
                <a:buChar char="q"/>
              </a:pPr>
              <a:r>
                <a:rPr lang="en-US" sz="2400" b="1">
                  <a:latin typeface="Arial" panose="020B0604020202020204" pitchFamily="34" charset="0"/>
                  <a:cs typeface="Arial" panose="020B0604020202020204" pitchFamily="34" charset="0"/>
                </a:rPr>
                <a:t>Vi phạm bản </a:t>
              </a:r>
              <a:r>
                <a:rPr lang="en-US" sz="2400" b="1" smtClean="0">
                  <a:latin typeface="Arial" panose="020B0604020202020204" pitchFamily="34" charset="0"/>
                  <a:cs typeface="Arial" panose="020B0604020202020204" pitchFamily="34" charset="0"/>
                </a:rPr>
                <a:t>quyền</a:t>
              </a:r>
            </a:p>
            <a:p>
              <a:pPr marL="465138" lvl="0" indent="-34925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Một trong những vấn đề nổi bật nhất của mạng P2P là việc chia sẻ nội dung có bản quyền mà không được sự cho phép của chủ sở hữu.</a:t>
              </a:r>
            </a:p>
            <a:p>
              <a:pPr marL="465138" lvl="0" indent="-349250">
                <a:lnSpc>
                  <a:spcPct val="150000"/>
                </a:lnSpc>
                <a:spcBef>
                  <a:spcPts val="600"/>
                </a:spcBef>
                <a:spcAft>
                  <a:spcPts val="600"/>
                </a:spcAft>
                <a:buFont typeface="Wingdings" panose="05000000000000000000" pitchFamily="2" charset="2"/>
                <a:buChar char="§"/>
              </a:pPr>
              <a:r>
                <a:rPr lang="en-US" sz="2400" smtClean="0">
                  <a:latin typeface="Arial" panose="020B0604020202020204" pitchFamily="34" charset="0"/>
                  <a:cs typeface="Arial" panose="020B0604020202020204" pitchFamily="34" charset="0"/>
                </a:rPr>
                <a:t>Hậu </a:t>
              </a:r>
              <a:r>
                <a:rPr lang="en-US" sz="2400">
                  <a:latin typeface="Arial" panose="020B0604020202020204" pitchFamily="34" charset="0"/>
                  <a:cs typeface="Arial" panose="020B0604020202020204" pitchFamily="34" charset="0"/>
                </a:rPr>
                <a:t>quả:</a:t>
              </a:r>
            </a:p>
            <a:p>
              <a:pPr marL="800100" lvl="1" indent="-342900">
                <a:lnSpc>
                  <a:spcPct val="150000"/>
                </a:lnSpc>
                <a:spcBef>
                  <a:spcPts val="600"/>
                </a:spcBef>
                <a:spcAft>
                  <a:spcPts val="600"/>
                </a:spcAft>
                <a:buFont typeface="Arial" panose="020B0604020202020204" pitchFamily="34" charset="0"/>
                <a:buChar char="•"/>
              </a:pPr>
              <a:r>
                <a:rPr lang="en-US" sz="2400">
                  <a:latin typeface="Arial" panose="020B0604020202020204" pitchFamily="34" charset="0"/>
                  <a:cs typeface="Arial" panose="020B0604020202020204" pitchFamily="34" charset="0"/>
                </a:rPr>
                <a:t>Tổn thất kinh tế cho các nhà sản xuất.</a:t>
              </a:r>
            </a:p>
            <a:p>
              <a:pPr marL="800100" lvl="1" indent="-342900">
                <a:lnSpc>
                  <a:spcPct val="150000"/>
                </a:lnSpc>
                <a:spcBef>
                  <a:spcPts val="600"/>
                </a:spcBef>
                <a:spcAft>
                  <a:spcPts val="600"/>
                </a:spcAft>
                <a:buFont typeface="Arial" panose="020B0604020202020204" pitchFamily="34" charset="0"/>
                <a:buChar char="•"/>
              </a:pPr>
              <a:r>
                <a:rPr lang="en-US" sz="2400">
                  <a:latin typeface="Arial" panose="020B0604020202020204" pitchFamily="34" charset="0"/>
                  <a:cs typeface="Arial" panose="020B0604020202020204" pitchFamily="34" charset="0"/>
                </a:rPr>
                <a:t>Người dùng và nhà cung cấp dịch vụ có thể bị truy tố theo luật bản quyền</a:t>
              </a:r>
              <a:r>
                <a:rPr lang="en-US" sz="2400" smtClean="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a:p>
              <a:pPr marL="342900" indent="-342900">
                <a:lnSpc>
                  <a:spcPct val="150000"/>
                </a:lnSpc>
                <a:spcBef>
                  <a:spcPts val="600"/>
                </a:spcBef>
                <a:spcAft>
                  <a:spcPts val="600"/>
                </a:spcAft>
                <a:buFont typeface="Wingdings" panose="05000000000000000000" pitchFamily="2" charset="2"/>
                <a:buChar char="q"/>
              </a:pPr>
              <a:r>
                <a:rPr lang="en-US" sz="2400" b="1" smtClean="0">
                  <a:latin typeface="Arial" panose="020B0604020202020204" pitchFamily="34" charset="0"/>
                  <a:cs typeface="Arial" panose="020B0604020202020204" pitchFamily="34" charset="0"/>
                </a:rPr>
                <a:t>Quản </a:t>
              </a:r>
              <a:r>
                <a:rPr lang="en-US" sz="2400" b="1">
                  <a:latin typeface="Arial" panose="020B0604020202020204" pitchFamily="34" charset="0"/>
                  <a:cs typeface="Arial" panose="020B0604020202020204" pitchFamily="34" charset="0"/>
                </a:rPr>
                <a:t>lý nội dung độc hại</a:t>
              </a:r>
            </a:p>
            <a:p>
              <a:pPr marL="465138" lvl="0" indent="-34925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Trong mạng phi tập trung, không có máy chủ trung tâm kiểm duyệt nội dung.</a:t>
              </a:r>
            </a:p>
            <a:p>
              <a:pPr marL="465138" lvl="0" indent="-34925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Điều này dẫn đến nguy cơ lan truyền:</a:t>
              </a:r>
            </a:p>
            <a:p>
              <a:pPr marL="800100" lvl="1" indent="-342900">
                <a:lnSpc>
                  <a:spcPct val="150000"/>
                </a:lnSpc>
                <a:spcBef>
                  <a:spcPts val="600"/>
                </a:spcBef>
                <a:spcAft>
                  <a:spcPts val="600"/>
                </a:spcAft>
                <a:buFont typeface="Arial" panose="020B0604020202020204" pitchFamily="34" charset="0"/>
                <a:buChar char="•"/>
              </a:pPr>
              <a:r>
                <a:rPr lang="en-US" sz="2400">
                  <a:latin typeface="Arial" panose="020B0604020202020204" pitchFamily="34" charset="0"/>
                  <a:cs typeface="Arial" panose="020B0604020202020204" pitchFamily="34" charset="0"/>
                </a:rPr>
                <a:t>Phần mềm độc hại (malware).</a:t>
              </a:r>
            </a:p>
            <a:p>
              <a:pPr marL="800100" lvl="1" indent="-342900">
                <a:lnSpc>
                  <a:spcPct val="150000"/>
                </a:lnSpc>
                <a:spcBef>
                  <a:spcPts val="600"/>
                </a:spcBef>
                <a:spcAft>
                  <a:spcPts val="600"/>
                </a:spcAft>
                <a:buFont typeface="Arial" panose="020B0604020202020204" pitchFamily="34" charset="0"/>
                <a:buChar char="•"/>
              </a:pPr>
              <a:r>
                <a:rPr lang="en-US" sz="2400">
                  <a:latin typeface="Arial" panose="020B0604020202020204" pitchFamily="34" charset="0"/>
                  <a:cs typeface="Arial" panose="020B0604020202020204" pitchFamily="34" charset="0"/>
                </a:rPr>
                <a:t>Tài liệu kích động bạo lực, nội dung khiêu dâm trái phép</a:t>
              </a:r>
              <a:r>
                <a:rPr lang="en-US" sz="2400" smtClean="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p:txBody>
        </p:sp>
      </p:grpSp>
      <p:sp>
        <p:nvSpPr>
          <p:cNvPr id="5" name="Freeform 5"/>
          <p:cNvSpPr/>
          <p:nvPr/>
        </p:nvSpPr>
        <p:spPr>
          <a:xfrm>
            <a:off x="13367779" y="3451694"/>
            <a:ext cx="4808751" cy="3383612"/>
          </a:xfrm>
          <a:custGeom>
            <a:avLst/>
            <a:gdLst/>
            <a:ahLst/>
            <a:cxnLst/>
            <a:rect l="l" t="t" r="r" b="b"/>
            <a:pathLst>
              <a:path w="4808751" h="3383612">
                <a:moveTo>
                  <a:pt x="0" y="0"/>
                </a:moveTo>
                <a:lnTo>
                  <a:pt x="4808751" y="0"/>
                </a:lnTo>
                <a:lnTo>
                  <a:pt x="4808751" y="3383612"/>
                </a:lnTo>
                <a:lnTo>
                  <a:pt x="0" y="3383612"/>
                </a:lnTo>
                <a:lnTo>
                  <a:pt x="0" y="0"/>
                </a:lnTo>
                <a:close/>
              </a:path>
            </a:pathLst>
          </a:custGeom>
          <a:blipFill>
            <a:blip r:embed="rId3">
              <a:alphaModFix amt="56000"/>
              <a:extLst>
                <a:ext uri="{96DAC541-7B7A-43D3-8B79-37D633B846F1}">
                  <asvg:svgBlip xmlns:asvg="http://schemas.microsoft.com/office/drawing/2016/SVG/main" xmlns="" r:embed="rId4"/>
                </a:ext>
              </a:extLst>
            </a:blip>
            <a:stretch>
              <a:fillRect/>
            </a:stretch>
          </a:blipFill>
        </p:spPr>
      </p:sp>
    </p:spTree>
    <p:extLst>
      <p:ext uri="{BB962C8B-B14F-4D97-AF65-F5344CB8AC3E}">
        <p14:creationId xmlns:p14="http://schemas.microsoft.com/office/powerpoint/2010/main" val="17493333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33397" y="631016"/>
            <a:ext cx="17526000" cy="8870019"/>
            <a:chOff x="23901" y="-189230"/>
            <a:chExt cx="23061277" cy="11826696"/>
          </a:xfrm>
        </p:grpSpPr>
        <p:sp>
          <p:nvSpPr>
            <p:cNvPr id="3" name="TextBox 3"/>
            <p:cNvSpPr txBox="1"/>
            <p:nvPr/>
          </p:nvSpPr>
          <p:spPr>
            <a:xfrm>
              <a:off x="23905" y="-189230"/>
              <a:ext cx="23061273" cy="617349"/>
            </a:xfrm>
            <a:prstGeom prst="rect">
              <a:avLst/>
            </a:prstGeom>
          </p:spPr>
          <p:txBody>
            <a:bodyPr lIns="0" tIns="0" rIns="0" bIns="0" rtlCol="0" anchor="t">
              <a:spAutoFit/>
            </a:bodyPr>
            <a:lstStyle/>
            <a:p>
              <a:pPr algn="just">
                <a:lnSpc>
                  <a:spcPts val="3600"/>
                </a:lnSpc>
                <a:spcBef>
                  <a:spcPts val="600"/>
                </a:spcBef>
                <a:spcAft>
                  <a:spcPts val="600"/>
                </a:spcAft>
              </a:pPr>
              <a:r>
                <a:rPr lang="en-US" sz="4000" b="1" smtClean="0">
                  <a:solidFill>
                    <a:srgbClr val="FF7C64"/>
                  </a:solidFill>
                  <a:latin typeface="Arial" panose="020B0604020202020204" pitchFamily="34" charset="0"/>
                  <a:ea typeface="Oswald"/>
                  <a:cs typeface="Arial" panose="020B0604020202020204" pitchFamily="34" charset="0"/>
                  <a:sym typeface="Muli Semi-Bold"/>
                </a:rPr>
                <a:t>8. </a:t>
              </a:r>
              <a:r>
                <a:rPr lang="en-US" sz="4000" b="1">
                  <a:solidFill>
                    <a:srgbClr val="FF7C64"/>
                  </a:solidFill>
                  <a:latin typeface="Arial" panose="020B0604020202020204" pitchFamily="34" charset="0"/>
                  <a:ea typeface="Oswald"/>
                  <a:cs typeface="Arial" panose="020B0604020202020204" pitchFamily="34" charset="0"/>
                </a:rPr>
                <a:t>CÁC THÁCH THỨC VÀ VẤN ĐỀ PHÁP LÝ</a:t>
              </a:r>
            </a:p>
          </p:txBody>
        </p:sp>
        <p:sp>
          <p:nvSpPr>
            <p:cNvPr id="4" name="TextBox 4"/>
            <p:cNvSpPr txBox="1"/>
            <p:nvPr/>
          </p:nvSpPr>
          <p:spPr>
            <a:xfrm>
              <a:off x="23901" y="721654"/>
              <a:ext cx="23061277" cy="10915812"/>
            </a:xfrm>
            <a:prstGeom prst="rect">
              <a:avLst/>
            </a:prstGeom>
          </p:spPr>
          <p:txBody>
            <a:bodyPr lIns="0" tIns="0" rIns="0" bIns="0" rtlCol="0" anchor="t">
              <a:spAutoFit/>
            </a:bodyPr>
            <a:lstStyle/>
            <a:p>
              <a:pPr marL="342900" indent="-342900">
                <a:lnSpc>
                  <a:spcPct val="150000"/>
                </a:lnSpc>
                <a:spcBef>
                  <a:spcPts val="600"/>
                </a:spcBef>
                <a:spcAft>
                  <a:spcPts val="600"/>
                </a:spcAft>
                <a:buFont typeface="Wingdings" panose="05000000000000000000" pitchFamily="2" charset="2"/>
                <a:buChar char="q"/>
              </a:pPr>
              <a:r>
                <a:rPr lang="en-US" sz="2400" b="1" smtClean="0">
                  <a:latin typeface="Arial" panose="020B0604020202020204" pitchFamily="34" charset="0"/>
                  <a:cs typeface="Arial" panose="020B0604020202020204" pitchFamily="34" charset="0"/>
                </a:rPr>
                <a:t>Quy </a:t>
              </a:r>
              <a:r>
                <a:rPr lang="en-US" sz="2400" b="1">
                  <a:latin typeface="Arial" panose="020B0604020202020204" pitchFamily="34" charset="0"/>
                  <a:cs typeface="Arial" panose="020B0604020202020204" pitchFamily="34" charset="0"/>
                </a:rPr>
                <a:t>định pháp luật ở các quốc gia khác nhau</a:t>
              </a:r>
            </a:p>
            <a:p>
              <a:pPr marL="465138" lvl="0" indent="-34925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Luật liên quan đến bản quyền, bảo mật dữ liệu và quyền riêng tư khác nhau giữa các quốc gia.</a:t>
              </a:r>
            </a:p>
            <a:p>
              <a:pPr marL="465138" lvl="0" indent="-34925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Ví dụ:</a:t>
              </a:r>
            </a:p>
            <a:p>
              <a:pPr marL="800100" lvl="1" indent="-342900">
                <a:lnSpc>
                  <a:spcPct val="150000"/>
                </a:lnSpc>
                <a:spcBef>
                  <a:spcPts val="600"/>
                </a:spcBef>
                <a:spcAft>
                  <a:spcPts val="600"/>
                </a:spcAft>
                <a:buFont typeface="Arial" panose="020B0604020202020204" pitchFamily="34" charset="0"/>
                <a:buChar char="•"/>
              </a:pPr>
              <a:r>
                <a:rPr lang="en-US" sz="2400">
                  <a:latin typeface="Arial" panose="020B0604020202020204" pitchFamily="34" charset="0"/>
                  <a:cs typeface="Arial" panose="020B0604020202020204" pitchFamily="34" charset="0"/>
                </a:rPr>
                <a:t>Ở Mỹ, DMCA quy định nghiêm ngặt về việc sao chép và phân phối nội dung có bản quyền.</a:t>
              </a:r>
            </a:p>
            <a:p>
              <a:pPr marL="800100" lvl="1" indent="-342900">
                <a:lnSpc>
                  <a:spcPct val="150000"/>
                </a:lnSpc>
                <a:spcBef>
                  <a:spcPts val="600"/>
                </a:spcBef>
                <a:spcAft>
                  <a:spcPts val="600"/>
                </a:spcAft>
                <a:buFont typeface="Arial" panose="020B0604020202020204" pitchFamily="34" charset="0"/>
                <a:buChar char="•"/>
              </a:pPr>
              <a:r>
                <a:rPr lang="en-US" sz="2400">
                  <a:latin typeface="Arial" panose="020B0604020202020204" pitchFamily="34" charset="0"/>
                  <a:cs typeface="Arial" panose="020B0604020202020204" pitchFamily="34" charset="0"/>
                </a:rPr>
                <a:t>Ở EU, GDPR ảnh hưởng đến cách thức lưu trữ và xử lý dữ liệu cá nhân trên mạng P2P</a:t>
              </a:r>
              <a:r>
                <a:rPr lang="en-US" sz="2400" smtClean="0">
                  <a:latin typeface="Arial" panose="020B0604020202020204" pitchFamily="34" charset="0"/>
                  <a:cs typeface="Arial" panose="020B0604020202020204" pitchFamily="34" charset="0"/>
                </a:rPr>
                <a:t>.</a:t>
              </a:r>
              <a:endParaRPr lang="en-US" sz="2400">
                <a:latin typeface="Arial" panose="020B0604020202020204" pitchFamily="34" charset="0"/>
                <a:cs typeface="Arial" panose="020B0604020202020204" pitchFamily="34" charset="0"/>
              </a:endParaRPr>
            </a:p>
            <a:p>
              <a:pPr marL="342900" indent="-342900">
                <a:lnSpc>
                  <a:spcPct val="150000"/>
                </a:lnSpc>
                <a:spcBef>
                  <a:spcPts val="600"/>
                </a:spcBef>
                <a:spcAft>
                  <a:spcPts val="600"/>
                </a:spcAft>
                <a:buFont typeface="Wingdings" panose="05000000000000000000" pitchFamily="2" charset="2"/>
                <a:buChar char="q"/>
              </a:pPr>
              <a:r>
                <a:rPr lang="en-US" sz="2400" b="1" smtClean="0">
                  <a:latin typeface="Arial" panose="020B0604020202020204" pitchFamily="34" charset="0"/>
                  <a:cs typeface="Arial" panose="020B0604020202020204" pitchFamily="34" charset="0"/>
                </a:rPr>
                <a:t>Mâu </a:t>
              </a:r>
              <a:r>
                <a:rPr lang="en-US" sz="2400" b="1">
                  <a:latin typeface="Arial" panose="020B0604020202020204" pitchFamily="34" charset="0"/>
                  <a:cs typeface="Arial" panose="020B0604020202020204" pitchFamily="34" charset="0"/>
                </a:rPr>
                <a:t>thuẫn giữa tính phi tập trung và nhu cầu kiểm soát</a:t>
              </a:r>
            </a:p>
            <a:p>
              <a:pPr marL="465138" lvl="0" indent="-34290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Mô hình P2P được thiết kế để không phụ thuộc vào máy chủ trung tâm, điều này đi ngược với mong muốn của chính phủ và các tổ chức quản lý trong việc giám sát và kiểm soát thông tin.</a:t>
              </a:r>
            </a:p>
            <a:p>
              <a:pPr marL="465138" lvl="0" indent="-34290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Hệ quả:</a:t>
              </a:r>
            </a:p>
            <a:p>
              <a:pPr marL="800100" lvl="1" indent="-342900">
                <a:lnSpc>
                  <a:spcPct val="150000"/>
                </a:lnSpc>
                <a:spcBef>
                  <a:spcPts val="600"/>
                </a:spcBef>
                <a:spcAft>
                  <a:spcPts val="600"/>
                </a:spcAft>
                <a:buFont typeface="Arial" panose="020B0604020202020204" pitchFamily="34" charset="0"/>
                <a:buChar char="•"/>
              </a:pPr>
              <a:r>
                <a:rPr lang="en-US" sz="2400">
                  <a:latin typeface="Arial" panose="020B0604020202020204" pitchFamily="34" charset="0"/>
                  <a:cs typeface="Arial" panose="020B0604020202020204" pitchFamily="34" charset="0"/>
                </a:rPr>
                <a:t>Tạo ra xung đột giữa cộng đồng công nghệ và các cơ quan quản lý.</a:t>
              </a:r>
            </a:p>
            <a:p>
              <a:pPr marL="800100" lvl="1" indent="-342900">
                <a:lnSpc>
                  <a:spcPct val="150000"/>
                </a:lnSpc>
                <a:spcBef>
                  <a:spcPts val="600"/>
                </a:spcBef>
                <a:spcAft>
                  <a:spcPts val="600"/>
                </a:spcAft>
                <a:buFont typeface="Arial" panose="020B0604020202020204" pitchFamily="34" charset="0"/>
                <a:buChar char="•"/>
              </a:pPr>
              <a:r>
                <a:rPr lang="en-US" sz="2400">
                  <a:latin typeface="Arial" panose="020B0604020202020204" pitchFamily="34" charset="0"/>
                  <a:cs typeface="Arial" panose="020B0604020202020204" pitchFamily="34" charset="0"/>
                </a:rPr>
                <a:t>Dẫn đến việc ban hành các đạo luật hạn chế hoặc cấm một số ứng dụng P2P.</a:t>
              </a:r>
            </a:p>
            <a:p>
              <a:pPr lvl="0" algn="just">
                <a:lnSpc>
                  <a:spcPct val="150000"/>
                </a:lnSpc>
                <a:spcBef>
                  <a:spcPts val="600"/>
                </a:spcBef>
                <a:spcAft>
                  <a:spcPts val="600"/>
                </a:spcAft>
              </a:pPr>
              <a:endParaRPr lang="en-US" sz="2400">
                <a:latin typeface="Arial" panose="020B0604020202020204" pitchFamily="34" charset="0"/>
                <a:cs typeface="Arial" panose="020B0604020202020204" pitchFamily="34" charset="0"/>
              </a:endParaRPr>
            </a:p>
          </p:txBody>
        </p:sp>
      </p:grpSp>
      <p:sp>
        <p:nvSpPr>
          <p:cNvPr id="5" name="Freeform 5"/>
          <p:cNvSpPr/>
          <p:nvPr/>
        </p:nvSpPr>
        <p:spPr>
          <a:xfrm>
            <a:off x="13367779" y="3451694"/>
            <a:ext cx="4808751" cy="3383612"/>
          </a:xfrm>
          <a:custGeom>
            <a:avLst/>
            <a:gdLst/>
            <a:ahLst/>
            <a:cxnLst/>
            <a:rect l="l" t="t" r="r" b="b"/>
            <a:pathLst>
              <a:path w="4808751" h="3383612">
                <a:moveTo>
                  <a:pt x="0" y="0"/>
                </a:moveTo>
                <a:lnTo>
                  <a:pt x="4808751" y="0"/>
                </a:lnTo>
                <a:lnTo>
                  <a:pt x="4808751" y="3383612"/>
                </a:lnTo>
                <a:lnTo>
                  <a:pt x="0" y="3383612"/>
                </a:lnTo>
                <a:lnTo>
                  <a:pt x="0" y="0"/>
                </a:lnTo>
                <a:close/>
              </a:path>
            </a:pathLst>
          </a:custGeom>
          <a:blipFill>
            <a:blip r:embed="rId2">
              <a:alphaModFix amt="56000"/>
              <a:extLst>
                <a:ext uri="{96DAC541-7B7A-43D3-8B79-37D633B846F1}">
                  <asvg:svgBlip xmlns:asvg="http://schemas.microsoft.com/office/drawing/2016/SVG/main" xmlns="" r:embed="rId3"/>
                </a:ext>
              </a:extLst>
            </a:blip>
            <a:stretch>
              <a:fillRect/>
            </a:stretch>
          </a:blipFill>
        </p:spPr>
      </p:sp>
    </p:spTree>
    <p:extLst>
      <p:ext uri="{BB962C8B-B14F-4D97-AF65-F5344CB8AC3E}">
        <p14:creationId xmlns:p14="http://schemas.microsoft.com/office/powerpoint/2010/main" val="1816615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429000" y="1257300"/>
            <a:ext cx="14173200" cy="6636151"/>
            <a:chOff x="0" y="-10160"/>
            <a:chExt cx="17512582" cy="8848201"/>
          </a:xfrm>
        </p:grpSpPr>
        <p:sp>
          <p:nvSpPr>
            <p:cNvPr id="3" name="TextBox 3"/>
            <p:cNvSpPr txBox="1"/>
            <p:nvPr/>
          </p:nvSpPr>
          <p:spPr>
            <a:xfrm>
              <a:off x="0" y="-10160"/>
              <a:ext cx="17512582" cy="1098420"/>
            </a:xfrm>
            <a:prstGeom prst="rect">
              <a:avLst/>
            </a:prstGeom>
          </p:spPr>
          <p:txBody>
            <a:bodyPr lIns="0" tIns="0" rIns="0" bIns="0" rtlCol="0" anchor="t">
              <a:spAutoFit/>
            </a:bodyPr>
            <a:lstStyle/>
            <a:p>
              <a:pPr algn="l">
                <a:lnSpc>
                  <a:spcPts val="7200"/>
                </a:lnSpc>
              </a:pPr>
              <a:r>
                <a:rPr lang="en-US" sz="4500" b="1" smtClean="0">
                  <a:solidFill>
                    <a:srgbClr val="102B30"/>
                  </a:solidFill>
                  <a:latin typeface="Arial" panose="020B0604020202020204" pitchFamily="34" charset="0"/>
                  <a:ea typeface="Oswald"/>
                  <a:cs typeface="Arial" panose="020B0604020202020204" pitchFamily="34" charset="0"/>
                  <a:sym typeface="Oswald"/>
                </a:rPr>
                <a:t>Các nội dung chính</a:t>
              </a:r>
              <a:endParaRPr lang="en-US" sz="4500" b="1">
                <a:solidFill>
                  <a:srgbClr val="102B30"/>
                </a:solidFill>
                <a:latin typeface="Arial" panose="020B0604020202020204" pitchFamily="34" charset="0"/>
                <a:ea typeface="Oswald"/>
                <a:cs typeface="Arial" panose="020B0604020202020204" pitchFamily="34" charset="0"/>
                <a:sym typeface="Oswald"/>
              </a:endParaRPr>
            </a:p>
          </p:txBody>
        </p:sp>
        <p:sp>
          <p:nvSpPr>
            <p:cNvPr id="4" name="TextBox 4"/>
            <p:cNvSpPr txBox="1"/>
            <p:nvPr/>
          </p:nvSpPr>
          <p:spPr>
            <a:xfrm>
              <a:off x="0" y="1656588"/>
              <a:ext cx="17512582" cy="7181453"/>
            </a:xfrm>
            <a:prstGeom prst="rect">
              <a:avLst/>
            </a:prstGeom>
          </p:spPr>
          <p:txBody>
            <a:bodyPr lIns="0" tIns="0" rIns="0" bIns="0" rtlCol="0" anchor="t">
              <a:spAutoFit/>
            </a:bodyPr>
            <a:lstStyle/>
            <a:p>
              <a:pPr algn="just">
                <a:lnSpc>
                  <a:spcPts val="3600"/>
                </a:lnSpc>
                <a:spcBef>
                  <a:spcPts val="600"/>
                </a:spcBef>
                <a:spcAft>
                  <a:spcPts val="600"/>
                </a:spcAft>
              </a:pPr>
              <a:r>
                <a:rPr lang="en-US" sz="2800" b="1">
                  <a:solidFill>
                    <a:srgbClr val="FF7C64"/>
                  </a:solidFill>
                  <a:latin typeface="Arial" panose="020B0604020202020204" pitchFamily="34" charset="0"/>
                  <a:ea typeface="Oswald"/>
                  <a:cs typeface="Arial" panose="020B0604020202020204" pitchFamily="34" charset="0"/>
                  <a:sym typeface="Oswald"/>
                </a:rPr>
                <a:t>1. </a:t>
              </a:r>
              <a:r>
                <a:rPr lang="en-US" sz="2800" b="1">
                  <a:solidFill>
                    <a:srgbClr val="FF7C64"/>
                  </a:solidFill>
                  <a:latin typeface="Arial" panose="020B0604020202020204" pitchFamily="34" charset="0"/>
                  <a:ea typeface="Oswald"/>
                  <a:cs typeface="Arial" panose="020B0604020202020204" pitchFamily="34" charset="0"/>
                </a:rPr>
                <a:t>GIỚI THIỆU CHUNG</a:t>
              </a:r>
              <a:endParaRPr lang="en-US" sz="2800" b="1">
                <a:solidFill>
                  <a:srgbClr val="FF7C64"/>
                </a:solidFill>
                <a:latin typeface="Arial" panose="020B0604020202020204" pitchFamily="34" charset="0"/>
                <a:ea typeface="Oswald"/>
                <a:cs typeface="Arial" panose="020B0604020202020204" pitchFamily="34" charset="0"/>
                <a:sym typeface="Oswald"/>
              </a:endParaRPr>
            </a:p>
            <a:p>
              <a:pPr algn="just">
                <a:lnSpc>
                  <a:spcPts val="3600"/>
                </a:lnSpc>
                <a:spcBef>
                  <a:spcPts val="600"/>
                </a:spcBef>
                <a:spcAft>
                  <a:spcPts val="600"/>
                </a:spcAft>
              </a:pPr>
              <a:r>
                <a:rPr lang="en-US" sz="2800" b="1">
                  <a:solidFill>
                    <a:srgbClr val="FF7C64"/>
                  </a:solidFill>
                  <a:latin typeface="Arial" panose="020B0604020202020204" pitchFamily="34" charset="0"/>
                  <a:ea typeface="Oswald"/>
                  <a:cs typeface="Arial" panose="020B0604020202020204" pitchFamily="34" charset="0"/>
                  <a:sym typeface="Muli Semi-Bold"/>
                </a:rPr>
                <a:t>2. </a:t>
              </a:r>
              <a:r>
                <a:rPr lang="en-US" sz="2800" b="1">
                  <a:solidFill>
                    <a:srgbClr val="FF7C64"/>
                  </a:solidFill>
                  <a:latin typeface="Arial" panose="020B0604020202020204" pitchFamily="34" charset="0"/>
                  <a:ea typeface="Oswald"/>
                  <a:cs typeface="Arial" panose="020B0604020202020204" pitchFamily="34" charset="0"/>
                </a:rPr>
                <a:t>KHÁI NIỆM VÀ ĐẶC ĐIỂM CỦA P2P</a:t>
              </a:r>
            </a:p>
            <a:p>
              <a:pPr algn="just">
                <a:lnSpc>
                  <a:spcPts val="3600"/>
                </a:lnSpc>
                <a:spcBef>
                  <a:spcPts val="600"/>
                </a:spcBef>
                <a:spcAft>
                  <a:spcPts val="600"/>
                </a:spcAft>
              </a:pPr>
              <a:r>
                <a:rPr lang="en-US" sz="2800" b="1">
                  <a:solidFill>
                    <a:srgbClr val="FF7C64"/>
                  </a:solidFill>
                  <a:latin typeface="Arial" panose="020B0604020202020204" pitchFamily="34" charset="0"/>
                  <a:ea typeface="Oswald"/>
                  <a:cs typeface="Arial" panose="020B0604020202020204" pitchFamily="34" charset="0"/>
                  <a:sym typeface="Muli Semi-Bold"/>
                </a:rPr>
                <a:t>3. </a:t>
              </a:r>
              <a:r>
                <a:rPr lang="en-US" sz="2800" b="1">
                  <a:solidFill>
                    <a:srgbClr val="FF7C64"/>
                  </a:solidFill>
                  <a:latin typeface="Arial" panose="020B0604020202020204" pitchFamily="34" charset="0"/>
                  <a:ea typeface="Oswald"/>
                  <a:cs typeface="Arial" panose="020B0604020202020204" pitchFamily="34" charset="0"/>
                </a:rPr>
                <a:t>CÁC MÔ HÌNH KIẾN TRÚC CỦA P2P</a:t>
              </a:r>
              <a:endParaRPr lang="en-US" sz="2800" b="1">
                <a:solidFill>
                  <a:srgbClr val="FF7C64"/>
                </a:solidFill>
                <a:latin typeface="Arial" panose="020B0604020202020204" pitchFamily="34" charset="0"/>
                <a:ea typeface="Oswald"/>
                <a:cs typeface="Arial" panose="020B0604020202020204" pitchFamily="34" charset="0"/>
                <a:sym typeface="Muli Semi-Bold"/>
              </a:endParaRPr>
            </a:p>
            <a:p>
              <a:pPr algn="just">
                <a:lnSpc>
                  <a:spcPts val="3600"/>
                </a:lnSpc>
                <a:spcBef>
                  <a:spcPts val="600"/>
                </a:spcBef>
                <a:spcAft>
                  <a:spcPts val="600"/>
                </a:spcAft>
              </a:pPr>
              <a:r>
                <a:rPr lang="en-US" sz="2800" b="1">
                  <a:solidFill>
                    <a:srgbClr val="FF7C64"/>
                  </a:solidFill>
                  <a:latin typeface="Arial" panose="020B0604020202020204" pitchFamily="34" charset="0"/>
                  <a:ea typeface="Oswald"/>
                  <a:cs typeface="Arial" panose="020B0604020202020204" pitchFamily="34" charset="0"/>
                  <a:sym typeface="Muli Semi-Bold"/>
                </a:rPr>
                <a:t>4. </a:t>
              </a:r>
              <a:r>
                <a:rPr lang="en-US" sz="2800" b="1">
                  <a:solidFill>
                    <a:srgbClr val="FF7C64"/>
                  </a:solidFill>
                  <a:latin typeface="Arial" panose="020B0604020202020204" pitchFamily="34" charset="0"/>
                  <a:ea typeface="Oswald"/>
                  <a:cs typeface="Arial" panose="020B0604020202020204" pitchFamily="34" charset="0"/>
                </a:rPr>
                <a:t>CƠ CHẾ HOẠT ĐỘNG CỦA MỘT HỆ THỐNG CHIA SẺ FILE </a:t>
              </a:r>
              <a:r>
                <a:rPr lang="en-US" sz="2800" b="1" smtClean="0">
                  <a:solidFill>
                    <a:srgbClr val="FF7C64"/>
                  </a:solidFill>
                  <a:latin typeface="Arial" panose="020B0604020202020204" pitchFamily="34" charset="0"/>
                  <a:ea typeface="Oswald"/>
                  <a:cs typeface="Arial" panose="020B0604020202020204" pitchFamily="34" charset="0"/>
                </a:rPr>
                <a:t>P2P</a:t>
              </a:r>
              <a:endParaRPr lang="en-US" sz="2800" b="1">
                <a:solidFill>
                  <a:srgbClr val="FF7C64"/>
                </a:solidFill>
                <a:latin typeface="Arial" panose="020B0604020202020204" pitchFamily="34" charset="0"/>
                <a:ea typeface="Oswald"/>
                <a:cs typeface="Arial" panose="020B0604020202020204" pitchFamily="34" charset="0"/>
                <a:sym typeface="Muli Semi-Bold"/>
              </a:endParaRPr>
            </a:p>
            <a:p>
              <a:pPr algn="just">
                <a:lnSpc>
                  <a:spcPts val="3600"/>
                </a:lnSpc>
                <a:spcBef>
                  <a:spcPts val="600"/>
                </a:spcBef>
                <a:spcAft>
                  <a:spcPts val="600"/>
                </a:spcAft>
              </a:pPr>
              <a:r>
                <a:rPr lang="en-US" sz="2800" b="1">
                  <a:solidFill>
                    <a:srgbClr val="FF7C64"/>
                  </a:solidFill>
                  <a:latin typeface="Arial" panose="020B0604020202020204" pitchFamily="34" charset="0"/>
                  <a:ea typeface="Oswald"/>
                  <a:cs typeface="Arial" panose="020B0604020202020204" pitchFamily="34" charset="0"/>
                  <a:sym typeface="Muli Semi-Bold"/>
                </a:rPr>
                <a:t>5. </a:t>
              </a:r>
              <a:r>
                <a:rPr lang="en-US" sz="2800" b="1">
                  <a:solidFill>
                    <a:srgbClr val="FF7C64"/>
                  </a:solidFill>
                  <a:latin typeface="Arial" panose="020B0604020202020204" pitchFamily="34" charset="0"/>
                  <a:ea typeface="Oswald"/>
                  <a:cs typeface="Arial" panose="020B0604020202020204" pitchFamily="34" charset="0"/>
                </a:rPr>
                <a:t>CÁC GIAO THỨC VÀ CÔNG NGHỆ LIÊN QUAN</a:t>
              </a:r>
            </a:p>
            <a:p>
              <a:pPr algn="just">
                <a:lnSpc>
                  <a:spcPts val="3600"/>
                </a:lnSpc>
                <a:spcBef>
                  <a:spcPts val="600"/>
                </a:spcBef>
                <a:spcAft>
                  <a:spcPts val="600"/>
                </a:spcAft>
              </a:pPr>
              <a:r>
                <a:rPr lang="en-US" sz="2800" b="1">
                  <a:solidFill>
                    <a:srgbClr val="FF7C64"/>
                  </a:solidFill>
                  <a:latin typeface="Arial" panose="020B0604020202020204" pitchFamily="34" charset="0"/>
                  <a:ea typeface="Oswald"/>
                  <a:cs typeface="Arial" panose="020B0604020202020204" pitchFamily="34" charset="0"/>
                  <a:sym typeface="Muli Semi-Bold"/>
                </a:rPr>
                <a:t>6. </a:t>
              </a:r>
              <a:r>
                <a:rPr lang="en-US" sz="2800" b="1">
                  <a:solidFill>
                    <a:srgbClr val="FF7C64"/>
                  </a:solidFill>
                  <a:latin typeface="Arial" panose="020B0604020202020204" pitchFamily="34" charset="0"/>
                  <a:ea typeface="Oswald"/>
                  <a:cs typeface="Arial" panose="020B0604020202020204" pitchFamily="34" charset="0"/>
                </a:rPr>
                <a:t>ƯU VÀ NHƯỢC ĐIỂM CỦA P2P</a:t>
              </a:r>
            </a:p>
            <a:p>
              <a:pPr algn="just">
                <a:lnSpc>
                  <a:spcPts val="3600"/>
                </a:lnSpc>
                <a:spcBef>
                  <a:spcPts val="600"/>
                </a:spcBef>
                <a:spcAft>
                  <a:spcPts val="600"/>
                </a:spcAft>
              </a:pPr>
              <a:r>
                <a:rPr lang="en-US" sz="2800" b="1">
                  <a:solidFill>
                    <a:srgbClr val="FF7C64"/>
                  </a:solidFill>
                  <a:latin typeface="Arial" panose="020B0604020202020204" pitchFamily="34" charset="0"/>
                  <a:ea typeface="Oswald"/>
                  <a:cs typeface="Arial" panose="020B0604020202020204" pitchFamily="34" charset="0"/>
                  <a:sym typeface="Muli Semi-Bold"/>
                </a:rPr>
                <a:t>7. </a:t>
              </a:r>
              <a:r>
                <a:rPr lang="en-US" sz="2800" b="1">
                  <a:solidFill>
                    <a:srgbClr val="FF7C64"/>
                  </a:solidFill>
                  <a:latin typeface="Arial" panose="020B0604020202020204" pitchFamily="34" charset="0"/>
                  <a:ea typeface="Oswald"/>
                  <a:cs typeface="Arial" panose="020B0604020202020204" pitchFamily="34" charset="0"/>
                </a:rPr>
                <a:t>BẢO MẬT VÀ RIÊNG TƯ</a:t>
              </a:r>
            </a:p>
            <a:p>
              <a:pPr algn="just">
                <a:lnSpc>
                  <a:spcPts val="3600"/>
                </a:lnSpc>
                <a:spcBef>
                  <a:spcPts val="600"/>
                </a:spcBef>
                <a:spcAft>
                  <a:spcPts val="600"/>
                </a:spcAft>
              </a:pPr>
              <a:r>
                <a:rPr lang="en-US" sz="2800" b="1">
                  <a:solidFill>
                    <a:srgbClr val="FF7C64"/>
                  </a:solidFill>
                  <a:latin typeface="Arial" panose="020B0604020202020204" pitchFamily="34" charset="0"/>
                  <a:ea typeface="Oswald"/>
                  <a:cs typeface="Arial" panose="020B0604020202020204" pitchFamily="34" charset="0"/>
                  <a:sym typeface="Muli Semi-Bold"/>
                </a:rPr>
                <a:t>8</a:t>
              </a:r>
              <a:r>
                <a:rPr lang="en-US" sz="2800" b="1" smtClean="0">
                  <a:solidFill>
                    <a:srgbClr val="FF7C64"/>
                  </a:solidFill>
                  <a:latin typeface="Arial" panose="020B0604020202020204" pitchFamily="34" charset="0"/>
                  <a:ea typeface="Oswald"/>
                  <a:cs typeface="Arial" panose="020B0604020202020204" pitchFamily="34" charset="0"/>
                  <a:sym typeface="Muli Semi-Bold"/>
                </a:rPr>
                <a:t>. </a:t>
              </a:r>
              <a:r>
                <a:rPr lang="en-US" sz="2800" b="1">
                  <a:solidFill>
                    <a:srgbClr val="FF7C64"/>
                  </a:solidFill>
                  <a:latin typeface="Arial" panose="020B0604020202020204" pitchFamily="34" charset="0"/>
                  <a:ea typeface="Oswald"/>
                  <a:cs typeface="Arial" panose="020B0604020202020204" pitchFamily="34" charset="0"/>
                </a:rPr>
                <a:t>CÁC THÁCH THỨC VÀ VẤN ĐỀ PHÁP LÝ</a:t>
              </a:r>
            </a:p>
            <a:p>
              <a:pPr algn="just">
                <a:lnSpc>
                  <a:spcPts val="3600"/>
                </a:lnSpc>
                <a:spcBef>
                  <a:spcPts val="600"/>
                </a:spcBef>
                <a:spcAft>
                  <a:spcPts val="600"/>
                </a:spcAft>
              </a:pPr>
              <a:r>
                <a:rPr lang="en-US" sz="2800" b="1">
                  <a:solidFill>
                    <a:srgbClr val="FF7C64"/>
                  </a:solidFill>
                  <a:latin typeface="Arial" panose="020B0604020202020204" pitchFamily="34" charset="0"/>
                  <a:ea typeface="Oswald"/>
                  <a:cs typeface="Arial" panose="020B0604020202020204" pitchFamily="34" charset="0"/>
                  <a:sym typeface="Muli Semi-Bold"/>
                </a:rPr>
                <a:t>9</a:t>
              </a:r>
              <a:r>
                <a:rPr lang="en-US" sz="2800" b="1" smtClean="0">
                  <a:solidFill>
                    <a:srgbClr val="FF7C64"/>
                  </a:solidFill>
                  <a:latin typeface="Arial" panose="020B0604020202020204" pitchFamily="34" charset="0"/>
                  <a:ea typeface="Oswald"/>
                  <a:cs typeface="Arial" panose="020B0604020202020204" pitchFamily="34" charset="0"/>
                  <a:sym typeface="Muli Semi-Bold"/>
                </a:rPr>
                <a:t>. </a:t>
              </a:r>
              <a:r>
                <a:rPr lang="en-US" sz="2800" b="1">
                  <a:solidFill>
                    <a:srgbClr val="FF7C64"/>
                  </a:solidFill>
                  <a:latin typeface="Arial" panose="020B0604020202020204" pitchFamily="34" charset="0"/>
                  <a:ea typeface="Oswald"/>
                  <a:cs typeface="Arial" panose="020B0604020202020204" pitchFamily="34" charset="0"/>
                </a:rPr>
                <a:t>KẾT LUẬN VÀ ĐÁNH </a:t>
              </a:r>
              <a:r>
                <a:rPr lang="en-US" sz="2800" b="1" smtClean="0">
                  <a:solidFill>
                    <a:srgbClr val="FF7C64"/>
                  </a:solidFill>
                  <a:latin typeface="Arial" panose="020B0604020202020204" pitchFamily="34" charset="0"/>
                  <a:ea typeface="Oswald"/>
                  <a:cs typeface="Arial" panose="020B0604020202020204" pitchFamily="34" charset="0"/>
                </a:rPr>
                <a:t>GIÁ</a:t>
              </a:r>
              <a:endParaRPr lang="en-US" sz="2800" b="1">
                <a:solidFill>
                  <a:srgbClr val="FF7C64"/>
                </a:solidFill>
                <a:latin typeface="Arial" panose="020B0604020202020204" pitchFamily="34" charset="0"/>
                <a:ea typeface="Oswald"/>
                <a:cs typeface="Arial" panose="020B0604020202020204" pitchFamily="34" charset="0"/>
                <a:sym typeface="Muli Semi-Bold"/>
              </a:endParaRPr>
            </a:p>
          </p:txBody>
        </p:sp>
      </p:grpSp>
      <p:sp>
        <p:nvSpPr>
          <p:cNvPr id="6" name="Freeform 6"/>
          <p:cNvSpPr/>
          <p:nvPr/>
        </p:nvSpPr>
        <p:spPr>
          <a:xfrm>
            <a:off x="11506200" y="1790700"/>
            <a:ext cx="6402031" cy="6367110"/>
          </a:xfrm>
          <a:custGeom>
            <a:avLst/>
            <a:gdLst/>
            <a:ahLst/>
            <a:cxnLst/>
            <a:rect l="l" t="t" r="r" b="b"/>
            <a:pathLst>
              <a:path w="6402031" h="6367110">
                <a:moveTo>
                  <a:pt x="0" y="0"/>
                </a:moveTo>
                <a:lnTo>
                  <a:pt x="6402031" y="0"/>
                </a:lnTo>
                <a:lnTo>
                  <a:pt x="6402031" y="6367110"/>
                </a:lnTo>
                <a:lnTo>
                  <a:pt x="0" y="6367110"/>
                </a:lnTo>
                <a:lnTo>
                  <a:pt x="0" y="0"/>
                </a:lnTo>
                <a:close/>
              </a:path>
            </a:pathLst>
          </a:custGeom>
          <a:blipFill>
            <a:blip r:embed="rId2">
              <a:alphaModFix amt="26000"/>
              <a:extLst>
                <a:ext uri="{96DAC541-7B7A-43D3-8B79-37D633B846F1}">
                  <asvg:svgBlip xmlns:asvg="http://schemas.microsoft.com/office/drawing/2016/SVG/main" xmlns="" r:embed="rId3"/>
                </a:ext>
              </a:extLst>
            </a:blip>
            <a:stretch>
              <a:fillRect/>
            </a:stretch>
          </a:blipFill>
        </p:spPr>
      </p:sp>
      <p:sp>
        <p:nvSpPr>
          <p:cNvPr id="7" name="Freeform 5"/>
          <p:cNvSpPr/>
          <p:nvPr/>
        </p:nvSpPr>
        <p:spPr>
          <a:xfrm>
            <a:off x="-609600" y="-99111"/>
            <a:ext cx="4808751" cy="3383612"/>
          </a:xfrm>
          <a:custGeom>
            <a:avLst/>
            <a:gdLst/>
            <a:ahLst/>
            <a:cxnLst/>
            <a:rect l="l" t="t" r="r" b="b"/>
            <a:pathLst>
              <a:path w="4808751" h="3383612">
                <a:moveTo>
                  <a:pt x="0" y="0"/>
                </a:moveTo>
                <a:lnTo>
                  <a:pt x="4808751" y="0"/>
                </a:lnTo>
                <a:lnTo>
                  <a:pt x="4808751" y="3383612"/>
                </a:lnTo>
                <a:lnTo>
                  <a:pt x="0" y="3383612"/>
                </a:lnTo>
                <a:lnTo>
                  <a:pt x="0" y="0"/>
                </a:lnTo>
                <a:close/>
              </a:path>
            </a:pathLst>
          </a:custGeom>
          <a:blipFill>
            <a:blip r:embed="rId4">
              <a:alphaModFix amt="56000"/>
              <a:extLst>
                <a:ext uri="{96DAC541-7B7A-43D3-8B79-37D633B846F1}">
                  <asvg:svgBlip xmlns:asvg="http://schemas.microsoft.com/office/drawing/2016/SVG/main" xmlns="" r:embed="rId5"/>
                </a:ext>
              </a:extLst>
            </a:blip>
            <a:stretch>
              <a:fillRect/>
            </a:stretch>
          </a:blipFill>
        </p:spPr>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346665">
            <a:off x="13134271" y="-1241"/>
            <a:ext cx="7202852" cy="7163563"/>
          </a:xfrm>
          <a:custGeom>
            <a:avLst/>
            <a:gdLst/>
            <a:ahLst/>
            <a:cxnLst/>
            <a:rect l="l" t="t" r="r" b="b"/>
            <a:pathLst>
              <a:path w="7202852" h="7163563">
                <a:moveTo>
                  <a:pt x="0" y="0"/>
                </a:moveTo>
                <a:lnTo>
                  <a:pt x="7202852" y="0"/>
                </a:lnTo>
                <a:lnTo>
                  <a:pt x="7202852" y="7163563"/>
                </a:lnTo>
                <a:lnTo>
                  <a:pt x="0" y="7163563"/>
                </a:lnTo>
                <a:lnTo>
                  <a:pt x="0" y="0"/>
                </a:lnTo>
                <a:close/>
              </a:path>
            </a:pathLst>
          </a:custGeom>
          <a:blipFill>
            <a:blip r:embed="rId2">
              <a:alphaModFix amt="26000"/>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346665">
            <a:off x="6962071" y="-3735041"/>
            <a:ext cx="7202852" cy="7163563"/>
          </a:xfrm>
          <a:custGeom>
            <a:avLst/>
            <a:gdLst/>
            <a:ahLst/>
            <a:cxnLst/>
            <a:rect l="l" t="t" r="r" b="b"/>
            <a:pathLst>
              <a:path w="7202852" h="7163563">
                <a:moveTo>
                  <a:pt x="0" y="0"/>
                </a:moveTo>
                <a:lnTo>
                  <a:pt x="7202852" y="0"/>
                </a:lnTo>
                <a:lnTo>
                  <a:pt x="7202852" y="7163563"/>
                </a:lnTo>
                <a:lnTo>
                  <a:pt x="0" y="7163563"/>
                </a:lnTo>
                <a:lnTo>
                  <a:pt x="0" y="0"/>
                </a:lnTo>
                <a:close/>
              </a:path>
            </a:pathLst>
          </a:custGeom>
          <a:blipFill>
            <a:blip r:embed="rId2">
              <a:alphaModFix amt="26000"/>
              <a:extLst>
                <a:ext uri="{96DAC541-7B7A-43D3-8B79-37D633B846F1}">
                  <asvg:svgBlip xmlns:asvg="http://schemas.microsoft.com/office/drawing/2016/SVG/main" xmlns="" r:embed="rId3"/>
                </a:ext>
              </a:extLst>
            </a:blip>
            <a:stretch>
              <a:fillRect/>
            </a:stretch>
          </a:blipFill>
        </p:spPr>
      </p:sp>
      <p:grpSp>
        <p:nvGrpSpPr>
          <p:cNvPr id="36" name="Group 2"/>
          <p:cNvGrpSpPr/>
          <p:nvPr/>
        </p:nvGrpSpPr>
        <p:grpSpPr>
          <a:xfrm>
            <a:off x="542471" y="1028700"/>
            <a:ext cx="16916400" cy="5552802"/>
            <a:chOff x="23905" y="-189230"/>
            <a:chExt cx="23061277" cy="7403736"/>
          </a:xfrm>
        </p:grpSpPr>
        <p:sp>
          <p:nvSpPr>
            <p:cNvPr id="37" name="TextBox 3"/>
            <p:cNvSpPr txBox="1"/>
            <p:nvPr/>
          </p:nvSpPr>
          <p:spPr>
            <a:xfrm>
              <a:off x="23905" y="-189230"/>
              <a:ext cx="22030605" cy="7403736"/>
            </a:xfrm>
            <a:prstGeom prst="rect">
              <a:avLst/>
            </a:prstGeom>
          </p:spPr>
          <p:txBody>
            <a:bodyPr wrap="square" lIns="0" tIns="0" rIns="0" bIns="0" rtlCol="0" anchor="t">
              <a:spAutoFit/>
            </a:bodyPr>
            <a:lstStyle/>
            <a:p>
              <a:pPr algn="just">
                <a:lnSpc>
                  <a:spcPts val="3600"/>
                </a:lnSpc>
                <a:spcBef>
                  <a:spcPts val="600"/>
                </a:spcBef>
                <a:spcAft>
                  <a:spcPts val="600"/>
                </a:spcAft>
              </a:pPr>
              <a:r>
                <a:rPr lang="en-US" sz="4000" b="1">
                  <a:solidFill>
                    <a:srgbClr val="FF7C64"/>
                  </a:solidFill>
                  <a:latin typeface="Arial" panose="020B0604020202020204" pitchFamily="34" charset="0"/>
                  <a:ea typeface="Oswald"/>
                  <a:cs typeface="Arial" panose="020B0604020202020204" pitchFamily="34" charset="0"/>
                  <a:sym typeface="Muli Semi-Bold"/>
                </a:rPr>
                <a:t>9</a:t>
              </a:r>
              <a:r>
                <a:rPr lang="en-US" sz="4000" b="1" smtClean="0">
                  <a:solidFill>
                    <a:srgbClr val="FF7C64"/>
                  </a:solidFill>
                  <a:latin typeface="Arial" panose="020B0604020202020204" pitchFamily="34" charset="0"/>
                  <a:ea typeface="Oswald"/>
                  <a:cs typeface="Arial" panose="020B0604020202020204" pitchFamily="34" charset="0"/>
                  <a:sym typeface="Muli Semi-Bold"/>
                </a:rPr>
                <a:t>. </a:t>
              </a:r>
              <a:r>
                <a:rPr lang="en-US" sz="4000" b="1">
                  <a:solidFill>
                    <a:srgbClr val="FF7C64"/>
                  </a:solidFill>
                  <a:latin typeface="Arial" panose="020B0604020202020204" pitchFamily="34" charset="0"/>
                  <a:ea typeface="Oswald"/>
                  <a:cs typeface="Arial" panose="020B0604020202020204" pitchFamily="34" charset="0"/>
                </a:rPr>
                <a:t>KẾT LUẬN VÀ ĐÁNH GIÁ</a:t>
              </a:r>
              <a:endParaRPr lang="en-US" sz="4000" b="1">
                <a:solidFill>
                  <a:srgbClr val="FF7C64"/>
                </a:solidFill>
                <a:latin typeface="Arial" panose="020B0604020202020204" pitchFamily="34" charset="0"/>
                <a:ea typeface="Oswald"/>
                <a:cs typeface="Arial" panose="020B0604020202020204" pitchFamily="34" charset="0"/>
                <a:sym typeface="Muli Semi-Bold"/>
              </a:endParaRPr>
            </a:p>
            <a:p>
              <a:pPr marL="457200" lvl="0" indent="-457200">
                <a:lnSpc>
                  <a:spcPct val="150000"/>
                </a:lnSpc>
                <a:spcBef>
                  <a:spcPts val="600"/>
                </a:spcBef>
                <a:spcAft>
                  <a:spcPts val="600"/>
                </a:spcAft>
                <a:buFont typeface="Wingdings" panose="05000000000000000000" pitchFamily="2" charset="2"/>
                <a:buChar char="q"/>
              </a:pPr>
              <a:r>
                <a:rPr lang="en-US" sz="2400">
                  <a:latin typeface="Arial" panose="020B0604020202020204" pitchFamily="34" charset="0"/>
                  <a:cs typeface="Arial" panose="020B0604020202020204" pitchFamily="34" charset="0"/>
                </a:rPr>
                <a:t>Mô hình P2P đã chứng minh giá trị của mình trong việc phân phối dữ liệu nhanh chóng, tiết kiệm chi phí và mở rộng quy mô.</a:t>
              </a:r>
            </a:p>
            <a:p>
              <a:pPr marL="457200" lvl="0" indent="-457200">
                <a:lnSpc>
                  <a:spcPct val="150000"/>
                </a:lnSpc>
                <a:spcBef>
                  <a:spcPts val="600"/>
                </a:spcBef>
                <a:spcAft>
                  <a:spcPts val="600"/>
                </a:spcAft>
                <a:buFont typeface="Wingdings" panose="05000000000000000000" pitchFamily="2" charset="2"/>
                <a:buChar char="q"/>
              </a:pPr>
              <a:r>
                <a:rPr lang="en-US" sz="2400">
                  <a:latin typeface="Arial" panose="020B0604020202020204" pitchFamily="34" charset="0"/>
                  <a:cs typeface="Arial" panose="020B0604020202020204" pitchFamily="34" charset="0"/>
                </a:rPr>
                <a:t>Không chỉ giới hạn ở chia sẻ file, P2P đang đóng vai trò nền tảng cho nhiều công nghệ mới như Blockchain, Web 3.0 và hệ thống lưu trữ phi tập trung.</a:t>
              </a:r>
            </a:p>
            <a:p>
              <a:pPr marL="457200" lvl="0" indent="-457200">
                <a:lnSpc>
                  <a:spcPct val="150000"/>
                </a:lnSpc>
                <a:spcBef>
                  <a:spcPts val="600"/>
                </a:spcBef>
                <a:spcAft>
                  <a:spcPts val="600"/>
                </a:spcAft>
                <a:buFont typeface="Wingdings" panose="05000000000000000000" pitchFamily="2" charset="2"/>
                <a:buChar char="q"/>
              </a:pPr>
              <a:r>
                <a:rPr lang="en-US" sz="2400">
                  <a:latin typeface="Arial" panose="020B0604020202020204" pitchFamily="34" charset="0"/>
                  <a:cs typeface="Arial" panose="020B0604020202020204" pitchFamily="34" charset="0"/>
                </a:rPr>
                <a:t>Trong bối cảnh dữ liệu toàn cầu tăng trưởng theo cấp số nhân, P2P là giải pháp hạ tầng linh hoạt giúp giảm tải cho các trung tâm dữ liệu truyền thống.</a:t>
              </a:r>
            </a:p>
            <a:p>
              <a:pPr lvl="0" algn="just">
                <a:spcBef>
                  <a:spcPts val="600"/>
                </a:spcBef>
                <a:spcAft>
                  <a:spcPts val="600"/>
                </a:spcAft>
              </a:pPr>
              <a:endParaRPr lang="en-US" sz="2400">
                <a:latin typeface="Arial" panose="020B0604020202020204" pitchFamily="34" charset="0"/>
                <a:cs typeface="Arial" panose="020B0604020202020204" pitchFamily="34" charset="0"/>
              </a:endParaRPr>
            </a:p>
            <a:p>
              <a:pPr algn="just">
                <a:lnSpc>
                  <a:spcPts val="5520"/>
                </a:lnSpc>
              </a:pPr>
              <a:endParaRPr lang="en-US" sz="4000">
                <a:solidFill>
                  <a:srgbClr val="FF7C64"/>
                </a:solidFill>
                <a:latin typeface="Arial" panose="020B0604020202020204" pitchFamily="34" charset="0"/>
                <a:ea typeface="Oswald"/>
                <a:cs typeface="Arial" panose="020B0604020202020204" pitchFamily="34" charset="0"/>
                <a:sym typeface="Oswald"/>
              </a:endParaRPr>
            </a:p>
          </p:txBody>
        </p:sp>
        <p:sp>
          <p:nvSpPr>
            <p:cNvPr id="38" name="TextBox 4"/>
            <p:cNvSpPr txBox="1"/>
            <p:nvPr/>
          </p:nvSpPr>
          <p:spPr>
            <a:xfrm>
              <a:off x="23905" y="881737"/>
              <a:ext cx="23061277" cy="492443"/>
            </a:xfrm>
            <a:prstGeom prst="rect">
              <a:avLst/>
            </a:prstGeom>
          </p:spPr>
          <p:txBody>
            <a:bodyPr lIns="0" tIns="0" rIns="0" bIns="0" rtlCol="0" anchor="t">
              <a:spAutoFit/>
            </a:bodyPr>
            <a:lstStyle/>
            <a:p>
              <a:pPr marL="342900" lvl="0" indent="-342900">
                <a:spcBef>
                  <a:spcPts val="600"/>
                </a:spcBef>
                <a:spcAft>
                  <a:spcPts val="600"/>
                </a:spcAft>
                <a:buFont typeface="Arial" panose="020B0604020202020204" pitchFamily="34" charset="0"/>
                <a:buChar char="-"/>
              </a:pPr>
              <a:endParaRPr lang="en-US" sz="24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3943086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9958B"/>
        </a:solidFill>
        <a:effectLst/>
      </p:bgPr>
    </p:bg>
    <p:spTree>
      <p:nvGrpSpPr>
        <p:cNvPr id="1" name=""/>
        <p:cNvGrpSpPr/>
        <p:nvPr/>
      </p:nvGrpSpPr>
      <p:grpSpPr>
        <a:xfrm>
          <a:off x="0" y="0"/>
          <a:ext cx="0" cy="0"/>
          <a:chOff x="0" y="0"/>
          <a:chExt cx="0" cy="0"/>
        </a:xfrm>
      </p:grpSpPr>
      <p:sp>
        <p:nvSpPr>
          <p:cNvPr id="6" name="Freeform 2"/>
          <p:cNvSpPr/>
          <p:nvPr/>
        </p:nvSpPr>
        <p:spPr>
          <a:xfrm rot="20638393">
            <a:off x="3687489" y="657969"/>
            <a:ext cx="8658724" cy="8611495"/>
          </a:xfrm>
          <a:custGeom>
            <a:avLst/>
            <a:gdLst/>
            <a:ahLst/>
            <a:cxnLst/>
            <a:rect l="l" t="t" r="r" b="b"/>
            <a:pathLst>
              <a:path w="8658724" h="8611495">
                <a:moveTo>
                  <a:pt x="0" y="0"/>
                </a:moveTo>
                <a:lnTo>
                  <a:pt x="8658724" y="0"/>
                </a:lnTo>
                <a:lnTo>
                  <a:pt x="8658724" y="8611494"/>
                </a:lnTo>
                <a:lnTo>
                  <a:pt x="0" y="8611494"/>
                </a:lnTo>
                <a:lnTo>
                  <a:pt x="0" y="0"/>
                </a:lnTo>
                <a:close/>
              </a:path>
            </a:pathLst>
          </a:custGeom>
          <a:blipFill>
            <a:blip r:embed="rId2">
              <a:alphaModFix amt="23000"/>
              <a:extLst>
                <a:ext uri="{96DAC541-7B7A-43D3-8B79-37D633B846F1}">
                  <asvg:svgBlip xmlns:asvg="http://schemas.microsoft.com/office/drawing/2016/SVG/main" xmlns="" r:embed="rId3"/>
                </a:ext>
              </a:extLst>
            </a:blip>
            <a:stretch>
              <a:fillRect/>
            </a:stretch>
          </a:blipFill>
        </p:spPr>
      </p:sp>
      <p:sp>
        <p:nvSpPr>
          <p:cNvPr id="7" name="TextBox 3"/>
          <p:cNvSpPr txBox="1"/>
          <p:nvPr/>
        </p:nvSpPr>
        <p:spPr>
          <a:xfrm>
            <a:off x="2815270" y="4152900"/>
            <a:ext cx="11352289" cy="1962717"/>
          </a:xfrm>
          <a:prstGeom prst="rect">
            <a:avLst/>
          </a:prstGeom>
        </p:spPr>
        <p:txBody>
          <a:bodyPr lIns="0" tIns="0" rIns="0" bIns="0" rtlCol="0" anchor="t">
            <a:spAutoFit/>
          </a:bodyPr>
          <a:lstStyle/>
          <a:p>
            <a:pPr algn="ctr">
              <a:lnSpc>
                <a:spcPts val="16179"/>
              </a:lnSpc>
            </a:pPr>
            <a:r>
              <a:rPr lang="en-US" sz="13483" smtClean="0">
                <a:solidFill>
                  <a:srgbClr val="FF7C64"/>
                </a:solidFill>
                <a:latin typeface="Oswald"/>
                <a:ea typeface="Oswald"/>
                <a:cs typeface="Oswald"/>
                <a:sym typeface="Oswald"/>
              </a:rPr>
              <a:t>THANK YOU</a:t>
            </a:r>
            <a:endParaRPr lang="en-US" sz="13483">
              <a:solidFill>
                <a:srgbClr val="FF7C64"/>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57200" y="723900"/>
            <a:ext cx="12193053" cy="5213454"/>
            <a:chOff x="0" y="-10160"/>
            <a:chExt cx="17512582" cy="6951271"/>
          </a:xfrm>
        </p:grpSpPr>
        <p:sp>
          <p:nvSpPr>
            <p:cNvPr id="3" name="TextBox 3"/>
            <p:cNvSpPr txBox="1"/>
            <p:nvPr/>
          </p:nvSpPr>
          <p:spPr>
            <a:xfrm>
              <a:off x="0" y="-10160"/>
              <a:ext cx="17512582" cy="2329526"/>
            </a:xfrm>
            <a:prstGeom prst="rect">
              <a:avLst/>
            </a:prstGeom>
          </p:spPr>
          <p:txBody>
            <a:bodyPr lIns="0" tIns="0" rIns="0" bIns="0" rtlCol="0" anchor="t">
              <a:spAutoFit/>
            </a:bodyPr>
            <a:lstStyle/>
            <a:p>
              <a:pPr>
                <a:lnSpc>
                  <a:spcPts val="7200"/>
                </a:lnSpc>
              </a:pPr>
              <a:r>
                <a:rPr lang="en-US" sz="4000" b="1">
                  <a:solidFill>
                    <a:srgbClr val="FF7C64"/>
                  </a:solidFill>
                  <a:latin typeface="Arial" panose="020B0604020202020204" pitchFamily="34" charset="0"/>
                  <a:ea typeface="Oswald"/>
                  <a:cs typeface="Arial" panose="020B0604020202020204" pitchFamily="34" charset="0"/>
                  <a:sym typeface="Oswald"/>
                </a:rPr>
                <a:t>1.</a:t>
              </a:r>
              <a:r>
                <a:rPr lang="en-US" sz="4000" b="1">
                  <a:solidFill>
                    <a:srgbClr val="FF7C64"/>
                  </a:solidFill>
                  <a:latin typeface="Arial" panose="020B0604020202020204" pitchFamily="34" charset="0"/>
                  <a:ea typeface="Oswald"/>
                  <a:cs typeface="Arial" panose="020B0604020202020204" pitchFamily="34" charset="0"/>
                </a:rPr>
                <a:t>GIỚI THIỆU CHUNG</a:t>
              </a:r>
              <a:endParaRPr lang="en-US" sz="4000" b="1">
                <a:solidFill>
                  <a:srgbClr val="FF7C64"/>
                </a:solidFill>
                <a:latin typeface="Arial" panose="020B0604020202020204" pitchFamily="34" charset="0"/>
                <a:ea typeface="Oswald"/>
                <a:cs typeface="Arial" panose="020B0604020202020204" pitchFamily="34" charset="0"/>
                <a:sym typeface="Oswald"/>
              </a:endParaRPr>
            </a:p>
            <a:p>
              <a:pPr algn="l">
                <a:lnSpc>
                  <a:spcPts val="7200"/>
                </a:lnSpc>
              </a:pPr>
              <a:endParaRPr lang="en-US" sz="4000">
                <a:solidFill>
                  <a:srgbClr val="102B30"/>
                </a:solidFill>
                <a:latin typeface="Arial" panose="020B0604020202020204" pitchFamily="34" charset="0"/>
                <a:ea typeface="Oswald"/>
                <a:cs typeface="Arial" panose="020B0604020202020204" pitchFamily="34" charset="0"/>
                <a:sym typeface="Oswald"/>
              </a:endParaRPr>
            </a:p>
          </p:txBody>
        </p:sp>
        <p:sp>
          <p:nvSpPr>
            <p:cNvPr id="4" name="TextBox 4"/>
            <p:cNvSpPr txBox="1"/>
            <p:nvPr/>
          </p:nvSpPr>
          <p:spPr>
            <a:xfrm>
              <a:off x="0" y="1656588"/>
              <a:ext cx="17512582" cy="5284523"/>
            </a:xfrm>
            <a:prstGeom prst="rect">
              <a:avLst/>
            </a:prstGeom>
          </p:spPr>
          <p:txBody>
            <a:bodyPr lIns="0" tIns="0" rIns="0" bIns="0" rtlCol="0" anchor="t">
              <a:spAutoFit/>
            </a:bodyPr>
            <a:lstStyle/>
            <a:p>
              <a:pPr marL="342900" indent="-342900" algn="just">
                <a:lnSpc>
                  <a:spcPct val="150000"/>
                </a:lnSpc>
                <a:spcBef>
                  <a:spcPts val="600"/>
                </a:spcBef>
                <a:spcAft>
                  <a:spcPts val="600"/>
                </a:spcAft>
                <a:buFont typeface="Wingdings" panose="05000000000000000000" pitchFamily="2" charset="2"/>
                <a:buChar char="q"/>
              </a:pPr>
              <a:r>
                <a:rPr lang="en-US" sz="2400">
                  <a:latin typeface="Arial" panose="020B0604020202020204" pitchFamily="34" charset="0"/>
                  <a:ea typeface="Muli Semi-Bold"/>
                  <a:cs typeface="Arial" panose="020B0604020202020204" pitchFamily="34" charset="0"/>
                </a:rPr>
                <a:t>Cuối thập niên 1990 và đầu những năm 2000, Internet bắt đầu phổ biến rộng rãi, kéo theo nhu cầu chia sẻ dữ liệu số, đặc biệt là nhạc, video và phần mềm, tăng mạnh.</a:t>
              </a:r>
            </a:p>
            <a:p>
              <a:pPr marL="342900" indent="-342900" algn="just">
                <a:lnSpc>
                  <a:spcPct val="150000"/>
                </a:lnSpc>
                <a:spcBef>
                  <a:spcPts val="600"/>
                </a:spcBef>
                <a:spcAft>
                  <a:spcPts val="600"/>
                </a:spcAft>
                <a:buFont typeface="Wingdings" panose="05000000000000000000" pitchFamily="2" charset="2"/>
                <a:buChar char="q"/>
              </a:pPr>
              <a:r>
                <a:rPr lang="en-US" sz="2400">
                  <a:latin typeface="Arial" panose="020B0604020202020204" pitchFamily="34" charset="0"/>
                  <a:ea typeface="Muli Semi-Bold"/>
                  <a:cs typeface="Arial" panose="020B0604020202020204" pitchFamily="34" charset="0"/>
                </a:rPr>
                <a:t>Sự ra đời của Napster vào năm 1999 đánh dấu bước ngoặt quan trọng: lần đầu tiên, người dùng có thể trực tiếp chia sẻ nhạc MP3 với nhau mà không phải tải toàn bộ dữ liệu từ một máy chủ duy nhất. Napster đã đặt nền móng cho mô hình Peer-to-Peer (P2P) – nơi mọi người tham gia vừa là người dùng tài nguyên, vừa là nhà cung cấp tài nguyên</a:t>
              </a:r>
              <a:r>
                <a:rPr lang="en-US" sz="2400" smtClean="0">
                  <a:latin typeface="Arial" panose="020B0604020202020204" pitchFamily="34" charset="0"/>
                  <a:ea typeface="Muli Semi-Bold"/>
                  <a:cs typeface="Arial" panose="020B0604020202020204" pitchFamily="34" charset="0"/>
                </a:rPr>
                <a:t>.</a:t>
              </a:r>
              <a:endParaRPr lang="en-US" sz="2400">
                <a:latin typeface="Arial" panose="020B0604020202020204" pitchFamily="34" charset="0"/>
                <a:ea typeface="Muli Semi-Bold"/>
                <a:cs typeface="Arial" panose="020B0604020202020204" pitchFamily="34" charset="0"/>
                <a:sym typeface="Muli Semi-Bold"/>
              </a:endParaRPr>
            </a:p>
          </p:txBody>
        </p:sp>
      </p:grpSp>
      <p:sp>
        <p:nvSpPr>
          <p:cNvPr id="6" name="Freeform 6"/>
          <p:cNvSpPr/>
          <p:nvPr/>
        </p:nvSpPr>
        <p:spPr>
          <a:xfrm>
            <a:off x="11885969" y="1856761"/>
            <a:ext cx="6402031" cy="6367110"/>
          </a:xfrm>
          <a:custGeom>
            <a:avLst/>
            <a:gdLst/>
            <a:ahLst/>
            <a:cxnLst/>
            <a:rect l="l" t="t" r="r" b="b"/>
            <a:pathLst>
              <a:path w="6402031" h="6367110">
                <a:moveTo>
                  <a:pt x="0" y="0"/>
                </a:moveTo>
                <a:lnTo>
                  <a:pt x="6402031" y="0"/>
                </a:lnTo>
                <a:lnTo>
                  <a:pt x="6402031" y="6367110"/>
                </a:lnTo>
                <a:lnTo>
                  <a:pt x="0" y="6367110"/>
                </a:lnTo>
                <a:lnTo>
                  <a:pt x="0" y="0"/>
                </a:lnTo>
                <a:close/>
              </a:path>
            </a:pathLst>
          </a:custGeom>
          <a:blipFill>
            <a:blip r:embed="rId2">
              <a:alphaModFix amt="26000"/>
              <a:extLst>
                <a:ext uri="{96DAC541-7B7A-43D3-8B79-37D633B846F1}">
                  <asvg:svgBlip xmlns:asvg="http://schemas.microsoft.com/office/drawing/2016/SVG/main" xmlns="" r:embed="rId3"/>
                </a:ext>
              </a:extLst>
            </a:blip>
            <a:stretch>
              <a:fillRect/>
            </a:stretch>
          </a:blipFill>
        </p:spPr>
      </p:sp>
      <p:sp>
        <p:nvSpPr>
          <p:cNvPr id="8" name="TextBox 7"/>
          <p:cNvSpPr txBox="1"/>
          <p:nvPr/>
        </p:nvSpPr>
        <p:spPr>
          <a:xfrm>
            <a:off x="16154400" y="9895701"/>
            <a:ext cx="2590800" cy="276999"/>
          </a:xfrm>
          <a:prstGeom prst="rect">
            <a:avLst/>
          </a:prstGeom>
          <a:noFill/>
        </p:spPr>
        <p:txBody>
          <a:bodyPr wrap="square" rtlCol="0">
            <a:spAutoFit/>
          </a:bodyPr>
          <a:lstStyle/>
          <a:p>
            <a:r>
              <a:rPr lang="en-US" sz="1200" smtClean="0">
                <a:latin typeface="Arial" panose="020B0604020202020204" pitchFamily="34" charset="0"/>
                <a:cs typeface="Arial" panose="020B0604020202020204" pitchFamily="34" charset="0"/>
              </a:rPr>
              <a:t>Nguồn: Internet</a:t>
            </a:r>
            <a:endParaRPr lang="en-US" sz="1200">
              <a:latin typeface="Arial" panose="020B0604020202020204" pitchFamily="34" charset="0"/>
              <a:cs typeface="Arial" panose="020B0604020202020204" pitchFamily="34" charset="0"/>
            </a:endParaRPr>
          </a:p>
        </p:txBody>
      </p:sp>
      <p:pic>
        <p:nvPicPr>
          <p:cNvPr id="10" name="Picture 9" descr="Peer to Peer là gì? Đặc điểm và ứng dụng mạng ngang hàng P2P"/>
          <p:cNvPicPr/>
          <p:nvPr/>
        </p:nvPicPr>
        <p:blipFill>
          <a:blip r:embed="rId4">
            <a:extLst>
              <a:ext uri="{28A0092B-C50C-407E-A947-70E740481C1C}">
                <a14:useLocalDpi xmlns:a14="http://schemas.microsoft.com/office/drawing/2010/main" val="0"/>
              </a:ext>
            </a:extLst>
          </a:blip>
          <a:srcRect/>
          <a:stretch>
            <a:fillRect/>
          </a:stretch>
        </p:blipFill>
        <p:spPr bwMode="auto">
          <a:xfrm>
            <a:off x="11430000" y="5448300"/>
            <a:ext cx="6511886" cy="4343400"/>
          </a:xfrm>
          <a:prstGeom prst="rect">
            <a:avLst/>
          </a:prstGeom>
          <a:noFill/>
          <a:ln>
            <a:noFill/>
          </a:ln>
        </p:spPr>
      </p:pic>
    </p:spTree>
    <p:extLst>
      <p:ext uri="{BB962C8B-B14F-4D97-AF65-F5344CB8AC3E}">
        <p14:creationId xmlns:p14="http://schemas.microsoft.com/office/powerpoint/2010/main" val="897705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89840" y="419100"/>
            <a:ext cx="13134436" cy="10419185"/>
            <a:chOff x="0" y="-10160"/>
            <a:chExt cx="17512582" cy="13892244"/>
          </a:xfrm>
        </p:grpSpPr>
        <p:sp>
          <p:nvSpPr>
            <p:cNvPr id="3" name="TextBox 3"/>
            <p:cNvSpPr txBox="1"/>
            <p:nvPr/>
          </p:nvSpPr>
          <p:spPr>
            <a:xfrm>
              <a:off x="0" y="-10160"/>
              <a:ext cx="17512582" cy="1110133"/>
            </a:xfrm>
            <a:prstGeom prst="rect">
              <a:avLst/>
            </a:prstGeom>
          </p:spPr>
          <p:txBody>
            <a:bodyPr lIns="0" tIns="0" rIns="0" bIns="0" rtlCol="0" anchor="t">
              <a:spAutoFit/>
            </a:bodyPr>
            <a:lstStyle/>
            <a:p>
              <a:pPr>
                <a:lnSpc>
                  <a:spcPts val="7200"/>
                </a:lnSpc>
              </a:pPr>
              <a:r>
                <a:rPr lang="en-US" sz="4000" b="1">
                  <a:solidFill>
                    <a:srgbClr val="FF7C64"/>
                  </a:solidFill>
                  <a:latin typeface="Arial" panose="020B0604020202020204" pitchFamily="34" charset="0"/>
                  <a:ea typeface="Oswald"/>
                  <a:cs typeface="Arial" panose="020B0604020202020204" pitchFamily="34" charset="0"/>
                  <a:sym typeface="Oswald"/>
                </a:rPr>
                <a:t>2.</a:t>
              </a:r>
              <a:r>
                <a:rPr lang="en-US" sz="4000" b="1">
                  <a:solidFill>
                    <a:srgbClr val="FF7C64"/>
                  </a:solidFill>
                  <a:latin typeface="Arial" panose="020B0604020202020204" pitchFamily="34" charset="0"/>
                  <a:ea typeface="Oswald"/>
                  <a:cs typeface="Arial" panose="020B0604020202020204" pitchFamily="34" charset="0"/>
                </a:rPr>
                <a:t> KHÁI NIỆM VÀ ĐẶC ĐIỂM CỦA P2P</a:t>
              </a:r>
            </a:p>
          </p:txBody>
        </p:sp>
        <p:sp>
          <p:nvSpPr>
            <p:cNvPr id="4" name="TextBox 4"/>
            <p:cNvSpPr txBox="1"/>
            <p:nvPr/>
          </p:nvSpPr>
          <p:spPr>
            <a:xfrm>
              <a:off x="181605" y="1308130"/>
              <a:ext cx="17281225" cy="12573954"/>
            </a:xfrm>
            <a:prstGeom prst="rect">
              <a:avLst/>
            </a:prstGeom>
          </p:spPr>
          <p:txBody>
            <a:bodyPr wrap="square" lIns="0" tIns="0" rIns="0" bIns="0" rtlCol="0" anchor="t">
              <a:spAutoFit/>
            </a:bodyPr>
            <a:lstStyle/>
            <a:p>
              <a:pPr marL="342900" indent="-342900" algn="just">
                <a:lnSpc>
                  <a:spcPct val="150000"/>
                </a:lnSpc>
                <a:spcBef>
                  <a:spcPts val="600"/>
                </a:spcBef>
                <a:spcAft>
                  <a:spcPts val="600"/>
                </a:spcAft>
                <a:buFont typeface="Wingdings" panose="05000000000000000000" pitchFamily="2" charset="2"/>
                <a:buChar char="q"/>
              </a:pPr>
              <a:r>
                <a:rPr lang="en-US" sz="2400" smtClean="0">
                  <a:latin typeface="Arial" panose="020B0604020202020204" pitchFamily="34" charset="0"/>
                  <a:cs typeface="Arial" panose="020B0604020202020204" pitchFamily="34" charset="0"/>
                  <a:sym typeface="Muli Semi-Bold"/>
                </a:rPr>
                <a:t>M</a:t>
              </a:r>
              <a:r>
                <a:rPr lang="en-US" sz="2400" smtClean="0">
                  <a:latin typeface="Arial" panose="020B0604020202020204" pitchFamily="34" charset="0"/>
                  <a:cs typeface="Arial" panose="020B0604020202020204" pitchFamily="34" charset="0"/>
                </a:rPr>
                <a:t>ạng </a:t>
              </a:r>
              <a:r>
                <a:rPr lang="en-US" sz="2400">
                  <a:latin typeface="Arial" panose="020B0604020202020204" pitchFamily="34" charset="0"/>
                  <a:cs typeface="Arial" panose="020B0604020202020204" pitchFamily="34" charset="0"/>
                </a:rPr>
                <a:t>Peer-to-Peer (P2P) là một mô hình mạng trong đó các nút mạng (gọi là peer) có quyền và vai trò ngang hàng, kết nối trực tiếp với nhau để chia sẻ tài nguyên (dữ liệu, băng thông, sức mạnh tính toán) mà không cần một máy chủ trung tâm điều phối toàn </a:t>
              </a:r>
              <a:r>
                <a:rPr lang="en-US" sz="2400" smtClean="0">
                  <a:latin typeface="Arial" panose="020B0604020202020204" pitchFamily="34" charset="0"/>
                  <a:cs typeface="Arial" panose="020B0604020202020204" pitchFamily="34" charset="0"/>
                </a:rPr>
                <a:t>bộ. Trong </a:t>
              </a:r>
              <a:r>
                <a:rPr lang="en-US" sz="2400">
                  <a:latin typeface="Arial" panose="020B0604020202020204" pitchFamily="34" charset="0"/>
                  <a:cs typeface="Arial" panose="020B0604020202020204" pitchFamily="34" charset="0"/>
                </a:rPr>
                <a:t>P2P, mỗi peer có thể vừa đóng vai trò client (yêu cầu dữ liệu), vừa là server (cung cấp dữ liệu), và có thể thay đổi vai trò linh hoạt tùy theo tình huống.</a:t>
              </a:r>
              <a:r>
                <a:rPr lang="en-US" sz="2400" b="1" smtClean="0">
                  <a:solidFill>
                    <a:srgbClr val="FF7C64"/>
                  </a:solidFill>
                  <a:latin typeface="Arial" panose="020B0604020202020204" pitchFamily="34" charset="0"/>
                  <a:ea typeface="Muli Semi-Bold"/>
                  <a:cs typeface="Arial" panose="020B0604020202020204" pitchFamily="34" charset="0"/>
                  <a:sym typeface="Muli Semi-Bold"/>
                </a:rPr>
                <a:t> </a:t>
              </a:r>
            </a:p>
            <a:p>
              <a:pPr marL="457200" indent="-457200">
                <a:lnSpc>
                  <a:spcPct val="150000"/>
                </a:lnSpc>
                <a:spcBef>
                  <a:spcPts val="600"/>
                </a:spcBef>
                <a:spcAft>
                  <a:spcPts val="600"/>
                </a:spcAft>
                <a:buFont typeface="Wingdings" panose="05000000000000000000" pitchFamily="2" charset="2"/>
                <a:buChar char="q"/>
              </a:pPr>
              <a:r>
                <a:rPr lang="en-US" sz="2800" smtClean="0">
                  <a:latin typeface="Arial" panose="020B0604020202020204" pitchFamily="34" charset="0"/>
                  <a:ea typeface="Muli Semi-Bold"/>
                  <a:cs typeface="Arial" panose="020B0604020202020204" pitchFamily="34" charset="0"/>
                  <a:sym typeface="Muli Semi-Bold"/>
                </a:rPr>
                <a:t>Đặc trưng cơ bản của P2P:</a:t>
              </a:r>
            </a:p>
            <a:p>
              <a:pPr marL="855663" indent="-449263">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Tính phân tán</a:t>
              </a:r>
            </a:p>
            <a:p>
              <a:pPr marL="855663" indent="-449263">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Tự tổ chức</a:t>
              </a:r>
            </a:p>
            <a:p>
              <a:pPr marL="855663" indent="-449263">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Mở rộng dễ dàng</a:t>
              </a:r>
            </a:p>
            <a:p>
              <a:pPr marL="855663" indent="-449263">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Tận dụng tài nguyên cộng đồng</a:t>
              </a:r>
            </a:p>
            <a:p>
              <a:pPr marL="855663" indent="-449263">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Khả năng chịu lỗi</a:t>
              </a:r>
              <a:endParaRPr lang="en-US" sz="2400">
                <a:latin typeface="Arial" panose="020B0604020202020204" pitchFamily="34" charset="0"/>
                <a:cs typeface="Arial" panose="020B0604020202020204" pitchFamily="34" charset="0"/>
                <a:sym typeface="Muli Semi-Bold"/>
              </a:endParaRPr>
            </a:p>
            <a:p>
              <a:pPr>
                <a:lnSpc>
                  <a:spcPct val="150000"/>
                </a:lnSpc>
                <a:spcBef>
                  <a:spcPts val="600"/>
                </a:spcBef>
                <a:spcAft>
                  <a:spcPts val="600"/>
                </a:spcAft>
              </a:pPr>
              <a:endParaRPr lang="en-US" sz="2800" b="1">
                <a:solidFill>
                  <a:srgbClr val="FF7C64"/>
                </a:solidFill>
                <a:latin typeface="Arial" panose="020B0604020202020204" pitchFamily="34" charset="0"/>
                <a:ea typeface="Muli Semi-Bold"/>
                <a:cs typeface="Arial" panose="020B0604020202020204" pitchFamily="34" charset="0"/>
                <a:sym typeface="Muli Semi-Bold"/>
              </a:endParaRPr>
            </a:p>
            <a:p>
              <a:pPr>
                <a:lnSpc>
                  <a:spcPct val="150000"/>
                </a:lnSpc>
                <a:spcBef>
                  <a:spcPts val="600"/>
                </a:spcBef>
                <a:spcAft>
                  <a:spcPts val="600"/>
                </a:spcAft>
              </a:pPr>
              <a:endParaRPr lang="en-US" sz="2800" b="1" smtClean="0">
                <a:solidFill>
                  <a:srgbClr val="FF7C64"/>
                </a:solidFill>
                <a:latin typeface="Arial" panose="020B0604020202020204" pitchFamily="34" charset="0"/>
                <a:ea typeface="Muli Semi-Bold"/>
                <a:cs typeface="Arial" panose="020B0604020202020204" pitchFamily="34" charset="0"/>
                <a:sym typeface="Muli Semi-Bold"/>
              </a:endParaRPr>
            </a:p>
            <a:p>
              <a:pPr>
                <a:lnSpc>
                  <a:spcPct val="150000"/>
                </a:lnSpc>
                <a:spcBef>
                  <a:spcPts val="600"/>
                </a:spcBef>
                <a:spcAft>
                  <a:spcPts val="600"/>
                </a:spcAft>
              </a:pPr>
              <a:endParaRPr lang="en-US" sz="2800" b="1">
                <a:solidFill>
                  <a:srgbClr val="FF7C64"/>
                </a:solidFill>
                <a:latin typeface="Arial" panose="020B0604020202020204" pitchFamily="34" charset="0"/>
                <a:ea typeface="Muli Semi-Bold"/>
                <a:cs typeface="Arial" panose="020B0604020202020204" pitchFamily="34" charset="0"/>
                <a:sym typeface="Muli Semi-Bold"/>
              </a:endParaRPr>
            </a:p>
          </p:txBody>
        </p:sp>
      </p:grpSp>
      <p:sp>
        <p:nvSpPr>
          <p:cNvPr id="6" name="Freeform 6"/>
          <p:cNvSpPr/>
          <p:nvPr/>
        </p:nvSpPr>
        <p:spPr>
          <a:xfrm>
            <a:off x="11885969" y="2254867"/>
            <a:ext cx="6402031" cy="6367110"/>
          </a:xfrm>
          <a:custGeom>
            <a:avLst/>
            <a:gdLst/>
            <a:ahLst/>
            <a:cxnLst/>
            <a:rect l="l" t="t" r="r" b="b"/>
            <a:pathLst>
              <a:path w="6402031" h="6367110">
                <a:moveTo>
                  <a:pt x="0" y="0"/>
                </a:moveTo>
                <a:lnTo>
                  <a:pt x="6402031" y="0"/>
                </a:lnTo>
                <a:lnTo>
                  <a:pt x="6402031" y="6367110"/>
                </a:lnTo>
                <a:lnTo>
                  <a:pt x="0" y="6367110"/>
                </a:lnTo>
                <a:lnTo>
                  <a:pt x="0" y="0"/>
                </a:lnTo>
                <a:close/>
              </a:path>
            </a:pathLst>
          </a:custGeom>
          <a:blipFill>
            <a:blip r:embed="rId2">
              <a:alphaModFix amt="26000"/>
              <a:extLst>
                <a:ext uri="{96DAC541-7B7A-43D3-8B79-37D633B846F1}">
                  <asvg:svgBlip xmlns:asvg="http://schemas.microsoft.com/office/drawing/2016/SVG/main" xmlns="" r:embed="rId3"/>
                </a:ext>
              </a:extLst>
            </a:blip>
            <a:stretch>
              <a:fillRect/>
            </a:stretch>
          </a:blipFill>
        </p:spPr>
      </p:sp>
      <p:pic>
        <p:nvPicPr>
          <p:cNvPr id="1026" name="Picture 2" descr="Mạng ngang hàng - Công nghệ P2P đem lại những ưu điểm gì?"/>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0600" y="4292758"/>
            <a:ext cx="8314692" cy="467008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5086984" y="8984890"/>
            <a:ext cx="2590800" cy="276999"/>
          </a:xfrm>
          <a:prstGeom prst="rect">
            <a:avLst/>
          </a:prstGeom>
          <a:noFill/>
        </p:spPr>
        <p:txBody>
          <a:bodyPr wrap="square" rtlCol="0">
            <a:spAutoFit/>
          </a:bodyPr>
          <a:lstStyle/>
          <a:p>
            <a:r>
              <a:rPr lang="en-US" sz="1200" smtClean="0">
                <a:latin typeface="Arial" panose="020B0604020202020204" pitchFamily="34" charset="0"/>
                <a:cs typeface="Arial" panose="020B0604020202020204" pitchFamily="34" charset="0"/>
              </a:rPr>
              <a:t>Nguồn: Internet</a:t>
            </a:r>
            <a:endParaRPr lang="en-US" sz="120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34337" y="183504"/>
            <a:ext cx="17487178" cy="6532750"/>
            <a:chOff x="-254961" y="-290830"/>
            <a:chExt cx="23316237" cy="8710330"/>
          </a:xfrm>
        </p:grpSpPr>
        <p:sp>
          <p:nvSpPr>
            <p:cNvPr id="3" name="TextBox 3"/>
            <p:cNvSpPr txBox="1"/>
            <p:nvPr/>
          </p:nvSpPr>
          <p:spPr>
            <a:xfrm>
              <a:off x="0" y="-290830"/>
              <a:ext cx="23061276" cy="1476558"/>
            </a:xfrm>
            <a:prstGeom prst="rect">
              <a:avLst/>
            </a:prstGeom>
          </p:spPr>
          <p:txBody>
            <a:bodyPr lIns="0" tIns="0" rIns="0" bIns="0" rtlCol="0" anchor="t">
              <a:spAutoFit/>
            </a:bodyPr>
            <a:lstStyle/>
            <a:p>
              <a:pPr>
                <a:lnSpc>
                  <a:spcPts val="10260"/>
                </a:lnSpc>
              </a:pPr>
              <a:r>
                <a:rPr lang="en-US" sz="4000" b="1" smtClean="0">
                  <a:solidFill>
                    <a:srgbClr val="FF7C64"/>
                  </a:solidFill>
                  <a:latin typeface="Arial" panose="020B0604020202020204" pitchFamily="34" charset="0"/>
                  <a:ea typeface="Oswald"/>
                  <a:cs typeface="Arial" panose="020B0604020202020204" pitchFamily="34" charset="0"/>
                  <a:sym typeface="Oswald"/>
                </a:rPr>
                <a:t>3. </a:t>
              </a:r>
              <a:r>
                <a:rPr lang="en-US" sz="4000" b="1" smtClean="0">
                  <a:solidFill>
                    <a:srgbClr val="FF7C64"/>
                  </a:solidFill>
                  <a:latin typeface="Arial" panose="020B0604020202020204" pitchFamily="34" charset="0"/>
                  <a:ea typeface="Oswald"/>
                  <a:cs typeface="Arial" panose="020B0604020202020204" pitchFamily="34" charset="0"/>
                </a:rPr>
                <a:t>CÁC MÔ HÌNH KIẾN TRÚC CỦA P2P</a:t>
              </a:r>
              <a:endParaRPr lang="en-US" sz="4000" b="1" smtClean="0">
                <a:solidFill>
                  <a:srgbClr val="FF7C64"/>
                </a:solidFill>
                <a:latin typeface="Arial" panose="020B0604020202020204" pitchFamily="34" charset="0"/>
                <a:ea typeface="Oswald"/>
                <a:cs typeface="Arial" panose="020B0604020202020204" pitchFamily="34" charset="0"/>
                <a:sym typeface="Oswald"/>
              </a:endParaRPr>
            </a:p>
          </p:txBody>
        </p:sp>
        <p:sp>
          <p:nvSpPr>
            <p:cNvPr id="4" name="TextBox 4"/>
            <p:cNvSpPr txBox="1"/>
            <p:nvPr/>
          </p:nvSpPr>
          <p:spPr>
            <a:xfrm>
              <a:off x="-254961" y="1185728"/>
              <a:ext cx="23061276" cy="7233772"/>
            </a:xfrm>
            <a:prstGeom prst="rect">
              <a:avLst/>
            </a:prstGeom>
          </p:spPr>
          <p:txBody>
            <a:bodyPr lIns="0" tIns="0" rIns="0" bIns="0" rtlCol="0" anchor="t">
              <a:spAutoFit/>
            </a:bodyPr>
            <a:lstStyle/>
            <a:p>
              <a:pPr marL="259080" lvl="1" algn="just">
                <a:lnSpc>
                  <a:spcPct val="150000"/>
                </a:lnSpc>
                <a:spcBef>
                  <a:spcPts val="600"/>
                </a:spcBef>
                <a:spcAft>
                  <a:spcPts val="600"/>
                </a:spcAft>
              </a:pPr>
              <a:r>
                <a:rPr lang="en-US" sz="4000">
                  <a:solidFill>
                    <a:srgbClr val="FF7C64"/>
                  </a:solidFill>
                  <a:latin typeface="Arial" panose="020B0604020202020204" pitchFamily="34" charset="0"/>
                  <a:ea typeface="Oswald"/>
                  <a:cs typeface="Arial" panose="020B0604020202020204" pitchFamily="34" charset="0"/>
                </a:rPr>
                <a:t>3.1 P2P tập trung (Centralized P2P)</a:t>
              </a:r>
            </a:p>
            <a:p>
              <a:pPr marL="914400" lvl="0" indent="-406400">
                <a:lnSpc>
                  <a:spcPct val="150000"/>
                </a:lnSpc>
                <a:spcBef>
                  <a:spcPts val="600"/>
                </a:spcBef>
                <a:spcAft>
                  <a:spcPts val="600"/>
                </a:spcAft>
                <a:buFont typeface="Wingdings" panose="05000000000000000000" pitchFamily="2" charset="2"/>
                <a:buChar char="q"/>
              </a:pPr>
              <a:r>
                <a:rPr lang="en-US" sz="2400">
                  <a:latin typeface="Arial" panose="020B0604020202020204" pitchFamily="34" charset="0"/>
                  <a:cs typeface="Arial" panose="020B0604020202020204" pitchFamily="34" charset="0"/>
                </a:rPr>
                <a:t>Trong mô hình này, tồn tại một máy chủ trung tâm (central server) đóng vai trò giữ chỉ mục (index) của tất cả các file được chia sẻ trên mạng.</a:t>
              </a:r>
            </a:p>
            <a:p>
              <a:pPr marL="914400" lvl="0" indent="-406400">
                <a:lnSpc>
                  <a:spcPct val="150000"/>
                </a:lnSpc>
                <a:spcBef>
                  <a:spcPts val="600"/>
                </a:spcBef>
                <a:spcAft>
                  <a:spcPts val="600"/>
                </a:spcAft>
                <a:buFont typeface="Wingdings" panose="05000000000000000000" pitchFamily="2" charset="2"/>
                <a:buChar char="q"/>
              </a:pPr>
              <a:r>
                <a:rPr lang="en-US" sz="2400">
                  <a:latin typeface="Arial" panose="020B0604020202020204" pitchFamily="34" charset="0"/>
                  <a:cs typeface="Arial" panose="020B0604020202020204" pitchFamily="34" charset="0"/>
                </a:rPr>
                <a:t>Các peer khi tham gia sẽ đăng danh sách file mà họ đang chia sẻ lên máy chủ trung tâm.</a:t>
              </a:r>
            </a:p>
            <a:p>
              <a:pPr marL="914400" lvl="0" indent="-406400">
                <a:lnSpc>
                  <a:spcPct val="150000"/>
                </a:lnSpc>
                <a:spcBef>
                  <a:spcPts val="600"/>
                </a:spcBef>
                <a:spcAft>
                  <a:spcPts val="600"/>
                </a:spcAft>
                <a:buFont typeface="Wingdings" panose="05000000000000000000" pitchFamily="2" charset="2"/>
                <a:buChar char="q"/>
              </a:pPr>
              <a:r>
                <a:rPr lang="en-US" sz="2400">
                  <a:latin typeface="Arial" panose="020B0604020202020204" pitchFamily="34" charset="0"/>
                  <a:cs typeface="Arial" panose="020B0604020202020204" pitchFamily="34" charset="0"/>
                </a:rPr>
                <a:t>Khi một peer muốn tìm file, nó gửi yêu cầu tìm kiếm tới máy chủ trung tâm. Máy chủ sẽ trả về danh sách các peer đang có file đó.</a:t>
              </a:r>
            </a:p>
            <a:p>
              <a:pPr marL="914400" lvl="0" indent="-406400">
                <a:lnSpc>
                  <a:spcPct val="150000"/>
                </a:lnSpc>
                <a:spcBef>
                  <a:spcPts val="600"/>
                </a:spcBef>
                <a:spcAft>
                  <a:spcPts val="600"/>
                </a:spcAft>
                <a:buFont typeface="Wingdings" panose="05000000000000000000" pitchFamily="2" charset="2"/>
                <a:buChar char="q"/>
              </a:pPr>
              <a:r>
                <a:rPr lang="en-US" sz="2400">
                  <a:latin typeface="Arial" panose="020B0604020202020204" pitchFamily="34" charset="0"/>
                  <a:cs typeface="Arial" panose="020B0604020202020204" pitchFamily="34" charset="0"/>
                </a:rPr>
                <a:t>Việc truyền dữ liệu diễn ra trực tiếp giữa các peer, không qua máy chủ.</a:t>
              </a:r>
            </a:p>
            <a:p>
              <a:pPr marL="259080" lvl="1" algn="just">
                <a:lnSpc>
                  <a:spcPct val="150000"/>
                </a:lnSpc>
                <a:spcBef>
                  <a:spcPct val="0"/>
                </a:spcBef>
              </a:pPr>
              <a:endParaRPr lang="en-US" sz="2400" u="none" strike="noStrike">
                <a:solidFill>
                  <a:srgbClr val="102B30"/>
                </a:solidFill>
                <a:latin typeface="Arial" panose="020B0604020202020204" pitchFamily="34" charset="0"/>
                <a:ea typeface="Muli Extra-Light"/>
                <a:cs typeface="Arial" panose="020B0604020202020204" pitchFamily="34" charset="0"/>
                <a:sym typeface="Muli Extra-Light"/>
              </a:endParaRPr>
            </a:p>
          </p:txBody>
        </p:sp>
      </p:grpSp>
      <p:sp>
        <p:nvSpPr>
          <p:cNvPr id="5" name="Freeform 5"/>
          <p:cNvSpPr/>
          <p:nvPr/>
        </p:nvSpPr>
        <p:spPr>
          <a:xfrm>
            <a:off x="13367779" y="3451694"/>
            <a:ext cx="4808751" cy="3383612"/>
          </a:xfrm>
          <a:custGeom>
            <a:avLst/>
            <a:gdLst/>
            <a:ahLst/>
            <a:cxnLst/>
            <a:rect l="l" t="t" r="r" b="b"/>
            <a:pathLst>
              <a:path w="4808751" h="3383612">
                <a:moveTo>
                  <a:pt x="0" y="0"/>
                </a:moveTo>
                <a:lnTo>
                  <a:pt x="4808751" y="0"/>
                </a:lnTo>
                <a:lnTo>
                  <a:pt x="4808751" y="3383612"/>
                </a:lnTo>
                <a:lnTo>
                  <a:pt x="0" y="3383612"/>
                </a:lnTo>
                <a:lnTo>
                  <a:pt x="0" y="0"/>
                </a:lnTo>
                <a:close/>
              </a:path>
            </a:pathLst>
          </a:custGeom>
          <a:blipFill>
            <a:blip r:embed="rId2">
              <a:alphaModFix amt="56000"/>
              <a:extLst>
                <a:ext uri="{96DAC541-7B7A-43D3-8B79-37D633B846F1}">
                  <asvg:svgBlip xmlns:asvg="http://schemas.microsoft.com/office/drawing/2016/SVG/main" xmlns="" r:embed="rId3"/>
                </a:ext>
              </a:extLst>
            </a:blip>
            <a:stretch>
              <a:fillRect/>
            </a:stretch>
          </a:blipFill>
        </p:spPr>
      </p:sp>
      <p:pic>
        <p:nvPicPr>
          <p:cNvPr id="6" name="Picture 5" descr="The centralized peer-to-peer (P2P) system. A peer E sends a message to... |  Download Scientific Diagram"/>
          <p:cNvPicPr/>
          <p:nvPr/>
        </p:nvPicPr>
        <p:blipFill>
          <a:blip r:embed="rId4">
            <a:extLst>
              <a:ext uri="{28A0092B-C50C-407E-A947-70E740481C1C}">
                <a14:useLocalDpi xmlns:a14="http://schemas.microsoft.com/office/drawing/2010/main" val="0"/>
              </a:ext>
            </a:extLst>
          </a:blip>
          <a:srcRect/>
          <a:stretch>
            <a:fillRect/>
          </a:stretch>
        </p:blipFill>
        <p:spPr bwMode="auto">
          <a:xfrm>
            <a:off x="11125200" y="5295901"/>
            <a:ext cx="6725344" cy="4570184"/>
          </a:xfrm>
          <a:prstGeom prst="rect">
            <a:avLst/>
          </a:prstGeom>
          <a:noFill/>
          <a:ln>
            <a:noFill/>
          </a:ln>
        </p:spPr>
      </p:pic>
      <p:sp>
        <p:nvSpPr>
          <p:cNvPr id="7" name="TextBox 6"/>
          <p:cNvSpPr txBox="1"/>
          <p:nvPr/>
        </p:nvSpPr>
        <p:spPr>
          <a:xfrm>
            <a:off x="15585730" y="9869714"/>
            <a:ext cx="2590800" cy="276999"/>
          </a:xfrm>
          <a:prstGeom prst="rect">
            <a:avLst/>
          </a:prstGeom>
          <a:noFill/>
        </p:spPr>
        <p:txBody>
          <a:bodyPr wrap="square" rtlCol="0">
            <a:spAutoFit/>
          </a:bodyPr>
          <a:lstStyle/>
          <a:p>
            <a:r>
              <a:rPr lang="en-US" sz="1200" smtClean="0">
                <a:latin typeface="Arial" panose="020B0604020202020204" pitchFamily="34" charset="0"/>
                <a:cs typeface="Arial" panose="020B0604020202020204" pitchFamily="34" charset="0"/>
              </a:rPr>
              <a:t>Nguồn: Internet</a:t>
            </a:r>
            <a:endParaRPr lang="en-US" sz="120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2400" y="269853"/>
            <a:ext cx="17563379" cy="5377552"/>
            <a:chOff x="-356562" y="-290830"/>
            <a:chExt cx="23417838" cy="7170069"/>
          </a:xfrm>
        </p:grpSpPr>
        <p:sp>
          <p:nvSpPr>
            <p:cNvPr id="3" name="TextBox 3"/>
            <p:cNvSpPr txBox="1"/>
            <p:nvPr/>
          </p:nvSpPr>
          <p:spPr>
            <a:xfrm>
              <a:off x="0" y="-290830"/>
              <a:ext cx="23061276" cy="1476558"/>
            </a:xfrm>
            <a:prstGeom prst="rect">
              <a:avLst/>
            </a:prstGeom>
          </p:spPr>
          <p:txBody>
            <a:bodyPr lIns="0" tIns="0" rIns="0" bIns="0" rtlCol="0" anchor="t">
              <a:spAutoFit/>
            </a:bodyPr>
            <a:lstStyle/>
            <a:p>
              <a:pPr>
                <a:lnSpc>
                  <a:spcPts val="10260"/>
                </a:lnSpc>
              </a:pPr>
              <a:r>
                <a:rPr lang="en-US" sz="4000" b="1" smtClean="0">
                  <a:solidFill>
                    <a:srgbClr val="FF7C64"/>
                  </a:solidFill>
                  <a:latin typeface="Arial" panose="020B0604020202020204" pitchFamily="34" charset="0"/>
                  <a:ea typeface="Oswald"/>
                  <a:cs typeface="Arial" panose="020B0604020202020204" pitchFamily="34" charset="0"/>
                  <a:sym typeface="Oswald"/>
                </a:rPr>
                <a:t>3. </a:t>
              </a:r>
              <a:r>
                <a:rPr lang="en-US" sz="4000" b="1" smtClean="0">
                  <a:solidFill>
                    <a:srgbClr val="FF7C64"/>
                  </a:solidFill>
                  <a:latin typeface="Arial" panose="020B0604020202020204" pitchFamily="34" charset="0"/>
                  <a:ea typeface="Oswald"/>
                  <a:cs typeface="Arial" panose="020B0604020202020204" pitchFamily="34" charset="0"/>
                </a:rPr>
                <a:t>CÁC MÔ HÌNH KIẾN TRÚC CỦA P2P</a:t>
              </a:r>
              <a:endParaRPr lang="en-US" sz="4000" b="1" smtClean="0">
                <a:solidFill>
                  <a:srgbClr val="FF7C64"/>
                </a:solidFill>
                <a:latin typeface="Arial" panose="020B0604020202020204" pitchFamily="34" charset="0"/>
                <a:ea typeface="Oswald"/>
                <a:cs typeface="Arial" panose="020B0604020202020204" pitchFamily="34" charset="0"/>
                <a:sym typeface="Oswald"/>
              </a:endParaRPr>
            </a:p>
          </p:txBody>
        </p:sp>
        <p:sp>
          <p:nvSpPr>
            <p:cNvPr id="4" name="TextBox 4"/>
            <p:cNvSpPr txBox="1"/>
            <p:nvPr/>
          </p:nvSpPr>
          <p:spPr>
            <a:xfrm>
              <a:off x="-356562" y="1225384"/>
              <a:ext cx="23061276" cy="5653855"/>
            </a:xfrm>
            <a:prstGeom prst="rect">
              <a:avLst/>
            </a:prstGeom>
          </p:spPr>
          <p:txBody>
            <a:bodyPr lIns="0" tIns="0" rIns="0" bIns="0" rtlCol="0" anchor="t">
              <a:spAutoFit/>
            </a:bodyPr>
            <a:lstStyle/>
            <a:p>
              <a:pPr marL="259080" lvl="1" algn="just">
                <a:lnSpc>
                  <a:spcPct val="150000"/>
                </a:lnSpc>
                <a:spcBef>
                  <a:spcPts val="600"/>
                </a:spcBef>
                <a:spcAft>
                  <a:spcPts val="600"/>
                </a:spcAft>
              </a:pPr>
              <a:r>
                <a:rPr lang="en-US" sz="4000" smtClean="0">
                  <a:solidFill>
                    <a:srgbClr val="FF7C64"/>
                  </a:solidFill>
                  <a:latin typeface="Arial" panose="020B0604020202020204" pitchFamily="34" charset="0"/>
                  <a:ea typeface="Oswald"/>
                  <a:cs typeface="Arial" panose="020B0604020202020204" pitchFamily="34" charset="0"/>
                </a:rPr>
                <a:t>3.2 </a:t>
              </a:r>
              <a:r>
                <a:rPr lang="en-US" sz="4000">
                  <a:solidFill>
                    <a:srgbClr val="FF7C64"/>
                  </a:solidFill>
                  <a:latin typeface="Arial" panose="020B0604020202020204" pitchFamily="34" charset="0"/>
                  <a:ea typeface="Oswald"/>
                  <a:cs typeface="Arial" panose="020B0604020202020204" pitchFamily="34" charset="0"/>
                </a:rPr>
                <a:t>P2P thuần túy (Pure P2P)</a:t>
              </a:r>
            </a:p>
            <a:p>
              <a:pPr marL="973138" lvl="0" indent="-508000">
                <a:lnSpc>
                  <a:spcPct val="150000"/>
                </a:lnSpc>
                <a:spcBef>
                  <a:spcPts val="600"/>
                </a:spcBef>
                <a:spcAft>
                  <a:spcPts val="600"/>
                </a:spcAft>
                <a:buFont typeface="Wingdings" panose="05000000000000000000" pitchFamily="2" charset="2"/>
                <a:buChar char="q"/>
              </a:pPr>
              <a:r>
                <a:rPr lang="en-US" sz="2400">
                  <a:latin typeface="Arial" panose="020B0604020202020204" pitchFamily="34" charset="0"/>
                  <a:cs typeface="Arial" panose="020B0604020202020204" pitchFamily="34" charset="0"/>
                </a:rPr>
                <a:t>Không có máy chủ trung tâm.</a:t>
              </a:r>
            </a:p>
            <a:p>
              <a:pPr marL="973138" lvl="0" indent="-508000">
                <a:lnSpc>
                  <a:spcPct val="150000"/>
                </a:lnSpc>
                <a:spcBef>
                  <a:spcPts val="600"/>
                </a:spcBef>
                <a:spcAft>
                  <a:spcPts val="600"/>
                </a:spcAft>
                <a:buFont typeface="Wingdings" panose="05000000000000000000" pitchFamily="2" charset="2"/>
                <a:buChar char="q"/>
              </a:pPr>
              <a:r>
                <a:rPr lang="en-US" sz="2400">
                  <a:latin typeface="Arial" panose="020B0604020202020204" pitchFamily="34" charset="0"/>
                  <a:cs typeface="Arial" panose="020B0604020202020204" pitchFamily="34" charset="0"/>
                </a:rPr>
                <a:t>Khi một peer cần tìm file, nó gửi truy vấn broadcast (lan truyền yêu cầu) tới các peer mà nó biết. Mỗi peer nhận được truy vấn sẽ kiểm tra file trong máy mình, nếu có sẽ trả lời, đồng thời gửi tiếp yêu cầu đến các peer khác.</a:t>
              </a:r>
            </a:p>
            <a:p>
              <a:pPr marL="973138" lvl="0" indent="-508000">
                <a:lnSpc>
                  <a:spcPct val="150000"/>
                </a:lnSpc>
                <a:spcBef>
                  <a:spcPts val="600"/>
                </a:spcBef>
                <a:spcAft>
                  <a:spcPts val="600"/>
                </a:spcAft>
                <a:buFont typeface="Wingdings" panose="05000000000000000000" pitchFamily="2" charset="2"/>
                <a:buChar char="q"/>
              </a:pPr>
              <a:r>
                <a:rPr lang="en-US" sz="2400">
                  <a:latin typeface="Arial" panose="020B0604020202020204" pitchFamily="34" charset="0"/>
                  <a:cs typeface="Arial" panose="020B0604020202020204" pitchFamily="34" charset="0"/>
                </a:rPr>
                <a:t>Truyền dữ liệu diễn ra trực tiếp giữa các peer.</a:t>
              </a:r>
            </a:p>
            <a:p>
              <a:pPr marL="259080" lvl="1" algn="just">
                <a:lnSpc>
                  <a:spcPct val="150000"/>
                </a:lnSpc>
                <a:spcBef>
                  <a:spcPts val="600"/>
                </a:spcBef>
                <a:spcAft>
                  <a:spcPts val="600"/>
                </a:spcAft>
              </a:pPr>
              <a:endParaRPr lang="en-US" sz="2400" u="none" strike="noStrike">
                <a:solidFill>
                  <a:srgbClr val="102B30"/>
                </a:solidFill>
                <a:latin typeface="Arial" panose="020B0604020202020204" pitchFamily="34" charset="0"/>
                <a:ea typeface="Muli Extra-Light"/>
                <a:cs typeface="Arial" panose="020B0604020202020204" pitchFamily="34" charset="0"/>
                <a:sym typeface="Muli Extra-Light"/>
              </a:endParaRPr>
            </a:p>
          </p:txBody>
        </p:sp>
      </p:grpSp>
      <p:sp>
        <p:nvSpPr>
          <p:cNvPr id="5" name="Freeform 5"/>
          <p:cNvSpPr/>
          <p:nvPr/>
        </p:nvSpPr>
        <p:spPr>
          <a:xfrm>
            <a:off x="13367779" y="3451694"/>
            <a:ext cx="4808751" cy="3383612"/>
          </a:xfrm>
          <a:custGeom>
            <a:avLst/>
            <a:gdLst/>
            <a:ahLst/>
            <a:cxnLst/>
            <a:rect l="l" t="t" r="r" b="b"/>
            <a:pathLst>
              <a:path w="4808751" h="3383612">
                <a:moveTo>
                  <a:pt x="0" y="0"/>
                </a:moveTo>
                <a:lnTo>
                  <a:pt x="4808751" y="0"/>
                </a:lnTo>
                <a:lnTo>
                  <a:pt x="4808751" y="3383612"/>
                </a:lnTo>
                <a:lnTo>
                  <a:pt x="0" y="3383612"/>
                </a:lnTo>
                <a:lnTo>
                  <a:pt x="0" y="0"/>
                </a:lnTo>
                <a:close/>
              </a:path>
            </a:pathLst>
          </a:custGeom>
          <a:blipFill>
            <a:blip r:embed="rId2">
              <a:alphaModFix amt="56000"/>
              <a:extLst>
                <a:ext uri="{96DAC541-7B7A-43D3-8B79-37D633B846F1}">
                  <asvg:svgBlip xmlns:asvg="http://schemas.microsoft.com/office/drawing/2016/SVG/main" xmlns="" r:embed="rId3"/>
                </a:ext>
              </a:extLst>
            </a:blip>
            <a:stretch>
              <a:fillRect/>
            </a:stretch>
          </a:blipFill>
        </p:spPr>
      </p:sp>
      <p:sp>
        <p:nvSpPr>
          <p:cNvPr id="7" name="TextBox 6"/>
          <p:cNvSpPr txBox="1"/>
          <p:nvPr/>
        </p:nvSpPr>
        <p:spPr>
          <a:xfrm>
            <a:off x="15585730" y="9869714"/>
            <a:ext cx="2590800" cy="276999"/>
          </a:xfrm>
          <a:prstGeom prst="rect">
            <a:avLst/>
          </a:prstGeom>
          <a:noFill/>
        </p:spPr>
        <p:txBody>
          <a:bodyPr wrap="square" rtlCol="0">
            <a:spAutoFit/>
          </a:bodyPr>
          <a:lstStyle/>
          <a:p>
            <a:r>
              <a:rPr lang="en-US" sz="1200" smtClean="0">
                <a:latin typeface="Arial" panose="020B0604020202020204" pitchFamily="34" charset="0"/>
                <a:cs typeface="Arial" panose="020B0604020202020204" pitchFamily="34" charset="0"/>
              </a:rPr>
              <a:t>Nguồn: Internet</a:t>
            </a:r>
            <a:endParaRPr lang="en-US" sz="1200">
              <a:latin typeface="Arial" panose="020B0604020202020204" pitchFamily="34" charset="0"/>
              <a:cs typeface="Arial" panose="020B0604020202020204" pitchFamily="34" charset="0"/>
            </a:endParaRPr>
          </a:p>
        </p:txBody>
      </p:sp>
      <p:pic>
        <p:nvPicPr>
          <p:cNvPr id="8" name="Picture 7" descr="Pure P2P Desktop Grid model | Download Scientific Diagram"/>
          <p:cNvPicPr/>
          <p:nvPr/>
        </p:nvPicPr>
        <p:blipFill>
          <a:blip r:embed="rId4">
            <a:extLst>
              <a:ext uri="{28A0092B-C50C-407E-A947-70E740481C1C}">
                <a14:useLocalDpi xmlns:a14="http://schemas.microsoft.com/office/drawing/2010/main" val="0"/>
              </a:ext>
            </a:extLst>
          </a:blip>
          <a:srcRect/>
          <a:stretch>
            <a:fillRect/>
          </a:stretch>
        </p:blipFill>
        <p:spPr bwMode="auto">
          <a:xfrm>
            <a:off x="9067799" y="5143500"/>
            <a:ext cx="8456757" cy="4726214"/>
          </a:xfrm>
          <a:prstGeom prst="rect">
            <a:avLst/>
          </a:prstGeom>
          <a:noFill/>
          <a:ln>
            <a:noFill/>
          </a:ln>
        </p:spPr>
      </p:pic>
    </p:spTree>
    <p:extLst>
      <p:ext uri="{BB962C8B-B14F-4D97-AF65-F5344CB8AC3E}">
        <p14:creationId xmlns:p14="http://schemas.microsoft.com/office/powerpoint/2010/main" val="1837861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28600" y="131540"/>
            <a:ext cx="17552492" cy="6852020"/>
            <a:chOff x="-342046" y="-290830"/>
            <a:chExt cx="23403322" cy="9136026"/>
          </a:xfrm>
        </p:grpSpPr>
        <p:sp>
          <p:nvSpPr>
            <p:cNvPr id="3" name="TextBox 3"/>
            <p:cNvSpPr txBox="1"/>
            <p:nvPr/>
          </p:nvSpPr>
          <p:spPr>
            <a:xfrm>
              <a:off x="0" y="-290830"/>
              <a:ext cx="23061276" cy="1476558"/>
            </a:xfrm>
            <a:prstGeom prst="rect">
              <a:avLst/>
            </a:prstGeom>
          </p:spPr>
          <p:txBody>
            <a:bodyPr lIns="0" tIns="0" rIns="0" bIns="0" rtlCol="0" anchor="t">
              <a:spAutoFit/>
            </a:bodyPr>
            <a:lstStyle/>
            <a:p>
              <a:pPr>
                <a:lnSpc>
                  <a:spcPts val="10260"/>
                </a:lnSpc>
              </a:pPr>
              <a:r>
                <a:rPr lang="en-US" sz="4000" b="1" smtClean="0">
                  <a:solidFill>
                    <a:srgbClr val="FF7C64"/>
                  </a:solidFill>
                  <a:latin typeface="Arial" panose="020B0604020202020204" pitchFamily="34" charset="0"/>
                  <a:ea typeface="Oswald"/>
                  <a:cs typeface="Arial" panose="020B0604020202020204" pitchFamily="34" charset="0"/>
                  <a:sym typeface="Oswald"/>
                </a:rPr>
                <a:t>3. </a:t>
              </a:r>
              <a:r>
                <a:rPr lang="en-US" sz="4000" b="1" smtClean="0">
                  <a:solidFill>
                    <a:srgbClr val="FF7C64"/>
                  </a:solidFill>
                  <a:latin typeface="Arial" panose="020B0604020202020204" pitchFamily="34" charset="0"/>
                  <a:ea typeface="Oswald"/>
                  <a:cs typeface="Arial" panose="020B0604020202020204" pitchFamily="34" charset="0"/>
                </a:rPr>
                <a:t>CÁC MÔ HÌNH KIẾN TRÚC CỦA P2P</a:t>
              </a:r>
              <a:endParaRPr lang="en-US" sz="4000" b="1" smtClean="0">
                <a:solidFill>
                  <a:srgbClr val="FF7C64"/>
                </a:solidFill>
                <a:latin typeface="Arial" panose="020B0604020202020204" pitchFamily="34" charset="0"/>
                <a:ea typeface="Oswald"/>
                <a:cs typeface="Arial" panose="020B0604020202020204" pitchFamily="34" charset="0"/>
                <a:sym typeface="Oswald"/>
              </a:endParaRPr>
            </a:p>
          </p:txBody>
        </p:sp>
        <p:sp>
          <p:nvSpPr>
            <p:cNvPr id="4" name="TextBox 4"/>
            <p:cNvSpPr txBox="1"/>
            <p:nvPr/>
          </p:nvSpPr>
          <p:spPr>
            <a:xfrm>
              <a:off x="-342046" y="1212338"/>
              <a:ext cx="23061276" cy="7632858"/>
            </a:xfrm>
            <a:prstGeom prst="rect">
              <a:avLst/>
            </a:prstGeom>
          </p:spPr>
          <p:txBody>
            <a:bodyPr lIns="0" tIns="0" rIns="0" bIns="0" rtlCol="0" anchor="t">
              <a:spAutoFit/>
            </a:bodyPr>
            <a:lstStyle/>
            <a:p>
              <a:pPr marL="259080" lvl="1" algn="just">
                <a:lnSpc>
                  <a:spcPct val="150000"/>
                </a:lnSpc>
                <a:spcBef>
                  <a:spcPts val="600"/>
                </a:spcBef>
                <a:spcAft>
                  <a:spcPts val="600"/>
                </a:spcAft>
              </a:pPr>
              <a:r>
                <a:rPr lang="en-US" sz="4000" smtClean="0">
                  <a:solidFill>
                    <a:srgbClr val="FF7C64"/>
                  </a:solidFill>
                  <a:latin typeface="Arial" panose="020B0604020202020204" pitchFamily="34" charset="0"/>
                  <a:ea typeface="Oswald"/>
                  <a:cs typeface="Arial" panose="020B0604020202020204" pitchFamily="34" charset="0"/>
                </a:rPr>
                <a:t>3.3 P2P </a:t>
              </a:r>
              <a:r>
                <a:rPr lang="en-US" sz="4000">
                  <a:solidFill>
                    <a:srgbClr val="FF7C64"/>
                  </a:solidFill>
                  <a:latin typeface="Arial" panose="020B0604020202020204" pitchFamily="34" charset="0"/>
                  <a:ea typeface="Oswald"/>
                  <a:cs typeface="Arial" panose="020B0604020202020204" pitchFamily="34" charset="0"/>
                </a:rPr>
                <a:t>lai (Hybrid P2P)</a:t>
              </a:r>
            </a:p>
            <a:p>
              <a:pPr marL="1204913" lvl="0" indent="-638175">
                <a:lnSpc>
                  <a:spcPct val="150000"/>
                </a:lnSpc>
                <a:spcBef>
                  <a:spcPts val="600"/>
                </a:spcBef>
                <a:spcAft>
                  <a:spcPts val="600"/>
                </a:spcAft>
                <a:buFont typeface="Wingdings" panose="05000000000000000000" pitchFamily="2" charset="2"/>
                <a:buChar char="q"/>
              </a:pPr>
              <a:r>
                <a:rPr lang="en-US" sz="2400" smtClean="0">
                  <a:latin typeface="Arial" panose="020B0604020202020204" pitchFamily="34" charset="0"/>
                  <a:cs typeface="Arial" panose="020B0604020202020204" pitchFamily="34" charset="0"/>
                </a:rPr>
                <a:t>Super-Peer </a:t>
              </a:r>
              <a:r>
                <a:rPr lang="en-US" sz="2400">
                  <a:latin typeface="Arial" panose="020B0604020202020204" pitchFamily="34" charset="0"/>
                  <a:cs typeface="Arial" panose="020B0604020202020204" pitchFamily="34" charset="0"/>
                </a:rPr>
                <a:t>(hay Ultra-Peer) là các peer có cấu hình mạnh và băng thông lớn, được chọn để làm nút trung gian lưu trữ thông tin chỉ mục của các peer khác và hỗ trợ tìm kiếm.</a:t>
              </a:r>
            </a:p>
            <a:p>
              <a:pPr marL="1204913" lvl="0" indent="-638175">
                <a:lnSpc>
                  <a:spcPct val="150000"/>
                </a:lnSpc>
                <a:spcBef>
                  <a:spcPts val="600"/>
                </a:spcBef>
                <a:spcAft>
                  <a:spcPts val="600"/>
                </a:spcAft>
                <a:buFont typeface="Wingdings" panose="05000000000000000000" pitchFamily="2" charset="2"/>
                <a:buChar char="q"/>
              </a:pPr>
              <a:r>
                <a:rPr lang="en-US" sz="2400">
                  <a:latin typeface="Arial" panose="020B0604020202020204" pitchFamily="34" charset="0"/>
                  <a:cs typeface="Arial" panose="020B0604020202020204" pitchFamily="34" charset="0"/>
                </a:rPr>
                <a:t>Peer thông thường kết nối với một Super-Peer, gửi yêu cầu tìm kiếm tới đó thay vì broadcast toàn mạng.</a:t>
              </a:r>
            </a:p>
            <a:p>
              <a:pPr marL="1204913" lvl="0" indent="-638175">
                <a:lnSpc>
                  <a:spcPct val="150000"/>
                </a:lnSpc>
                <a:spcBef>
                  <a:spcPts val="600"/>
                </a:spcBef>
                <a:spcAft>
                  <a:spcPts val="600"/>
                </a:spcAft>
                <a:buFont typeface="Wingdings" panose="05000000000000000000" pitchFamily="2" charset="2"/>
                <a:buChar char="q"/>
              </a:pPr>
              <a:r>
                <a:rPr lang="en-US" sz="2400">
                  <a:latin typeface="Arial" panose="020B0604020202020204" pitchFamily="34" charset="0"/>
                  <a:cs typeface="Arial" panose="020B0604020202020204" pitchFamily="34" charset="0"/>
                </a:rPr>
                <a:t>Kết hợp P2P tập trung và thuần túy:</a:t>
              </a:r>
            </a:p>
            <a:p>
              <a:pPr marL="1597025" lvl="1" indent="-40640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Giống tập trung ở chỗ sử dụng nút trung gian để lưu trữ chỉ mục, giúp tìm kiếm nhanh hơn.</a:t>
              </a:r>
            </a:p>
            <a:p>
              <a:pPr marL="1597025" lvl="1" indent="-40640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Giống thuần túy ở chỗ truyền dữ liệu trực tiếp giữa các peer, không phụ thuộc hoàn toàn vào trung tâm.</a:t>
              </a:r>
            </a:p>
            <a:p>
              <a:pPr marL="259080" lvl="1" algn="just">
                <a:lnSpc>
                  <a:spcPct val="150000"/>
                </a:lnSpc>
                <a:spcBef>
                  <a:spcPts val="600"/>
                </a:spcBef>
                <a:spcAft>
                  <a:spcPts val="600"/>
                </a:spcAft>
              </a:pPr>
              <a:endParaRPr lang="en-US" sz="2400" u="none" strike="noStrike">
                <a:solidFill>
                  <a:srgbClr val="102B30"/>
                </a:solidFill>
                <a:latin typeface="Arial" panose="020B0604020202020204" pitchFamily="34" charset="0"/>
                <a:ea typeface="Muli Extra-Light"/>
                <a:cs typeface="Arial" panose="020B0604020202020204" pitchFamily="34" charset="0"/>
                <a:sym typeface="Muli Extra-Light"/>
              </a:endParaRPr>
            </a:p>
          </p:txBody>
        </p:sp>
      </p:grpSp>
      <p:sp>
        <p:nvSpPr>
          <p:cNvPr id="5" name="Freeform 5"/>
          <p:cNvSpPr/>
          <p:nvPr/>
        </p:nvSpPr>
        <p:spPr>
          <a:xfrm>
            <a:off x="13367779" y="3451694"/>
            <a:ext cx="4808751" cy="3383612"/>
          </a:xfrm>
          <a:custGeom>
            <a:avLst/>
            <a:gdLst/>
            <a:ahLst/>
            <a:cxnLst/>
            <a:rect l="l" t="t" r="r" b="b"/>
            <a:pathLst>
              <a:path w="4808751" h="3383612">
                <a:moveTo>
                  <a:pt x="0" y="0"/>
                </a:moveTo>
                <a:lnTo>
                  <a:pt x="4808751" y="0"/>
                </a:lnTo>
                <a:lnTo>
                  <a:pt x="4808751" y="3383612"/>
                </a:lnTo>
                <a:lnTo>
                  <a:pt x="0" y="3383612"/>
                </a:lnTo>
                <a:lnTo>
                  <a:pt x="0" y="0"/>
                </a:lnTo>
                <a:close/>
              </a:path>
            </a:pathLst>
          </a:custGeom>
          <a:blipFill>
            <a:blip r:embed="rId2">
              <a:alphaModFix amt="56000"/>
              <a:extLst>
                <a:ext uri="{96DAC541-7B7A-43D3-8B79-37D633B846F1}">
                  <asvg:svgBlip xmlns:asvg="http://schemas.microsoft.com/office/drawing/2016/SVG/main" xmlns="" r:embed="rId3"/>
                </a:ext>
              </a:extLst>
            </a:blip>
            <a:stretch>
              <a:fillRect/>
            </a:stretch>
          </a:blipFill>
        </p:spPr>
      </p:sp>
      <p:sp>
        <p:nvSpPr>
          <p:cNvPr id="7" name="TextBox 6"/>
          <p:cNvSpPr txBox="1"/>
          <p:nvPr/>
        </p:nvSpPr>
        <p:spPr>
          <a:xfrm>
            <a:off x="15585730" y="9869714"/>
            <a:ext cx="2590800" cy="276999"/>
          </a:xfrm>
          <a:prstGeom prst="rect">
            <a:avLst/>
          </a:prstGeom>
          <a:noFill/>
        </p:spPr>
        <p:txBody>
          <a:bodyPr wrap="square" rtlCol="0">
            <a:spAutoFit/>
          </a:bodyPr>
          <a:lstStyle/>
          <a:p>
            <a:r>
              <a:rPr lang="en-US" sz="1200" smtClean="0">
                <a:latin typeface="Arial" panose="020B0604020202020204" pitchFamily="34" charset="0"/>
                <a:cs typeface="Arial" panose="020B0604020202020204" pitchFamily="34" charset="0"/>
              </a:rPr>
              <a:t>Nguồn: Internet</a:t>
            </a:r>
            <a:endParaRPr lang="en-US" sz="1200">
              <a:latin typeface="Arial" panose="020B0604020202020204" pitchFamily="34" charset="0"/>
              <a:cs typeface="Arial" panose="020B0604020202020204" pitchFamily="34" charset="0"/>
            </a:endParaRPr>
          </a:p>
        </p:txBody>
      </p:sp>
      <p:pic>
        <p:nvPicPr>
          <p:cNvPr id="8" name="Picture 7" descr="The hybrid P2P network structure. | Download Scientific Diagram"/>
          <p:cNvPicPr/>
          <p:nvPr/>
        </p:nvPicPr>
        <p:blipFill>
          <a:blip r:embed="rId4">
            <a:extLst>
              <a:ext uri="{28A0092B-C50C-407E-A947-70E740481C1C}">
                <a14:useLocalDpi xmlns:a14="http://schemas.microsoft.com/office/drawing/2010/main" val="0"/>
              </a:ext>
            </a:extLst>
          </a:blip>
          <a:srcRect/>
          <a:stretch>
            <a:fillRect/>
          </a:stretch>
        </p:blipFill>
        <p:spPr bwMode="auto">
          <a:xfrm>
            <a:off x="12268199" y="6210300"/>
            <a:ext cx="5256357" cy="3659414"/>
          </a:xfrm>
          <a:prstGeom prst="rect">
            <a:avLst/>
          </a:prstGeom>
          <a:noFill/>
          <a:ln>
            <a:noFill/>
          </a:ln>
        </p:spPr>
      </p:pic>
    </p:spTree>
    <p:extLst>
      <p:ext uri="{BB962C8B-B14F-4D97-AF65-F5344CB8AC3E}">
        <p14:creationId xmlns:p14="http://schemas.microsoft.com/office/powerpoint/2010/main" val="2633894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40103" y="266700"/>
            <a:ext cx="17295957" cy="9723344"/>
            <a:chOff x="0" y="-290830"/>
            <a:chExt cx="23061276" cy="12964455"/>
          </a:xfrm>
        </p:grpSpPr>
        <p:sp>
          <p:nvSpPr>
            <p:cNvPr id="3" name="TextBox 3"/>
            <p:cNvSpPr txBox="1"/>
            <p:nvPr/>
          </p:nvSpPr>
          <p:spPr>
            <a:xfrm>
              <a:off x="0" y="-290830"/>
              <a:ext cx="23061276" cy="1801433"/>
            </a:xfrm>
            <a:prstGeom prst="rect">
              <a:avLst/>
            </a:prstGeom>
          </p:spPr>
          <p:txBody>
            <a:bodyPr lIns="0" tIns="0" rIns="0" bIns="0" rtlCol="0" anchor="t">
              <a:spAutoFit/>
            </a:bodyPr>
            <a:lstStyle/>
            <a:p>
              <a:pPr>
                <a:lnSpc>
                  <a:spcPts val="5520"/>
                </a:lnSpc>
              </a:pPr>
              <a:r>
                <a:rPr lang="en-US" sz="4000" b="1" smtClean="0">
                  <a:solidFill>
                    <a:srgbClr val="FF7C64"/>
                  </a:solidFill>
                  <a:latin typeface="Arial" panose="020B0604020202020204" pitchFamily="34" charset="0"/>
                  <a:ea typeface="Oswald"/>
                  <a:cs typeface="Arial" panose="020B0604020202020204" pitchFamily="34" charset="0"/>
                  <a:sym typeface="Oswald"/>
                </a:rPr>
                <a:t>4. </a:t>
              </a:r>
              <a:r>
                <a:rPr lang="en-US" sz="4000" b="1">
                  <a:solidFill>
                    <a:srgbClr val="FF7C64"/>
                  </a:solidFill>
                  <a:latin typeface="Arial" panose="020B0604020202020204" pitchFamily="34" charset="0"/>
                  <a:ea typeface="Oswald"/>
                  <a:cs typeface="Arial" panose="020B0604020202020204" pitchFamily="34" charset="0"/>
                </a:rPr>
                <a:t>CƠ CHẾ HOẠT ĐỘNG CỦA MỘT HỆ THỐNG CHIA SẺ FILE P2P</a:t>
              </a:r>
              <a:endParaRPr lang="en-US" sz="4000" b="1">
                <a:solidFill>
                  <a:srgbClr val="FF7C64"/>
                </a:solidFill>
                <a:latin typeface="Arial" panose="020B0604020202020204" pitchFamily="34" charset="0"/>
                <a:ea typeface="Oswald"/>
                <a:cs typeface="Arial" panose="020B0604020202020204" pitchFamily="34" charset="0"/>
                <a:sym typeface="Muli Semi-Bold"/>
              </a:endParaRPr>
            </a:p>
            <a:p>
              <a:pPr>
                <a:lnSpc>
                  <a:spcPts val="5520"/>
                </a:lnSpc>
              </a:pPr>
              <a:endParaRPr lang="en-US" sz="4000">
                <a:solidFill>
                  <a:srgbClr val="FF7C64"/>
                </a:solidFill>
                <a:latin typeface="Arial" panose="020B0604020202020204" pitchFamily="34" charset="0"/>
                <a:ea typeface="Oswald"/>
                <a:cs typeface="Arial" panose="020B0604020202020204" pitchFamily="34" charset="0"/>
                <a:sym typeface="Oswald"/>
              </a:endParaRPr>
            </a:p>
          </p:txBody>
        </p:sp>
        <p:sp>
          <p:nvSpPr>
            <p:cNvPr id="4" name="TextBox 4"/>
            <p:cNvSpPr txBox="1"/>
            <p:nvPr/>
          </p:nvSpPr>
          <p:spPr>
            <a:xfrm>
              <a:off x="0" y="813971"/>
              <a:ext cx="13668188" cy="11859654"/>
            </a:xfrm>
            <a:prstGeom prst="rect">
              <a:avLst/>
            </a:prstGeom>
          </p:spPr>
          <p:txBody>
            <a:bodyPr wrap="square" lIns="0" tIns="0" rIns="0" bIns="0" rtlCol="0" anchor="t">
              <a:spAutoFit/>
            </a:bodyPr>
            <a:lstStyle/>
            <a:p>
              <a:pPr marL="0" lvl="1" algn="just">
                <a:spcBef>
                  <a:spcPts val="600"/>
                </a:spcBef>
                <a:spcAft>
                  <a:spcPts val="600"/>
                </a:spcAft>
              </a:pPr>
              <a:r>
                <a:rPr lang="en-US" sz="4000">
                  <a:solidFill>
                    <a:srgbClr val="FF7C64"/>
                  </a:solidFill>
                  <a:latin typeface="Arial" panose="020B0604020202020204" pitchFamily="34" charset="0"/>
                  <a:ea typeface="Oswald"/>
                  <a:cs typeface="Arial" panose="020B0604020202020204" pitchFamily="34" charset="0"/>
                </a:rPr>
                <a:t>4</a:t>
              </a:r>
              <a:r>
                <a:rPr lang="en-US" sz="4000" smtClean="0">
                  <a:solidFill>
                    <a:srgbClr val="FF7C64"/>
                  </a:solidFill>
                  <a:latin typeface="Arial" panose="020B0604020202020204" pitchFamily="34" charset="0"/>
                  <a:ea typeface="Oswald"/>
                  <a:cs typeface="Arial" panose="020B0604020202020204" pitchFamily="34" charset="0"/>
                </a:rPr>
                <a:t>.1 </a:t>
              </a:r>
              <a:r>
                <a:rPr lang="en-US" sz="4000">
                  <a:solidFill>
                    <a:srgbClr val="FF7C64"/>
                  </a:solidFill>
                  <a:latin typeface="Arial" panose="020B0604020202020204" pitchFamily="34" charset="0"/>
                  <a:ea typeface="Oswald"/>
                  <a:cs typeface="Arial" panose="020B0604020202020204" pitchFamily="34" charset="0"/>
                </a:rPr>
                <a:t>Các bước trong quá trình chia sẻ file P2P</a:t>
              </a:r>
            </a:p>
            <a:p>
              <a:pPr marL="342900" indent="-342900">
                <a:lnSpc>
                  <a:spcPct val="150000"/>
                </a:lnSpc>
                <a:spcBef>
                  <a:spcPts val="600"/>
                </a:spcBef>
                <a:spcAft>
                  <a:spcPts val="600"/>
                </a:spcAft>
                <a:buFont typeface="Wingdings" panose="05000000000000000000" pitchFamily="2" charset="2"/>
                <a:buChar char="q"/>
              </a:pPr>
              <a:r>
                <a:rPr lang="en-US" sz="2400" smtClean="0">
                  <a:latin typeface="Arial" panose="020B0604020202020204" pitchFamily="34" charset="0"/>
                  <a:cs typeface="Arial" panose="020B0604020202020204" pitchFamily="34" charset="0"/>
                </a:rPr>
                <a:t>Gồm 6 bước:</a:t>
              </a:r>
            </a:p>
            <a:p>
              <a:pPr marL="342900" indent="-342900">
                <a:lnSpc>
                  <a:spcPct val="150000"/>
                </a:lnSpc>
                <a:spcBef>
                  <a:spcPts val="600"/>
                </a:spcBef>
                <a:spcAft>
                  <a:spcPts val="600"/>
                </a:spcAft>
                <a:buFont typeface="Wingdings" panose="05000000000000000000" pitchFamily="2" charset="2"/>
                <a:buChar char="§"/>
              </a:pPr>
              <a:r>
                <a:rPr lang="en-US" sz="2400" smtClean="0">
                  <a:latin typeface="Arial" panose="020B0604020202020204" pitchFamily="34" charset="0"/>
                  <a:cs typeface="Arial" panose="020B0604020202020204" pitchFamily="34" charset="0"/>
                </a:rPr>
                <a:t>Bước </a:t>
              </a:r>
              <a:r>
                <a:rPr lang="en-US" sz="2400">
                  <a:latin typeface="Arial" panose="020B0604020202020204" pitchFamily="34" charset="0"/>
                  <a:cs typeface="Arial" panose="020B0604020202020204" pitchFamily="34" charset="0"/>
                </a:rPr>
                <a:t>1 – Chuẩn bị file và phân mảnh</a:t>
              </a:r>
            </a:p>
            <a:p>
              <a:pPr marL="342900" indent="-342900">
                <a:lnSpc>
                  <a:spcPct val="150000"/>
                </a:lnSpc>
                <a:spcBef>
                  <a:spcPts val="600"/>
                </a:spcBef>
                <a:spcAft>
                  <a:spcPts val="600"/>
                </a:spcAft>
                <a:buFont typeface="Wingdings" panose="05000000000000000000" pitchFamily="2" charset="2"/>
                <a:buChar char="§"/>
              </a:pPr>
              <a:r>
                <a:rPr lang="en-US" sz="2400" smtClean="0">
                  <a:latin typeface="Arial" panose="020B0604020202020204" pitchFamily="34" charset="0"/>
                  <a:cs typeface="Arial" panose="020B0604020202020204" pitchFamily="34" charset="0"/>
                </a:rPr>
                <a:t>Bước </a:t>
              </a:r>
              <a:r>
                <a:rPr lang="en-US" sz="2400">
                  <a:latin typeface="Arial" panose="020B0604020202020204" pitchFamily="34" charset="0"/>
                  <a:cs typeface="Arial" panose="020B0604020202020204" pitchFamily="34" charset="0"/>
                </a:rPr>
                <a:t>2 – Tạo metadata (file torrent, hash)</a:t>
              </a:r>
            </a:p>
            <a:p>
              <a:pPr lvl="0">
                <a:lnSpc>
                  <a:spcPct val="150000"/>
                </a:lnSpc>
                <a:spcBef>
                  <a:spcPts val="600"/>
                </a:spcBef>
                <a:spcAft>
                  <a:spcPts val="600"/>
                </a:spcAft>
              </a:pPr>
              <a:r>
                <a:rPr lang="en-US" sz="2400" smtClean="0">
                  <a:latin typeface="Arial" panose="020B0604020202020204" pitchFamily="34" charset="0"/>
                  <a:cs typeface="Arial" panose="020B0604020202020204" pitchFamily="34" charset="0"/>
                </a:rPr>
                <a:t>    Metadata </a:t>
              </a:r>
              <a:r>
                <a:rPr lang="en-US" sz="2400">
                  <a:latin typeface="Arial" panose="020B0604020202020204" pitchFamily="34" charset="0"/>
                  <a:cs typeface="Arial" panose="020B0604020202020204" pitchFamily="34" charset="0"/>
                </a:rPr>
                <a:t>chứa thông tin mô tả file và cấu trúc phân mảnh.</a:t>
              </a:r>
            </a:p>
            <a:p>
              <a:pPr marL="342900" indent="-342900">
                <a:lnSpc>
                  <a:spcPct val="150000"/>
                </a:lnSpc>
                <a:spcBef>
                  <a:spcPts val="600"/>
                </a:spcBef>
                <a:spcAft>
                  <a:spcPts val="600"/>
                </a:spcAft>
                <a:buFont typeface="Wingdings" panose="05000000000000000000" pitchFamily="2" charset="2"/>
                <a:buChar char="§"/>
              </a:pPr>
              <a:r>
                <a:rPr lang="en-US" sz="2400">
                  <a:latin typeface="Arial" panose="020B0604020202020204" pitchFamily="34" charset="0"/>
                  <a:cs typeface="Arial" panose="020B0604020202020204" pitchFamily="34" charset="0"/>
                </a:rPr>
                <a:t>Bước 3 – Tìm kiếm peer</a:t>
              </a:r>
            </a:p>
            <a:p>
              <a:pPr lvl="0">
                <a:lnSpc>
                  <a:spcPct val="150000"/>
                </a:lnSpc>
                <a:spcBef>
                  <a:spcPts val="600"/>
                </a:spcBef>
                <a:spcAft>
                  <a:spcPts val="600"/>
                </a:spcAft>
              </a:pPr>
              <a:r>
                <a:rPr lang="en-US" sz="2400" smtClean="0">
                  <a:latin typeface="Arial" panose="020B0604020202020204" pitchFamily="34" charset="0"/>
                  <a:cs typeface="Arial" panose="020B0604020202020204" pitchFamily="34" charset="0"/>
                </a:rPr>
                <a:t>    Có </a:t>
              </a:r>
              <a:r>
                <a:rPr lang="en-US" sz="2400">
                  <a:latin typeface="Arial" panose="020B0604020202020204" pitchFamily="34" charset="0"/>
                  <a:cs typeface="Arial" panose="020B0604020202020204" pitchFamily="34" charset="0"/>
                </a:rPr>
                <a:t>nhiều phương pháp:</a:t>
              </a:r>
            </a:p>
            <a:p>
              <a:pPr marL="914400" lvl="1" indent="-457200">
                <a:lnSpc>
                  <a:spcPct val="150000"/>
                </a:lnSpc>
                <a:spcBef>
                  <a:spcPts val="600"/>
                </a:spcBef>
                <a:spcAft>
                  <a:spcPts val="600"/>
                </a:spcAft>
                <a:buFont typeface="Arial" panose="020B0604020202020204" pitchFamily="34" charset="0"/>
                <a:buChar char="•"/>
              </a:pPr>
              <a:r>
                <a:rPr lang="en-US" sz="2400" smtClean="0">
                  <a:latin typeface="Arial" panose="020B0604020202020204" pitchFamily="34" charset="0"/>
                  <a:cs typeface="Arial" panose="020B0604020202020204" pitchFamily="34" charset="0"/>
                </a:rPr>
                <a:t>Tracker</a:t>
              </a:r>
              <a:r>
                <a:rPr lang="en-US" sz="2400">
                  <a:latin typeface="Arial" panose="020B0604020202020204" pitchFamily="34" charset="0"/>
                  <a:cs typeface="Arial" panose="020B0604020202020204" pitchFamily="34" charset="0"/>
                </a:rPr>
                <a:t>: Máy chủ quản lý danh sách peer hiện có.</a:t>
              </a:r>
            </a:p>
            <a:p>
              <a:pPr marL="800100" lvl="1" indent="-342900">
                <a:lnSpc>
                  <a:spcPct val="150000"/>
                </a:lnSpc>
                <a:spcBef>
                  <a:spcPts val="600"/>
                </a:spcBef>
                <a:spcAft>
                  <a:spcPts val="600"/>
                </a:spcAft>
                <a:buFont typeface="Arial" panose="020B0604020202020204" pitchFamily="34" charset="0"/>
                <a:buChar char="•"/>
              </a:pPr>
              <a:r>
                <a:rPr lang="en-US" sz="2400">
                  <a:latin typeface="Arial" panose="020B0604020202020204" pitchFamily="34" charset="0"/>
                  <a:cs typeface="Arial" panose="020B0604020202020204" pitchFamily="34" charset="0"/>
                </a:rPr>
                <a:t>DHT (Distributed Hash Table): Mạng phân tán lưu trữ ánh xạ hash → địa chỉ peer.</a:t>
              </a:r>
            </a:p>
            <a:p>
              <a:pPr marL="800100" lvl="1" indent="-342900">
                <a:lnSpc>
                  <a:spcPct val="150000"/>
                </a:lnSpc>
                <a:spcBef>
                  <a:spcPts val="600"/>
                </a:spcBef>
                <a:spcAft>
                  <a:spcPts val="600"/>
                </a:spcAft>
                <a:buFont typeface="Arial" panose="020B0604020202020204" pitchFamily="34" charset="0"/>
                <a:buChar char="•"/>
              </a:pPr>
              <a:r>
                <a:rPr lang="en-US" sz="2400">
                  <a:latin typeface="Arial" panose="020B0604020202020204" pitchFamily="34" charset="0"/>
                  <a:cs typeface="Arial" panose="020B0604020202020204" pitchFamily="34" charset="0"/>
                </a:rPr>
                <a:t>Broadcast: Gửi yêu cầu tìm kiếm tới các peer lân cận (thường dùng trong P2P thuần túy như Gnutella).</a:t>
              </a:r>
            </a:p>
            <a:p>
              <a:pPr lvl="0"/>
              <a:endParaRPr lang="en-US"/>
            </a:p>
            <a:p>
              <a:pPr algn="just">
                <a:spcBef>
                  <a:spcPts val="600"/>
                </a:spcBef>
                <a:spcAft>
                  <a:spcPts val="600"/>
                </a:spcAft>
              </a:pPr>
              <a:endParaRPr lang="en-US" sz="2400">
                <a:latin typeface="Arial" panose="020B0604020202020204" pitchFamily="34" charset="0"/>
                <a:cs typeface="Arial" panose="020B0604020202020204" pitchFamily="34" charset="0"/>
              </a:endParaRPr>
            </a:p>
          </p:txBody>
        </p:sp>
      </p:grpSp>
      <p:sp>
        <p:nvSpPr>
          <p:cNvPr id="5" name="Freeform 5"/>
          <p:cNvSpPr/>
          <p:nvPr/>
        </p:nvSpPr>
        <p:spPr>
          <a:xfrm>
            <a:off x="13716000" y="-1270035"/>
            <a:ext cx="4808751" cy="3383612"/>
          </a:xfrm>
          <a:custGeom>
            <a:avLst/>
            <a:gdLst/>
            <a:ahLst/>
            <a:cxnLst/>
            <a:rect l="l" t="t" r="r" b="b"/>
            <a:pathLst>
              <a:path w="4808751" h="3383612">
                <a:moveTo>
                  <a:pt x="0" y="0"/>
                </a:moveTo>
                <a:lnTo>
                  <a:pt x="4808751" y="0"/>
                </a:lnTo>
                <a:lnTo>
                  <a:pt x="4808751" y="3383612"/>
                </a:lnTo>
                <a:lnTo>
                  <a:pt x="0" y="3383612"/>
                </a:lnTo>
                <a:lnTo>
                  <a:pt x="0" y="0"/>
                </a:lnTo>
                <a:close/>
              </a:path>
            </a:pathLst>
          </a:custGeom>
          <a:blipFill>
            <a:blip r:embed="rId2">
              <a:alphaModFix amt="56000"/>
              <a:extLst>
                <a:ext uri="{96DAC541-7B7A-43D3-8B79-37D633B846F1}">
                  <asvg:svgBlip xmlns:asvg="http://schemas.microsoft.com/office/drawing/2016/SVG/main" xmlns="" r:embed="rId3"/>
                </a:ext>
              </a:extLst>
            </a:blip>
            <a:stretch>
              <a:fillRect/>
            </a:stretch>
          </a:blipFill>
        </p:spPr>
      </p:sp>
      <p:pic>
        <p:nvPicPr>
          <p:cNvPr id="8" name="Picture 7" descr="P2P là gì? Khám phá nguyên lý hoạt động cơ bản của mạng P2P"/>
          <p:cNvPicPr/>
          <p:nvPr/>
        </p:nvPicPr>
        <p:blipFill>
          <a:blip r:embed="rId4">
            <a:extLst>
              <a:ext uri="{28A0092B-C50C-407E-A947-70E740481C1C}">
                <a14:useLocalDpi xmlns:a14="http://schemas.microsoft.com/office/drawing/2010/main" val="0"/>
              </a:ext>
            </a:extLst>
          </a:blip>
          <a:srcRect/>
          <a:stretch>
            <a:fillRect/>
          </a:stretch>
        </p:blipFill>
        <p:spPr bwMode="auto">
          <a:xfrm>
            <a:off x="10363200" y="2446376"/>
            <a:ext cx="7272860" cy="5592724"/>
          </a:xfrm>
          <a:prstGeom prst="rect">
            <a:avLst/>
          </a:prstGeom>
          <a:noFill/>
          <a:ln>
            <a:noFill/>
          </a:ln>
        </p:spPr>
      </p:pic>
      <p:sp>
        <p:nvSpPr>
          <p:cNvPr id="9" name="TextBox 8"/>
          <p:cNvSpPr txBox="1"/>
          <p:nvPr/>
        </p:nvSpPr>
        <p:spPr>
          <a:xfrm>
            <a:off x="15933951" y="7900600"/>
            <a:ext cx="2590800" cy="276999"/>
          </a:xfrm>
          <a:prstGeom prst="rect">
            <a:avLst/>
          </a:prstGeom>
          <a:noFill/>
        </p:spPr>
        <p:txBody>
          <a:bodyPr wrap="square" rtlCol="0">
            <a:spAutoFit/>
          </a:bodyPr>
          <a:lstStyle/>
          <a:p>
            <a:r>
              <a:rPr lang="en-US" sz="1200" smtClean="0">
                <a:latin typeface="Arial" panose="020B0604020202020204" pitchFamily="34" charset="0"/>
                <a:cs typeface="Arial" panose="020B0604020202020204" pitchFamily="34" charset="0"/>
              </a:rPr>
              <a:t>Nguồn: Internet</a:t>
            </a:r>
            <a:endParaRPr lang="en-US"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9439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40103" y="266700"/>
            <a:ext cx="17295957" cy="7199576"/>
            <a:chOff x="0" y="-290830"/>
            <a:chExt cx="23061276" cy="9599432"/>
          </a:xfrm>
        </p:grpSpPr>
        <p:sp>
          <p:nvSpPr>
            <p:cNvPr id="3" name="TextBox 3"/>
            <p:cNvSpPr txBox="1"/>
            <p:nvPr/>
          </p:nvSpPr>
          <p:spPr>
            <a:xfrm>
              <a:off x="0" y="-290830"/>
              <a:ext cx="23061276" cy="1801433"/>
            </a:xfrm>
            <a:prstGeom prst="rect">
              <a:avLst/>
            </a:prstGeom>
          </p:spPr>
          <p:txBody>
            <a:bodyPr lIns="0" tIns="0" rIns="0" bIns="0" rtlCol="0" anchor="t">
              <a:spAutoFit/>
            </a:bodyPr>
            <a:lstStyle/>
            <a:p>
              <a:pPr>
                <a:lnSpc>
                  <a:spcPts val="5520"/>
                </a:lnSpc>
              </a:pPr>
              <a:r>
                <a:rPr lang="en-US" sz="4000" b="1" smtClean="0">
                  <a:solidFill>
                    <a:srgbClr val="FF7C64"/>
                  </a:solidFill>
                  <a:latin typeface="Arial" panose="020B0604020202020204" pitchFamily="34" charset="0"/>
                  <a:ea typeface="Oswald"/>
                  <a:cs typeface="Arial" panose="020B0604020202020204" pitchFamily="34" charset="0"/>
                  <a:sym typeface="Oswald"/>
                </a:rPr>
                <a:t>4. </a:t>
              </a:r>
              <a:r>
                <a:rPr lang="en-US" sz="4000" b="1">
                  <a:solidFill>
                    <a:srgbClr val="FF7C64"/>
                  </a:solidFill>
                  <a:latin typeface="Arial" panose="020B0604020202020204" pitchFamily="34" charset="0"/>
                  <a:ea typeface="Oswald"/>
                  <a:cs typeface="Arial" panose="020B0604020202020204" pitchFamily="34" charset="0"/>
                </a:rPr>
                <a:t>CƠ CHẾ HOẠT ĐỘNG CỦA MỘT HỆ THỐNG CHIA SẺ FILE P2P</a:t>
              </a:r>
              <a:endParaRPr lang="en-US" sz="4000" b="1">
                <a:solidFill>
                  <a:srgbClr val="FF7C64"/>
                </a:solidFill>
                <a:latin typeface="Arial" panose="020B0604020202020204" pitchFamily="34" charset="0"/>
                <a:ea typeface="Oswald"/>
                <a:cs typeface="Arial" panose="020B0604020202020204" pitchFamily="34" charset="0"/>
                <a:sym typeface="Muli Semi-Bold"/>
              </a:endParaRPr>
            </a:p>
            <a:p>
              <a:pPr>
                <a:lnSpc>
                  <a:spcPts val="5520"/>
                </a:lnSpc>
              </a:pPr>
              <a:endParaRPr lang="en-US" sz="4000">
                <a:solidFill>
                  <a:srgbClr val="FF7C64"/>
                </a:solidFill>
                <a:latin typeface="Arial" panose="020B0604020202020204" pitchFamily="34" charset="0"/>
                <a:ea typeface="Oswald"/>
                <a:cs typeface="Arial" panose="020B0604020202020204" pitchFamily="34" charset="0"/>
                <a:sym typeface="Oswald"/>
              </a:endParaRPr>
            </a:p>
          </p:txBody>
        </p:sp>
        <p:sp>
          <p:nvSpPr>
            <p:cNvPr id="4" name="TextBox 4"/>
            <p:cNvSpPr txBox="1"/>
            <p:nvPr/>
          </p:nvSpPr>
          <p:spPr>
            <a:xfrm>
              <a:off x="0" y="813971"/>
              <a:ext cx="13668188" cy="8494631"/>
            </a:xfrm>
            <a:prstGeom prst="rect">
              <a:avLst/>
            </a:prstGeom>
          </p:spPr>
          <p:txBody>
            <a:bodyPr wrap="square" lIns="0" tIns="0" rIns="0" bIns="0" rtlCol="0" anchor="t">
              <a:spAutoFit/>
            </a:bodyPr>
            <a:lstStyle/>
            <a:p>
              <a:pPr marL="0" lvl="1" algn="just">
                <a:spcBef>
                  <a:spcPts val="600"/>
                </a:spcBef>
                <a:spcAft>
                  <a:spcPts val="600"/>
                </a:spcAft>
              </a:pPr>
              <a:r>
                <a:rPr lang="en-US" sz="4000">
                  <a:solidFill>
                    <a:srgbClr val="FF7C64"/>
                  </a:solidFill>
                  <a:latin typeface="Arial" panose="020B0604020202020204" pitchFamily="34" charset="0"/>
                  <a:ea typeface="Oswald"/>
                  <a:cs typeface="Arial" panose="020B0604020202020204" pitchFamily="34" charset="0"/>
                </a:rPr>
                <a:t>4</a:t>
              </a:r>
              <a:r>
                <a:rPr lang="en-US" sz="4000" smtClean="0">
                  <a:solidFill>
                    <a:srgbClr val="FF7C64"/>
                  </a:solidFill>
                  <a:latin typeface="Arial" panose="020B0604020202020204" pitchFamily="34" charset="0"/>
                  <a:ea typeface="Oswald"/>
                  <a:cs typeface="Arial" panose="020B0604020202020204" pitchFamily="34" charset="0"/>
                </a:rPr>
                <a:t>.1 </a:t>
              </a:r>
              <a:r>
                <a:rPr lang="en-US" sz="4000">
                  <a:solidFill>
                    <a:srgbClr val="FF7C64"/>
                  </a:solidFill>
                  <a:latin typeface="Arial" panose="020B0604020202020204" pitchFamily="34" charset="0"/>
                  <a:ea typeface="Oswald"/>
                  <a:cs typeface="Arial" panose="020B0604020202020204" pitchFamily="34" charset="0"/>
                </a:rPr>
                <a:t>Các bước trong quá trình chia sẻ file P2P</a:t>
              </a:r>
            </a:p>
            <a:p>
              <a:pPr marL="342900" indent="-342900">
                <a:lnSpc>
                  <a:spcPct val="150000"/>
                </a:lnSpc>
                <a:spcBef>
                  <a:spcPts val="600"/>
                </a:spcBef>
                <a:spcAft>
                  <a:spcPts val="600"/>
                </a:spcAft>
                <a:buFont typeface="Wingdings" panose="05000000000000000000" pitchFamily="2" charset="2"/>
                <a:buChar char="§"/>
              </a:pPr>
              <a:r>
                <a:rPr lang="en-US" sz="2400" smtClean="0">
                  <a:latin typeface="Arial" panose="020B0604020202020204" pitchFamily="34" charset="0"/>
                  <a:cs typeface="Arial" panose="020B0604020202020204" pitchFamily="34" charset="0"/>
                </a:rPr>
                <a:t>Bước </a:t>
              </a:r>
              <a:r>
                <a:rPr lang="en-US" sz="2400">
                  <a:latin typeface="Arial" panose="020B0604020202020204" pitchFamily="34" charset="0"/>
                  <a:cs typeface="Arial" panose="020B0604020202020204" pitchFamily="34" charset="0"/>
                </a:rPr>
                <a:t>4 – Tải đồng thời từ nhiều nguồn</a:t>
              </a:r>
            </a:p>
            <a:p>
              <a:pPr lvl="0">
                <a:lnSpc>
                  <a:spcPct val="150000"/>
                </a:lnSpc>
                <a:spcBef>
                  <a:spcPts val="600"/>
                </a:spcBef>
                <a:spcAft>
                  <a:spcPts val="600"/>
                </a:spcAft>
              </a:pPr>
              <a:r>
                <a:rPr lang="en-US" sz="2400" smtClean="0">
                  <a:latin typeface="Arial" panose="020B0604020202020204" pitchFamily="34" charset="0"/>
                  <a:cs typeface="Arial" panose="020B0604020202020204" pitchFamily="34" charset="0"/>
                </a:rPr>
                <a:t>    Peer </a:t>
              </a:r>
              <a:r>
                <a:rPr lang="en-US" sz="2400">
                  <a:latin typeface="Arial" panose="020B0604020202020204" pitchFamily="34" charset="0"/>
                  <a:cs typeface="Arial" panose="020B0604020202020204" pitchFamily="34" charset="0"/>
                </a:rPr>
                <a:t>sẽ yêu cầu các mảnh khác nhau từ nhiều peer khác nhau cùng lúc.</a:t>
              </a:r>
            </a:p>
            <a:p>
              <a:pPr marL="342900" indent="-342900">
                <a:lnSpc>
                  <a:spcPct val="150000"/>
                </a:lnSpc>
                <a:spcBef>
                  <a:spcPts val="600"/>
                </a:spcBef>
                <a:spcAft>
                  <a:spcPts val="600"/>
                </a:spcAft>
                <a:buFont typeface="Wingdings" panose="05000000000000000000" pitchFamily="2" charset="2"/>
                <a:buChar char="§"/>
              </a:pPr>
              <a:r>
                <a:rPr lang="en-US" sz="2400" smtClean="0">
                  <a:latin typeface="Arial" panose="020B0604020202020204" pitchFamily="34" charset="0"/>
                  <a:cs typeface="Arial" panose="020B0604020202020204" pitchFamily="34" charset="0"/>
                </a:rPr>
                <a:t>Bước </a:t>
              </a:r>
              <a:r>
                <a:rPr lang="en-US" sz="2400">
                  <a:latin typeface="Arial" panose="020B0604020202020204" pitchFamily="34" charset="0"/>
                  <a:cs typeface="Arial" panose="020B0604020202020204" pitchFamily="34" charset="0"/>
                </a:rPr>
                <a:t>5 – Kiểm tra tính toàn vẹn dữ liệu</a:t>
              </a:r>
            </a:p>
            <a:p>
              <a:pPr marL="342900" indent="-342900">
                <a:lnSpc>
                  <a:spcPct val="150000"/>
                </a:lnSpc>
                <a:spcBef>
                  <a:spcPts val="600"/>
                </a:spcBef>
                <a:spcAft>
                  <a:spcPts val="600"/>
                </a:spcAft>
                <a:buFont typeface="Wingdings" panose="05000000000000000000" pitchFamily="2" charset="2"/>
                <a:buChar char="§"/>
              </a:pPr>
              <a:r>
                <a:rPr lang="en-US" sz="2400" smtClean="0">
                  <a:latin typeface="Arial" panose="020B0604020202020204" pitchFamily="34" charset="0"/>
                  <a:cs typeface="Arial" panose="020B0604020202020204" pitchFamily="34" charset="0"/>
                </a:rPr>
                <a:t>Bước </a:t>
              </a:r>
              <a:r>
                <a:rPr lang="en-US" sz="2400">
                  <a:latin typeface="Arial" panose="020B0604020202020204" pitchFamily="34" charset="0"/>
                  <a:cs typeface="Arial" panose="020B0604020202020204" pitchFamily="34" charset="0"/>
                </a:rPr>
                <a:t>6 – Cơ chế “seeding” và “leeching”</a:t>
              </a:r>
            </a:p>
            <a:p>
              <a:pPr lvl="0">
                <a:lnSpc>
                  <a:spcPct val="150000"/>
                </a:lnSpc>
                <a:spcBef>
                  <a:spcPts val="600"/>
                </a:spcBef>
                <a:spcAft>
                  <a:spcPts val="600"/>
                </a:spcAft>
              </a:pPr>
              <a:r>
                <a:rPr lang="en-US" sz="2400">
                  <a:latin typeface="Arial" panose="020B0604020202020204" pitchFamily="34" charset="0"/>
                  <a:cs typeface="Arial" panose="020B0604020202020204" pitchFamily="34" charset="0"/>
                </a:rPr>
                <a:t>Seeder: Peer đã tải đủ file và tiếp tục chia sẻ cho người khác.</a:t>
              </a:r>
            </a:p>
            <a:p>
              <a:pPr lvl="0">
                <a:lnSpc>
                  <a:spcPct val="150000"/>
                </a:lnSpc>
                <a:spcBef>
                  <a:spcPts val="600"/>
                </a:spcBef>
                <a:spcAft>
                  <a:spcPts val="600"/>
                </a:spcAft>
              </a:pPr>
              <a:r>
                <a:rPr lang="en-US" sz="2400">
                  <a:latin typeface="Arial" panose="020B0604020202020204" pitchFamily="34" charset="0"/>
                  <a:cs typeface="Arial" panose="020B0604020202020204" pitchFamily="34" charset="0"/>
                </a:rPr>
                <a:t>Leecher: Peer đang tải file nhưng chưa hoàn tất.</a:t>
              </a:r>
            </a:p>
            <a:p>
              <a:pPr>
                <a:lnSpc>
                  <a:spcPct val="150000"/>
                </a:lnSpc>
                <a:spcBef>
                  <a:spcPts val="600"/>
                </a:spcBef>
                <a:spcAft>
                  <a:spcPts val="600"/>
                </a:spcAft>
              </a:pPr>
              <a:r>
                <a:rPr lang="en-US" sz="2400" smtClean="0">
                  <a:latin typeface="Arial" panose="020B0604020202020204" pitchFamily="34" charset="0"/>
                  <a:cs typeface="Arial" panose="020B0604020202020204" pitchFamily="34" charset="0"/>
                </a:rPr>
                <a:t>Một hệ thống P2P hoạt động hiệu quả khi có nhiều seeder hơn leecher.</a:t>
              </a:r>
            </a:p>
            <a:p>
              <a:pPr lvl="0"/>
              <a:endParaRPr lang="en-US"/>
            </a:p>
            <a:p>
              <a:pPr algn="just">
                <a:spcBef>
                  <a:spcPts val="600"/>
                </a:spcBef>
                <a:spcAft>
                  <a:spcPts val="600"/>
                </a:spcAft>
              </a:pPr>
              <a:endParaRPr lang="en-US" sz="2400">
                <a:latin typeface="Arial" panose="020B0604020202020204" pitchFamily="34" charset="0"/>
                <a:cs typeface="Arial" panose="020B0604020202020204" pitchFamily="34" charset="0"/>
              </a:endParaRPr>
            </a:p>
          </p:txBody>
        </p:sp>
      </p:grpSp>
      <p:sp>
        <p:nvSpPr>
          <p:cNvPr id="5" name="Freeform 5"/>
          <p:cNvSpPr/>
          <p:nvPr/>
        </p:nvSpPr>
        <p:spPr>
          <a:xfrm>
            <a:off x="13716000" y="-1270035"/>
            <a:ext cx="4808751" cy="3383612"/>
          </a:xfrm>
          <a:custGeom>
            <a:avLst/>
            <a:gdLst/>
            <a:ahLst/>
            <a:cxnLst/>
            <a:rect l="l" t="t" r="r" b="b"/>
            <a:pathLst>
              <a:path w="4808751" h="3383612">
                <a:moveTo>
                  <a:pt x="0" y="0"/>
                </a:moveTo>
                <a:lnTo>
                  <a:pt x="4808751" y="0"/>
                </a:lnTo>
                <a:lnTo>
                  <a:pt x="4808751" y="3383612"/>
                </a:lnTo>
                <a:lnTo>
                  <a:pt x="0" y="3383612"/>
                </a:lnTo>
                <a:lnTo>
                  <a:pt x="0" y="0"/>
                </a:lnTo>
                <a:close/>
              </a:path>
            </a:pathLst>
          </a:custGeom>
          <a:blipFill>
            <a:blip r:embed="rId2">
              <a:alphaModFix amt="56000"/>
              <a:extLst>
                <a:ext uri="{96DAC541-7B7A-43D3-8B79-37D633B846F1}">
                  <asvg:svgBlip xmlns:asvg="http://schemas.microsoft.com/office/drawing/2016/SVG/main" xmlns="" r:embed="rId3"/>
                </a:ext>
              </a:extLst>
            </a:blip>
            <a:stretch>
              <a:fillRect/>
            </a:stretch>
          </a:blipFill>
        </p:spPr>
      </p:sp>
      <p:pic>
        <p:nvPicPr>
          <p:cNvPr id="8" name="Picture 7" descr="P2P là gì? Khám phá nguyên lý hoạt động cơ bản của mạng P2P"/>
          <p:cNvPicPr/>
          <p:nvPr/>
        </p:nvPicPr>
        <p:blipFill>
          <a:blip r:embed="rId4">
            <a:extLst>
              <a:ext uri="{28A0092B-C50C-407E-A947-70E740481C1C}">
                <a14:useLocalDpi xmlns:a14="http://schemas.microsoft.com/office/drawing/2010/main" val="0"/>
              </a:ext>
            </a:extLst>
          </a:blip>
          <a:srcRect/>
          <a:stretch>
            <a:fillRect/>
          </a:stretch>
        </p:blipFill>
        <p:spPr bwMode="auto">
          <a:xfrm>
            <a:off x="9982200" y="3154510"/>
            <a:ext cx="7086600" cy="5696922"/>
          </a:xfrm>
          <a:prstGeom prst="rect">
            <a:avLst/>
          </a:prstGeom>
          <a:noFill/>
          <a:ln>
            <a:noFill/>
          </a:ln>
        </p:spPr>
      </p:pic>
      <p:sp>
        <p:nvSpPr>
          <p:cNvPr id="9" name="TextBox 8"/>
          <p:cNvSpPr txBox="1"/>
          <p:nvPr/>
        </p:nvSpPr>
        <p:spPr>
          <a:xfrm>
            <a:off x="15163800" y="8648700"/>
            <a:ext cx="2590800" cy="276999"/>
          </a:xfrm>
          <a:prstGeom prst="rect">
            <a:avLst/>
          </a:prstGeom>
          <a:noFill/>
        </p:spPr>
        <p:txBody>
          <a:bodyPr wrap="square" rtlCol="0">
            <a:spAutoFit/>
          </a:bodyPr>
          <a:lstStyle/>
          <a:p>
            <a:r>
              <a:rPr lang="en-US" sz="1200" smtClean="0">
                <a:latin typeface="Arial" panose="020B0604020202020204" pitchFamily="34" charset="0"/>
                <a:cs typeface="Arial" panose="020B0604020202020204" pitchFamily="34" charset="0"/>
              </a:rPr>
              <a:t>Nguồn: Internet</a:t>
            </a:r>
            <a:endParaRPr lang="en-US"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3017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1351</TotalTime>
  <Words>2217</Words>
  <Application>Microsoft Office PowerPoint</Application>
  <PresentationFormat>Custom</PresentationFormat>
  <Paragraphs>183</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Oswald</vt:lpstr>
      <vt:lpstr>Wingdings</vt:lpstr>
      <vt:lpstr>Calibri</vt:lpstr>
      <vt:lpstr>Muli Semi-Bold</vt:lpstr>
      <vt:lpstr>Muli Extra-Light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Giải thích về bước đột phá mới nhất</dc:title>
  <cp:lastModifiedBy>Admin</cp:lastModifiedBy>
  <cp:revision>241</cp:revision>
  <dcterms:created xsi:type="dcterms:W3CDTF">2006-08-16T00:00:00Z</dcterms:created>
  <dcterms:modified xsi:type="dcterms:W3CDTF">2025-08-16T05:29:58Z</dcterms:modified>
  <dc:identifier>DAGuz8rRkqM</dc:identifier>
</cp:coreProperties>
</file>