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D9685-12C4-48E5-BCFF-EA9AF5E9E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D522FD-730C-4B45-898B-0FF6B0254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3E439-0733-4929-AB4A-BE362989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2D2E-A18E-4764-BF9C-413B81328596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C2CC2-9DD0-450B-B360-CF967A38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A8430-2EF8-42E6-A59B-0B86C224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1361-DCE9-4475-AA66-A582EF129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12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B9D8D-7F08-4796-8E83-79EEC69A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724AF5-325E-4E12-B979-33E27C6CC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CA36D-A5FF-4238-9898-CA4FA660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2D2E-A18E-4764-BF9C-413B81328596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DDE40-1FD5-4A66-8247-1BDA2B66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CC629-77E0-46D8-9D20-3396042D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1361-DCE9-4475-AA66-A582EF129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46FF6B-C3B3-4615-87D8-607BC8417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AD371-7BBE-4EDA-BB1B-A897B14AF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D9F64-8800-4158-9E40-56F59391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2D2E-A18E-4764-BF9C-413B81328596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78B0B-611F-4663-AE14-3B3EC179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0794D-7E3F-43E8-AC8B-B71C316D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1361-DCE9-4475-AA66-A582EF129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0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A8E7C-5A84-408A-A500-43BD8C91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B4443-8ECD-4D31-A42C-1BCC5B4F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53D6C-E618-4908-8ED5-DB567A3B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2D2E-A18E-4764-BF9C-413B81328596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2FC4D-6A39-4937-8E54-047CEE7D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7D335-2B26-4359-A3F8-5BE76CA6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1361-DCE9-4475-AA66-A582EF129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1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7661-8CD9-4BCE-9EFA-93158184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D5D2BE-6038-4892-B4CA-927467A9B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8DB34-01EF-460E-9E7A-5D202E9B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2D2E-A18E-4764-BF9C-413B81328596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7A4C7-6EC1-4C5B-A962-4867917F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33C96-AE03-4DE8-B358-B94345A3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1361-DCE9-4475-AA66-A582EF129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3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2702B-CDED-4CD0-B82D-009E9B97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122F7-F089-461F-A3DE-EB91345C2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CDE45E-EB64-4373-BCB4-116B2BE97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15AC6-3178-486C-8D5F-B1C6537A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2D2E-A18E-4764-BF9C-413B81328596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C555FA-6C65-41A6-8618-A16596AB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6B966-309A-4218-9654-4B5828B6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1361-DCE9-4475-AA66-A582EF129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9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3F483-4BDB-4743-AA84-4615C071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E1C08-137F-4600-9424-D6E4670C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E5A24-EB2B-45E0-BBD3-807CF8E1F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9EC708-5999-4905-9924-57593D747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118B0-5269-450B-9636-AB03000D1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AF5DED-4EA6-4235-9892-2B183458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2D2E-A18E-4764-BF9C-413B81328596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EA328E-C0D9-4803-A786-F35191FA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B8C8E2-6882-42E5-B080-D5DF0F19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1361-DCE9-4475-AA66-A582EF129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8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E5141-5ACD-4EBB-B376-7D1DC852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26BD45-2146-4D12-88CE-FAD79728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2D2E-A18E-4764-BF9C-413B81328596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DD61FE-1609-4ED9-9F2D-90005824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223EDE-9086-4295-8E6C-CB8EA5DA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1361-DCE9-4475-AA66-A582EF129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0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D11408-C962-44E7-8C1B-8E7D77CD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2D2E-A18E-4764-BF9C-413B81328596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EF2DA6-C54B-4516-8680-DF7CD78B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0FD96-F032-43C9-BE3C-0D83137E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1361-DCE9-4475-AA66-A582EF129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2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C2A98-C716-4523-ABE8-248BF49F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BF1C7-AE49-43CB-9003-B896FD46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7354F2-15BF-4A00-BE29-346F1D615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6C68B-8A90-4222-B0EB-E7CC2347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2D2E-A18E-4764-BF9C-413B81328596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932AD-B1D8-4712-ACBF-117B2D35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C03F7-6905-43A2-8122-FC2E0DDB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1361-DCE9-4475-AA66-A582EF129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4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9999C-47EE-4D1D-A5A6-C0441107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75335C-DD77-410B-92D8-73C914CF8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6FB94B-2016-4D1B-B777-583F0F9F4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D06CD1-3277-4429-A13D-FB2D55B9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2D2E-A18E-4764-BF9C-413B81328596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1CD81-D292-45DE-AD0E-6F744626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67D49-C7DD-447C-8DBF-9CF7FC32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1361-DCE9-4475-AA66-A582EF129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8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7F7879-D48C-4B5F-A546-831E0879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759C9-11CA-43B7-B835-08EC27846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9A27C-3898-49BF-9872-338D099C3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2D2E-A18E-4764-BF9C-413B81328596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4AB69-619E-4A75-AC94-78A9C44CF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8E8DB-AC76-421F-A126-2A5C086D2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1361-DCE9-4475-AA66-A582EF129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0BEB-30DD-4B27-A5B6-6CEA66E32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Cross-Language Code Search using Static and Dynamic Analyses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11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48326-758B-4AD8-9D75-0943ACA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RQ2: State-of-the-Practice Cross-Language Code-to-Code Search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0DF1F-513B-4CF7-B453-852112E1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COSAL obtains better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Precision@k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SuccessRate@k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and MRR compared to GitHub Search and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ElasticSearch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F02724-B537-43AE-8983-64D1A8B1F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3" y="3319064"/>
            <a:ext cx="603969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5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48326-758B-4AD8-9D75-0943ACA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RQ3: State-of-the-Art Code-to-Code Search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0DF1F-513B-4CF7-B453-852112E1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Compared to state-of-the-art Java code-to-code search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FaCoY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using dynamic information helps COSAL obtains better search results when executable code snippets are present. In the absence of dynamic information, a combination of AST and token-based similarity measures still yields better results than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FaCoY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4718A6-9A26-42B5-AF7C-4E417D4B8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05" y="3210989"/>
            <a:ext cx="4984389" cy="33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4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48326-758B-4AD8-9D75-0943ACA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RQ4: Cross-Language Code Clone Detection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0DF1F-513B-4CF7-B453-852112E1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code clone detection, COSAL obtains better precision, recall and F1 scores compared to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ASTLearner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and CLCDSA, without the need to build models. COSAL has lower precision to SLACC but much better recall and F1 score.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0EBD24-149A-4DF3-BCBA-B71F8241A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92" y="3714799"/>
            <a:ext cx="6191215" cy="222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6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895AC-4ECC-4A84-9815-3468F98A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Cross-Language Code-to-Code Search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A4D96-9FC3-4C0C-856E-B14D9ACE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4882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Microsoft Tai Le" panose="020B0502040204020203" pitchFamily="34" charset="0"/>
                <a:ea typeface="Microsoft YaHei UI" panose="020B0503020204020204" pitchFamily="34" charset="-122"/>
                <a:cs typeface="Microsoft Tai Le" panose="020B0502040204020203" pitchFamily="34" charset="0"/>
              </a:rPr>
              <a:t>Code-to-code search describes the task of </a:t>
            </a:r>
            <a:r>
              <a:rPr lang="en-US" altLang="zh-CN" sz="2000" b="1" dirty="0">
                <a:latin typeface="Microsoft Tai Le" panose="020B0502040204020203" pitchFamily="34" charset="0"/>
                <a:ea typeface="Microsoft YaHei UI" panose="020B0503020204020204" pitchFamily="34" charset="-122"/>
                <a:cs typeface="Microsoft Tai Le" panose="020B0502040204020203" pitchFamily="34" charset="0"/>
              </a:rPr>
              <a:t>using a code query to search for similar code in a repository</a:t>
            </a:r>
            <a:r>
              <a:rPr lang="en-US" altLang="zh-CN" sz="2000" dirty="0">
                <a:latin typeface="Microsoft Tai Le" panose="020B0502040204020203" pitchFamily="34" charset="0"/>
                <a:ea typeface="Microsoft YaHei UI" panose="020B0503020204020204" pitchFamily="34" charset="-122"/>
                <a:cs typeface="Microsoft Tai Le" panose="020B0502040204020203" pitchFamily="34" charset="0"/>
              </a:rPr>
              <a:t>. </a:t>
            </a:r>
          </a:p>
          <a:p>
            <a:endParaRPr lang="en-US" altLang="zh-CN" sz="2000" dirty="0">
              <a:latin typeface="Microsoft Tai Le" panose="020B0502040204020203" pitchFamily="34" charset="0"/>
              <a:ea typeface="Microsoft YaHei UI" panose="020B0503020204020204" pitchFamily="34" charset="-122"/>
              <a:cs typeface="Microsoft Tai Le" panose="020B0502040204020203" pitchFamily="34" charset="0"/>
            </a:endParaRPr>
          </a:p>
          <a:p>
            <a:r>
              <a:rPr lang="en-US" altLang="zh-CN" sz="2000" dirty="0">
                <a:latin typeface="Microsoft Tai Le" panose="020B0502040204020203" pitchFamily="34" charset="0"/>
                <a:ea typeface="Microsoft YaHei UI" panose="020B0503020204020204" pitchFamily="34" charset="-122"/>
                <a:cs typeface="Microsoft Tai Le" panose="020B0502040204020203" pitchFamily="34" charset="0"/>
              </a:rPr>
              <a:t>This task is particularly challenging when the query and results belong to different languages due to </a:t>
            </a:r>
            <a:r>
              <a:rPr lang="en-US" altLang="zh-CN" sz="2000" b="1" dirty="0">
                <a:latin typeface="Microsoft Tai Le" panose="020B0502040204020203" pitchFamily="34" charset="0"/>
                <a:ea typeface="Microsoft YaHei UI" panose="020B0503020204020204" pitchFamily="34" charset="-122"/>
                <a:cs typeface="Microsoft Tai Le" panose="020B0502040204020203" pitchFamily="34" charset="0"/>
              </a:rPr>
              <a:t>syntactic and semantic differences between the languages.</a:t>
            </a:r>
          </a:p>
          <a:p>
            <a:endParaRPr lang="en-US" altLang="zh-CN" sz="2000" b="1" dirty="0">
              <a:latin typeface="Microsoft Tai Le" panose="020B0502040204020203" pitchFamily="34" charset="0"/>
              <a:ea typeface="Microsoft YaHei UI" panose="020B0503020204020204" pitchFamily="34" charset="-122"/>
              <a:cs typeface="Microsoft Tai Le" panose="020B0502040204020203" pitchFamily="34" charset="0"/>
            </a:endParaRPr>
          </a:p>
          <a:p>
            <a:r>
              <a:rPr lang="en-US" altLang="zh-CN" sz="2000" dirty="0">
                <a:latin typeface="Microsoft Tai Le" panose="020B0502040204020203" pitchFamily="34" charset="0"/>
                <a:ea typeface="Microsoft YaHei UI" panose="020B0503020204020204" pitchFamily="34" charset="-122"/>
                <a:cs typeface="Microsoft Tai Le" panose="020B0502040204020203" pitchFamily="34" charset="0"/>
              </a:rPr>
              <a:t>This task is involved in identifying code clones, finding translations of code in a different language, program repair, and supporting students in learning a new programming language </a:t>
            </a:r>
            <a:endParaRPr lang="zh-CN" altLang="en-US" sz="2000" dirty="0">
              <a:latin typeface="Microsoft Tai Le" panose="020B0502040204020203" pitchFamily="34" charset="0"/>
              <a:ea typeface="Microsoft YaHei UI" panose="020B0503020204020204" pitchFamily="34" charset="-122"/>
              <a:cs typeface="Microsoft Tai Le" panose="020B0502040204020203" pitchFamily="34" charset="0"/>
            </a:endParaRPr>
          </a:p>
        </p:txBody>
      </p:sp>
      <p:pic>
        <p:nvPicPr>
          <p:cNvPr id="5" name="Picture 2" descr="GitHub Releases Dataset of Six Million Open-Source Methods for Code Search  Research | Synced">
            <a:extLst>
              <a:ext uri="{FF2B5EF4-FFF2-40B4-BE49-F238E27FC236}">
                <a16:creationId xmlns:a16="http://schemas.microsoft.com/office/drawing/2014/main" id="{CCE7FF7A-6914-400E-B6DC-64ADF9F5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409" y="340052"/>
            <a:ext cx="2780934" cy="135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00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8F8CE-5000-4225-8243-6DA89A6E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CODE-TO-CODE SEARCH ACROSS LANGUAGES ( COSAL)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C946FD-58DA-4622-B81D-79AC7972E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90" y="2343665"/>
            <a:ext cx="5287113" cy="265784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FE1D76-733F-4147-9F42-FF028694F987}"/>
              </a:ext>
            </a:extLst>
          </p:cNvPr>
          <p:cNvSpPr txBox="1"/>
          <p:nvPr/>
        </p:nvSpPr>
        <p:spPr>
          <a:xfrm>
            <a:off x="838199" y="2274838"/>
            <a:ext cx="502621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Token-Based Search</a:t>
            </a:r>
          </a:p>
          <a:p>
            <a:pPr marL="342900" indent="-342900">
              <a:buAutoNum type="arabicPeriod"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AST-Based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Search</a:t>
            </a:r>
          </a:p>
          <a:p>
            <a:pPr marL="342900" indent="-342900">
              <a:buAutoNum type="arabicPeriod"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Input-Output Based Search</a:t>
            </a:r>
          </a:p>
          <a:p>
            <a:pPr marL="342900" indent="-342900">
              <a:buAutoNum type="arabicPeriod"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Non-Dominated Sorting for extracting results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4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70471-7BF7-4BFE-AD3B-47E8C09C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Token-Based Search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C3885-3C1F-4388-9A01-2B12FFC1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05612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Remove language-specific keywords based on the documentation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Remove frequently-used words used in a language based on common coding conventions.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Remove common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stopwords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from the English vocabulary.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Split tokens to address language-specific nomenclature. 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Remove tokens of length less than MIN_TOK_LEN.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Convert all the tokens to lower case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683493-CBBA-4842-803E-46753CACC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69" y="1825625"/>
            <a:ext cx="5225535" cy="17383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BB908E-2345-4F0F-88BD-7BDE87E19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69" y="4248093"/>
            <a:ext cx="5225535" cy="13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4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19F8F-BAC0-4BCC-A67E-1B9E82D0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AST-Based Search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C0263-CD70-48CB-BA56-D0902F74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Common control structures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Control structures are simplified and clustered.</a:t>
            </a:r>
          </a:p>
          <a:p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Normalizing Variable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Variables are denoted as var nodes. </a:t>
            </a:r>
          </a:p>
          <a:p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Normalizing Literals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Literals are denoted as lit nodes. </a:t>
            </a:r>
          </a:p>
          <a:p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Normalizing Operators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Operators are denoted as op nodes.</a:t>
            </a:r>
          </a:p>
          <a:p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Language specific features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If a feature is implemented in only one language, a custom node is created.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F0C98B-5D26-4FCB-AEA8-0854C5DA0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69" y="1825625"/>
            <a:ext cx="5225535" cy="17383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9B485E-2031-447B-A33B-D1F518125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69" y="4248093"/>
            <a:ext cx="5225535" cy="13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7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38CED-CAD6-4B2F-B0BC-302C7CEA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Input-Output Based Search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81945-F916-463E-9C10-FA634C8C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SLACC segments code into executable snippets of size greater than MIN_STMTS and executed on ARGS_MAX arguments generated using a grey-box strategy.</a:t>
            </a: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executed functions are then clustered using a similarity measure (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𝑠𝑖𝑚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based on the inputs and outputs of the functions.</a:t>
            </a:r>
          </a:p>
          <a:p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396D8C-CECC-467F-B642-C617435E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33" y="4061790"/>
            <a:ext cx="5306134" cy="115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2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48326-758B-4AD8-9D75-0943ACA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Non-dominated Ranking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0DF1F-513B-4CF7-B453-852112E1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search result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𝑠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 said to dominate a search result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𝑡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if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𝑠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 no worse than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𝑡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 any objective and is better than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𝑡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 at least one objective. Otherwise, there is a tie.</a:t>
            </a: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 break ties, we compute distances between each search result and the optimal value for each similarity measure.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CCF9E5-08DC-4A33-97A1-E9E4DE381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02" y="4083407"/>
            <a:ext cx="5632195" cy="20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2B49B-D3C5-4776-AE7B-DC53EBCF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Metrics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79173-27D1-41AE-9C58-2A22E857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i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Precision@k</a:t>
            </a:r>
            <a:r>
              <a:rPr lang="en-US" altLang="zh-CN" sz="2000" i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 </a:t>
            </a:r>
            <a:r>
              <a:rPr lang="en-US" altLang="zh-CN" sz="2000" i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P@k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is the average percentage of relevant results in the top-k search results for a query.</a:t>
            </a: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i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SuccessRate@k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or </a:t>
            </a:r>
            <a:r>
              <a:rPr lang="en-US" altLang="zh-CN" sz="2000" i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SR@k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is the percentage of queries for which one or more relevant result exists among the top-k search results.</a:t>
            </a: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i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MRR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is the Mean Reciprocal Rank of the relevant results for a query . 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233CF0-9A34-479C-A763-E4113D210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49" y="4741041"/>
            <a:ext cx="576342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9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48326-758B-4AD8-9D75-0943ACA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RQ1: Single vs Multiple Search Similarity Measures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0DF1F-513B-4CF7-B453-852112E1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Using non-dominated ranking with static and dynamic similarity measures improves the quality of results for code-to-code search compared to subsets or a weighted aggregation of measures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F2E1EF-4C9A-42A5-BEFA-3FA16ECA7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3" y="3319064"/>
            <a:ext cx="603969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4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558</Words>
  <Application>Microsoft Office PowerPoint</Application>
  <PresentationFormat>宽屏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Microsoft YaHei UI</vt:lpstr>
      <vt:lpstr>等线</vt:lpstr>
      <vt:lpstr>等线 Light</vt:lpstr>
      <vt:lpstr>Arial</vt:lpstr>
      <vt:lpstr>Microsoft Tai Le</vt:lpstr>
      <vt:lpstr>Office 主题​​</vt:lpstr>
      <vt:lpstr>Cross-Language Code Search using Static and Dynamic Analyses</vt:lpstr>
      <vt:lpstr>Cross-Language Code-to-Code Search</vt:lpstr>
      <vt:lpstr>CODE-TO-CODE SEARCH ACROSS LANGUAGES ( COSAL)</vt:lpstr>
      <vt:lpstr>Token-Based Search</vt:lpstr>
      <vt:lpstr>AST-Based Search</vt:lpstr>
      <vt:lpstr>Input-Output Based Search</vt:lpstr>
      <vt:lpstr>Non-dominated Ranking</vt:lpstr>
      <vt:lpstr>Metrics</vt:lpstr>
      <vt:lpstr>RQ1: Single vs Multiple Search Similarity Measures</vt:lpstr>
      <vt:lpstr>RQ2: State-of-the-Practice Cross-Language Code-to-Code Search</vt:lpstr>
      <vt:lpstr>RQ3: State-of-the-Art Code-to-Code Search</vt:lpstr>
      <vt:lpstr>RQ4: Cross-Language Code Clone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Cross-Language Code Search using Static and Dynamic Analyses</dc:title>
  <dc:creator>曹宏宸</dc:creator>
  <cp:lastModifiedBy>曹宏宸</cp:lastModifiedBy>
  <cp:revision>8</cp:revision>
  <dcterms:created xsi:type="dcterms:W3CDTF">2022-03-05T16:43:18Z</dcterms:created>
  <dcterms:modified xsi:type="dcterms:W3CDTF">2022-03-08T12:53:30Z</dcterms:modified>
</cp:coreProperties>
</file>