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60" r:id="rId4"/>
    <p:sldId id="268" r:id="rId5"/>
    <p:sldId id="283" r:id="rId6"/>
    <p:sldId id="267" r:id="rId7"/>
    <p:sldId id="287" r:id="rId8"/>
    <p:sldId id="288" r:id="rId9"/>
    <p:sldId id="269" r:id="rId10"/>
    <p:sldId id="271" r:id="rId11"/>
    <p:sldId id="270" r:id="rId12"/>
    <p:sldId id="272" r:id="rId13"/>
    <p:sldId id="286" r:id="rId14"/>
    <p:sldId id="284" r:id="rId15"/>
    <p:sldId id="285" r:id="rId16"/>
    <p:sldId id="275" r:id="rId17"/>
    <p:sldId id="276" r:id="rId18"/>
    <p:sldId id="277" r:id="rId19"/>
    <p:sldId id="273" r:id="rId20"/>
    <p:sldId id="274" r:id="rId21"/>
    <p:sldId id="282" r:id="rId22"/>
    <p:sldId id="265" r:id="rId23"/>
    <p:sldId id="278" r:id="rId24"/>
    <p:sldId id="279" r:id="rId25"/>
    <p:sldId id="281" r:id="rId26"/>
    <p:sldId id="280" r:id="rId2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èidheadair-àite a' bhann-chinn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Glèidheadair-àite cinn-là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Glèidheadair-àite bhann-choise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Glèidheadair-àite àireamh sleamhnaig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CD877-C671-4565-A566-B3492BB1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11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èidheadair-àite a' bhann-chinn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Glèidheadair-àite cinn-là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Glèidheadair-àite dealbh sleamhnaig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Glèidheadair-àite nòtaichean 4"/>
          <p:cNvSpPr>
            <a:spLocks noGrp="1"/>
          </p:cNvSpPr>
          <p:nvPr>
            <p:ph type="body" sz="quarter" idx="3"/>
          </p:nvPr>
        </p:nvSpPr>
        <p:spPr>
          <a:xfrm>
            <a:off x="992664" y="3271382"/>
            <a:ext cx="794131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d-GB" smtClean="0"/>
              <a:t>Dèan briogadh gus stoidhlean teacsa na prìomh-shleamhnaige a dheasachadh</a:t>
            </a:r>
          </a:p>
          <a:p>
            <a:pPr lvl="1"/>
            <a:r>
              <a:rPr lang="gd-GB" smtClean="0"/>
              <a:t>Dàrna leibeil</a:t>
            </a:r>
          </a:p>
          <a:p>
            <a:pPr lvl="2"/>
            <a:r>
              <a:rPr lang="gd-GB" smtClean="0"/>
              <a:t>Treas leibheil</a:t>
            </a:r>
          </a:p>
          <a:p>
            <a:pPr lvl="3"/>
            <a:r>
              <a:rPr lang="gd-GB" smtClean="0"/>
              <a:t>Ceathramh leibheil</a:t>
            </a:r>
          </a:p>
          <a:p>
            <a:pPr lvl="4"/>
            <a:r>
              <a:rPr lang="gd-GB" smtClean="0"/>
              <a:t>Còigeamh leibheil</a:t>
            </a:r>
            <a:endParaRPr lang="en-GB"/>
          </a:p>
        </p:txBody>
      </p:sp>
      <p:sp>
        <p:nvSpPr>
          <p:cNvPr id="6" name="Glèidheadair-àite bhann-choise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Glèidheadair-àite àireamh sleamhnaig 6"/>
          <p:cNvSpPr>
            <a:spLocks noGrp="1"/>
          </p:cNvSpPr>
          <p:nvPr>
            <p:ph type="sldNum" sz="quarter" idx="5"/>
          </p:nvPr>
        </p:nvSpPr>
        <p:spPr>
          <a:xfrm>
            <a:off x="5623372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66B1A-7718-4CB7-A527-8BACBBA78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95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eamhnag an tio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gd-GB" smtClean="0"/>
              <a:t>Dèan briogadh gus stoidhle fo-thiotal na prìomh-shleamhnaige a dheasachadh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otal agus teacsa inghear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d-GB" smtClean="0"/>
              <a:t>Dèan briogadh gus stoidhlean teacsa na prìomh-shleamhnaige a dheasachadh</a:t>
            </a:r>
          </a:p>
          <a:p>
            <a:pPr lvl="1"/>
            <a:r>
              <a:rPr lang="gd-GB" smtClean="0"/>
              <a:t>Dàrna leibeil</a:t>
            </a:r>
          </a:p>
          <a:p>
            <a:pPr lvl="2"/>
            <a:r>
              <a:rPr lang="gd-GB" smtClean="0"/>
              <a:t>Treas leibheil</a:t>
            </a:r>
          </a:p>
          <a:p>
            <a:pPr lvl="3"/>
            <a:r>
              <a:rPr lang="gd-GB" smtClean="0"/>
              <a:t>Ceathramh leibheil</a:t>
            </a:r>
          </a:p>
          <a:p>
            <a:pPr lvl="4"/>
            <a:r>
              <a:rPr lang="gd-GB" smtClean="0"/>
              <a:t>Còigeamh leibheil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otail agus teacsa inghear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gd-GB" smtClean="0"/>
              <a:t>Dèan briogadh gus stoidhlean teacsa na prìomh-shleamhnaige a dheasachadh</a:t>
            </a:r>
          </a:p>
          <a:p>
            <a:pPr lvl="1"/>
            <a:r>
              <a:rPr lang="gd-GB" smtClean="0"/>
              <a:t>Dàrna leibeil</a:t>
            </a:r>
          </a:p>
          <a:p>
            <a:pPr lvl="2"/>
            <a:r>
              <a:rPr lang="gd-GB" smtClean="0"/>
              <a:t>Treas leibheil</a:t>
            </a:r>
          </a:p>
          <a:p>
            <a:pPr lvl="3"/>
            <a:r>
              <a:rPr lang="gd-GB" smtClean="0"/>
              <a:t>Ceathramh leibheil</a:t>
            </a:r>
          </a:p>
          <a:p>
            <a:pPr lvl="4"/>
            <a:r>
              <a:rPr lang="gd-GB" smtClean="0"/>
              <a:t>Còigeamh leibheil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4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otal is susba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d-GB" smtClean="0"/>
              <a:t>Dèan briogadh gus stoidhlean teacsa na prìomh-shleamhnaige a dheasachadh</a:t>
            </a:r>
          </a:p>
          <a:p>
            <a:pPr lvl="1"/>
            <a:r>
              <a:rPr lang="gd-GB" smtClean="0"/>
              <a:t>Dàrna leibeil</a:t>
            </a:r>
          </a:p>
          <a:p>
            <a:pPr lvl="2"/>
            <a:r>
              <a:rPr lang="gd-GB" smtClean="0"/>
              <a:t>Treas leibheil</a:t>
            </a:r>
          </a:p>
          <a:p>
            <a:pPr lvl="3"/>
            <a:r>
              <a:rPr lang="gd-GB" smtClean="0"/>
              <a:t>Ceathramh leibheil</a:t>
            </a:r>
          </a:p>
          <a:p>
            <a:pPr lvl="4"/>
            <a:r>
              <a:rPr lang="gd-GB" smtClean="0"/>
              <a:t>Còigeamh leibheil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nn-cinn na h-earrai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d-GB" smtClean="0"/>
              <a:t>Dèan briogadh gus stoidhlean teacsa na prìomh-shleamhnaige a dheasachadh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7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à shusba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gd-GB" smtClean="0"/>
              <a:t>Dèan briogadh gus stoidhlean teacsa na prìomh-shleamhnaige a dheasachadh</a:t>
            </a:r>
          </a:p>
          <a:p>
            <a:pPr lvl="1"/>
            <a:r>
              <a:rPr lang="gd-GB" smtClean="0"/>
              <a:t>Dàrna leibeil</a:t>
            </a:r>
          </a:p>
          <a:p>
            <a:pPr lvl="2"/>
            <a:r>
              <a:rPr lang="gd-GB" smtClean="0"/>
              <a:t>Treas leibheil</a:t>
            </a:r>
          </a:p>
          <a:p>
            <a:pPr lvl="3"/>
            <a:r>
              <a:rPr lang="gd-GB" smtClean="0"/>
              <a:t>Ceathramh leibheil</a:t>
            </a:r>
          </a:p>
          <a:p>
            <a:pPr lvl="4"/>
            <a:r>
              <a:rPr lang="gd-GB" smtClean="0"/>
              <a:t>Còigeamh leibheil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gd-GB" smtClean="0"/>
              <a:t>Dèan briogadh gus stoidhlean teacsa na prìomh-shleamhnaige a dheasachadh</a:t>
            </a:r>
          </a:p>
          <a:p>
            <a:pPr lvl="1"/>
            <a:r>
              <a:rPr lang="gd-GB" smtClean="0"/>
              <a:t>Dàrna leibeil</a:t>
            </a:r>
          </a:p>
          <a:p>
            <a:pPr lvl="2"/>
            <a:r>
              <a:rPr lang="gd-GB" smtClean="0"/>
              <a:t>Treas leibheil</a:t>
            </a:r>
          </a:p>
          <a:p>
            <a:pPr lvl="3"/>
            <a:r>
              <a:rPr lang="gd-GB" smtClean="0"/>
              <a:t>Ceathramh leibheil</a:t>
            </a:r>
          </a:p>
          <a:p>
            <a:pPr lvl="4"/>
            <a:r>
              <a:rPr lang="gd-GB" smtClean="0"/>
              <a:t>Còigeamh leibheil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8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im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d-GB" smtClean="0"/>
              <a:t>Dèan briogadh gus stoidhlean teacsa na prìomh-shleamhnaige a dheasachadh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gd-GB" smtClean="0"/>
              <a:t>Dèan briogadh gus stoidhlean teacsa na prìomh-shleamhnaige a dheasachadh</a:t>
            </a:r>
          </a:p>
          <a:p>
            <a:pPr lvl="1"/>
            <a:r>
              <a:rPr lang="gd-GB" smtClean="0"/>
              <a:t>Dàrna leibeil</a:t>
            </a:r>
          </a:p>
          <a:p>
            <a:pPr lvl="2"/>
            <a:r>
              <a:rPr lang="gd-GB" smtClean="0"/>
              <a:t>Treas leibheil</a:t>
            </a:r>
          </a:p>
          <a:p>
            <a:pPr lvl="3"/>
            <a:r>
              <a:rPr lang="gd-GB" smtClean="0"/>
              <a:t>Ceathramh leibheil</a:t>
            </a:r>
          </a:p>
          <a:p>
            <a:pPr lvl="4"/>
            <a:r>
              <a:rPr lang="gd-GB" smtClean="0"/>
              <a:t>Còigeamh leibheil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d-GB" smtClean="0"/>
              <a:t>Dèan briogadh gus stoidhlean teacsa na prìomh-shleamhnaige a dheasachadh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gd-GB" smtClean="0"/>
              <a:t>Dèan briogadh gus stoidhlean teacsa na prìomh-shleamhnaige a dheasachadh</a:t>
            </a:r>
          </a:p>
          <a:p>
            <a:pPr lvl="1"/>
            <a:r>
              <a:rPr lang="gd-GB" smtClean="0"/>
              <a:t>Dàrna leibeil</a:t>
            </a:r>
          </a:p>
          <a:p>
            <a:pPr lvl="2"/>
            <a:r>
              <a:rPr lang="gd-GB" smtClean="0"/>
              <a:t>Treas leibheil</a:t>
            </a:r>
          </a:p>
          <a:p>
            <a:pPr lvl="3"/>
            <a:r>
              <a:rPr lang="gd-GB" smtClean="0"/>
              <a:t>Ceathramh leibheil</a:t>
            </a:r>
          </a:p>
          <a:p>
            <a:pPr lvl="4"/>
            <a:r>
              <a:rPr lang="gd-GB" smtClean="0"/>
              <a:t>Còigeamh leibheil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 tiotal a-mhà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2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à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usbaint le caips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d-GB" smtClean="0"/>
              <a:t>Dèan briogadh gus stoidhlean teacsa na prìomh-shleamhnaige a dheasachadh</a:t>
            </a:r>
          </a:p>
          <a:p>
            <a:pPr lvl="1"/>
            <a:r>
              <a:rPr lang="gd-GB" smtClean="0"/>
              <a:t>Dàrna leibeil</a:t>
            </a:r>
          </a:p>
          <a:p>
            <a:pPr lvl="2"/>
            <a:r>
              <a:rPr lang="gd-GB" smtClean="0"/>
              <a:t>Treas leibheil</a:t>
            </a:r>
          </a:p>
          <a:p>
            <a:pPr lvl="3"/>
            <a:r>
              <a:rPr lang="gd-GB" smtClean="0"/>
              <a:t>Ceathramh leibheil</a:t>
            </a:r>
          </a:p>
          <a:p>
            <a:pPr lvl="4"/>
            <a:r>
              <a:rPr lang="gd-GB" smtClean="0"/>
              <a:t>Còigeamh leibheil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gd-GB" smtClean="0"/>
              <a:t>Dèan briogadh gus stoidhlean teacsa na prìomh-shleamhnaige a dheasachadh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61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albh le caips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d-GB" smtClean="0"/>
              <a:t>Dèan briogadh air an ìomhaigheag gus dealbh a chur ris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gd-GB" smtClean="0"/>
              <a:t>Dèan briogadh gus stoidhlean teacsa na prìomh-shleamhnaige a dheasachadh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d-GB" smtClean="0"/>
              <a:t>Dèan briogadh gus stoidhle a dheasachadh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d-GB" smtClean="0"/>
              <a:t>Dèan briogadh gus stoidhlean teacsa na prìomh-shleamhnaige a dheasachadh</a:t>
            </a:r>
          </a:p>
          <a:p>
            <a:pPr lvl="1"/>
            <a:r>
              <a:rPr lang="gd-GB" smtClean="0"/>
              <a:t>Dàrna leibeil</a:t>
            </a:r>
          </a:p>
          <a:p>
            <a:pPr lvl="2"/>
            <a:r>
              <a:rPr lang="gd-GB" smtClean="0"/>
              <a:t>Treas leibheil</a:t>
            </a:r>
          </a:p>
          <a:p>
            <a:pPr lvl="3"/>
            <a:r>
              <a:rPr lang="gd-GB" smtClean="0"/>
              <a:t>Ceathramh leibheil</a:t>
            </a:r>
          </a:p>
          <a:p>
            <a:pPr lvl="4"/>
            <a:r>
              <a:rPr lang="gd-GB" smtClean="0"/>
              <a:t>Còigeamh leibheil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42C7D-D777-4F33-B39D-6E945821CF75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2BC5-8D54-40CC-A68F-85E4CBE4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7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erard.demelo.org/" TargetMode="External"/><Relationship Id="rId2" Type="http://schemas.openxmlformats.org/officeDocument/2006/relationships/hyperlink" Target="http://www1.icsi.berkeley.edu/~demelo/etymw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ynoothuniversity.ie/people/david-stifter" TargetMode="External"/><Relationship Id="rId4" Type="http://schemas.openxmlformats.org/officeDocument/2006/relationships/hyperlink" Target="https://nuriagala.wordpres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ctrTitle"/>
          </p:nvPr>
        </p:nvSpPr>
        <p:spPr>
          <a:xfrm>
            <a:off x="1008529" y="0"/>
            <a:ext cx="6858000" cy="1790700"/>
          </a:xfrm>
        </p:spPr>
        <p:txBody>
          <a:bodyPr>
            <a:normAutofit/>
          </a:bodyPr>
          <a:lstStyle/>
          <a:p>
            <a:r>
              <a:rPr lang="gd-GB" sz="9000" dirty="0"/>
              <a:t>Bunadas</a:t>
            </a:r>
            <a:endParaRPr lang="en-GB" sz="9000" dirty="0"/>
          </a:p>
        </p:txBody>
      </p:sp>
      <p:sp>
        <p:nvSpPr>
          <p:cNvPr id="3" name="Fo-thiotal 2"/>
          <p:cNvSpPr>
            <a:spLocks noGrp="1"/>
          </p:cNvSpPr>
          <p:nvPr>
            <p:ph type="subTitle" idx="1"/>
          </p:nvPr>
        </p:nvSpPr>
        <p:spPr>
          <a:xfrm>
            <a:off x="0" y="1680239"/>
            <a:ext cx="9144001" cy="445083"/>
          </a:xfrm>
        </p:spPr>
        <p:txBody>
          <a:bodyPr>
            <a:noAutofit/>
          </a:bodyPr>
          <a:lstStyle/>
          <a:p>
            <a:r>
              <a:rPr lang="gd-GB" sz="3000" dirty="0"/>
              <a:t>Goireas gus faclan dàimheach a lorg ann an iomadh cànan</a:t>
            </a:r>
            <a:endParaRPr lang="en-GB" sz="3000" dirty="0"/>
          </a:p>
        </p:txBody>
      </p:sp>
      <p:sp>
        <p:nvSpPr>
          <p:cNvPr id="4" name="Bogsa-teacsa 3"/>
          <p:cNvSpPr txBox="1"/>
          <p:nvPr/>
        </p:nvSpPr>
        <p:spPr>
          <a:xfrm>
            <a:off x="3565936" y="2254511"/>
            <a:ext cx="249940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gd-GB" sz="2100" dirty="0"/>
              <a:t>Caoimhín Ó Donnaíle</a:t>
            </a:r>
          </a:p>
          <a:p>
            <a:pPr algn="ctr"/>
            <a:r>
              <a:rPr lang="gd-GB" sz="2100" dirty="0"/>
              <a:t>SMO</a:t>
            </a:r>
          </a:p>
          <a:p>
            <a:pPr algn="ctr"/>
            <a:r>
              <a:rPr lang="gd-GB" sz="2100" dirty="0"/>
              <a:t>2018-03-07</a:t>
            </a:r>
            <a:endParaRPr lang="en-GB" sz="2100" dirty="0"/>
          </a:p>
        </p:txBody>
      </p:sp>
      <p:pic>
        <p:nvPicPr>
          <p:cNvPr id="5" name="Dealb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09" y="3190009"/>
            <a:ext cx="3667991" cy="3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4129201" y="0"/>
            <a:ext cx="466478" cy="994172"/>
          </a:xfrm>
        </p:spPr>
        <p:txBody>
          <a:bodyPr/>
          <a:lstStyle/>
          <a:p>
            <a:r>
              <a:rPr lang="en-GB" dirty="0"/>
              <a:t>≺</a:t>
            </a:r>
          </a:p>
        </p:txBody>
      </p:sp>
      <p:pic>
        <p:nvPicPr>
          <p:cNvPr id="4" name="Dealb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0" y="0"/>
            <a:ext cx="3573917" cy="5755400"/>
          </a:xfrm>
          <a:prstGeom prst="rect">
            <a:avLst/>
          </a:prstGeom>
        </p:spPr>
      </p:pic>
      <p:sp>
        <p:nvSpPr>
          <p:cNvPr id="6" name="Tiotal 1"/>
          <p:cNvSpPr txBox="1">
            <a:spLocks/>
          </p:cNvSpPr>
          <p:nvPr/>
        </p:nvSpPr>
        <p:spPr>
          <a:xfrm>
            <a:off x="43232" y="0"/>
            <a:ext cx="46647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300" dirty="0"/>
              <a:t>≻</a:t>
            </a:r>
          </a:p>
        </p:txBody>
      </p:sp>
      <p:pic>
        <p:nvPicPr>
          <p:cNvPr id="7" name="Dealbh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78" y="0"/>
            <a:ext cx="4548321" cy="57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/>
              <a:t>≫</a:t>
            </a:r>
          </a:p>
        </p:txBody>
      </p:sp>
      <p:pic>
        <p:nvPicPr>
          <p:cNvPr id="5" name="Dealb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0" y="0"/>
            <a:ext cx="2523531" cy="5231474"/>
          </a:xfrm>
          <a:prstGeom prst="rect">
            <a:avLst/>
          </a:prstGeom>
        </p:spPr>
      </p:pic>
      <p:pic>
        <p:nvPicPr>
          <p:cNvPr id="6" name="Dealb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41" y="-10168"/>
            <a:ext cx="2596443" cy="5361485"/>
          </a:xfrm>
          <a:prstGeom prst="rect">
            <a:avLst/>
          </a:prstGeom>
        </p:spPr>
      </p:pic>
      <p:pic>
        <p:nvPicPr>
          <p:cNvPr id="7" name="Dealbh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0" y="0"/>
            <a:ext cx="3946823" cy="52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613186" y="0"/>
            <a:ext cx="8221532" cy="994172"/>
          </a:xfrm>
        </p:spPr>
        <p:txBody>
          <a:bodyPr>
            <a:normAutofit/>
          </a:bodyPr>
          <a:lstStyle/>
          <a:p>
            <a:r>
              <a:rPr lang="gd-GB" sz="2700" dirty="0"/>
              <a:t>Na comharraidhean </a:t>
            </a:r>
            <a:r>
              <a:rPr lang="en-GB" sz="2700" dirty="0"/>
              <a:t>≼</a:t>
            </a:r>
            <a:r>
              <a:rPr lang="gd-GB" sz="2700" dirty="0"/>
              <a:t> </a:t>
            </a:r>
            <a:r>
              <a:rPr lang="en-GB" sz="2700" dirty="0"/>
              <a:t>≺</a:t>
            </a:r>
            <a:r>
              <a:rPr lang="gd-GB" sz="2700" dirty="0"/>
              <a:t> </a:t>
            </a:r>
            <a:r>
              <a:rPr lang="en-GB" sz="2700" dirty="0"/>
              <a:t>≪</a:t>
            </a:r>
            <a:r>
              <a:rPr lang="gd-GB" sz="2700" dirty="0"/>
              <a:t> agus co-dhèantachd nam facal</a:t>
            </a:r>
            <a:endParaRPr lang="en-GB" sz="2700" dirty="0"/>
          </a:p>
        </p:txBody>
      </p:sp>
      <p:pic>
        <p:nvPicPr>
          <p:cNvPr id="5" name="Dealb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4" y="895977"/>
            <a:ext cx="8878772" cy="38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gd-GB" sz="3600" dirty="0" smtClean="0"/>
              <a:t>Slighean ceadaichte agus neo-cheadaichte</a:t>
            </a:r>
            <a:br>
              <a:rPr lang="gd-GB" sz="3600" dirty="0" smtClean="0"/>
            </a:br>
            <a:r>
              <a:rPr lang="gd-GB" sz="3600" dirty="0" smtClean="0"/>
              <a:t>Na roghainnean</a:t>
            </a:r>
            <a:endParaRPr lang="en-GB" sz="3600" dirty="0"/>
          </a:p>
        </p:txBody>
      </p:sp>
      <p:pic>
        <p:nvPicPr>
          <p:cNvPr id="3" name="Dealb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044"/>
            <a:ext cx="9144000" cy="21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gd-GB" sz="3600" dirty="0" smtClean="0"/>
              <a:t>Slighean ceadaichte agus neo-cheadaichte</a:t>
            </a:r>
            <a:br>
              <a:rPr lang="gd-GB" sz="3600" dirty="0" smtClean="0"/>
            </a:br>
            <a:r>
              <a:rPr lang="en-GB" sz="3600" dirty="0"/>
              <a:t>≺</a:t>
            </a:r>
            <a:r>
              <a:rPr lang="gd-GB" sz="3600" dirty="0"/>
              <a:t> agus </a:t>
            </a:r>
            <a:r>
              <a:rPr lang="en-GB" sz="3600" dirty="0"/>
              <a:t>≻</a:t>
            </a:r>
          </a:p>
        </p:txBody>
      </p:sp>
      <p:sp>
        <p:nvSpPr>
          <p:cNvPr id="5" name="Ceart-cheàrnach cruinnte 4"/>
          <p:cNvSpPr/>
          <p:nvPr/>
        </p:nvSpPr>
        <p:spPr>
          <a:xfrm>
            <a:off x="3766705" y="3678382"/>
            <a:ext cx="2031422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d-GB" dirty="0" smtClean="0"/>
              <a:t>prìomh-mhinistear</a:t>
            </a:r>
            <a:endParaRPr lang="en-GB" dirty="0"/>
          </a:p>
        </p:txBody>
      </p:sp>
      <p:sp>
        <p:nvSpPr>
          <p:cNvPr id="10" name="Ceart-cheàrnach cruinnte 9"/>
          <p:cNvSpPr/>
          <p:nvPr/>
        </p:nvSpPr>
        <p:spPr>
          <a:xfrm>
            <a:off x="2753591" y="5444114"/>
            <a:ext cx="1013114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d-GB" dirty="0" smtClean="0"/>
              <a:t>prìomh-</a:t>
            </a:r>
            <a:endParaRPr lang="en-GB" dirty="0"/>
          </a:p>
        </p:txBody>
      </p:sp>
      <p:sp>
        <p:nvSpPr>
          <p:cNvPr id="11" name="Ceart-cheàrnach cruinnte 10"/>
          <p:cNvSpPr/>
          <p:nvPr/>
        </p:nvSpPr>
        <p:spPr>
          <a:xfrm>
            <a:off x="1101437" y="3678382"/>
            <a:ext cx="1652154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d-GB" dirty="0" smtClean="0"/>
              <a:t>prìomh-rathad</a:t>
            </a:r>
            <a:endParaRPr lang="en-GB" dirty="0"/>
          </a:p>
        </p:txBody>
      </p:sp>
      <p:sp>
        <p:nvSpPr>
          <p:cNvPr id="12" name="Ceart-cheàrnach cruinnte 11"/>
          <p:cNvSpPr/>
          <p:nvPr/>
        </p:nvSpPr>
        <p:spPr>
          <a:xfrm>
            <a:off x="5340928" y="2255550"/>
            <a:ext cx="263929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d-GB" dirty="0" smtClean="0"/>
              <a:t>leas-phrìomh-mhinistear</a:t>
            </a:r>
            <a:endParaRPr lang="en-GB" dirty="0"/>
          </a:p>
        </p:txBody>
      </p:sp>
      <p:sp>
        <p:nvSpPr>
          <p:cNvPr id="13" name="Ceart-cheàrnach cruinnte 12"/>
          <p:cNvSpPr/>
          <p:nvPr/>
        </p:nvSpPr>
        <p:spPr>
          <a:xfrm>
            <a:off x="7180118" y="3678382"/>
            <a:ext cx="8001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d-GB" dirty="0" smtClean="0"/>
              <a:t>leas-</a:t>
            </a:r>
            <a:endParaRPr lang="en-GB" dirty="0"/>
          </a:p>
        </p:txBody>
      </p:sp>
      <p:cxnSp>
        <p:nvCxnSpPr>
          <p:cNvPr id="15" name="Ceangladair dìreach 14"/>
          <p:cNvCxnSpPr>
            <a:endCxn id="10" idx="0"/>
          </p:cNvCxnSpPr>
          <p:nvPr/>
        </p:nvCxnSpPr>
        <p:spPr>
          <a:xfrm>
            <a:off x="2098964" y="4021282"/>
            <a:ext cx="1161184" cy="142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eangladair dìreach 16"/>
          <p:cNvCxnSpPr/>
          <p:nvPr/>
        </p:nvCxnSpPr>
        <p:spPr>
          <a:xfrm flipV="1">
            <a:off x="3766705" y="4021282"/>
            <a:ext cx="1137804" cy="142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eangladair dìreach 18"/>
          <p:cNvCxnSpPr/>
          <p:nvPr/>
        </p:nvCxnSpPr>
        <p:spPr>
          <a:xfrm flipV="1">
            <a:off x="5340928" y="2598450"/>
            <a:ext cx="1011381" cy="1079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eangladair dìreach 20"/>
          <p:cNvCxnSpPr/>
          <p:nvPr/>
        </p:nvCxnSpPr>
        <p:spPr>
          <a:xfrm>
            <a:off x="6811241" y="2598450"/>
            <a:ext cx="826077" cy="1079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ogsa-teacsa 26"/>
          <p:cNvSpPr txBox="1"/>
          <p:nvPr/>
        </p:nvSpPr>
        <p:spPr>
          <a:xfrm>
            <a:off x="2399007" y="458403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≺</a:t>
            </a:r>
          </a:p>
        </p:txBody>
      </p:sp>
      <p:sp>
        <p:nvSpPr>
          <p:cNvPr id="29" name="Bogsa-teacsa 28"/>
          <p:cNvSpPr txBox="1"/>
          <p:nvPr/>
        </p:nvSpPr>
        <p:spPr>
          <a:xfrm>
            <a:off x="6869695" y="30155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≺</a:t>
            </a:r>
          </a:p>
        </p:txBody>
      </p:sp>
      <p:sp>
        <p:nvSpPr>
          <p:cNvPr id="30" name="Bogsa-teacsa 29"/>
          <p:cNvSpPr txBox="1"/>
          <p:nvPr/>
        </p:nvSpPr>
        <p:spPr>
          <a:xfrm>
            <a:off x="4158315" y="436418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≻</a:t>
            </a:r>
          </a:p>
        </p:txBody>
      </p:sp>
      <p:sp>
        <p:nvSpPr>
          <p:cNvPr id="31" name="Bogsa-teacsa 30"/>
          <p:cNvSpPr txBox="1"/>
          <p:nvPr/>
        </p:nvSpPr>
        <p:spPr>
          <a:xfrm>
            <a:off x="5443543" y="301823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≻</a:t>
            </a:r>
          </a:p>
        </p:txBody>
      </p:sp>
      <p:cxnSp>
        <p:nvCxnSpPr>
          <p:cNvPr id="33" name="Ceangladair dìreach 32"/>
          <p:cNvCxnSpPr/>
          <p:nvPr/>
        </p:nvCxnSpPr>
        <p:spPr>
          <a:xfrm>
            <a:off x="6574828" y="2743200"/>
            <a:ext cx="2494744" cy="180564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eangladair dìreach 35"/>
          <p:cNvCxnSpPr/>
          <p:nvPr/>
        </p:nvCxnSpPr>
        <p:spPr>
          <a:xfrm flipH="1">
            <a:off x="6543977" y="2628786"/>
            <a:ext cx="2259782" cy="17353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7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3" grpId="0" animBg="1"/>
      <p:bldP spid="27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gd-GB" sz="3600" dirty="0" smtClean="0"/>
              <a:t>Slighean ceadaichte agus neo-cheadaichte</a:t>
            </a:r>
            <a:br>
              <a:rPr lang="gd-GB" sz="3600" dirty="0" smtClean="0"/>
            </a:br>
            <a:r>
              <a:rPr lang="en-GB" sz="3600" dirty="0" smtClean="0"/>
              <a:t>≼</a:t>
            </a:r>
            <a:r>
              <a:rPr lang="gd-GB" sz="3600" dirty="0" smtClean="0"/>
              <a:t> </a:t>
            </a:r>
            <a:r>
              <a:rPr lang="gd-GB" sz="3600" dirty="0"/>
              <a:t>agus </a:t>
            </a:r>
            <a:r>
              <a:rPr lang="en-GB" sz="3600" dirty="0" smtClean="0"/>
              <a:t>≽</a:t>
            </a:r>
            <a:endParaRPr lang="en-GB" sz="3600" dirty="0"/>
          </a:p>
        </p:txBody>
      </p:sp>
      <p:sp>
        <p:nvSpPr>
          <p:cNvPr id="5" name="Ceart-cheàrnach cruinnte 4"/>
          <p:cNvSpPr/>
          <p:nvPr/>
        </p:nvSpPr>
        <p:spPr>
          <a:xfrm>
            <a:off x="4572000" y="3071102"/>
            <a:ext cx="2561358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d-GB" dirty="0" smtClean="0"/>
              <a:t>prìomh-mhinistrealachd</a:t>
            </a:r>
            <a:endParaRPr lang="en-GB" dirty="0"/>
          </a:p>
        </p:txBody>
      </p:sp>
      <p:sp>
        <p:nvSpPr>
          <p:cNvPr id="10" name="Ceart-cheàrnach cruinnte 9"/>
          <p:cNvSpPr/>
          <p:nvPr/>
        </p:nvSpPr>
        <p:spPr>
          <a:xfrm>
            <a:off x="3441446" y="5822299"/>
            <a:ext cx="1013114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d-GB" dirty="0" smtClean="0"/>
              <a:t>prìomh-</a:t>
            </a:r>
            <a:endParaRPr lang="en-GB" dirty="0"/>
          </a:p>
        </p:txBody>
      </p:sp>
      <p:sp>
        <p:nvSpPr>
          <p:cNvPr id="11" name="Ceart-cheàrnach cruinnte 10"/>
          <p:cNvSpPr/>
          <p:nvPr/>
        </p:nvSpPr>
        <p:spPr>
          <a:xfrm>
            <a:off x="1952949" y="3052329"/>
            <a:ext cx="1995054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d-GB" dirty="0" smtClean="0"/>
              <a:t>prìomh-rothaidean</a:t>
            </a:r>
            <a:endParaRPr lang="en-GB" dirty="0"/>
          </a:p>
        </p:txBody>
      </p:sp>
      <p:sp>
        <p:nvSpPr>
          <p:cNvPr id="12" name="Ceart-cheàrnach cruinnte 11"/>
          <p:cNvSpPr/>
          <p:nvPr/>
        </p:nvSpPr>
        <p:spPr>
          <a:xfrm>
            <a:off x="7021010" y="3626428"/>
            <a:ext cx="2150918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d-GB" dirty="0" smtClean="0"/>
              <a:t>phrìomh-mhinistear</a:t>
            </a:r>
            <a:endParaRPr lang="en-GB" dirty="0"/>
          </a:p>
        </p:txBody>
      </p:sp>
      <p:sp>
        <p:nvSpPr>
          <p:cNvPr id="13" name="Ceart-cheàrnach cruinnte 12"/>
          <p:cNvSpPr/>
          <p:nvPr/>
        </p:nvSpPr>
        <p:spPr>
          <a:xfrm>
            <a:off x="-15487" y="3444045"/>
            <a:ext cx="16448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d-GB" dirty="0" smtClean="0"/>
              <a:t>prìomh-rathad</a:t>
            </a:r>
            <a:endParaRPr lang="en-GB" dirty="0"/>
          </a:p>
        </p:txBody>
      </p:sp>
      <p:cxnSp>
        <p:nvCxnSpPr>
          <p:cNvPr id="15" name="Ceangladair dìreach 14"/>
          <p:cNvCxnSpPr>
            <a:stCxn id="11" idx="2"/>
            <a:endCxn id="10" idx="0"/>
          </p:cNvCxnSpPr>
          <p:nvPr/>
        </p:nvCxnSpPr>
        <p:spPr>
          <a:xfrm>
            <a:off x="2950476" y="3395229"/>
            <a:ext cx="997527" cy="242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eangladair dìreach 16"/>
          <p:cNvCxnSpPr/>
          <p:nvPr/>
        </p:nvCxnSpPr>
        <p:spPr>
          <a:xfrm flipV="1">
            <a:off x="4236998" y="3395229"/>
            <a:ext cx="844157" cy="242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eangladair dìreach 18"/>
          <p:cNvCxnSpPr/>
          <p:nvPr/>
        </p:nvCxnSpPr>
        <p:spPr>
          <a:xfrm>
            <a:off x="5810804" y="3387570"/>
            <a:ext cx="1309901" cy="46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ogsa-teacsa 26"/>
          <p:cNvSpPr txBox="1"/>
          <p:nvPr/>
        </p:nvSpPr>
        <p:spPr>
          <a:xfrm>
            <a:off x="3111917" y="424302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≺</a:t>
            </a:r>
          </a:p>
        </p:txBody>
      </p:sp>
      <p:sp>
        <p:nvSpPr>
          <p:cNvPr id="29" name="Bogsa-teacsa 28"/>
          <p:cNvSpPr txBox="1"/>
          <p:nvPr/>
        </p:nvSpPr>
        <p:spPr>
          <a:xfrm>
            <a:off x="6319959" y="357934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≼</a:t>
            </a:r>
          </a:p>
        </p:txBody>
      </p:sp>
      <p:sp>
        <p:nvSpPr>
          <p:cNvPr id="30" name="Bogsa-teacsa 29"/>
          <p:cNvSpPr txBox="1"/>
          <p:nvPr/>
        </p:nvSpPr>
        <p:spPr>
          <a:xfrm>
            <a:off x="4386054" y="42334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≻</a:t>
            </a:r>
          </a:p>
        </p:txBody>
      </p:sp>
      <p:sp>
        <p:nvSpPr>
          <p:cNvPr id="31" name="Bogsa-teacsa 30"/>
          <p:cNvSpPr txBox="1"/>
          <p:nvPr/>
        </p:nvSpPr>
        <p:spPr>
          <a:xfrm>
            <a:off x="1253572" y="300907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≽</a:t>
            </a:r>
          </a:p>
        </p:txBody>
      </p:sp>
      <p:cxnSp>
        <p:nvCxnSpPr>
          <p:cNvPr id="23" name="Ceangladair dìreach 22"/>
          <p:cNvCxnSpPr>
            <a:endCxn id="11" idx="1"/>
          </p:cNvCxnSpPr>
          <p:nvPr/>
        </p:nvCxnSpPr>
        <p:spPr>
          <a:xfrm flipV="1">
            <a:off x="1158149" y="3223779"/>
            <a:ext cx="794800" cy="19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gd-GB" dirty="0" smtClean="0"/>
              <a:t>Structaran coimpiutaireachd 1: Craobh</a:t>
            </a:r>
            <a:endParaRPr lang="en-GB" dirty="0"/>
          </a:p>
        </p:txBody>
      </p:sp>
      <p:pic>
        <p:nvPicPr>
          <p:cNvPr id="6" name="Dealb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489" y="1325563"/>
            <a:ext cx="4674511" cy="2833922"/>
          </a:xfrm>
          <a:prstGeom prst="rect">
            <a:avLst/>
          </a:prstGeom>
        </p:spPr>
      </p:pic>
      <p:pic>
        <p:nvPicPr>
          <p:cNvPr id="7" name="Dealbh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4" y="1600200"/>
            <a:ext cx="3686604" cy="3359943"/>
          </a:xfrm>
          <a:prstGeom prst="rect">
            <a:avLst/>
          </a:prstGeom>
        </p:spPr>
      </p:pic>
      <p:sp>
        <p:nvSpPr>
          <p:cNvPr id="3" name="Bogsa-teacsa 2"/>
          <p:cNvSpPr txBox="1"/>
          <p:nvPr/>
        </p:nvSpPr>
        <p:spPr>
          <a:xfrm>
            <a:off x="5247409" y="4407830"/>
            <a:ext cx="380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d-GB" sz="3200" dirty="0" smtClean="0"/>
              <a:t>“Rooted tree”</a:t>
            </a:r>
            <a:br>
              <a:rPr lang="gd-GB" sz="3200" dirty="0" smtClean="0"/>
            </a:br>
            <a:r>
              <a:rPr lang="gd-GB" sz="3200" dirty="0" smtClean="0"/>
              <a:t>Craobh le freumh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074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649432" y="0"/>
            <a:ext cx="7886700" cy="1325563"/>
          </a:xfrm>
        </p:spPr>
        <p:txBody>
          <a:bodyPr/>
          <a:lstStyle/>
          <a:p>
            <a:r>
              <a:rPr lang="gd-GB" dirty="0" smtClean="0"/>
              <a:t>Structaran coimpiutaireachd 2: 2D-array</a:t>
            </a:r>
            <a:endParaRPr lang="en-GB" dirty="0"/>
          </a:p>
        </p:txBody>
      </p:sp>
      <p:pic>
        <p:nvPicPr>
          <p:cNvPr id="3" name="Dealb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9" y="1336139"/>
            <a:ext cx="6421582" cy="59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gd-GB" dirty="0" smtClean="0"/>
              <a:t>Structaran coimpiutaireachd 3: Lìonra</a:t>
            </a:r>
            <a:endParaRPr lang="en-GB" dirty="0"/>
          </a:p>
        </p:txBody>
      </p:sp>
      <p:pic>
        <p:nvPicPr>
          <p:cNvPr id="4" name="Dealbh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28"/>
          <a:stretch/>
        </p:blipFill>
        <p:spPr>
          <a:xfrm>
            <a:off x="0" y="1488414"/>
            <a:ext cx="4903449" cy="3194770"/>
          </a:xfrm>
          <a:prstGeom prst="rect">
            <a:avLst/>
          </a:prstGeom>
        </p:spPr>
      </p:pic>
      <p:pic>
        <p:nvPicPr>
          <p:cNvPr id="5" name="Dealbh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1"/>
          <a:stretch/>
        </p:blipFill>
        <p:spPr>
          <a:xfrm>
            <a:off x="4806178" y="2335328"/>
            <a:ext cx="4337822" cy="2347856"/>
          </a:xfrm>
          <a:prstGeom prst="rect">
            <a:avLst/>
          </a:prstGeom>
        </p:spPr>
      </p:pic>
      <p:sp>
        <p:nvSpPr>
          <p:cNvPr id="6" name="Bogsa-teacsa 5"/>
          <p:cNvSpPr txBox="1"/>
          <p:nvPr/>
        </p:nvSpPr>
        <p:spPr>
          <a:xfrm>
            <a:off x="5780280" y="1488414"/>
            <a:ext cx="16385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d-GB" sz="1350" dirty="0"/>
              <a:t>Spanning tree</a:t>
            </a:r>
            <a:br>
              <a:rPr lang="gd-GB" sz="1350" dirty="0"/>
            </a:br>
            <a:r>
              <a:rPr lang="gd-GB" sz="1350" dirty="0"/>
              <a:t>(nàbaidhean aig Jen)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26031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Dealb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5" y="-15898"/>
            <a:ext cx="8209118" cy="68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ealb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" y="0"/>
            <a:ext cx="9142343" cy="54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ealb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0" y="83127"/>
            <a:ext cx="8110809" cy="67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545523" y="0"/>
            <a:ext cx="7886700" cy="694345"/>
          </a:xfrm>
        </p:spPr>
        <p:txBody>
          <a:bodyPr>
            <a:normAutofit fontScale="90000"/>
          </a:bodyPr>
          <a:lstStyle/>
          <a:p>
            <a:r>
              <a:rPr lang="gd-GB" dirty="0" smtClean="0"/>
              <a:t>Faclairean </a:t>
            </a:r>
            <a:r>
              <a:rPr lang="gd-GB" sz="2400" dirty="0"/>
              <a:t>(freumh-eòlais)</a:t>
            </a:r>
            <a:r>
              <a:rPr lang="gd-GB" dirty="0" smtClean="0"/>
              <a:t> air-loidhne</a:t>
            </a:r>
            <a:endParaRPr lang="en-GB" dirty="0"/>
          </a:p>
        </p:txBody>
      </p:sp>
      <p:sp>
        <p:nvSpPr>
          <p:cNvPr id="3" name="Glèidheadair-àite susbaint 2"/>
          <p:cNvSpPr>
            <a:spLocks noGrp="1"/>
          </p:cNvSpPr>
          <p:nvPr>
            <p:ph idx="1"/>
          </p:nvPr>
        </p:nvSpPr>
        <p:spPr>
          <a:xfrm>
            <a:off x="77931" y="694344"/>
            <a:ext cx="8868642" cy="6090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gd-GB" sz="2200" dirty="0"/>
              <a:t>(*)	</a:t>
            </a:r>
            <a:r>
              <a:rPr lang="gd-GB" sz="2200" b="1" dirty="0"/>
              <a:t>Wiktionary </a:t>
            </a:r>
            <a:r>
              <a:rPr lang="gd-GB" sz="2200" dirty="0"/>
              <a:t>(en+)</a:t>
            </a:r>
            <a:endParaRPr lang="gd-GB" sz="2200" b="1" dirty="0"/>
          </a:p>
          <a:p>
            <a:pPr marL="0" indent="0">
              <a:buNone/>
            </a:pPr>
            <a:r>
              <a:rPr lang="gd-GB" sz="2200" dirty="0"/>
              <a:t>(gd)	</a:t>
            </a:r>
            <a:r>
              <a:rPr lang="gd-GB" sz="2200" b="1" dirty="0"/>
              <a:t>MacBain</a:t>
            </a:r>
            <a:r>
              <a:rPr lang="gd-GB" sz="2200" dirty="0"/>
              <a:t> (1911) (en)</a:t>
            </a:r>
          </a:p>
          <a:p>
            <a:pPr marL="0" indent="0">
              <a:buNone/>
            </a:pPr>
            <a:r>
              <a:rPr lang="gd-GB" sz="2200" dirty="0"/>
              <a:t>(sga)	</a:t>
            </a:r>
            <a:r>
              <a:rPr lang="gd-GB" sz="2200" b="1" dirty="0"/>
              <a:t>DIL</a:t>
            </a:r>
            <a:r>
              <a:rPr lang="gd-GB" sz="2200" dirty="0"/>
              <a:t> – </a:t>
            </a:r>
            <a:r>
              <a:rPr lang="gd-GB" sz="2200" b="1" dirty="0"/>
              <a:t>Dictionary of the Irish Language</a:t>
            </a:r>
            <a:r>
              <a:rPr lang="gd-GB" sz="2200" dirty="0"/>
              <a:t> (en)</a:t>
            </a:r>
          </a:p>
          <a:p>
            <a:pPr marL="0" indent="0">
              <a:buNone/>
            </a:pPr>
            <a:r>
              <a:rPr lang="gd-GB" sz="2200" dirty="0"/>
              <a:t>(cy)	GPC – </a:t>
            </a:r>
            <a:r>
              <a:rPr lang="gd-GB" sz="2200" b="1" dirty="0"/>
              <a:t>Geiriadur Prifysgol Cymru </a:t>
            </a:r>
            <a:r>
              <a:rPr lang="gd-GB" sz="2200" dirty="0"/>
              <a:t>(cy)</a:t>
            </a:r>
          </a:p>
          <a:p>
            <a:pPr marL="0" indent="0">
              <a:buNone/>
            </a:pPr>
            <a:r>
              <a:rPr lang="gd-GB" sz="2200" dirty="0"/>
              <a:t>(br)	DÉB – </a:t>
            </a:r>
            <a:r>
              <a:rPr lang="gd-GB" sz="2200" b="1" dirty="0"/>
              <a:t>Dictionaire Étymologique du Breton </a:t>
            </a:r>
            <a:r>
              <a:rPr lang="gd-GB" sz="2200" dirty="0"/>
              <a:t>(Deshayes, 2003) (fr)</a:t>
            </a:r>
          </a:p>
          <a:p>
            <a:pPr marL="0" indent="0">
              <a:buNone/>
            </a:pPr>
            <a:r>
              <a:rPr lang="gd-GB" sz="2200" dirty="0"/>
              <a:t>(br)	</a:t>
            </a:r>
            <a:r>
              <a:rPr lang="gd-GB" sz="2200" b="1" dirty="0"/>
              <a:t>Lexique Étymologique du Breton Moderne </a:t>
            </a:r>
            <a:r>
              <a:rPr lang="gd-GB" sz="2200" dirty="0"/>
              <a:t>(Victor Henry, 1900) (fr)</a:t>
            </a:r>
          </a:p>
          <a:p>
            <a:pPr marL="0" indent="0">
              <a:buNone/>
            </a:pPr>
            <a:r>
              <a:rPr lang="gd-GB" sz="2200" dirty="0"/>
              <a:t>(kw)	LCB – </a:t>
            </a:r>
            <a:r>
              <a:rPr lang="gd-GB" sz="2200" b="1" dirty="0"/>
              <a:t>Lexicon Cornu-Britannicum </a:t>
            </a:r>
            <a:r>
              <a:rPr lang="gd-GB" sz="2200" dirty="0"/>
              <a:t>(Williams, 1865) (en)</a:t>
            </a:r>
          </a:p>
          <a:p>
            <a:pPr marL="0" indent="0">
              <a:buNone/>
            </a:pPr>
            <a:r>
              <a:rPr lang="gd-GB" sz="2200" dirty="0"/>
              <a:t>(en)	</a:t>
            </a:r>
            <a:r>
              <a:rPr lang="gd-GB" sz="2200" b="1" dirty="0"/>
              <a:t>Etymonline</a:t>
            </a:r>
            <a:r>
              <a:rPr lang="gd-GB" sz="2200" dirty="0"/>
              <a:t> (en)</a:t>
            </a:r>
          </a:p>
          <a:p>
            <a:pPr marL="0" indent="0">
              <a:buNone/>
            </a:pPr>
            <a:r>
              <a:rPr lang="gd-GB" sz="2200" dirty="0"/>
              <a:t>(fr)	</a:t>
            </a:r>
            <a:r>
              <a:rPr lang="gd-GB" sz="2200" b="1" dirty="0"/>
              <a:t>CNRTL</a:t>
            </a:r>
            <a:r>
              <a:rPr lang="gd-GB" sz="2200" dirty="0"/>
              <a:t> – Centre National de Ressources Textuelles et Lexicales (fr)</a:t>
            </a:r>
          </a:p>
          <a:p>
            <a:pPr marL="0" indent="0">
              <a:buNone/>
            </a:pPr>
            <a:r>
              <a:rPr lang="gd-GB" sz="2200" dirty="0"/>
              <a:t>(de)	</a:t>
            </a:r>
            <a:r>
              <a:rPr lang="gd-GB" sz="2200" b="1" dirty="0"/>
              <a:t>DWDS</a:t>
            </a:r>
            <a:r>
              <a:rPr lang="gd-GB" sz="2200" dirty="0"/>
              <a:t> - </a:t>
            </a:r>
            <a:r>
              <a:rPr lang="de-DE" sz="2200" dirty="0"/>
              <a:t>Das Wortauskunftssystem zur deutschen Sprache in </a:t>
            </a:r>
            <a:r>
              <a:rPr lang="gd-GB" sz="2200" dirty="0" smtClean="0"/>
              <a:t>	</a:t>
            </a:r>
            <a:r>
              <a:rPr lang="de-DE" sz="2200" dirty="0" smtClean="0"/>
              <a:t>Geschichte </a:t>
            </a:r>
            <a:r>
              <a:rPr lang="de-DE" sz="2200" dirty="0"/>
              <a:t>und Gegenwart</a:t>
            </a:r>
            <a:r>
              <a:rPr lang="gd-GB" sz="2200" dirty="0"/>
              <a:t> (de)</a:t>
            </a:r>
          </a:p>
          <a:p>
            <a:pPr marL="0" indent="0">
              <a:buNone/>
            </a:pPr>
            <a:endParaRPr lang="gd-GB" sz="2200" dirty="0"/>
          </a:p>
          <a:p>
            <a:pPr marL="0" indent="0">
              <a:buNone/>
            </a:pPr>
            <a:r>
              <a:rPr lang="gd-GB" sz="2200" dirty="0"/>
              <a:t>------</a:t>
            </a:r>
          </a:p>
          <a:p>
            <a:pPr marL="0" indent="0">
              <a:buNone/>
            </a:pPr>
            <a:r>
              <a:rPr lang="gd-GB" sz="2200" dirty="0"/>
              <a:t>(ang)	</a:t>
            </a:r>
            <a:r>
              <a:rPr lang="gd-GB" sz="2200" b="1" dirty="0"/>
              <a:t>Bosworth-Toller</a:t>
            </a:r>
            <a:r>
              <a:rPr lang="gd-GB" sz="2200" dirty="0"/>
              <a:t> Anglo-Saxon Dictionary</a:t>
            </a:r>
          </a:p>
          <a:p>
            <a:pPr marL="0" indent="0">
              <a:buNone/>
            </a:pPr>
            <a:endParaRPr lang="gd-GB" sz="2200" dirty="0"/>
          </a:p>
          <a:p>
            <a:endParaRPr lang="gd-GB" sz="2200" dirty="0" smtClean="0"/>
          </a:p>
          <a:p>
            <a:endParaRPr lang="gd-GB" sz="2200" dirty="0" smtClean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0898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6355"/>
          </a:xfrm>
        </p:spPr>
        <p:txBody>
          <a:bodyPr/>
          <a:lstStyle/>
          <a:p>
            <a:r>
              <a:rPr lang="gd-GB" dirty="0" smtClean="0"/>
              <a:t>Àireamh de dhʼfhaclan ann am Bunadas </a:t>
            </a:r>
            <a:r>
              <a:rPr lang="gd-GB" sz="750" dirty="0"/>
              <a:t>(2018-03-01)</a:t>
            </a:r>
            <a:endParaRPr lang="en-GB" sz="750" dirty="0"/>
          </a:p>
        </p:txBody>
      </p:sp>
      <p:pic>
        <p:nvPicPr>
          <p:cNvPr id="5" name="Dealb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" y="1056756"/>
            <a:ext cx="8964777" cy="46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-72736" y="-24467"/>
            <a:ext cx="8588086" cy="1325563"/>
          </a:xfrm>
        </p:spPr>
        <p:txBody>
          <a:bodyPr/>
          <a:lstStyle/>
          <a:p>
            <a:r>
              <a:rPr lang="gd-GB" dirty="0" smtClean="0"/>
              <a:t>Rudan ri dhèanamh</a:t>
            </a:r>
            <a:endParaRPr lang="en-GB" dirty="0"/>
          </a:p>
        </p:txBody>
      </p:sp>
      <p:sp>
        <p:nvSpPr>
          <p:cNvPr id="3" name="Glèidheadair-àite susbaint 2"/>
          <p:cNvSpPr>
            <a:spLocks noGrp="1"/>
          </p:cNvSpPr>
          <p:nvPr>
            <p:ph idx="1"/>
          </p:nvPr>
        </p:nvSpPr>
        <p:spPr>
          <a:xfrm>
            <a:off x="103909" y="1825625"/>
            <a:ext cx="9040091" cy="4351338"/>
          </a:xfrm>
        </p:spPr>
        <p:txBody>
          <a:bodyPr/>
          <a:lstStyle/>
          <a:p>
            <a:r>
              <a:rPr lang="gd-GB" sz="3600" dirty="0" smtClean="0"/>
              <a:t>Briseadh nan cnapan:</a:t>
            </a:r>
          </a:p>
          <a:p>
            <a:r>
              <a:rPr lang="gd-GB" sz="3600" dirty="0" smtClean="0"/>
              <a:t>Ceanglaichean Gaeilge-Gàidhlig a chur ann (na mìltean dhiubh!)</a:t>
            </a:r>
          </a:p>
          <a:p>
            <a:r>
              <a:rPr lang="gd-GB" sz="3600" dirty="0" smtClean="0"/>
              <a:t>Ceanglaichean ro-dhlùth Gàidhlig-Gearmailtis a sgioblachadh </a:t>
            </a:r>
          </a:p>
          <a:p>
            <a:endParaRPr lang="en-GB" dirty="0"/>
          </a:p>
        </p:txBody>
      </p:sp>
      <p:pic>
        <p:nvPicPr>
          <p:cNvPr id="4" name="Dealb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66" y="485623"/>
            <a:ext cx="3008193" cy="18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gd-GB" dirty="0" smtClean="0"/>
              <a:t>Stuth bho thùsan eile rʼa chur ann</a:t>
            </a:r>
            <a:endParaRPr lang="en-GB" dirty="0"/>
          </a:p>
        </p:txBody>
      </p:sp>
      <p:sp>
        <p:nvSpPr>
          <p:cNvPr id="3" name="Glèidheadair-àite susbaint 2"/>
          <p:cNvSpPr>
            <a:spLocks noGrp="1"/>
          </p:cNvSpPr>
          <p:nvPr>
            <p:ph idx="1"/>
          </p:nvPr>
        </p:nvSpPr>
        <p:spPr>
          <a:xfrm>
            <a:off x="103909" y="1325563"/>
            <a:ext cx="9040091" cy="4851400"/>
          </a:xfrm>
        </p:spPr>
        <p:txBody>
          <a:bodyPr>
            <a:normAutofit/>
          </a:bodyPr>
          <a:lstStyle/>
          <a:p>
            <a:r>
              <a:rPr lang="gd-GB" dirty="0" smtClean="0"/>
              <a:t>40,000 faclan Sean-Ghàidhlig bho DIL (bho Kevin Scannell)?</a:t>
            </a:r>
          </a:p>
          <a:p>
            <a:r>
              <a:rPr lang="gd-GB" dirty="0" smtClean="0"/>
              <a:t>Ceanglaichean Sean-Ghàidhlig – Sean-Ghàidhlig bho DIL</a:t>
            </a:r>
          </a:p>
          <a:p>
            <a:r>
              <a:rPr lang="gd-GB" dirty="0" smtClean="0"/>
              <a:t>Faclan Gàidhlig a thàinig bhon Lochlannais</a:t>
            </a:r>
          </a:p>
          <a:p>
            <a:r>
              <a:rPr lang="gd-GB" dirty="0" smtClean="0"/>
              <a:t>Cumail orm le Wiktionary (m.e. mu 200 lemmas Brythonic)</a:t>
            </a:r>
          </a:p>
          <a:p>
            <a:r>
              <a:rPr lang="gd-GB" dirty="0" smtClean="0"/>
              <a:t>Lexique Étymologique de l’Irlandais Ancien</a:t>
            </a:r>
          </a:p>
          <a:p>
            <a:r>
              <a:rPr lang="gd-GB" dirty="0" smtClean="0"/>
              <a:t>Dictionaire de la Langue Gauloise</a:t>
            </a:r>
          </a:p>
          <a:p>
            <a:r>
              <a:rPr lang="gd-GB" dirty="0" smtClean="0"/>
              <a:t>Handbook of Late Spoken Manx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9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37391"/>
          </a:xfrm>
        </p:spPr>
        <p:txBody>
          <a:bodyPr>
            <a:normAutofit fontScale="90000"/>
          </a:bodyPr>
          <a:lstStyle/>
          <a:p>
            <a:r>
              <a:rPr lang="gd-GB" dirty="0" smtClean="0"/>
              <a:t>Leasachaidhean coimpiutaireachd?</a:t>
            </a:r>
            <a:endParaRPr lang="en-GB" dirty="0"/>
          </a:p>
        </p:txBody>
      </p:sp>
      <p:sp>
        <p:nvSpPr>
          <p:cNvPr id="3" name="Glèidheadair-àite susbaint 2"/>
          <p:cNvSpPr>
            <a:spLocks noGrp="1"/>
          </p:cNvSpPr>
          <p:nvPr>
            <p:ph idx="1"/>
          </p:nvPr>
        </p:nvSpPr>
        <p:spPr>
          <a:xfrm>
            <a:off x="0" y="737754"/>
            <a:ext cx="9144000" cy="6120246"/>
          </a:xfrm>
        </p:spPr>
        <p:txBody>
          <a:bodyPr>
            <a:normAutofit fontScale="92500" lnSpcReduction="20000"/>
          </a:bodyPr>
          <a:lstStyle/>
          <a:p>
            <a:r>
              <a:rPr lang="gd-GB" dirty="0" smtClean="0"/>
              <a:t>Ceangal ri Multidict</a:t>
            </a:r>
          </a:p>
          <a:p>
            <a:r>
              <a:rPr lang="gd-GB" dirty="0" smtClean="0"/>
              <a:t>Sgaradh cànain sna gluaisean (en: fr: la:)</a:t>
            </a:r>
          </a:p>
          <a:p>
            <a:r>
              <a:rPr lang="gd-GB" dirty="0" smtClean="0"/>
              <a:t>‘Coimhearsnachd’ fhaicinn fad na h-ùine?</a:t>
            </a:r>
          </a:p>
          <a:p>
            <a:r>
              <a:rPr lang="gd-GB" dirty="0" smtClean="0"/>
              <a:t>Nas fhasa barrachd chànanan a chur ris</a:t>
            </a:r>
          </a:p>
          <a:p>
            <a:r>
              <a:rPr lang="gd-GB" dirty="0" smtClean="0"/>
              <a:t>Cuid chànan a chleith?</a:t>
            </a:r>
          </a:p>
          <a:p>
            <a:r>
              <a:rPr lang="gd-GB" dirty="0" smtClean="0"/>
              <a:t>Ainmean-àite </a:t>
            </a:r>
            <a:r>
              <a:rPr lang="gd-GB" dirty="0" smtClean="0"/>
              <a:t>agus ainmean pearsanta?</a:t>
            </a:r>
          </a:p>
          <a:p>
            <a:r>
              <a:rPr lang="gd-GB" dirty="0" smtClean="0"/>
              <a:t>Cead sgrìobhaidh aig daoine eile? (molaidhean co-dhiù)</a:t>
            </a:r>
          </a:p>
          <a:p>
            <a:r>
              <a:rPr lang="gd-GB" dirty="0" smtClean="0"/>
              <a:t>‘Triceadan’ air na faclan, agus comas na faclan nach eil ‘bitheanta’ a chleith</a:t>
            </a:r>
          </a:p>
          <a:p>
            <a:r>
              <a:rPr lang="gd-GB" dirty="0"/>
              <a:t>Taomadh fhaclairean a-steach? (faclan gun drong)</a:t>
            </a:r>
          </a:p>
          <a:p>
            <a:r>
              <a:rPr lang="gd-GB" dirty="0"/>
              <a:t>Ceanglaichean facal-facal gun drong</a:t>
            </a:r>
            <a:r>
              <a:rPr lang="gd-GB" dirty="0" smtClean="0"/>
              <a:t>?</a:t>
            </a:r>
          </a:p>
          <a:p>
            <a:r>
              <a:rPr lang="gd-GB" dirty="0" smtClean="0"/>
              <a:t>Coimpiutair nas luaithe</a:t>
            </a:r>
          </a:p>
          <a:p>
            <a:endParaRPr lang="gd-GB" dirty="0" smtClean="0"/>
          </a:p>
          <a:p>
            <a:r>
              <a:rPr lang="gd-GB" dirty="0" smtClean="0"/>
              <a:t>Sanasachd</a:t>
            </a:r>
          </a:p>
          <a:p>
            <a:pPr lvl="1"/>
            <a:r>
              <a:rPr lang="gd-GB" dirty="0" smtClean="0"/>
              <a:t>tro Wikipedia</a:t>
            </a:r>
          </a:p>
        </p:txBody>
      </p:sp>
    </p:spTree>
    <p:extLst>
      <p:ext uri="{BB962C8B-B14F-4D97-AF65-F5344CB8AC3E}">
        <p14:creationId xmlns:p14="http://schemas.microsoft.com/office/powerpoint/2010/main" val="34034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gd-GB" dirty="0" smtClean="0"/>
              <a:t>Co-obrachadh ri</a:t>
            </a:r>
            <a:r>
              <a:rPr lang="gd-GB" dirty="0" smtClean="0"/>
              <a:t>...</a:t>
            </a:r>
            <a:endParaRPr lang="en-GB" dirty="0"/>
          </a:p>
        </p:txBody>
      </p:sp>
      <p:sp>
        <p:nvSpPr>
          <p:cNvPr id="3" name="Glèidheadair-àite susbaint 2"/>
          <p:cNvSpPr>
            <a:spLocks noGrp="1"/>
          </p:cNvSpPr>
          <p:nvPr>
            <p:ph idx="1"/>
          </p:nvPr>
        </p:nvSpPr>
        <p:spPr>
          <a:xfrm>
            <a:off x="0" y="1433945"/>
            <a:ext cx="9144000" cy="5309754"/>
          </a:xfrm>
        </p:spPr>
        <p:txBody>
          <a:bodyPr/>
          <a:lstStyle/>
          <a:p>
            <a:r>
              <a:rPr lang="gd-GB" dirty="0" smtClean="0"/>
              <a:t>Kevin </a:t>
            </a:r>
            <a:r>
              <a:rPr lang="gd-GB" dirty="0" smtClean="0"/>
              <a:t>Scannell</a:t>
            </a:r>
            <a:endParaRPr lang="gd-GB" dirty="0" smtClean="0"/>
          </a:p>
          <a:p>
            <a:r>
              <a:rPr lang="en-GB" dirty="0"/>
              <a:t>Gerard de </a:t>
            </a:r>
            <a:r>
              <a:rPr lang="en-GB" dirty="0" err="1" smtClean="0"/>
              <a:t>Melo</a:t>
            </a:r>
            <a:r>
              <a:rPr lang="gd-GB" dirty="0" smtClean="0"/>
              <a:t>? (</a:t>
            </a:r>
            <a:r>
              <a:rPr lang="en-GB" dirty="0" smtClean="0">
                <a:hlinkClick r:id="rId2"/>
              </a:rPr>
              <a:t>Etymological </a:t>
            </a:r>
            <a:r>
              <a:rPr lang="en-GB" dirty="0" err="1" smtClean="0">
                <a:hlinkClick r:id="rId2"/>
              </a:rPr>
              <a:t>Wordnet</a:t>
            </a:r>
            <a:r>
              <a:rPr lang="gd-GB" dirty="0" smtClean="0"/>
              <a:t>)</a:t>
            </a:r>
            <a:r>
              <a:rPr lang="gd-GB" sz="1200" dirty="0">
                <a:hlinkClick r:id="rId3"/>
              </a:rPr>
              <a:t> http://gerard.demelo.org/</a:t>
            </a:r>
            <a:r>
              <a:rPr lang="gd-GB" dirty="0"/>
              <a:t> </a:t>
            </a:r>
            <a:endParaRPr lang="gd-GB" dirty="0" smtClean="0"/>
          </a:p>
          <a:p>
            <a:r>
              <a:rPr lang="gd-GB" dirty="0" smtClean="0"/>
              <a:t>Nuria Gala? (</a:t>
            </a:r>
            <a:r>
              <a:rPr lang="gd-GB" dirty="0"/>
              <a:t>LexROM) </a:t>
            </a:r>
            <a:r>
              <a:rPr lang="gd-GB" sz="1200" dirty="0">
                <a:hlinkClick r:id="rId4"/>
              </a:rPr>
              <a:t>https://nuriagala.wordpress.com/</a:t>
            </a:r>
            <a:r>
              <a:rPr lang="gd-GB" sz="1200" dirty="0"/>
              <a:t> </a:t>
            </a:r>
          </a:p>
          <a:p>
            <a:r>
              <a:rPr lang="gd-GB" dirty="0" smtClean="0"/>
              <a:t>David </a:t>
            </a:r>
            <a:r>
              <a:rPr lang="gd-GB" dirty="0"/>
              <a:t>Stifter</a:t>
            </a:r>
            <a:r>
              <a:rPr lang="gd-GB" dirty="0" smtClean="0"/>
              <a:t>?  </a:t>
            </a:r>
            <a:r>
              <a:rPr lang="gd-GB" sz="1200" dirty="0">
                <a:hlinkClick r:id="rId5"/>
              </a:rPr>
              <a:t>https://www.maynoothuniversity.ie/people/david-stifter</a:t>
            </a:r>
            <a:r>
              <a:rPr lang="gd-GB" sz="1200" dirty="0"/>
              <a:t> </a:t>
            </a:r>
          </a:p>
          <a:p>
            <a:r>
              <a:rPr lang="gd-GB" dirty="0" smtClean="0"/>
              <a:t>Na Manannaich</a:t>
            </a:r>
          </a:p>
          <a:p>
            <a:r>
              <a:rPr lang="gd-GB" dirty="0" smtClean="0"/>
              <a:t>Na Cuimrich, Còrnaich, Breatnaich</a:t>
            </a:r>
          </a:p>
          <a:p>
            <a:r>
              <a:rPr lang="gd-GB" dirty="0" smtClean="0"/>
              <a:t>Wikidata?</a:t>
            </a:r>
          </a:p>
          <a:p>
            <a:endParaRPr lang="en-GB" sz="12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2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alb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08" y="33753"/>
            <a:ext cx="5896428" cy="68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259773" y="219653"/>
            <a:ext cx="8188036" cy="1325563"/>
          </a:xfrm>
        </p:spPr>
        <p:txBody>
          <a:bodyPr>
            <a:normAutofit fontScale="90000"/>
          </a:bodyPr>
          <a:lstStyle/>
          <a:p>
            <a:r>
              <a:rPr lang="gd-GB" dirty="0" smtClean="0"/>
              <a:t>Àireamh de dhʼfhaclan anns </a:t>
            </a:r>
            <a:r>
              <a:rPr lang="gd-GB" dirty="0" smtClean="0"/>
              <a:t>an t-seann</a:t>
            </a:r>
            <a:br>
              <a:rPr lang="gd-GB" dirty="0" smtClean="0"/>
            </a:br>
            <a:r>
              <a:rPr lang="gd-GB" dirty="0" smtClean="0"/>
              <a:t>Stòr-fhaclan Co-dhàimheal Ceilteach</a:t>
            </a:r>
            <a:endParaRPr lang="en-GB" sz="750" dirty="0"/>
          </a:p>
        </p:txBody>
      </p:sp>
      <p:pic>
        <p:nvPicPr>
          <p:cNvPr id="3" name="Dealb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84" y="1424837"/>
            <a:ext cx="4439816" cy="53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ealb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8" y="356061"/>
            <a:ext cx="7955086" cy="4439223"/>
          </a:xfrm>
          <a:prstGeom prst="rect">
            <a:avLst/>
          </a:prstGeom>
        </p:spPr>
      </p:pic>
      <p:sp>
        <p:nvSpPr>
          <p:cNvPr id="3" name="Bogsa-teacsa 2"/>
          <p:cNvSpPr txBox="1"/>
          <p:nvPr/>
        </p:nvSpPr>
        <p:spPr>
          <a:xfrm>
            <a:off x="287079" y="5316279"/>
            <a:ext cx="868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d-GB" dirty="0" smtClean="0"/>
              <a:t>Ach cha dʼfhuaireadh dòigh air sin a dhèanamh, oir tha clàr ceàrnagach ro rag mar structar.</a:t>
            </a:r>
            <a:endParaRPr lang="en-GB" dirty="0"/>
          </a:p>
        </p:txBody>
      </p:sp>
      <p:sp>
        <p:nvSpPr>
          <p:cNvPr id="5" name="Bogsa-teacsa 4"/>
          <p:cNvSpPr txBox="1"/>
          <p:nvPr/>
        </p:nvSpPr>
        <p:spPr>
          <a:xfrm>
            <a:off x="287079" y="5837274"/>
            <a:ext cx="21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d-GB" dirty="0" smtClean="0"/>
              <a:t>An réiteach – Lìonra!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0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alb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19" y="0"/>
            <a:ext cx="6904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186333" y="-12087"/>
            <a:ext cx="8910204" cy="472912"/>
          </a:xfrm>
        </p:spPr>
        <p:txBody>
          <a:bodyPr>
            <a:normAutofit fontScale="90000"/>
          </a:bodyPr>
          <a:lstStyle/>
          <a:p>
            <a:r>
              <a:rPr lang="gd-GB" sz="3200" dirty="0" smtClean="0"/>
              <a:t>Cànanan a tha Bunadas aʼ làimhseachadh an-dràsta</a:t>
            </a:r>
            <a:endParaRPr lang="en-GB" sz="3200" dirty="0"/>
          </a:p>
        </p:txBody>
      </p:sp>
      <p:sp>
        <p:nvSpPr>
          <p:cNvPr id="4" name="Ugh-chruth 3"/>
          <p:cNvSpPr/>
          <p:nvPr/>
        </p:nvSpPr>
        <p:spPr>
          <a:xfrm>
            <a:off x="0" y="3428880"/>
            <a:ext cx="571500" cy="33250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/>
              <a:t>ieur</a:t>
            </a:r>
            <a:endParaRPr lang="en-GB" dirty="0"/>
          </a:p>
        </p:txBody>
      </p:sp>
      <p:sp>
        <p:nvSpPr>
          <p:cNvPr id="5" name="Ugh-chruth 4"/>
          <p:cNvSpPr/>
          <p:nvPr/>
        </p:nvSpPr>
        <p:spPr>
          <a:xfrm>
            <a:off x="2248398" y="1145779"/>
            <a:ext cx="571500" cy="3325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>
                <a:solidFill>
                  <a:srgbClr val="FF0000"/>
                </a:solidFill>
              </a:rPr>
              <a:t>celt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Ugh-chruth 5"/>
          <p:cNvSpPr/>
          <p:nvPr/>
        </p:nvSpPr>
        <p:spPr>
          <a:xfrm>
            <a:off x="3807174" y="571403"/>
            <a:ext cx="648000" cy="36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2000" dirty="0" smtClean="0"/>
              <a:t>sga</a:t>
            </a:r>
            <a:endParaRPr lang="en-GB" sz="2000" dirty="0"/>
          </a:p>
        </p:txBody>
      </p:sp>
      <p:sp>
        <p:nvSpPr>
          <p:cNvPr id="10" name="Ugh-chruth 9"/>
          <p:cNvSpPr/>
          <p:nvPr/>
        </p:nvSpPr>
        <p:spPr>
          <a:xfrm>
            <a:off x="5167423" y="653562"/>
            <a:ext cx="360000" cy="18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000" dirty="0"/>
              <a:t>m</a:t>
            </a:r>
            <a:r>
              <a:rPr lang="gd-GB" sz="1000" dirty="0" smtClean="0"/>
              <a:t>ga</a:t>
            </a:r>
            <a:endParaRPr lang="en-GB" sz="1000" dirty="0"/>
          </a:p>
        </p:txBody>
      </p:sp>
      <p:sp>
        <p:nvSpPr>
          <p:cNvPr id="11" name="Ugh-chruth 10"/>
          <p:cNvSpPr/>
          <p:nvPr/>
        </p:nvSpPr>
        <p:spPr>
          <a:xfrm>
            <a:off x="7174420" y="379028"/>
            <a:ext cx="571500" cy="3325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/>
              <a:t>ga</a:t>
            </a:r>
            <a:endParaRPr lang="en-GB" dirty="0"/>
          </a:p>
        </p:txBody>
      </p:sp>
      <p:sp>
        <p:nvSpPr>
          <p:cNvPr id="12" name="Ugh-chruth 11"/>
          <p:cNvSpPr/>
          <p:nvPr/>
        </p:nvSpPr>
        <p:spPr>
          <a:xfrm>
            <a:off x="7170535" y="734975"/>
            <a:ext cx="571500" cy="3325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/>
              <a:t>gd</a:t>
            </a:r>
            <a:endParaRPr lang="en-GB" dirty="0"/>
          </a:p>
        </p:txBody>
      </p:sp>
      <p:sp>
        <p:nvSpPr>
          <p:cNvPr id="13" name="Ugh-chruth 12"/>
          <p:cNvSpPr/>
          <p:nvPr/>
        </p:nvSpPr>
        <p:spPr>
          <a:xfrm>
            <a:off x="7170535" y="1093220"/>
            <a:ext cx="571500" cy="3325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/>
              <a:t>gv</a:t>
            </a:r>
            <a:endParaRPr lang="en-GB" dirty="0"/>
          </a:p>
        </p:txBody>
      </p:sp>
      <p:sp>
        <p:nvSpPr>
          <p:cNvPr id="14" name="Ugh-chruth 13"/>
          <p:cNvSpPr/>
          <p:nvPr/>
        </p:nvSpPr>
        <p:spPr>
          <a:xfrm>
            <a:off x="3845424" y="1745793"/>
            <a:ext cx="571500" cy="3325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>
                <a:solidFill>
                  <a:srgbClr val="FFC000"/>
                </a:solidFill>
              </a:rPr>
              <a:t>brit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8" name="Ugh-chruth 17"/>
          <p:cNvSpPr/>
          <p:nvPr/>
        </p:nvSpPr>
        <p:spPr>
          <a:xfrm>
            <a:off x="4800923" y="1522995"/>
            <a:ext cx="360000" cy="18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000" dirty="0" smtClean="0">
                <a:solidFill>
                  <a:srgbClr val="FFC000"/>
                </a:solidFill>
              </a:rPr>
              <a:t>owl</a:t>
            </a:r>
            <a:endParaRPr lang="en-GB" sz="1000" dirty="0">
              <a:solidFill>
                <a:srgbClr val="FFC000"/>
              </a:solidFill>
            </a:endParaRPr>
          </a:p>
        </p:txBody>
      </p:sp>
      <p:sp>
        <p:nvSpPr>
          <p:cNvPr id="19" name="Ugh-chruth 18"/>
          <p:cNvSpPr/>
          <p:nvPr/>
        </p:nvSpPr>
        <p:spPr>
          <a:xfrm>
            <a:off x="5933171" y="1522995"/>
            <a:ext cx="360000" cy="18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000" dirty="0" smtClean="0">
                <a:solidFill>
                  <a:srgbClr val="FFC000"/>
                </a:solidFill>
              </a:rPr>
              <a:t>wlm</a:t>
            </a:r>
            <a:endParaRPr lang="en-GB" sz="1000" dirty="0">
              <a:solidFill>
                <a:srgbClr val="FFC000"/>
              </a:solidFill>
            </a:endParaRPr>
          </a:p>
        </p:txBody>
      </p:sp>
      <p:sp>
        <p:nvSpPr>
          <p:cNvPr id="20" name="Ugh-chruth 19"/>
          <p:cNvSpPr/>
          <p:nvPr/>
        </p:nvSpPr>
        <p:spPr>
          <a:xfrm>
            <a:off x="7174420" y="1478288"/>
            <a:ext cx="571500" cy="3325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>
                <a:solidFill>
                  <a:srgbClr val="FFC000"/>
                </a:solidFill>
              </a:rPr>
              <a:t>cy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1" name="Ugh-chruth 20"/>
          <p:cNvSpPr/>
          <p:nvPr/>
        </p:nvSpPr>
        <p:spPr>
          <a:xfrm>
            <a:off x="4797038" y="1908466"/>
            <a:ext cx="360000" cy="18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000" dirty="0" smtClean="0">
                <a:solidFill>
                  <a:srgbClr val="FFC000"/>
                </a:solidFill>
              </a:rPr>
              <a:t>oco</a:t>
            </a:r>
            <a:endParaRPr lang="en-GB" sz="1000" dirty="0">
              <a:solidFill>
                <a:srgbClr val="FFC000"/>
              </a:solidFill>
            </a:endParaRPr>
          </a:p>
        </p:txBody>
      </p:sp>
      <p:sp>
        <p:nvSpPr>
          <p:cNvPr id="22" name="Ugh-chruth 21"/>
          <p:cNvSpPr/>
          <p:nvPr/>
        </p:nvSpPr>
        <p:spPr>
          <a:xfrm>
            <a:off x="5929286" y="1908466"/>
            <a:ext cx="360000" cy="18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000" dirty="0" smtClean="0">
                <a:solidFill>
                  <a:srgbClr val="FFC000"/>
                </a:solidFill>
              </a:rPr>
              <a:t>cnx</a:t>
            </a:r>
            <a:endParaRPr lang="en-GB" sz="1000" dirty="0">
              <a:solidFill>
                <a:srgbClr val="FFC000"/>
              </a:solidFill>
            </a:endParaRPr>
          </a:p>
        </p:txBody>
      </p:sp>
      <p:sp>
        <p:nvSpPr>
          <p:cNvPr id="23" name="Ugh-chruth 22"/>
          <p:cNvSpPr/>
          <p:nvPr/>
        </p:nvSpPr>
        <p:spPr>
          <a:xfrm>
            <a:off x="7170535" y="1836936"/>
            <a:ext cx="571500" cy="3325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>
                <a:solidFill>
                  <a:srgbClr val="FFC000"/>
                </a:solidFill>
              </a:rPr>
              <a:t>kw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4" name="Ugh-chruth 23"/>
          <p:cNvSpPr/>
          <p:nvPr/>
        </p:nvSpPr>
        <p:spPr>
          <a:xfrm>
            <a:off x="4797038" y="2285540"/>
            <a:ext cx="360000" cy="18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000" dirty="0" smtClean="0">
                <a:solidFill>
                  <a:srgbClr val="FFC000"/>
                </a:solidFill>
              </a:rPr>
              <a:t>obt</a:t>
            </a:r>
            <a:endParaRPr lang="en-GB" sz="1000" dirty="0">
              <a:solidFill>
                <a:srgbClr val="FFC000"/>
              </a:solidFill>
            </a:endParaRPr>
          </a:p>
        </p:txBody>
      </p:sp>
      <p:sp>
        <p:nvSpPr>
          <p:cNvPr id="25" name="Ugh-chruth 24"/>
          <p:cNvSpPr/>
          <p:nvPr/>
        </p:nvSpPr>
        <p:spPr>
          <a:xfrm>
            <a:off x="5921635" y="2285540"/>
            <a:ext cx="360000" cy="18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000" dirty="0" smtClean="0">
                <a:solidFill>
                  <a:srgbClr val="FFC000"/>
                </a:solidFill>
              </a:rPr>
              <a:t>xbm</a:t>
            </a:r>
            <a:endParaRPr lang="en-GB" sz="1000" dirty="0">
              <a:solidFill>
                <a:srgbClr val="FFC000"/>
              </a:solidFill>
            </a:endParaRPr>
          </a:p>
        </p:txBody>
      </p:sp>
      <p:sp>
        <p:nvSpPr>
          <p:cNvPr id="26" name="Ugh-chruth 25"/>
          <p:cNvSpPr/>
          <p:nvPr/>
        </p:nvSpPr>
        <p:spPr>
          <a:xfrm>
            <a:off x="7156841" y="2214010"/>
            <a:ext cx="571500" cy="3325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>
                <a:solidFill>
                  <a:srgbClr val="FFC000"/>
                </a:solidFill>
              </a:rPr>
              <a:t>br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7" name="Ugh-chruth 26"/>
          <p:cNvSpPr/>
          <p:nvPr/>
        </p:nvSpPr>
        <p:spPr>
          <a:xfrm>
            <a:off x="3306043" y="2375540"/>
            <a:ext cx="571500" cy="3325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>
                <a:solidFill>
                  <a:srgbClr val="FF0000"/>
                </a:solidFill>
              </a:rPr>
              <a:t>xtg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Ugh-chruth 27"/>
          <p:cNvSpPr/>
          <p:nvPr/>
        </p:nvSpPr>
        <p:spPr>
          <a:xfrm>
            <a:off x="2248398" y="3382198"/>
            <a:ext cx="571500" cy="33250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germ</a:t>
            </a:r>
            <a:endParaRPr lang="en-GB" sz="1400" dirty="0"/>
          </a:p>
        </p:txBody>
      </p:sp>
      <p:sp>
        <p:nvSpPr>
          <p:cNvPr id="29" name="Ugh-chruth 28"/>
          <p:cNvSpPr/>
          <p:nvPr/>
        </p:nvSpPr>
        <p:spPr>
          <a:xfrm>
            <a:off x="4267540" y="2748796"/>
            <a:ext cx="468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non</a:t>
            </a:r>
            <a:endParaRPr lang="en-GB" sz="1400" dirty="0"/>
          </a:p>
        </p:txBody>
      </p:sp>
      <p:sp>
        <p:nvSpPr>
          <p:cNvPr id="30" name="Ugh-chruth 29"/>
          <p:cNvSpPr/>
          <p:nvPr/>
        </p:nvSpPr>
        <p:spPr>
          <a:xfrm>
            <a:off x="7136156" y="2884039"/>
            <a:ext cx="571500" cy="33250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/>
              <a:t>en</a:t>
            </a:r>
            <a:endParaRPr lang="en-GB" dirty="0"/>
          </a:p>
        </p:txBody>
      </p:sp>
      <p:sp>
        <p:nvSpPr>
          <p:cNvPr id="31" name="Ugh-chruth 30"/>
          <p:cNvSpPr/>
          <p:nvPr/>
        </p:nvSpPr>
        <p:spPr>
          <a:xfrm>
            <a:off x="4277970" y="3818513"/>
            <a:ext cx="468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frk</a:t>
            </a:r>
            <a:endParaRPr lang="en-GB" sz="1400" dirty="0"/>
          </a:p>
        </p:txBody>
      </p:sp>
      <p:sp>
        <p:nvSpPr>
          <p:cNvPr id="32" name="Ugh-chruth 31"/>
          <p:cNvSpPr/>
          <p:nvPr/>
        </p:nvSpPr>
        <p:spPr>
          <a:xfrm>
            <a:off x="5898792" y="3026530"/>
            <a:ext cx="36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000" dirty="0" smtClean="0"/>
              <a:t>enm</a:t>
            </a:r>
            <a:endParaRPr lang="en-GB" sz="1000" dirty="0"/>
          </a:p>
        </p:txBody>
      </p:sp>
      <p:sp>
        <p:nvSpPr>
          <p:cNvPr id="33" name="Ugh-chruth 32"/>
          <p:cNvSpPr/>
          <p:nvPr/>
        </p:nvSpPr>
        <p:spPr>
          <a:xfrm>
            <a:off x="4225538" y="3158230"/>
            <a:ext cx="571500" cy="33250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/>
              <a:t>ang</a:t>
            </a:r>
            <a:endParaRPr lang="en-GB" dirty="0"/>
          </a:p>
        </p:txBody>
      </p:sp>
      <p:sp>
        <p:nvSpPr>
          <p:cNvPr id="34" name="Ugh-chruth 33"/>
          <p:cNvSpPr/>
          <p:nvPr/>
        </p:nvSpPr>
        <p:spPr>
          <a:xfrm>
            <a:off x="7140041" y="3676890"/>
            <a:ext cx="540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dirty="0" smtClean="0"/>
              <a:t>de</a:t>
            </a:r>
            <a:endParaRPr lang="en-GB" dirty="0"/>
          </a:p>
        </p:txBody>
      </p:sp>
      <p:sp>
        <p:nvSpPr>
          <p:cNvPr id="35" name="Ugh-chruth 34"/>
          <p:cNvSpPr/>
          <p:nvPr/>
        </p:nvSpPr>
        <p:spPr>
          <a:xfrm>
            <a:off x="7212041" y="3274198"/>
            <a:ext cx="39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/>
              <a:t>sco</a:t>
            </a:r>
            <a:endParaRPr lang="en-GB" sz="1400" dirty="0"/>
          </a:p>
        </p:txBody>
      </p:sp>
      <p:sp>
        <p:nvSpPr>
          <p:cNvPr id="36" name="Ugh-chruth 35"/>
          <p:cNvSpPr/>
          <p:nvPr/>
        </p:nvSpPr>
        <p:spPr>
          <a:xfrm>
            <a:off x="2248398" y="4576588"/>
            <a:ext cx="571500" cy="332509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la</a:t>
            </a:r>
            <a:endParaRPr lang="en-GB" sz="1400" dirty="0"/>
          </a:p>
        </p:txBody>
      </p:sp>
      <p:sp>
        <p:nvSpPr>
          <p:cNvPr id="37" name="Ugh-chruth 36"/>
          <p:cNvSpPr/>
          <p:nvPr/>
        </p:nvSpPr>
        <p:spPr>
          <a:xfrm>
            <a:off x="4871288" y="4165462"/>
            <a:ext cx="43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ofr</a:t>
            </a:r>
            <a:endParaRPr lang="en-GB" sz="1400" dirty="0"/>
          </a:p>
        </p:txBody>
      </p:sp>
      <p:sp>
        <p:nvSpPr>
          <p:cNvPr id="38" name="Ugh-chruth 37"/>
          <p:cNvSpPr/>
          <p:nvPr/>
        </p:nvSpPr>
        <p:spPr>
          <a:xfrm>
            <a:off x="7156841" y="4165462"/>
            <a:ext cx="540000" cy="288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fr</a:t>
            </a:r>
            <a:endParaRPr lang="en-GB" sz="1400" dirty="0"/>
          </a:p>
        </p:txBody>
      </p:sp>
      <p:sp>
        <p:nvSpPr>
          <p:cNvPr id="39" name="Ugh-chruth 38"/>
          <p:cNvSpPr/>
          <p:nvPr/>
        </p:nvSpPr>
        <p:spPr>
          <a:xfrm>
            <a:off x="7223906" y="4493364"/>
            <a:ext cx="36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es</a:t>
            </a:r>
            <a:endParaRPr lang="en-GB" sz="1400" dirty="0"/>
          </a:p>
        </p:txBody>
      </p:sp>
      <p:sp>
        <p:nvSpPr>
          <p:cNvPr id="40" name="Ugh-chruth 39"/>
          <p:cNvSpPr/>
          <p:nvPr/>
        </p:nvSpPr>
        <p:spPr>
          <a:xfrm>
            <a:off x="7223906" y="4719186"/>
            <a:ext cx="36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ca</a:t>
            </a:r>
            <a:endParaRPr lang="en-GB" sz="1400" dirty="0"/>
          </a:p>
        </p:txBody>
      </p:sp>
      <p:sp>
        <p:nvSpPr>
          <p:cNvPr id="41" name="Ugh-chruth 40"/>
          <p:cNvSpPr/>
          <p:nvPr/>
        </p:nvSpPr>
        <p:spPr>
          <a:xfrm>
            <a:off x="7223906" y="4922772"/>
            <a:ext cx="36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it</a:t>
            </a:r>
            <a:endParaRPr lang="en-GB" sz="1400" dirty="0"/>
          </a:p>
        </p:txBody>
      </p:sp>
      <p:sp>
        <p:nvSpPr>
          <p:cNvPr id="42" name="Ugh-chruth 41"/>
          <p:cNvSpPr/>
          <p:nvPr/>
        </p:nvSpPr>
        <p:spPr>
          <a:xfrm>
            <a:off x="3306043" y="5303254"/>
            <a:ext cx="432000" cy="28800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slav</a:t>
            </a:r>
            <a:endParaRPr lang="en-GB" sz="1400" dirty="0"/>
          </a:p>
        </p:txBody>
      </p:sp>
      <p:sp>
        <p:nvSpPr>
          <p:cNvPr id="43" name="Ugh-chruth 42"/>
          <p:cNvSpPr/>
          <p:nvPr/>
        </p:nvSpPr>
        <p:spPr>
          <a:xfrm>
            <a:off x="7241906" y="5213208"/>
            <a:ext cx="360000" cy="18000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pl</a:t>
            </a:r>
            <a:endParaRPr lang="en-GB" sz="1400" dirty="0"/>
          </a:p>
        </p:txBody>
      </p:sp>
      <p:sp>
        <p:nvSpPr>
          <p:cNvPr id="44" name="Ugh-chruth 43"/>
          <p:cNvSpPr/>
          <p:nvPr/>
        </p:nvSpPr>
        <p:spPr>
          <a:xfrm>
            <a:off x="7241906" y="5451193"/>
            <a:ext cx="360000" cy="18000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cs</a:t>
            </a:r>
            <a:endParaRPr lang="en-GB" sz="1400" dirty="0"/>
          </a:p>
        </p:txBody>
      </p:sp>
      <p:sp>
        <p:nvSpPr>
          <p:cNvPr id="45" name="Ugh-chruth 44"/>
          <p:cNvSpPr/>
          <p:nvPr/>
        </p:nvSpPr>
        <p:spPr>
          <a:xfrm>
            <a:off x="7241906" y="5707230"/>
            <a:ext cx="360000" cy="18000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ru</a:t>
            </a:r>
            <a:endParaRPr lang="en-GB" sz="1400" dirty="0"/>
          </a:p>
        </p:txBody>
      </p:sp>
      <p:sp>
        <p:nvSpPr>
          <p:cNvPr id="46" name="Ugh-chruth 45"/>
          <p:cNvSpPr/>
          <p:nvPr/>
        </p:nvSpPr>
        <p:spPr>
          <a:xfrm>
            <a:off x="7237873" y="5976932"/>
            <a:ext cx="36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lt</a:t>
            </a:r>
            <a:endParaRPr lang="en-GB" sz="1400" dirty="0"/>
          </a:p>
        </p:txBody>
      </p:sp>
      <p:sp>
        <p:nvSpPr>
          <p:cNvPr id="47" name="Ugh-chruth 46"/>
          <p:cNvSpPr/>
          <p:nvPr/>
        </p:nvSpPr>
        <p:spPr>
          <a:xfrm>
            <a:off x="1773477" y="6168286"/>
            <a:ext cx="504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gd-GB" sz="1400" dirty="0" smtClean="0"/>
              <a:t>grc</a:t>
            </a:r>
            <a:endParaRPr lang="en-GB" sz="1400" dirty="0"/>
          </a:p>
        </p:txBody>
      </p:sp>
      <p:cxnSp>
        <p:nvCxnSpPr>
          <p:cNvPr id="49" name="Ceangladair dìreach 48"/>
          <p:cNvCxnSpPr>
            <a:stCxn id="4" idx="7"/>
            <a:endCxn id="5" idx="3"/>
          </p:cNvCxnSpPr>
          <p:nvPr/>
        </p:nvCxnSpPr>
        <p:spPr>
          <a:xfrm flipV="1">
            <a:off x="487806" y="1429593"/>
            <a:ext cx="1844286" cy="204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eangladair dìreach 50"/>
          <p:cNvCxnSpPr>
            <a:stCxn id="5" idx="7"/>
            <a:endCxn id="6" idx="2"/>
          </p:cNvCxnSpPr>
          <p:nvPr/>
        </p:nvCxnSpPr>
        <p:spPr>
          <a:xfrm flipV="1">
            <a:off x="2736204" y="751403"/>
            <a:ext cx="1070970" cy="4430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eangladair dìreach 58"/>
          <p:cNvCxnSpPr>
            <a:stCxn id="6" idx="6"/>
            <a:endCxn id="10" idx="2"/>
          </p:cNvCxnSpPr>
          <p:nvPr/>
        </p:nvCxnSpPr>
        <p:spPr>
          <a:xfrm flipV="1">
            <a:off x="4455174" y="743562"/>
            <a:ext cx="712249" cy="7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eangladair dìreach 60"/>
          <p:cNvCxnSpPr>
            <a:stCxn id="10" idx="6"/>
            <a:endCxn id="11" idx="2"/>
          </p:cNvCxnSpPr>
          <p:nvPr/>
        </p:nvCxnSpPr>
        <p:spPr>
          <a:xfrm flipV="1">
            <a:off x="5527423" y="545283"/>
            <a:ext cx="1646997" cy="198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eangladair dìreach 62"/>
          <p:cNvCxnSpPr>
            <a:stCxn id="10" idx="6"/>
            <a:endCxn id="12" idx="2"/>
          </p:cNvCxnSpPr>
          <p:nvPr/>
        </p:nvCxnSpPr>
        <p:spPr>
          <a:xfrm>
            <a:off x="5527423" y="743562"/>
            <a:ext cx="1643112" cy="157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eangladair dìreach 64"/>
          <p:cNvCxnSpPr>
            <a:stCxn id="10" idx="6"/>
            <a:endCxn id="13" idx="2"/>
          </p:cNvCxnSpPr>
          <p:nvPr/>
        </p:nvCxnSpPr>
        <p:spPr>
          <a:xfrm>
            <a:off x="5527423" y="743562"/>
            <a:ext cx="1643112" cy="51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eangladair dìreach 66"/>
          <p:cNvCxnSpPr>
            <a:stCxn id="5" idx="5"/>
            <a:endCxn id="14" idx="2"/>
          </p:cNvCxnSpPr>
          <p:nvPr/>
        </p:nvCxnSpPr>
        <p:spPr>
          <a:xfrm>
            <a:off x="2736204" y="1429593"/>
            <a:ext cx="1109220" cy="4824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eangladair dìreach 72"/>
          <p:cNvCxnSpPr>
            <a:stCxn id="14" idx="7"/>
            <a:endCxn id="18" idx="2"/>
          </p:cNvCxnSpPr>
          <p:nvPr/>
        </p:nvCxnSpPr>
        <p:spPr>
          <a:xfrm flipV="1">
            <a:off x="4333230" y="1612995"/>
            <a:ext cx="467693" cy="181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eangladair dìreach 74"/>
          <p:cNvCxnSpPr>
            <a:stCxn id="18" idx="6"/>
            <a:endCxn id="19" idx="2"/>
          </p:cNvCxnSpPr>
          <p:nvPr/>
        </p:nvCxnSpPr>
        <p:spPr>
          <a:xfrm>
            <a:off x="5160923" y="1612995"/>
            <a:ext cx="7722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eangladair dìreach 76"/>
          <p:cNvCxnSpPr>
            <a:stCxn id="19" idx="6"/>
            <a:endCxn id="20" idx="2"/>
          </p:cNvCxnSpPr>
          <p:nvPr/>
        </p:nvCxnSpPr>
        <p:spPr>
          <a:xfrm>
            <a:off x="6293171" y="1612995"/>
            <a:ext cx="881249" cy="315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eangladair dìreach 78"/>
          <p:cNvCxnSpPr>
            <a:stCxn id="14" idx="6"/>
            <a:endCxn id="21" idx="2"/>
          </p:cNvCxnSpPr>
          <p:nvPr/>
        </p:nvCxnSpPr>
        <p:spPr>
          <a:xfrm>
            <a:off x="4416924" y="1912048"/>
            <a:ext cx="380114" cy="864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eangladair dìreach 80"/>
          <p:cNvCxnSpPr>
            <a:stCxn id="21" idx="6"/>
            <a:endCxn id="22" idx="2"/>
          </p:cNvCxnSpPr>
          <p:nvPr/>
        </p:nvCxnSpPr>
        <p:spPr>
          <a:xfrm>
            <a:off x="5157038" y="1998466"/>
            <a:ext cx="7722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eangladair dìreach 82"/>
          <p:cNvCxnSpPr>
            <a:stCxn id="22" idx="6"/>
            <a:endCxn id="23" idx="2"/>
          </p:cNvCxnSpPr>
          <p:nvPr/>
        </p:nvCxnSpPr>
        <p:spPr>
          <a:xfrm>
            <a:off x="6289286" y="1998466"/>
            <a:ext cx="881249" cy="4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eangladair dìreach 84"/>
          <p:cNvCxnSpPr>
            <a:stCxn id="14" idx="5"/>
            <a:endCxn id="24" idx="1"/>
          </p:cNvCxnSpPr>
          <p:nvPr/>
        </p:nvCxnSpPr>
        <p:spPr>
          <a:xfrm>
            <a:off x="4333230" y="2029607"/>
            <a:ext cx="516529" cy="2822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eangladair dìreach 86"/>
          <p:cNvCxnSpPr>
            <a:stCxn id="24" idx="6"/>
            <a:endCxn id="25" idx="2"/>
          </p:cNvCxnSpPr>
          <p:nvPr/>
        </p:nvCxnSpPr>
        <p:spPr>
          <a:xfrm>
            <a:off x="5157038" y="2375540"/>
            <a:ext cx="7645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eangladair dìreach 88"/>
          <p:cNvCxnSpPr>
            <a:stCxn id="25" idx="6"/>
            <a:endCxn id="26" idx="2"/>
          </p:cNvCxnSpPr>
          <p:nvPr/>
        </p:nvCxnSpPr>
        <p:spPr>
          <a:xfrm>
            <a:off x="6281635" y="2375540"/>
            <a:ext cx="875206" cy="4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eangladair dìreach 92"/>
          <p:cNvCxnSpPr>
            <a:stCxn id="5" idx="4"/>
            <a:endCxn id="27" idx="1"/>
          </p:cNvCxnSpPr>
          <p:nvPr/>
        </p:nvCxnSpPr>
        <p:spPr>
          <a:xfrm>
            <a:off x="2534148" y="1478288"/>
            <a:ext cx="855589" cy="9459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eangladair dìreach 95"/>
          <p:cNvCxnSpPr>
            <a:stCxn id="4" idx="6"/>
            <a:endCxn id="28" idx="2"/>
          </p:cNvCxnSpPr>
          <p:nvPr/>
        </p:nvCxnSpPr>
        <p:spPr>
          <a:xfrm flipV="1">
            <a:off x="571500" y="3548453"/>
            <a:ext cx="1676898" cy="466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eangladair dìreach 97"/>
          <p:cNvCxnSpPr>
            <a:stCxn id="28" idx="6"/>
            <a:endCxn id="29" idx="2"/>
          </p:cNvCxnSpPr>
          <p:nvPr/>
        </p:nvCxnSpPr>
        <p:spPr>
          <a:xfrm flipV="1">
            <a:off x="2819898" y="2874796"/>
            <a:ext cx="1447642" cy="6736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eangladair dìreach 99"/>
          <p:cNvCxnSpPr>
            <a:stCxn id="28" idx="6"/>
            <a:endCxn id="33" idx="2"/>
          </p:cNvCxnSpPr>
          <p:nvPr/>
        </p:nvCxnSpPr>
        <p:spPr>
          <a:xfrm flipV="1">
            <a:off x="2819898" y="3324485"/>
            <a:ext cx="1405640" cy="2239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eangladair dìreach 101"/>
          <p:cNvCxnSpPr>
            <a:stCxn id="33" idx="6"/>
            <a:endCxn id="32" idx="2"/>
          </p:cNvCxnSpPr>
          <p:nvPr/>
        </p:nvCxnSpPr>
        <p:spPr>
          <a:xfrm flipV="1">
            <a:off x="4797038" y="3116530"/>
            <a:ext cx="1101754" cy="2079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eangladair dìreach 103"/>
          <p:cNvCxnSpPr>
            <a:stCxn id="32" idx="6"/>
            <a:endCxn id="30" idx="2"/>
          </p:cNvCxnSpPr>
          <p:nvPr/>
        </p:nvCxnSpPr>
        <p:spPr>
          <a:xfrm flipV="1">
            <a:off x="6258792" y="3050294"/>
            <a:ext cx="877364" cy="662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eangladair dìreach 105"/>
          <p:cNvCxnSpPr>
            <a:stCxn id="33" idx="6"/>
            <a:endCxn id="35" idx="2"/>
          </p:cNvCxnSpPr>
          <p:nvPr/>
        </p:nvCxnSpPr>
        <p:spPr>
          <a:xfrm>
            <a:off x="4797038" y="3324485"/>
            <a:ext cx="2415003" cy="577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eangladair dìreach 107"/>
          <p:cNvCxnSpPr>
            <a:stCxn id="28" idx="6"/>
            <a:endCxn id="34" idx="2"/>
          </p:cNvCxnSpPr>
          <p:nvPr/>
        </p:nvCxnSpPr>
        <p:spPr>
          <a:xfrm>
            <a:off x="2819898" y="3548453"/>
            <a:ext cx="4320143" cy="272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eangladair dìreach 110"/>
          <p:cNvCxnSpPr>
            <a:stCxn id="28" idx="6"/>
            <a:endCxn id="31" idx="2"/>
          </p:cNvCxnSpPr>
          <p:nvPr/>
        </p:nvCxnSpPr>
        <p:spPr>
          <a:xfrm>
            <a:off x="2819898" y="3548453"/>
            <a:ext cx="1458072" cy="3960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eangladair dìreach 115"/>
          <p:cNvCxnSpPr>
            <a:stCxn id="4" idx="5"/>
            <a:endCxn id="36" idx="2"/>
          </p:cNvCxnSpPr>
          <p:nvPr/>
        </p:nvCxnSpPr>
        <p:spPr>
          <a:xfrm>
            <a:off x="487806" y="3712694"/>
            <a:ext cx="1760592" cy="10301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eangladair dìreach 117"/>
          <p:cNvCxnSpPr>
            <a:stCxn id="36" idx="6"/>
            <a:endCxn id="37" idx="2"/>
          </p:cNvCxnSpPr>
          <p:nvPr/>
        </p:nvCxnSpPr>
        <p:spPr>
          <a:xfrm flipV="1">
            <a:off x="2819898" y="4291462"/>
            <a:ext cx="2051390" cy="4513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eangladair dìreach 119"/>
          <p:cNvCxnSpPr>
            <a:stCxn id="37" idx="6"/>
            <a:endCxn id="38" idx="2"/>
          </p:cNvCxnSpPr>
          <p:nvPr/>
        </p:nvCxnSpPr>
        <p:spPr>
          <a:xfrm>
            <a:off x="5303288" y="4291462"/>
            <a:ext cx="1853553" cy="1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eangladair dìreach 121"/>
          <p:cNvCxnSpPr>
            <a:stCxn id="36" idx="6"/>
            <a:endCxn id="39" idx="2"/>
          </p:cNvCxnSpPr>
          <p:nvPr/>
        </p:nvCxnSpPr>
        <p:spPr>
          <a:xfrm flipV="1">
            <a:off x="2819898" y="4583364"/>
            <a:ext cx="4404008" cy="1594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eangladair dìreach 123"/>
          <p:cNvCxnSpPr>
            <a:stCxn id="36" idx="6"/>
            <a:endCxn id="40" idx="2"/>
          </p:cNvCxnSpPr>
          <p:nvPr/>
        </p:nvCxnSpPr>
        <p:spPr>
          <a:xfrm>
            <a:off x="2819898" y="4742843"/>
            <a:ext cx="4404008" cy="66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eangladair dìreach 125"/>
          <p:cNvCxnSpPr>
            <a:stCxn id="36" idx="6"/>
            <a:endCxn id="41" idx="2"/>
          </p:cNvCxnSpPr>
          <p:nvPr/>
        </p:nvCxnSpPr>
        <p:spPr>
          <a:xfrm>
            <a:off x="2819898" y="4742843"/>
            <a:ext cx="4404008" cy="2699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eangladair dìreach 127"/>
          <p:cNvCxnSpPr>
            <a:stCxn id="42" idx="6"/>
            <a:endCxn id="43" idx="2"/>
          </p:cNvCxnSpPr>
          <p:nvPr/>
        </p:nvCxnSpPr>
        <p:spPr>
          <a:xfrm flipV="1">
            <a:off x="3738043" y="5303208"/>
            <a:ext cx="3503863" cy="1440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eangladair dìreach 129"/>
          <p:cNvCxnSpPr>
            <a:stCxn id="42" idx="6"/>
            <a:endCxn id="44" idx="2"/>
          </p:cNvCxnSpPr>
          <p:nvPr/>
        </p:nvCxnSpPr>
        <p:spPr>
          <a:xfrm>
            <a:off x="3738043" y="5447254"/>
            <a:ext cx="3503863" cy="939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eangladair dìreach 133"/>
          <p:cNvCxnSpPr>
            <a:stCxn id="42" idx="6"/>
            <a:endCxn id="45" idx="2"/>
          </p:cNvCxnSpPr>
          <p:nvPr/>
        </p:nvCxnSpPr>
        <p:spPr>
          <a:xfrm>
            <a:off x="3738043" y="5447254"/>
            <a:ext cx="3503863" cy="3499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eangladair dìreach 137"/>
          <p:cNvCxnSpPr>
            <a:stCxn id="4" idx="5"/>
            <a:endCxn id="47" idx="1"/>
          </p:cNvCxnSpPr>
          <p:nvPr/>
        </p:nvCxnSpPr>
        <p:spPr>
          <a:xfrm>
            <a:off x="487806" y="3712694"/>
            <a:ext cx="1359480" cy="24977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eangladair dìreach 139"/>
          <p:cNvCxnSpPr>
            <a:endCxn id="46" idx="2"/>
          </p:cNvCxnSpPr>
          <p:nvPr/>
        </p:nvCxnSpPr>
        <p:spPr>
          <a:xfrm>
            <a:off x="1887948" y="5717730"/>
            <a:ext cx="5349925" cy="3492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eangladair dìreach 141"/>
          <p:cNvCxnSpPr>
            <a:stCxn id="4" idx="5"/>
          </p:cNvCxnSpPr>
          <p:nvPr/>
        </p:nvCxnSpPr>
        <p:spPr>
          <a:xfrm>
            <a:off x="487806" y="3712694"/>
            <a:ext cx="1400142" cy="20494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eangladair dìreach 143"/>
          <p:cNvCxnSpPr>
            <a:endCxn id="42" idx="2"/>
          </p:cNvCxnSpPr>
          <p:nvPr/>
        </p:nvCxnSpPr>
        <p:spPr>
          <a:xfrm flipV="1">
            <a:off x="1883915" y="5447254"/>
            <a:ext cx="1422128" cy="3026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613186" y="0"/>
            <a:ext cx="8221532" cy="994172"/>
          </a:xfrm>
        </p:spPr>
        <p:txBody>
          <a:bodyPr>
            <a:normAutofit/>
          </a:bodyPr>
          <a:lstStyle/>
          <a:p>
            <a:r>
              <a:rPr lang="gd-GB" sz="2700" dirty="0"/>
              <a:t>Na comharraidhean </a:t>
            </a:r>
            <a:r>
              <a:rPr lang="en-GB" sz="2700" dirty="0"/>
              <a:t>≼</a:t>
            </a:r>
            <a:r>
              <a:rPr lang="gd-GB" sz="2700" dirty="0"/>
              <a:t> </a:t>
            </a:r>
            <a:r>
              <a:rPr lang="en-GB" sz="2700" dirty="0"/>
              <a:t>≺</a:t>
            </a:r>
            <a:r>
              <a:rPr lang="gd-GB" sz="2700" dirty="0"/>
              <a:t> </a:t>
            </a:r>
            <a:r>
              <a:rPr lang="en-GB" sz="2700" dirty="0"/>
              <a:t>≪</a:t>
            </a:r>
            <a:r>
              <a:rPr lang="gd-GB" sz="2700" dirty="0"/>
              <a:t> agus co-dhèantachd nam facal</a:t>
            </a:r>
            <a:endParaRPr lang="en-GB" sz="2700" dirty="0"/>
          </a:p>
        </p:txBody>
      </p:sp>
      <p:pic>
        <p:nvPicPr>
          <p:cNvPr id="5" name="Dealb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4" y="895977"/>
            <a:ext cx="8878772" cy="38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otal 1"/>
          <p:cNvSpPr>
            <a:spLocks noGrp="1"/>
          </p:cNvSpPr>
          <p:nvPr>
            <p:ph type="title"/>
          </p:nvPr>
        </p:nvSpPr>
        <p:spPr>
          <a:xfrm>
            <a:off x="623131" y="0"/>
            <a:ext cx="7886700" cy="1325563"/>
          </a:xfrm>
        </p:spPr>
        <p:txBody>
          <a:bodyPr/>
          <a:lstStyle/>
          <a:p>
            <a:r>
              <a:rPr lang="en-GB" dirty="0"/>
              <a:t>≽</a:t>
            </a:r>
          </a:p>
        </p:txBody>
      </p:sp>
      <p:pic>
        <p:nvPicPr>
          <p:cNvPr id="4" name="Dealb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-1"/>
            <a:ext cx="7321973" cy="66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Ùrlar Office">
  <a:themeElements>
    <a:clrScheme name="Ùrlar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Ùrlar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Ùrlar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Ùrlar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Ùrlar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5269</TotalTime>
  <Words>389</Words>
  <Application>Microsoft Office PowerPoint</Application>
  <PresentationFormat>Taisbeanadh air an sgrìn (4:3)</PresentationFormat>
  <Paragraphs>132</Paragraphs>
  <Slides>26</Slides>
  <Notes>0</Notes>
  <HiddenSlides>0</HiddenSlides>
  <MMClips>0</MMClips>
  <ScaleCrop>false</ScaleCrop>
  <HeadingPairs>
    <vt:vector size="6" baseType="variant">
      <vt:variant>
        <vt:lpstr>Cruthan-clò gan cleachdadh</vt:lpstr>
      </vt:variant>
      <vt:variant>
        <vt:i4>3</vt:i4>
      </vt:variant>
      <vt:variant>
        <vt:lpstr>Ùrlar</vt:lpstr>
      </vt:variant>
      <vt:variant>
        <vt:i4>1</vt:i4>
      </vt:variant>
      <vt:variant>
        <vt:lpstr>Tiotalan nan sleamhnagan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Ùrlar Office</vt:lpstr>
      <vt:lpstr>Bunadas</vt:lpstr>
      <vt:lpstr>Taisbeanadh PowerPoint</vt:lpstr>
      <vt:lpstr>Taisbeanadh PowerPoint</vt:lpstr>
      <vt:lpstr>Àireamh de dhʼfhaclan anns an t-seann Stòr-fhaclan Co-dhàimheal Ceilteach</vt:lpstr>
      <vt:lpstr>Taisbeanadh PowerPoint</vt:lpstr>
      <vt:lpstr>Taisbeanadh PowerPoint</vt:lpstr>
      <vt:lpstr>Cànanan a tha Bunadas aʼ làimhseachadh an-dràsta</vt:lpstr>
      <vt:lpstr>Na comharraidhean ≼ ≺ ≪ agus co-dhèantachd nam facal</vt:lpstr>
      <vt:lpstr>≽</vt:lpstr>
      <vt:lpstr>≺</vt:lpstr>
      <vt:lpstr>≫</vt:lpstr>
      <vt:lpstr>Na comharraidhean ≼ ≺ ≪ agus co-dhèantachd nam facal</vt:lpstr>
      <vt:lpstr>Slighean ceadaichte agus neo-cheadaichte Na roghainnean</vt:lpstr>
      <vt:lpstr>Slighean ceadaichte agus neo-cheadaichte ≺ agus ≻</vt:lpstr>
      <vt:lpstr>Slighean ceadaichte agus neo-cheadaichte ≼ agus ≽</vt:lpstr>
      <vt:lpstr>Structaran coimpiutaireachd 1: Craobh</vt:lpstr>
      <vt:lpstr>Structaran coimpiutaireachd 2: 2D-array</vt:lpstr>
      <vt:lpstr>Structaran coimpiutaireachd 3: Lìonra</vt:lpstr>
      <vt:lpstr>Taisbeanadh PowerPoint</vt:lpstr>
      <vt:lpstr>Taisbeanadh PowerPoint</vt:lpstr>
      <vt:lpstr>Faclairean (freumh-eòlais) air-loidhne</vt:lpstr>
      <vt:lpstr>Àireamh de dhʼfhaclan ann am Bunadas (2018-03-01)</vt:lpstr>
      <vt:lpstr>Rudan ri dhèanamh</vt:lpstr>
      <vt:lpstr>Stuth bho thùsan eile rʼa chur ann</vt:lpstr>
      <vt:lpstr>Leasachaidhean coimpiutaireachd?</vt:lpstr>
      <vt:lpstr>Co-obrachadh ri...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Bunadas</dc:title>
  <dc:creator>Caoimhin O Donnaile</dc:creator>
  <cp:lastModifiedBy>Caoimhin O Donnaile</cp:lastModifiedBy>
  <cp:revision>88</cp:revision>
  <cp:lastPrinted>2018-03-07T10:00:38Z</cp:lastPrinted>
  <dcterms:created xsi:type="dcterms:W3CDTF">2018-03-01T16:48:58Z</dcterms:created>
  <dcterms:modified xsi:type="dcterms:W3CDTF">2018-03-07T22:29:52Z</dcterms:modified>
</cp:coreProperties>
</file>